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260" r:id="rId28"/>
    <p:sldId id="261" r:id="rId29"/>
    <p:sldId id="262" r:id="rId30"/>
    <p:sldId id="273" r:id="rId31"/>
    <p:sldId id="263" r:id="rId32"/>
    <p:sldId id="264" r:id="rId33"/>
    <p:sldId id="281" r:id="rId34"/>
    <p:sldId id="282" r:id="rId35"/>
    <p:sldId id="283" r:id="rId36"/>
    <p:sldId id="284" r:id="rId37"/>
    <p:sldId id="285" r:id="rId38"/>
    <p:sldId id="269" r:id="rId39"/>
    <p:sldId id="270" r:id="rId40"/>
    <p:sldId id="271" r:id="rId41"/>
    <p:sldId id="272" r:id="rId42"/>
    <p:sldId id="28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4853"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3A5F90-2F8D-43A6-9554-61F594D397FD}" type="datetimeFigureOut">
              <a:rPr lang="en-US" smtClean="0"/>
              <a:pPr/>
              <a:t>4/13/2010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A5F90-2F8D-43A6-9554-61F594D397FD}" type="datetimeFigureOut">
              <a:rPr lang="en-US" smtClean="0"/>
              <a:pPr/>
              <a:t>4/13/2010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A5F90-2F8D-43A6-9554-61F594D397FD}" type="datetimeFigureOut">
              <a:rPr lang="en-US" smtClean="0"/>
              <a:pPr/>
              <a:t>4/13/2010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A5F90-2F8D-43A6-9554-61F594D397FD}" type="datetimeFigureOut">
              <a:rPr lang="en-US" smtClean="0"/>
              <a:pPr/>
              <a:t>4/13/2010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3A5F90-2F8D-43A6-9554-61F594D397FD}" type="datetimeFigureOut">
              <a:rPr lang="en-US" smtClean="0"/>
              <a:pPr/>
              <a:t>4/13/2010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3A5F90-2F8D-43A6-9554-61F594D397FD}" type="datetimeFigureOut">
              <a:rPr lang="en-US" smtClean="0"/>
              <a:pPr/>
              <a:t>4/13/2010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3A5F90-2F8D-43A6-9554-61F594D397FD}" type="datetimeFigureOut">
              <a:rPr lang="en-US" smtClean="0"/>
              <a:pPr/>
              <a:t>4/13/2010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3A5F90-2F8D-43A6-9554-61F594D397FD}" type="datetimeFigureOut">
              <a:rPr lang="en-US" smtClean="0"/>
              <a:pPr/>
              <a:t>4/13/2010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A5F90-2F8D-43A6-9554-61F594D397FD}" type="datetimeFigureOut">
              <a:rPr lang="en-US" smtClean="0"/>
              <a:pPr/>
              <a:t>4/13/2010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A5F90-2F8D-43A6-9554-61F594D397FD}" type="datetimeFigureOut">
              <a:rPr lang="en-US" smtClean="0"/>
              <a:pPr/>
              <a:t>4/13/2010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A5F90-2F8D-43A6-9554-61F594D397FD}" type="datetimeFigureOut">
              <a:rPr lang="en-US" smtClean="0"/>
              <a:pPr/>
              <a:t>4/13/2010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B498E-41F0-4E6D-88B5-86ACC65706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A5F90-2F8D-43A6-9554-61F594D397FD}" type="datetimeFigureOut">
              <a:rPr lang="en-US" smtClean="0"/>
              <a:pPr/>
              <a:t>4/13/2010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B498E-41F0-4E6D-88B5-86ACC65706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15.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8.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9.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20.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21.v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2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Experimental Design</a:t>
            </a:r>
            <a:endParaRPr lang="en-US" dirty="0"/>
          </a:p>
        </p:txBody>
      </p:sp>
      <p:sp>
        <p:nvSpPr>
          <p:cNvPr id="3" name="Subtitle 2"/>
          <p:cNvSpPr>
            <a:spLocks noGrp="1"/>
          </p:cNvSpPr>
          <p:nvPr>
            <p:ph type="subTitle" idx="1"/>
          </p:nvPr>
        </p:nvSpPr>
        <p:spPr/>
        <p:txBody>
          <a:bodyPr/>
          <a:lstStyle/>
          <a:p>
            <a:r>
              <a:rPr lang="en-US" dirty="0" smtClean="0"/>
              <a:t>Threats to Validity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ChangeAspect="1"/>
          </p:cNvGraphicFramePr>
          <p:nvPr/>
        </p:nvGraphicFramePr>
        <p:xfrm>
          <a:off x="603250" y="1857375"/>
          <a:ext cx="8540750" cy="2563813"/>
        </p:xfrm>
        <a:graphic>
          <a:graphicData uri="http://schemas.openxmlformats.org/presentationml/2006/ole">
            <p:oleObj spid="_x0000_s63490" name="Picture" r:id="rId3" imgW="3960360" imgH="1189440" progId="Word.Picture.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394" name="Object 2"/>
          <p:cNvGraphicFramePr>
            <a:graphicFrameLocks noChangeAspect="1"/>
          </p:cNvGraphicFramePr>
          <p:nvPr/>
        </p:nvGraphicFramePr>
        <p:xfrm>
          <a:off x="1643063" y="2714625"/>
          <a:ext cx="5499100" cy="1414463"/>
        </p:xfrm>
        <a:graphic>
          <a:graphicData uri="http://schemas.openxmlformats.org/presentationml/2006/ole">
            <p:oleObj spid="_x0000_s64514" name="Picture" r:id="rId3" imgW="1980720" imgH="563760" progId="Word.Picture.8">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18" name="Object 2"/>
          <p:cNvGraphicFramePr>
            <a:graphicFrameLocks noChangeAspect="1"/>
          </p:cNvGraphicFramePr>
          <p:nvPr/>
        </p:nvGraphicFramePr>
        <p:xfrm>
          <a:off x="1928813" y="2500313"/>
          <a:ext cx="5010150" cy="1289050"/>
        </p:xfrm>
        <a:graphic>
          <a:graphicData uri="http://schemas.openxmlformats.org/presentationml/2006/ole">
            <p:oleObj spid="_x0000_s65538" name="Picture" r:id="rId3" imgW="1980720" imgH="563760" progId="Word.Picture.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Object 2"/>
          <p:cNvGraphicFramePr>
            <a:graphicFrameLocks noChangeAspect="1"/>
          </p:cNvGraphicFramePr>
          <p:nvPr/>
        </p:nvGraphicFramePr>
        <p:xfrm>
          <a:off x="1785938" y="2714625"/>
          <a:ext cx="5319712" cy="1368425"/>
        </p:xfrm>
        <a:graphic>
          <a:graphicData uri="http://schemas.openxmlformats.org/presentationml/2006/ole">
            <p:oleObj spid="_x0000_s66562" name="Picture" r:id="rId3" imgW="1980720" imgH="563760" progId="Word.Picture.8">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6" name="Object 2"/>
          <p:cNvGraphicFramePr>
            <a:graphicFrameLocks noChangeAspect="1"/>
          </p:cNvGraphicFramePr>
          <p:nvPr/>
        </p:nvGraphicFramePr>
        <p:xfrm>
          <a:off x="1857375" y="2714625"/>
          <a:ext cx="5189538" cy="1335088"/>
        </p:xfrm>
        <a:graphic>
          <a:graphicData uri="http://schemas.openxmlformats.org/presentationml/2006/ole">
            <p:oleObj spid="_x0000_s67586" name="Picture" r:id="rId3" imgW="1980720" imgH="563760" progId="Word.Picture.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90" name="Object 2"/>
          <p:cNvGraphicFramePr>
            <a:graphicFrameLocks noChangeAspect="1"/>
          </p:cNvGraphicFramePr>
          <p:nvPr/>
        </p:nvGraphicFramePr>
        <p:xfrm>
          <a:off x="1571625" y="2714625"/>
          <a:ext cx="5856288" cy="1506538"/>
        </p:xfrm>
        <a:graphic>
          <a:graphicData uri="http://schemas.openxmlformats.org/presentationml/2006/ole">
            <p:oleObj spid="_x0000_s68610" name="Picture" r:id="rId3" imgW="1980720" imgH="563760" progId="Word.Picture.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Evolution Example</a:t>
            </a:r>
          </a:p>
        </p:txBody>
      </p:sp>
      <p:sp>
        <p:nvSpPr>
          <p:cNvPr id="82947" name="Rectangle 3"/>
          <p:cNvSpPr>
            <a:spLocks noGrp="1" noChangeArrowheads="1"/>
          </p:cNvSpPr>
          <p:nvPr>
            <p:ph type="body" idx="1"/>
          </p:nvPr>
        </p:nvSpPr>
        <p:spPr>
          <a:xfrm>
            <a:off x="227013" y="457200"/>
            <a:ext cx="8751887" cy="6400800"/>
          </a:xfrm>
        </p:spPr>
        <p:txBody>
          <a:bodyPr/>
          <a:lstStyle/>
          <a:p>
            <a:pPr>
              <a:lnSpc>
                <a:spcPct val="90000"/>
              </a:lnSpc>
            </a:pPr>
            <a:r>
              <a:rPr lang="en-US" sz="1300"/>
              <a:t>The software to be designed will control a simulated automated teller machine (ATM) having a magnetic stripe reader for reading an ATM card, a keyboard and display for interaction with the customer, a slot for depositing envelopes, a dispenser for cash (in multiples of $20), a printer for printing customer receipts, and a key-operated switch to allow an operator to start or stop the machine. The ATM will service one customer at a time. A customer will be required to insert an ATM card and enter a personal identification number (PIN) - both of which will be sent to the bank for validation as part of each transaction. The customer will then be able to perform one or more transactions. The card will be retained in the machine until the customer indicates that he/she desires no further transactions, at which point it will be returned - except as noted below. </a:t>
            </a:r>
          </a:p>
          <a:p>
            <a:pPr>
              <a:lnSpc>
                <a:spcPct val="90000"/>
              </a:lnSpc>
            </a:pPr>
            <a:r>
              <a:rPr lang="en-US" sz="1300"/>
              <a:t>A customer must be able to make a cash withdrawal from any suitable account linked to the card, in multiples of $20.00. Approval must be obtained from the bank before cash is dispensed. </a:t>
            </a:r>
          </a:p>
          <a:p>
            <a:pPr>
              <a:lnSpc>
                <a:spcPct val="90000"/>
              </a:lnSpc>
            </a:pPr>
            <a:r>
              <a:rPr lang="en-US" sz="1300"/>
              <a:t>A customer must be able to make a deposit to any account linked to the card, consisting of cash and/or checks in an envelope. The customer will enter the amount of the deposit into the ATM, subject to manual verification when the envelope is removed from the machine by an operator. Approval must be obtained from the bank before physically accepting the envelope. </a:t>
            </a:r>
          </a:p>
          <a:p>
            <a:pPr>
              <a:lnSpc>
                <a:spcPct val="90000"/>
              </a:lnSpc>
            </a:pPr>
            <a:r>
              <a:rPr lang="en-US" sz="1300"/>
              <a:t>A customer must be able to make a transfer of money between any two accounts linked to the card. </a:t>
            </a:r>
          </a:p>
          <a:p>
            <a:pPr>
              <a:lnSpc>
                <a:spcPct val="90000"/>
              </a:lnSpc>
            </a:pPr>
            <a:r>
              <a:rPr lang="en-US" sz="1300"/>
              <a:t>A customer must be able to make a balance inquiry of any account linked to the card. </a:t>
            </a:r>
          </a:p>
          <a:p>
            <a:pPr>
              <a:lnSpc>
                <a:spcPct val="90000"/>
              </a:lnSpc>
            </a:pPr>
            <a:r>
              <a:rPr lang="en-US" sz="1300"/>
              <a:t>The ATM will communicate each transaction to the bank and obtain verification that it was allowed by the bank. In the case of a cash withdrawal or deposit, a second message will be sent after the transaction has been physically completed (cash dispensed or envelope accepted). </a:t>
            </a:r>
          </a:p>
          <a:p>
            <a:pPr>
              <a:lnSpc>
                <a:spcPct val="90000"/>
              </a:lnSpc>
            </a:pPr>
            <a:r>
              <a:rPr lang="en-US" sz="1300"/>
              <a:t>If the bank determines that the customer's PIN is invalid, the customer will be required to re-enter the PIN before a transaction can proceed. If the customer is unable to successfully enter the PIN after three tries, the card will be permanently retained by the machine, and the customer will have to contact the bank to get it back. </a:t>
            </a:r>
          </a:p>
          <a:p>
            <a:pPr>
              <a:lnSpc>
                <a:spcPct val="90000"/>
              </a:lnSpc>
            </a:pPr>
            <a:r>
              <a:rPr lang="en-US" sz="1300"/>
              <a:t>If a transaction fails for any reason other than an invalid PIN, the ATM will display an explanation of the problem, and will then ask the customer whether he/she wants to do another transaction. </a:t>
            </a:r>
          </a:p>
          <a:p>
            <a:pPr>
              <a:lnSpc>
                <a:spcPct val="90000"/>
              </a:lnSpc>
            </a:pPr>
            <a:r>
              <a:rPr lang="en-US" sz="800"/>
              <a:t>Source: http://www.cs.gordon.edu/courses/cs320/ATM_Example/Requirements.html</a:t>
            </a:r>
          </a:p>
          <a:p>
            <a:pPr>
              <a:lnSpc>
                <a:spcPct val="90000"/>
              </a:lnSpc>
            </a:pPr>
            <a:endParaRPr lang="en-US" sz="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Evolution Example</a:t>
            </a:r>
          </a:p>
        </p:txBody>
      </p:sp>
      <p:sp>
        <p:nvSpPr>
          <p:cNvPr id="84995" name="Rectangle 3"/>
          <p:cNvSpPr>
            <a:spLocks noGrp="1" noChangeArrowheads="1"/>
          </p:cNvSpPr>
          <p:nvPr>
            <p:ph type="body" idx="1"/>
          </p:nvPr>
        </p:nvSpPr>
        <p:spPr>
          <a:xfrm>
            <a:off x="227013" y="457200"/>
            <a:ext cx="8751887" cy="6400800"/>
          </a:xfrm>
        </p:spPr>
        <p:txBody>
          <a:bodyPr/>
          <a:lstStyle/>
          <a:p>
            <a:pPr>
              <a:lnSpc>
                <a:spcPct val="90000"/>
              </a:lnSpc>
            </a:pPr>
            <a:r>
              <a:rPr lang="en-US" sz="1300"/>
              <a:t>The software to be designed will control a simulated automated teller machine (ATM) having a magnetic stripe reader for reading an ATM card, a keyboard and display for interaction with the customer, a slot for depositing envelopes, a dispenser for cash (in multiples of $20), a printer for printing customer receipts, and a key-operated switch to allow an operator to start or stop the machine. The ATM will service one customer at a time. A customer will be required to insert an ATM card and enter a personal identification number (PIN) - both of which will be sent to the bank for validation as part of each transaction. The customer will then be able to perform one or more transactions. The card will be retained in the machine until the customer indicates that he/she desires no further transactions, at which point it will be returned - except as noted below. </a:t>
            </a:r>
          </a:p>
          <a:p>
            <a:pPr>
              <a:lnSpc>
                <a:spcPct val="90000"/>
              </a:lnSpc>
            </a:pPr>
            <a:r>
              <a:rPr lang="en-US" sz="1300"/>
              <a:t>A customer must be able to make a cash withdrawal from any suitable account linked to the card, in multiples of $20.00. Approval must be obtained from the bank before cash is dispensed. </a:t>
            </a:r>
          </a:p>
          <a:p>
            <a:pPr>
              <a:lnSpc>
                <a:spcPct val="90000"/>
              </a:lnSpc>
            </a:pPr>
            <a:r>
              <a:rPr lang="en-US" sz="1300"/>
              <a:t>A customer must be able to make a deposit to any account linked to the card, consisting of cash and/or checks in an envelope. The customer will enter the amount of the deposit into the ATM, subject to manual verification when the envelope is removed from the machine by an operator. Approval must be obtained from the bank before physically accepting the envelope. </a:t>
            </a:r>
          </a:p>
          <a:p>
            <a:pPr>
              <a:lnSpc>
                <a:spcPct val="90000"/>
              </a:lnSpc>
            </a:pPr>
            <a:r>
              <a:rPr lang="en-US" sz="1300"/>
              <a:t>A customer must be able to make a transfer of money between any two accounts linked to the card. </a:t>
            </a:r>
          </a:p>
          <a:p>
            <a:pPr>
              <a:lnSpc>
                <a:spcPct val="90000"/>
              </a:lnSpc>
            </a:pPr>
            <a:r>
              <a:rPr lang="en-US" sz="1300"/>
              <a:t>A customer must be able to make a balance inquiry of any account linked to the card. </a:t>
            </a:r>
          </a:p>
          <a:p>
            <a:pPr>
              <a:lnSpc>
                <a:spcPct val="90000"/>
              </a:lnSpc>
            </a:pPr>
            <a:r>
              <a:rPr lang="en-US" sz="1300"/>
              <a:t>The ATM will communicate each transaction to the bank and obtain verification that it was allowed by the bank. In the case of a cash withdrawal or deposit, a second message will be sent after the transaction has been physically completed (cash dispensed or envelope accepted). </a:t>
            </a:r>
          </a:p>
          <a:p>
            <a:pPr>
              <a:lnSpc>
                <a:spcPct val="90000"/>
              </a:lnSpc>
            </a:pPr>
            <a:r>
              <a:rPr lang="en-US" sz="1300"/>
              <a:t>If the bank determines that the customer's PIN is invalid, the customer will be required to re-enter the PIN before a transaction can proceed. If the customer is unable to successfully enter the PIN after three tries, the card will be permanently retained by the machine, and the customer will have to contact the bank to get it back. </a:t>
            </a:r>
          </a:p>
          <a:p>
            <a:pPr>
              <a:lnSpc>
                <a:spcPct val="90000"/>
              </a:lnSpc>
            </a:pPr>
            <a:r>
              <a:rPr lang="en-US" sz="1300"/>
              <a:t>If a transaction fails for any reason other than an invalid PIN, the ATM will display an explanation of the problem, and will then ask the customer whether he/she wants to do another transaction. </a:t>
            </a:r>
          </a:p>
          <a:p>
            <a:pPr>
              <a:lnSpc>
                <a:spcPct val="90000"/>
              </a:lnSpc>
              <a:buFont typeface="Wingdings" pitchFamily="2" charset="2"/>
              <a:buNone/>
            </a:pPr>
            <a:r>
              <a:rPr lang="en-US" sz="800"/>
              <a:t>	</a:t>
            </a:r>
            <a:br>
              <a:rPr lang="en-US" sz="800"/>
            </a:br>
            <a:r>
              <a:rPr lang="en-US" sz="800"/>
              <a:t>Source: http://www.cs.gordon.edu/courses/cs320/ATM_Example/Requirements.html</a:t>
            </a:r>
          </a:p>
        </p:txBody>
      </p:sp>
      <p:sp>
        <p:nvSpPr>
          <p:cNvPr id="84997" name="AutoShape 5"/>
          <p:cNvSpPr>
            <a:spLocks noChangeArrowheads="1"/>
          </p:cNvSpPr>
          <p:nvPr/>
        </p:nvSpPr>
        <p:spPr bwMode="auto">
          <a:xfrm>
            <a:off x="2895600" y="1600200"/>
            <a:ext cx="6096000" cy="1905000"/>
          </a:xfrm>
          <a:prstGeom prst="wedgeRectCallout">
            <a:avLst>
              <a:gd name="adj1" fmla="val -33644"/>
              <a:gd name="adj2" fmla="val 84417"/>
            </a:avLst>
          </a:prstGeom>
          <a:solidFill>
            <a:schemeClr val="accent1"/>
          </a:solidFill>
          <a:ln w="9525">
            <a:solidFill>
              <a:schemeClr val="tx1"/>
            </a:solidFill>
            <a:miter lim="800000"/>
            <a:headEnd/>
            <a:tailEnd/>
          </a:ln>
          <a:effectLst/>
        </p:spPr>
        <p:txBody>
          <a:bodyPr/>
          <a:lstStyle/>
          <a:p>
            <a:pPr>
              <a:spcBef>
                <a:spcPct val="50000"/>
              </a:spcBef>
            </a:pPr>
            <a:r>
              <a:rPr lang="en-US" sz="2400">
                <a:solidFill>
                  <a:schemeClr val="bg1"/>
                </a:solidFill>
              </a:rPr>
              <a:t>Change:  The ATM must be able to service multiple customers and be able to use any bill denominations $100 and under.</a:t>
            </a:r>
          </a:p>
          <a:p>
            <a:pPr algn="ctr"/>
            <a:endParaRPr lang="en-US" sz="240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endParaRPr lang="en-US"/>
          </a:p>
        </p:txBody>
      </p:sp>
      <p:sp>
        <p:nvSpPr>
          <p:cNvPr id="83971" name="Rectangle 3"/>
          <p:cNvSpPr>
            <a:spLocks noGrp="1" noChangeArrowheads="1"/>
          </p:cNvSpPr>
          <p:nvPr>
            <p:ph type="body"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14" name="Object 2"/>
          <p:cNvGraphicFramePr>
            <a:graphicFrameLocks noChangeAspect="1"/>
          </p:cNvGraphicFramePr>
          <p:nvPr/>
        </p:nvGraphicFramePr>
        <p:xfrm>
          <a:off x="785813" y="1500188"/>
          <a:ext cx="7724775" cy="4025900"/>
        </p:xfrm>
        <a:graphic>
          <a:graphicData uri="http://schemas.openxmlformats.org/presentationml/2006/ole">
            <p:oleObj spid="_x0000_s69634" name="Picture" r:id="rId3" imgW="5220360" imgH="2719800" progId="Word.Picture.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Validity</a:t>
            </a:r>
            <a:endParaRPr lang="en-US" dirty="0"/>
          </a:p>
        </p:txBody>
      </p:sp>
      <p:sp>
        <p:nvSpPr>
          <p:cNvPr id="3" name="Content Placeholder 2"/>
          <p:cNvSpPr>
            <a:spLocks noGrp="1"/>
          </p:cNvSpPr>
          <p:nvPr>
            <p:ph idx="1"/>
          </p:nvPr>
        </p:nvSpPr>
        <p:spPr>
          <a:xfrm>
            <a:off x="457200" y="1295400"/>
            <a:ext cx="8229600" cy="5181600"/>
          </a:xfrm>
        </p:spPr>
        <p:txBody>
          <a:bodyPr>
            <a:normAutofit fontScale="62500" lnSpcReduction="20000"/>
          </a:bodyPr>
          <a:lstStyle/>
          <a:p>
            <a:r>
              <a:rPr lang="en-US" i="1" dirty="0" smtClean="0"/>
              <a:t>Statistical</a:t>
            </a:r>
            <a:r>
              <a:rPr lang="en-US" dirty="0" smtClean="0"/>
              <a:t>—are results due to some systematic factor (hopefully the independent variable) or are results due to chance variations</a:t>
            </a:r>
          </a:p>
          <a:p>
            <a:r>
              <a:rPr lang="en-US" dirty="0" smtClean="0"/>
              <a:t>Threats—measures used to assess the dependent variable are unreliable</a:t>
            </a:r>
          </a:p>
          <a:p>
            <a:r>
              <a:rPr lang="en-US" dirty="0" smtClean="0"/>
              <a:t>--researchers violations of the assumptions that underlie statistical tests</a:t>
            </a:r>
          </a:p>
          <a:p>
            <a:r>
              <a:rPr lang="en-US" i="1" dirty="0" smtClean="0"/>
              <a:t>Construct</a:t>
            </a:r>
            <a:r>
              <a:rPr lang="en-US" dirty="0" smtClean="0"/>
              <a:t>—how well do the study results support the theory or constructs behind the research—</a:t>
            </a:r>
          </a:p>
          <a:p>
            <a:r>
              <a:rPr lang="en-US" dirty="0" smtClean="0"/>
              <a:t>Threats—poorly defined definitions, or research is based on unsound/non-validated constructs</a:t>
            </a:r>
          </a:p>
          <a:p>
            <a:r>
              <a:rPr lang="en-US" i="1" dirty="0" smtClean="0"/>
              <a:t>External</a:t>
            </a:r>
            <a:r>
              <a:rPr lang="en-US" dirty="0" smtClean="0"/>
              <a:t>—the degree to which we are able to generalize the results of a study to other subjects, conditions, times, and places</a:t>
            </a:r>
          </a:p>
          <a:p>
            <a:r>
              <a:rPr lang="en-US" dirty="0" smtClean="0"/>
              <a:t>Threats—poor sampling (non-random), failure to sample across different times, places, and conditions </a:t>
            </a:r>
            <a:r>
              <a:rPr lang="en-US" i="1" dirty="0" smtClean="0"/>
              <a:t>ecological validity</a:t>
            </a:r>
            <a:r>
              <a:rPr lang="en-US" dirty="0" smtClean="0"/>
              <a:t>—refers to appropriate generalization from the laboratory to real-life or natural environmental situations</a:t>
            </a:r>
          </a:p>
          <a:p>
            <a:r>
              <a:rPr lang="en-US" i="1" dirty="0" smtClean="0"/>
              <a:t>Internal</a:t>
            </a:r>
            <a:r>
              <a:rPr lang="en-US" dirty="0" smtClean="0"/>
              <a:t>—was the independent variable and not some extraneous variable responsible for changes in the dependent variable</a:t>
            </a:r>
          </a:p>
          <a:p>
            <a:r>
              <a:rPr lang="en-US" dirty="0" smtClean="0"/>
              <a:t>Threats—confounding variables (independent variable varies with at least one other variable), maturation, regression to the mean, history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538" name="Object 2"/>
          <p:cNvGraphicFramePr>
            <a:graphicFrameLocks noChangeAspect="1"/>
          </p:cNvGraphicFramePr>
          <p:nvPr/>
        </p:nvGraphicFramePr>
        <p:xfrm>
          <a:off x="1073150" y="1087438"/>
          <a:ext cx="7462838" cy="4413250"/>
        </p:xfrm>
        <a:graphic>
          <a:graphicData uri="http://schemas.openxmlformats.org/presentationml/2006/ole">
            <p:oleObj spid="_x0000_s70658" name="Picture" r:id="rId3" imgW="5400720" imgH="3174480" progId="Word.Picture.8">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2" name="Object 2"/>
          <p:cNvGraphicFramePr>
            <a:graphicFrameLocks noChangeAspect="1"/>
          </p:cNvGraphicFramePr>
          <p:nvPr/>
        </p:nvGraphicFramePr>
        <p:xfrm>
          <a:off x="857250" y="1000125"/>
          <a:ext cx="7618413" cy="4578350"/>
        </p:xfrm>
        <a:graphic>
          <a:graphicData uri="http://schemas.openxmlformats.org/presentationml/2006/ole">
            <p:oleObj spid="_x0000_s71682" name="Picture" r:id="rId3" imgW="6031080" imgH="3624480" progId="Word.Picture.8">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586" name="Object 2"/>
          <p:cNvGraphicFramePr>
            <a:graphicFrameLocks noChangeAspect="1"/>
          </p:cNvGraphicFramePr>
          <p:nvPr/>
        </p:nvGraphicFramePr>
        <p:xfrm>
          <a:off x="317500" y="2286000"/>
          <a:ext cx="8826500" cy="1425575"/>
        </p:xfrm>
        <a:graphic>
          <a:graphicData uri="http://schemas.openxmlformats.org/presentationml/2006/ole">
            <p:oleObj spid="_x0000_s72706" name="Picture" r:id="rId3" imgW="5130000" imgH="829440" progId="Word.Picture.8">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0" name="Object 2"/>
          <p:cNvGraphicFramePr>
            <a:graphicFrameLocks noChangeAspect="1"/>
          </p:cNvGraphicFramePr>
          <p:nvPr/>
        </p:nvGraphicFramePr>
        <p:xfrm>
          <a:off x="1000125" y="2286000"/>
          <a:ext cx="6861175" cy="2693988"/>
        </p:xfrm>
        <a:graphic>
          <a:graphicData uri="http://schemas.openxmlformats.org/presentationml/2006/ole">
            <p:oleObj spid="_x0000_s73730" name="Picture" r:id="rId3" imgW="4860360" imgH="1909440" progId="Word.Picture.8">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634" name="Object 2"/>
          <p:cNvGraphicFramePr>
            <a:graphicFrameLocks noChangeAspect="1"/>
          </p:cNvGraphicFramePr>
          <p:nvPr/>
        </p:nvGraphicFramePr>
        <p:xfrm>
          <a:off x="857250" y="1357313"/>
          <a:ext cx="7464425" cy="4292600"/>
        </p:xfrm>
        <a:graphic>
          <a:graphicData uri="http://schemas.openxmlformats.org/presentationml/2006/ole">
            <p:oleObj spid="_x0000_s74754" name="Picture" r:id="rId3" imgW="4950360" imgH="2809800" progId="Word.Picture.8">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58" name="Object 2"/>
          <p:cNvGraphicFramePr>
            <a:graphicFrameLocks noChangeAspect="1"/>
          </p:cNvGraphicFramePr>
          <p:nvPr/>
        </p:nvGraphicFramePr>
        <p:xfrm>
          <a:off x="857250" y="2714625"/>
          <a:ext cx="7442200" cy="1220788"/>
        </p:xfrm>
        <a:graphic>
          <a:graphicData uri="http://schemas.openxmlformats.org/presentationml/2006/ole">
            <p:oleObj spid="_x0000_s75778" name="Picture" r:id="rId3" imgW="4500360" imgH="739080" progId="Word.Picture.8">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Retro Demo</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714375" y="2882900"/>
            <a:ext cx="7772400" cy="8509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rPr>
              <a:t>Integrating Multiple System</a:t>
            </a:r>
            <a:r>
              <a:rPr kumimoji="0" lang="en-US" sz="3600" b="0" i="0" u="none" strike="noStrike" kern="1200" cap="none" spc="0" normalizeH="0" noProof="0" dirty="0" smtClean="0">
                <a:ln>
                  <a:noFill/>
                </a:ln>
                <a:solidFill>
                  <a:schemeClr val="tx1"/>
                </a:solidFill>
                <a:effectLst>
                  <a:outerShdw blurRad="38100" dist="38100" dir="2700000" algn="tl">
                    <a:srgbClr val="000000"/>
                  </a:outerShdw>
                </a:effectLst>
                <a:uLnTx/>
                <a:uFillTx/>
                <a:latin typeface="+mj-lt"/>
                <a:ea typeface="+mj-ea"/>
                <a:cs typeface="+mj-cs"/>
              </a:rPr>
              <a:t> Views</a:t>
            </a:r>
            <a:endParaRPr kumimoji="0" lang="en-US" sz="4400" b="0"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mj-lt"/>
              <a:ea typeface="+mj-ea"/>
              <a:cs typeface="+mj-cs"/>
            </a:endParaRPr>
          </a:p>
        </p:txBody>
      </p:sp>
      <p:sp>
        <p:nvSpPr>
          <p:cNvPr id="6" name="Rectangle 3"/>
          <p:cNvSpPr txBox="1">
            <a:spLocks noChangeArrowheads="1"/>
          </p:cNvSpPr>
          <p:nvPr/>
        </p:nvSpPr>
        <p:spPr>
          <a:xfrm>
            <a:off x="1428750" y="4160838"/>
            <a:ext cx="6400800" cy="1858962"/>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Chapter 14</a:t>
            </a:r>
            <a:endParaRPr lang="en-US" sz="2400" dirty="0"/>
          </a:p>
          <a:p>
            <a:pPr marL="342900" lvl="0" indent="-342900" algn="ctr">
              <a:spcBef>
                <a:spcPct val="20000"/>
              </a:spcBef>
              <a:defRPr/>
            </a:pPr>
            <a:r>
              <a:rPr lang="en-US" sz="2400" dirty="0" smtClean="0"/>
              <a:t>Requirements Engineering:  </a:t>
            </a:r>
            <a:r>
              <a:rPr lang="en-US" sz="2400" i="1" dirty="0"/>
              <a:t>From System Goals to UML Models to Software Specifications</a:t>
            </a:r>
            <a:endParaRPr lang="en-US" sz="2400" dirty="0" smtClean="0"/>
          </a:p>
          <a:p>
            <a:pPr marL="342900" marR="0" lvl="0" indent="-342900" algn="ctr" defTabSz="914400" rtl="0" eaLnBrk="1" fontAlgn="auto" latinLnBrk="0" hangingPunct="1">
              <a:lnSpc>
                <a:spcPct val="100000"/>
              </a:lnSpc>
              <a:spcBef>
                <a:spcPct val="20000"/>
              </a:spcBef>
              <a:spcAft>
                <a:spcPts val="0"/>
              </a:spcAft>
              <a:buClrTx/>
              <a:buSzTx/>
              <a:tabLst/>
              <a:defRPr/>
            </a:pPr>
            <a:r>
              <a:rPr lang="en-US" sz="2400" dirty="0" smtClean="0"/>
              <a:t>Axel van </a:t>
            </a:r>
            <a:r>
              <a:rPr lang="en-US" sz="2400" dirty="0" err="1" smtClean="0"/>
              <a:t>Lamsweerde</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4" descr="WileyCover"/>
          <p:cNvPicPr>
            <a:picLocks noChangeAspect="1" noChangeArrowheads="1"/>
          </p:cNvPicPr>
          <p:nvPr/>
        </p:nvPicPr>
        <p:blipFill>
          <a:blip r:embed="rId2"/>
          <a:srcRect/>
          <a:stretch>
            <a:fillRect/>
          </a:stretch>
        </p:blipFill>
        <p:spPr bwMode="auto">
          <a:xfrm>
            <a:off x="3624263" y="519113"/>
            <a:ext cx="1816100" cy="2138362"/>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Meta-Models</a:t>
            </a:r>
            <a:endParaRPr lang="en-US" dirty="0"/>
          </a:p>
        </p:txBody>
      </p:sp>
      <p:sp>
        <p:nvSpPr>
          <p:cNvPr id="3" name="Content Placeholder 2"/>
          <p:cNvSpPr>
            <a:spLocks noGrp="1"/>
          </p:cNvSpPr>
          <p:nvPr>
            <p:ph idx="1"/>
          </p:nvPr>
        </p:nvSpPr>
        <p:spPr/>
        <p:txBody>
          <a:bodyPr>
            <a:normAutofit lnSpcReduction="10000"/>
          </a:bodyPr>
          <a:lstStyle/>
          <a:p>
            <a:r>
              <a:rPr lang="en-US" dirty="0" smtClean="0"/>
              <a:t>Meta-model – defines and interrelates conceptual abstractions in terms of which other models are defined. </a:t>
            </a:r>
          </a:p>
          <a:p>
            <a:r>
              <a:rPr lang="en-US" dirty="0" smtClean="0"/>
              <a:t>3 Levels of Meta-Models:</a:t>
            </a:r>
          </a:p>
          <a:p>
            <a:pPr lvl="1"/>
            <a:r>
              <a:rPr lang="en-US" dirty="0" smtClean="0"/>
              <a:t>Meta Level – domain-independent abstractions</a:t>
            </a:r>
          </a:p>
          <a:p>
            <a:pPr lvl="1"/>
            <a:r>
              <a:rPr lang="en-US" dirty="0" smtClean="0"/>
              <a:t>Domain Level – concepts specific to the modeled system.</a:t>
            </a:r>
          </a:p>
          <a:p>
            <a:pPr lvl="1"/>
            <a:r>
              <a:rPr lang="en-US" dirty="0" smtClean="0"/>
              <a:t>Instance Level – specific instance of domain-level concepts in the running system</a:t>
            </a:r>
          </a:p>
          <a:p>
            <a:pPr>
              <a:buNone/>
            </a:pP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Roles of a Meta-Model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Define structure of modeling language; provides meta-language</a:t>
            </a:r>
          </a:p>
          <a:p>
            <a:r>
              <a:rPr lang="en-US" dirty="0" smtClean="0"/>
              <a:t>Provides framework where intra- and inter-view consistency rules can be defined. </a:t>
            </a:r>
          </a:p>
          <a:p>
            <a:r>
              <a:rPr lang="en-US" dirty="0" smtClean="0"/>
              <a:t>Yields logical schema.</a:t>
            </a:r>
          </a:p>
          <a:p>
            <a:r>
              <a:rPr lang="en-US" dirty="0" smtClean="0"/>
              <a:t>Allows modeling to be defined as strategies for meta-model traversal.</a:t>
            </a:r>
          </a:p>
          <a:p>
            <a:r>
              <a:rPr lang="en-US" dirty="0" smtClean="0"/>
              <a:t>Summarizes features of modeling language; allows for variants and easy comparison.</a:t>
            </a:r>
          </a:p>
          <a:p>
            <a:r>
              <a:rPr lang="en-US" dirty="0" smtClean="0"/>
              <a:t>Provides a basis for tool support and integration.</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Confounding Variables</a:t>
            </a:r>
            <a:endParaRPr lang="en-US" dirty="0"/>
          </a:p>
        </p:txBody>
      </p:sp>
      <p:sp>
        <p:nvSpPr>
          <p:cNvPr id="3" name="Content Placeholder 2"/>
          <p:cNvSpPr>
            <a:spLocks noGrp="1"/>
          </p:cNvSpPr>
          <p:nvPr>
            <p:ph idx="1"/>
          </p:nvPr>
        </p:nvSpPr>
        <p:spPr/>
        <p:txBody>
          <a:bodyPr>
            <a:normAutofit fontScale="62500" lnSpcReduction="20000"/>
          </a:bodyPr>
          <a:lstStyle/>
          <a:p>
            <a:r>
              <a:rPr lang="en-US" i="1" dirty="0" smtClean="0"/>
              <a:t>Maturation</a:t>
            </a:r>
            <a:r>
              <a:rPr lang="en-US" dirty="0" smtClean="0"/>
              <a:t>—the natural aging process leads to changes irrespective of influences of the independent variable</a:t>
            </a:r>
          </a:p>
          <a:p>
            <a:r>
              <a:rPr lang="en-US" i="1" dirty="0" smtClean="0"/>
              <a:t>History</a:t>
            </a:r>
            <a:r>
              <a:rPr lang="en-US" dirty="0" smtClean="0"/>
              <a:t>—events that transpire during the course of the experiment</a:t>
            </a:r>
          </a:p>
          <a:p>
            <a:r>
              <a:rPr lang="en-US" i="1" dirty="0" smtClean="0"/>
              <a:t>Testing</a:t>
            </a:r>
            <a:r>
              <a:rPr lang="en-US" dirty="0" smtClean="0"/>
              <a:t>—effects of repeated testing—subjects gain proficiency through repeated practice</a:t>
            </a:r>
          </a:p>
          <a:p>
            <a:r>
              <a:rPr lang="en-US" i="1" dirty="0" smtClean="0"/>
              <a:t>Instrumentation</a:t>
            </a:r>
            <a:r>
              <a:rPr lang="en-US" dirty="0" smtClean="0"/>
              <a:t>—change in calibration of the measuring instrument</a:t>
            </a:r>
          </a:p>
          <a:p>
            <a:r>
              <a:rPr lang="en-US" i="1" dirty="0" smtClean="0"/>
              <a:t>Regression to the mean</a:t>
            </a:r>
            <a:r>
              <a:rPr lang="en-US" dirty="0" smtClean="0"/>
              <a:t>—tendency for values of a variable to be less extreme over time</a:t>
            </a:r>
          </a:p>
          <a:p>
            <a:r>
              <a:rPr lang="en-US" i="1" dirty="0" smtClean="0"/>
              <a:t>Selection</a:t>
            </a:r>
            <a:r>
              <a:rPr lang="en-US" dirty="0" smtClean="0"/>
              <a:t>—groups not equivalent at outset of study</a:t>
            </a:r>
          </a:p>
          <a:p>
            <a:r>
              <a:rPr lang="en-US" i="1" dirty="0" smtClean="0"/>
              <a:t>Attrition</a:t>
            </a:r>
            <a:r>
              <a:rPr lang="en-US" dirty="0" smtClean="0"/>
              <a:t>—loss of subjects during the course of the study</a:t>
            </a:r>
          </a:p>
          <a:p>
            <a:r>
              <a:rPr lang="en-US" i="1" dirty="0" smtClean="0"/>
              <a:t>Diffusion of treatment</a:t>
            </a:r>
            <a:r>
              <a:rPr lang="en-US" dirty="0" smtClean="0"/>
              <a:t>—subjects gain information about other research conditions from subjects in those other conditions</a:t>
            </a:r>
          </a:p>
          <a:p>
            <a:r>
              <a:rPr lang="en-US" i="1" dirty="0" smtClean="0"/>
              <a:t>Sequencing effects</a:t>
            </a:r>
            <a:r>
              <a:rPr lang="en-US" dirty="0" smtClean="0"/>
              <a:t>—subject’s later performance is influenced by previous conditions of the study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Box 3"/>
          <p:cNvSpPr txBox="1">
            <a:spLocks noChangeArrowheads="1"/>
          </p:cNvSpPr>
          <p:nvPr/>
        </p:nvSpPr>
        <p:spPr bwMode="auto">
          <a:xfrm>
            <a:off x="785813" y="642938"/>
            <a:ext cx="1217612" cy="369887"/>
          </a:xfrm>
          <a:prstGeom prst="rect">
            <a:avLst/>
          </a:prstGeom>
          <a:noFill/>
          <a:ln w="9525">
            <a:noFill/>
            <a:miter lim="800000"/>
            <a:headEnd/>
            <a:tailEnd/>
          </a:ln>
        </p:spPr>
        <p:txBody>
          <a:bodyPr wrap="none">
            <a:spAutoFit/>
          </a:bodyPr>
          <a:lstStyle/>
          <a:p>
            <a:r>
              <a:rPr lang="en-GB">
                <a:latin typeface="Calibri" pitchFamily="34" charset="0"/>
              </a:rPr>
              <a:t>Chapter 14</a:t>
            </a:r>
          </a:p>
        </p:txBody>
      </p:sp>
      <p:graphicFrame>
        <p:nvGraphicFramePr>
          <p:cNvPr id="1026" name="Object 2"/>
          <p:cNvGraphicFramePr>
            <a:graphicFrameLocks noChangeAspect="1"/>
          </p:cNvGraphicFramePr>
          <p:nvPr/>
        </p:nvGraphicFramePr>
        <p:xfrm>
          <a:off x="785813" y="1285875"/>
          <a:ext cx="7831137" cy="3500438"/>
        </p:xfrm>
        <a:graphic>
          <a:graphicData uri="http://schemas.openxmlformats.org/presentationml/2006/ole">
            <p:oleObj spid="_x0000_s1026" name="Picture" r:id="rId3" imgW="5490360" imgH="2454120" progId="Word.Picture.8">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Meta-Model Structure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Meta-Attributes:</a:t>
            </a:r>
          </a:p>
          <a:p>
            <a:pPr lvl="1"/>
            <a:r>
              <a:rPr lang="en-US" dirty="0" smtClean="0"/>
              <a:t>Name – unambiguous reference to corresponding instances at the domain level.</a:t>
            </a:r>
          </a:p>
          <a:p>
            <a:pPr lvl="1"/>
            <a:r>
              <a:rPr lang="en-US" dirty="0" smtClean="0"/>
              <a:t>Def – unambiguous definition of corresponding instances at the domain level.</a:t>
            </a:r>
          </a:p>
          <a:p>
            <a:pPr lvl="1"/>
            <a:r>
              <a:rPr lang="en-US" dirty="0" smtClean="0"/>
              <a:t>Issue – (optional) records process information when corresponding instances are elaborated.</a:t>
            </a:r>
          </a:p>
          <a:p>
            <a:pPr>
              <a:buNone/>
            </a:pPr>
            <a:r>
              <a:rPr lang="en-US" dirty="0" smtClean="0"/>
              <a:t/>
            </a:r>
            <a:br>
              <a:rPr lang="en-US" dirty="0" smtClean="0"/>
            </a:b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Meta-Models</a:t>
            </a:r>
            <a:endParaRPr lang="en-US" dirty="0"/>
          </a:p>
        </p:txBody>
      </p:sp>
      <p:sp>
        <p:nvSpPr>
          <p:cNvPr id="3" name="Content Placeholder 2"/>
          <p:cNvSpPr>
            <a:spLocks noGrp="1"/>
          </p:cNvSpPr>
          <p:nvPr>
            <p:ph idx="1"/>
          </p:nvPr>
        </p:nvSpPr>
        <p:spPr/>
        <p:txBody>
          <a:bodyPr/>
          <a:lstStyle/>
          <a:p>
            <a:r>
              <a:rPr lang="en-US" dirty="0" smtClean="0"/>
              <a:t>Goal</a:t>
            </a:r>
          </a:p>
          <a:p>
            <a:r>
              <a:rPr lang="en-US" dirty="0" smtClean="0"/>
              <a:t>Object</a:t>
            </a:r>
          </a:p>
          <a:p>
            <a:r>
              <a:rPr lang="en-US" dirty="0" smtClean="0"/>
              <a:t>Agent</a:t>
            </a:r>
          </a:p>
          <a:p>
            <a:r>
              <a:rPr lang="en-US" dirty="0" smtClean="0"/>
              <a:t>Operation</a:t>
            </a:r>
          </a:p>
          <a:p>
            <a:r>
              <a:rPr lang="en-US" dirty="0" smtClean="0"/>
              <a:t>Behavior</a:t>
            </a:r>
            <a:endParaRPr lang="en-US" dirty="0"/>
          </a:p>
        </p:txBody>
      </p:sp>
      <p:graphicFrame>
        <p:nvGraphicFramePr>
          <p:cNvPr id="9219" name="Object 2"/>
          <p:cNvGraphicFramePr>
            <a:graphicFrameLocks noChangeAspect="1"/>
          </p:cNvGraphicFramePr>
          <p:nvPr/>
        </p:nvGraphicFramePr>
        <p:xfrm>
          <a:off x="685800" y="4419600"/>
          <a:ext cx="7720013" cy="1928812"/>
        </p:xfrm>
        <a:graphic>
          <a:graphicData uri="http://schemas.openxmlformats.org/presentationml/2006/ole">
            <p:oleObj spid="_x0000_s9219" name="Picture" r:id="rId3" imgW="5130720" imgH="1284120" progId="Word.Picture.8">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785813" y="1500188"/>
          <a:ext cx="7804150" cy="4143375"/>
        </p:xfrm>
        <a:graphic>
          <a:graphicData uri="http://schemas.openxmlformats.org/presentationml/2006/ole">
            <p:oleObj spid="_x0000_s10242" name="Picture" r:id="rId3" imgW="5130000" imgH="2724120" progId="Word.Picture.8">
              <p:embed/>
            </p:oleObj>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428625" y="1714500"/>
          <a:ext cx="8066088" cy="4000500"/>
        </p:xfrm>
        <a:graphic>
          <a:graphicData uri="http://schemas.openxmlformats.org/presentationml/2006/ole">
            <p:oleObj spid="_x0000_s11266" name="Picture" r:id="rId3" imgW="5130000" imgH="2544480" progId="Word.Picture.8">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428625" y="1785938"/>
          <a:ext cx="8447088" cy="3571875"/>
        </p:xfrm>
        <a:graphic>
          <a:graphicData uri="http://schemas.openxmlformats.org/presentationml/2006/ole">
            <p:oleObj spid="_x0000_s12290" name="Picture" r:id="rId3" imgW="4950360" imgH="2094120" progId="Word.Picture.8">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500063" y="2000250"/>
          <a:ext cx="7945437" cy="3286125"/>
        </p:xfrm>
        <a:graphic>
          <a:graphicData uri="http://schemas.openxmlformats.org/presentationml/2006/ole">
            <p:oleObj spid="_x0000_s13314" name="Picture" r:id="rId3" imgW="4410000" imgH="1824480" progId="Word.Picture.8">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571500" y="1357313"/>
          <a:ext cx="8031163" cy="4643437"/>
        </p:xfrm>
        <a:graphic>
          <a:graphicData uri="http://schemas.openxmlformats.org/presentationml/2006/ole">
            <p:oleObj spid="_x0000_s14338" name="Picture" r:id="rId3" imgW="5490360" imgH="3174480" progId="Word.Picture.8">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Inter-view Consistency Rules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Two views of a system model are said to be structurally consistent if they satisfy a set of rules constraining their respective elements for compatibility and </a:t>
            </a:r>
            <a:r>
              <a:rPr lang="en-US" dirty="0" err="1" smtClean="0"/>
              <a:t>complementarity</a:t>
            </a:r>
            <a:r>
              <a:rPr lang="en-US" dirty="0" smtClean="0"/>
              <a:t>.</a:t>
            </a:r>
            <a:br>
              <a:rPr lang="en-US" dirty="0" smtClean="0"/>
            </a:br>
            <a:endParaRPr lang="en-US" dirty="0" smtClean="0"/>
          </a:p>
          <a:p>
            <a:r>
              <a:rPr lang="en-US" dirty="0" smtClean="0"/>
              <a:t>Patterns for consistency/view integration: </a:t>
            </a:r>
          </a:p>
          <a:p>
            <a:pPr>
              <a:buNone/>
            </a:pPr>
            <a:endParaRPr lang="en-US" dirty="0" smtClean="0"/>
          </a:p>
          <a:p>
            <a:pPr>
              <a:buNone/>
            </a:pPr>
            <a:r>
              <a:rPr lang="en-US" dirty="0" smtClean="0"/>
              <a:t>for every item it1 satisfying some property P1(it1) in view V1,</a:t>
            </a:r>
          </a:p>
          <a:p>
            <a:pPr>
              <a:buNone/>
            </a:pPr>
            <a:r>
              <a:rPr lang="en-US" dirty="0" smtClean="0"/>
              <a:t>there exists a corresponding item it2 in view V2 that satisfies some property P2(it1, it2) linking it1 and it2</a:t>
            </a:r>
          </a:p>
          <a:p>
            <a:pPr>
              <a:buNone/>
            </a:pPr>
            <a:endParaRPr lang="en-US" dirty="0" smtClean="0"/>
          </a:p>
          <a:p>
            <a:pPr>
              <a:buNone/>
            </a:pPr>
            <a:r>
              <a:rPr lang="en-US" dirty="0" smtClean="0"/>
              <a:t>for every instance ins1 of </a:t>
            </a:r>
            <a:r>
              <a:rPr lang="en-US" dirty="0" err="1" smtClean="0"/>
              <a:t>metaconcept</a:t>
            </a:r>
            <a:r>
              <a:rPr lang="en-US" dirty="0" smtClean="0"/>
              <a:t> C1 in </a:t>
            </a:r>
            <a:r>
              <a:rPr lang="en-US" dirty="0" err="1" smtClean="0"/>
              <a:t>metamodel</a:t>
            </a:r>
            <a:r>
              <a:rPr lang="en-US" dirty="0" smtClean="0"/>
              <a:t> component MC1,</a:t>
            </a:r>
          </a:p>
          <a:p>
            <a:pPr>
              <a:buNone/>
            </a:pPr>
            <a:r>
              <a:rPr lang="en-US" dirty="0" smtClean="0"/>
              <a:t>there exists a corresponding instance ins2 of </a:t>
            </a:r>
            <a:r>
              <a:rPr lang="en-US" dirty="0" err="1" smtClean="0"/>
              <a:t>metaconcept</a:t>
            </a:r>
            <a:r>
              <a:rPr lang="en-US" dirty="0" smtClean="0"/>
              <a:t> C2 in </a:t>
            </a:r>
            <a:r>
              <a:rPr lang="en-US" dirty="0" err="1" smtClean="0"/>
              <a:t>metamdel</a:t>
            </a:r>
            <a:r>
              <a:rPr lang="en-US" dirty="0" smtClean="0"/>
              <a:t> component MC2, linked to ins1 by an instance of the inter-view </a:t>
            </a:r>
            <a:r>
              <a:rPr lang="en-US" dirty="0" err="1" smtClean="0"/>
              <a:t>metarelationship</a:t>
            </a:r>
            <a:r>
              <a:rPr lang="en-US" dirty="0" smtClean="0"/>
              <a:t> IR.</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p:txBody>
          <a:bodyPr/>
          <a:lstStyle/>
          <a:p>
            <a:r>
              <a:rPr lang="en-US" dirty="0" smtClean="0"/>
              <a:t>See page 494-496</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Effects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i="1" dirty="0" smtClean="0"/>
              <a:t>Subject</a:t>
            </a:r>
            <a:r>
              <a:rPr lang="en-US" dirty="0" smtClean="0"/>
              <a:t> effects—when people know they are being observed and behave differently than they would in more familiar situations</a:t>
            </a:r>
          </a:p>
          <a:p>
            <a:r>
              <a:rPr lang="en-US" dirty="0" smtClean="0"/>
              <a:t> </a:t>
            </a:r>
          </a:p>
          <a:p>
            <a:r>
              <a:rPr lang="en-US" i="1" dirty="0" smtClean="0"/>
              <a:t>Placebo</a:t>
            </a:r>
            <a:r>
              <a:rPr lang="en-US" dirty="0" smtClean="0"/>
              <a:t> effect—false results because subjects expect a specific effect of an experimental manipulation</a:t>
            </a:r>
          </a:p>
          <a:p>
            <a:r>
              <a:rPr lang="en-US" dirty="0" smtClean="0"/>
              <a:t> </a:t>
            </a:r>
          </a:p>
          <a:p>
            <a:r>
              <a:rPr lang="en-US" i="1" dirty="0" smtClean="0"/>
              <a:t>Experimenter</a:t>
            </a:r>
            <a:r>
              <a:rPr lang="en-US" dirty="0" smtClean="0"/>
              <a:t> effects—expectations of researcher might cause researchers to bias results—through data selection or by subtle influencing outcome (blinds can compensate some)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Grouping Related View Fragments into Packages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Grouping Related View Fragments into Packages</a:t>
            </a:r>
            <a:endParaRPr lang="en-US" dirty="0"/>
          </a:p>
        </p:txBody>
      </p:sp>
      <p:sp>
        <p:nvSpPr>
          <p:cNvPr id="3" name="Content Placeholder 2"/>
          <p:cNvSpPr>
            <a:spLocks noGrp="1"/>
          </p:cNvSpPr>
          <p:nvPr>
            <p:ph idx="1"/>
          </p:nvPr>
        </p:nvSpPr>
        <p:spPr/>
        <p:txBody>
          <a:bodyPr>
            <a:normAutofit/>
          </a:bodyPr>
          <a:lstStyle/>
          <a:p>
            <a:pPr>
              <a:buNone/>
            </a:pPr>
            <a:r>
              <a:rPr lang="en-US" dirty="0" smtClean="0"/>
              <a:t>Considerations:</a:t>
            </a:r>
          </a:p>
          <a:p>
            <a:r>
              <a:rPr lang="en-US" dirty="0" smtClean="0"/>
              <a:t>A package might regroup model parts pertaining to the same view</a:t>
            </a:r>
          </a:p>
          <a:p>
            <a:r>
              <a:rPr lang="en-US" dirty="0" smtClean="0"/>
              <a:t>It might contain model elements related to the same goal category, the same goal, the same functionality, or the same agent</a:t>
            </a:r>
          </a:p>
          <a:p>
            <a:r>
              <a:rPr lang="en-US" dirty="0" smtClean="0"/>
              <a:t>It should regroup elements that are likely to evolve together</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428625" y="1428750"/>
          <a:ext cx="8459788" cy="4000500"/>
        </p:xfrm>
        <a:graphic>
          <a:graphicData uri="http://schemas.openxmlformats.org/presentationml/2006/ole">
            <p:oleObj spid="_x0000_s8194" name="Picture" r:id="rId3" imgW="5940360" imgH="2814480" progId="Word.Picture.8">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Traceability</a:t>
            </a:r>
            <a:endParaRPr lang="en-US" dirty="0"/>
          </a:p>
        </p:txBody>
      </p:sp>
      <p:sp>
        <p:nvSpPr>
          <p:cNvPr id="3" name="Subtitle 2"/>
          <p:cNvSpPr>
            <a:spLocks noGrp="1"/>
          </p:cNvSpPr>
          <p:nvPr>
            <p:ph type="subTitle" idx="1"/>
          </p:nvPr>
        </p:nvSpPr>
        <p:spPr/>
        <p:txBody>
          <a:bodyPr/>
          <a:lstStyle/>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r>
              <a:rPr lang="en-US"/>
              <a:t>Traceability Management for Evolution Support</a:t>
            </a:r>
          </a:p>
        </p:txBody>
      </p:sp>
      <p:sp>
        <p:nvSpPr>
          <p:cNvPr id="79875" name="Rectangle 3"/>
          <p:cNvSpPr>
            <a:spLocks noGrp="1" noChangeArrowheads="1"/>
          </p:cNvSpPr>
          <p:nvPr>
            <p:ph type="body" idx="1"/>
          </p:nvPr>
        </p:nvSpPr>
        <p:spPr/>
        <p:txBody>
          <a:bodyPr>
            <a:normAutofit fontScale="92500" lnSpcReduction="20000"/>
          </a:bodyPr>
          <a:lstStyle/>
          <a:p>
            <a:r>
              <a:rPr lang="en-US"/>
              <a:t>Traceability: documenting for evolution</a:t>
            </a:r>
          </a:p>
          <a:p>
            <a:r>
              <a:rPr lang="en-US"/>
              <a:t>Traceable – can fully figure out </a:t>
            </a:r>
            <a:r>
              <a:rPr lang="en-US" i="1"/>
              <a:t>where</a:t>
            </a:r>
            <a:r>
              <a:rPr lang="en-US"/>
              <a:t> an item comes from, </a:t>
            </a:r>
            <a:r>
              <a:rPr lang="en-US" i="1"/>
              <a:t>why</a:t>
            </a:r>
            <a:r>
              <a:rPr lang="en-US"/>
              <a:t> it comes from there, and </a:t>
            </a:r>
            <a:r>
              <a:rPr lang="en-US" i="1"/>
              <a:t>where</a:t>
            </a:r>
            <a:r>
              <a:rPr lang="en-US"/>
              <a:t> it goes to.</a:t>
            </a:r>
          </a:p>
          <a:p>
            <a:r>
              <a:rPr lang="en-US"/>
              <a:t>Forward vs. Backward Traceability (need both!)</a:t>
            </a:r>
          </a:p>
          <a:p>
            <a:r>
              <a:rPr lang="en-US"/>
              <a:t>Vertical Traceability </a:t>
            </a:r>
          </a:p>
          <a:p>
            <a:pPr lvl="1"/>
            <a:r>
              <a:rPr lang="en-US"/>
              <a:t>Business objectives to requirements, requirements elicitation documentation to RD</a:t>
            </a:r>
          </a:p>
          <a:p>
            <a:r>
              <a:rPr lang="en-US"/>
              <a:t> Horizontal Traceability </a:t>
            </a:r>
          </a:p>
          <a:p>
            <a:pPr lvl="1"/>
            <a:r>
              <a:rPr lang="en-US"/>
              <a:t>Definitions, assumptions</a:t>
            </a:r>
          </a:p>
          <a:p>
            <a:endParaRPr lang="en-US"/>
          </a:p>
          <a:p>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346" name="Object 2"/>
          <p:cNvGraphicFramePr>
            <a:graphicFrameLocks noChangeAspect="1"/>
          </p:cNvGraphicFramePr>
          <p:nvPr/>
        </p:nvGraphicFramePr>
        <p:xfrm>
          <a:off x="571500" y="2143125"/>
          <a:ext cx="8128000" cy="2593975"/>
        </p:xfrm>
        <a:graphic>
          <a:graphicData uri="http://schemas.openxmlformats.org/presentationml/2006/ole">
            <p:oleObj spid="_x0000_s62466" name="Picture" r:id="rId3" imgW="5670720" imgH="2004120" progId="Word.Picture.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Traceability Links</a:t>
            </a:r>
          </a:p>
        </p:txBody>
      </p:sp>
      <p:sp>
        <p:nvSpPr>
          <p:cNvPr id="80899" name="Rectangle 3"/>
          <p:cNvSpPr>
            <a:spLocks noGrp="1" noChangeArrowheads="1"/>
          </p:cNvSpPr>
          <p:nvPr>
            <p:ph type="body" idx="1"/>
          </p:nvPr>
        </p:nvSpPr>
        <p:spPr/>
        <p:txBody>
          <a:bodyPr/>
          <a:lstStyle/>
          <a:p>
            <a:pPr>
              <a:lnSpc>
                <a:spcPct val="90000"/>
              </a:lnSpc>
            </a:pPr>
            <a:endParaRPr lang="en-US" sz="2000"/>
          </a:p>
          <a:p>
            <a:pPr>
              <a:lnSpc>
                <a:spcPct val="90000"/>
              </a:lnSpc>
            </a:pPr>
            <a:r>
              <a:rPr lang="en-US" sz="2000"/>
              <a:t>Include info such as:</a:t>
            </a:r>
          </a:p>
          <a:p>
            <a:pPr lvl="1">
              <a:lnSpc>
                <a:spcPct val="90000"/>
              </a:lnSpc>
            </a:pPr>
            <a:r>
              <a:rPr lang="en-US" sz="2000"/>
              <a:t>Rationale</a:t>
            </a:r>
          </a:p>
          <a:p>
            <a:pPr lvl="1">
              <a:lnSpc>
                <a:spcPct val="90000"/>
              </a:lnSpc>
            </a:pPr>
            <a:r>
              <a:rPr lang="en-US" sz="2000"/>
              <a:t>Date</a:t>
            </a:r>
          </a:p>
          <a:p>
            <a:pPr lvl="1">
              <a:lnSpc>
                <a:spcPct val="90000"/>
              </a:lnSpc>
            </a:pPr>
            <a:r>
              <a:rPr lang="en-US" sz="2000"/>
              <a:t>Author</a:t>
            </a:r>
          </a:p>
          <a:p>
            <a:pPr lvl="1">
              <a:lnSpc>
                <a:spcPct val="90000"/>
              </a:lnSpc>
            </a:pPr>
            <a:r>
              <a:rPr lang="en-US" sz="2000"/>
              <a:t>Contributors, Stakeholders</a:t>
            </a:r>
          </a:p>
          <a:p>
            <a:pPr lvl="1">
              <a:lnSpc>
                <a:spcPct val="90000"/>
              </a:lnSpc>
            </a:pPr>
            <a:r>
              <a:rPr lang="en-US" sz="2000"/>
              <a:t>Status (proposed, rejected, accepted, approved, deferred, etc.)</a:t>
            </a:r>
          </a:p>
          <a:p>
            <a:pPr lvl="1">
              <a:lnSpc>
                <a:spcPct val="90000"/>
              </a:lnSpc>
            </a:pPr>
            <a:endParaRPr lang="en-US" sz="2000"/>
          </a:p>
          <a:p>
            <a:pPr>
              <a:lnSpc>
                <a:spcPct val="90000"/>
              </a:lnSpc>
            </a:pPr>
            <a:r>
              <a:rPr lang="en-US" sz="2000"/>
              <a:t>Can be between:</a:t>
            </a:r>
          </a:p>
          <a:p>
            <a:pPr lvl="1">
              <a:lnSpc>
                <a:spcPct val="90000"/>
              </a:lnSpc>
            </a:pPr>
            <a:r>
              <a:rPr lang="en-US" sz="2000"/>
              <a:t>Requirements</a:t>
            </a:r>
          </a:p>
          <a:p>
            <a:pPr lvl="1">
              <a:lnSpc>
                <a:spcPct val="90000"/>
              </a:lnSpc>
            </a:pPr>
            <a:r>
              <a:rPr lang="en-US" sz="2000"/>
              <a:t>Assumptions</a:t>
            </a:r>
          </a:p>
          <a:p>
            <a:pPr lvl="1">
              <a:lnSpc>
                <a:spcPct val="90000"/>
              </a:lnSpc>
            </a:pPr>
            <a:r>
              <a:rPr lang="en-US" sz="2000"/>
              <a:t>Definitions</a:t>
            </a:r>
          </a:p>
          <a:p>
            <a:pPr lvl="1">
              <a:lnSpc>
                <a:spcPct val="90000"/>
              </a:lnSpc>
            </a:pPr>
            <a:r>
              <a:rPr lang="en-US" sz="2000"/>
              <a:t>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Traceability Link Types</a:t>
            </a:r>
          </a:p>
        </p:txBody>
      </p:sp>
      <p:sp>
        <p:nvSpPr>
          <p:cNvPr id="81923" name="Rectangle 3"/>
          <p:cNvSpPr>
            <a:spLocks noGrp="1" noChangeArrowheads="1"/>
          </p:cNvSpPr>
          <p:nvPr>
            <p:ph type="body" idx="1"/>
          </p:nvPr>
        </p:nvSpPr>
        <p:spPr/>
        <p:txBody>
          <a:bodyPr/>
          <a:lstStyle/>
          <a:p>
            <a:r>
              <a:rPr lang="en-US"/>
              <a:t>Dependency – A depends on B</a:t>
            </a:r>
          </a:p>
          <a:p>
            <a:r>
              <a:rPr lang="en-US"/>
              <a:t>Variant – B is the variant of master A</a:t>
            </a:r>
          </a:p>
          <a:p>
            <a:r>
              <a:rPr lang="en-US"/>
              <a:t>Revision – B is the next version of previous version A</a:t>
            </a:r>
          </a:p>
          <a:p>
            <a:r>
              <a:rPr lang="en-US"/>
              <a:t>Use – B uses A; A is used by B</a:t>
            </a:r>
          </a:p>
          <a:p>
            <a:r>
              <a:rPr lang="en-US"/>
              <a:t>Derivation – A is met by B; B is derived from A</a:t>
            </a:r>
          </a:p>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1666</Words>
  <Application>Microsoft Office PowerPoint</Application>
  <PresentationFormat>On-screen Show (4:3)</PresentationFormat>
  <Paragraphs>128</Paragraphs>
  <Slides>42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45" baseType="lpstr">
      <vt:lpstr>Office Theme</vt:lpstr>
      <vt:lpstr>Picture</vt:lpstr>
      <vt:lpstr>Microsoft Word Picture</vt:lpstr>
      <vt:lpstr>Experimental Design</vt:lpstr>
      <vt:lpstr>Threats to Validity</vt:lpstr>
      <vt:lpstr>Confounding Variables</vt:lpstr>
      <vt:lpstr>Experiment Effects</vt:lpstr>
      <vt:lpstr>Traceability</vt:lpstr>
      <vt:lpstr>Traceability Management for Evolution Support</vt:lpstr>
      <vt:lpstr>Slide 7</vt:lpstr>
      <vt:lpstr>Traceability Links</vt:lpstr>
      <vt:lpstr>Traceability Link Types</vt:lpstr>
      <vt:lpstr>Slide 10</vt:lpstr>
      <vt:lpstr>Slide 11</vt:lpstr>
      <vt:lpstr>Slide 12</vt:lpstr>
      <vt:lpstr>Slide 13</vt:lpstr>
      <vt:lpstr>Slide 14</vt:lpstr>
      <vt:lpstr>Slide 15</vt:lpstr>
      <vt:lpstr>Evolution Example</vt:lpstr>
      <vt:lpstr>Evolution Example</vt:lpstr>
      <vt:lpstr>Slide 18</vt:lpstr>
      <vt:lpstr>Slide 19</vt:lpstr>
      <vt:lpstr>Slide 20</vt:lpstr>
      <vt:lpstr>Slide 21</vt:lpstr>
      <vt:lpstr>Slide 22</vt:lpstr>
      <vt:lpstr>Slide 23</vt:lpstr>
      <vt:lpstr>Slide 24</vt:lpstr>
      <vt:lpstr>Slide 25</vt:lpstr>
      <vt:lpstr>Retro Demo</vt:lpstr>
      <vt:lpstr>Slide 27</vt:lpstr>
      <vt:lpstr>Meta-Models</vt:lpstr>
      <vt:lpstr>Roles of a Meta-Model</vt:lpstr>
      <vt:lpstr>Slide 30</vt:lpstr>
      <vt:lpstr>Meta-Model Structure </vt:lpstr>
      <vt:lpstr>Meta-Models</vt:lpstr>
      <vt:lpstr>Slide 33</vt:lpstr>
      <vt:lpstr>Slide 34</vt:lpstr>
      <vt:lpstr>Slide 35</vt:lpstr>
      <vt:lpstr>Slide 36</vt:lpstr>
      <vt:lpstr>Slide 37</vt:lpstr>
      <vt:lpstr>Inter-view Consistency Rules</vt:lpstr>
      <vt:lpstr>Rules</vt:lpstr>
      <vt:lpstr>Grouping Related View Fragments into Packages</vt:lpstr>
      <vt:lpstr>Grouping Related View Fragments into Packages</vt:lpstr>
      <vt:lpstr>Slide 42</vt:lpstr>
    </vt:vector>
  </TitlesOfParts>
  <Company>Eastern Kentucky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 Ashlee Holbrook</dc:creator>
  <cp:lastModifiedBy>Elizabeth Ashlee Holbrook</cp:lastModifiedBy>
  <cp:revision>20</cp:revision>
  <dcterms:created xsi:type="dcterms:W3CDTF">2010-04-06T20:08:38Z</dcterms:created>
  <dcterms:modified xsi:type="dcterms:W3CDTF">2010-04-13T18:19:58Z</dcterms:modified>
</cp:coreProperties>
</file>