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3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86" r:id="rId10"/>
    <p:sldId id="264" r:id="rId11"/>
    <p:sldId id="265" r:id="rId12"/>
    <p:sldId id="266" r:id="rId13"/>
    <p:sldId id="267" r:id="rId14"/>
    <p:sldId id="268" r:id="rId15"/>
    <p:sldId id="303" r:id="rId16"/>
    <p:sldId id="304" r:id="rId17"/>
    <p:sldId id="305" r:id="rId18"/>
    <p:sldId id="306" r:id="rId19"/>
    <p:sldId id="307" r:id="rId20"/>
    <p:sldId id="270" r:id="rId21"/>
    <p:sldId id="271" r:id="rId22"/>
    <p:sldId id="28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308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28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2A84-2A7F-4460-ABE1-EF6B986BE9DD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797A-9C4B-455D-BB15-98FBDC4B3C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792CE-3795-483D-AF03-3A5C3992714F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1C25-FC1B-4E3E-A157-15E582A8064C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C60B-8ED7-42E6-B548-D8A4C091B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0263" y="217488"/>
            <a:ext cx="7772400" cy="2062162"/>
          </a:xfrm>
        </p:spPr>
        <p:txBody>
          <a:bodyPr anchor="b">
            <a:normAutofit fontScale="90000"/>
          </a:bodyPr>
          <a:lstStyle/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n-US" sz="4000">
                <a:solidFill>
                  <a:srgbClr val="C00000"/>
                </a:solidFill>
              </a:rPr>
              <a:t>Requirements Engineering</a:t>
            </a:r>
            <a:br>
              <a:rPr lang="en-US" sz="4000">
                <a:solidFill>
                  <a:srgbClr val="C00000"/>
                </a:solidFill>
              </a:rPr>
            </a:br>
            <a:r>
              <a:rPr lang="en-US" sz="800">
                <a:solidFill>
                  <a:srgbClr val="C00000"/>
                </a:solidFill>
              </a:rPr>
              <a:t/>
            </a:r>
            <a:br>
              <a:rPr lang="en-US" sz="8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From System Goals </a:t>
            </a:r>
            <a:br>
              <a:rPr lang="en-US" sz="24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to UML Models </a:t>
            </a:r>
            <a:br>
              <a:rPr lang="en-US" sz="24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to Software Specifications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625" y="5819775"/>
            <a:ext cx="33035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ts val="1200"/>
              </a:spcBef>
              <a:defRPr/>
            </a:pPr>
            <a:r>
              <a:rPr kumimoji="1" lang="en-GB" sz="2400" dirty="0">
                <a:solidFill>
                  <a:srgbClr val="C00000"/>
                </a:solidFill>
                <a:latin typeface="+mj-lt"/>
              </a:rPr>
              <a:t>Axel Van </a:t>
            </a:r>
            <a:r>
              <a:rPr kumimoji="1" lang="en-GB" sz="2400" dirty="0" err="1">
                <a:solidFill>
                  <a:srgbClr val="C00000"/>
                </a:solidFill>
                <a:latin typeface="+mj-lt"/>
              </a:rPr>
              <a:t>Lamsweerde</a:t>
            </a:r>
            <a:endParaRPr kumimoji="1" lang="en-GB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6388" name="Picture 4" descr="Wiley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3425" y="2343150"/>
            <a:ext cx="29241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Semi-formal analysis of goal-oriented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Conflict </a:t>
            </a:r>
            <a:r>
              <a:rPr lang="en-US" dirty="0"/>
              <a:t>analysis: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Identification of overlapping assertions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Detection of conflicts among them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Generation of resolutions for the detected conflicts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Selection of the best resolution(s)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Semi-formal analysis of goal-oriented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Conflict Types:</a:t>
            </a:r>
          </a:p>
          <a:p>
            <a:pPr lvl="0"/>
            <a:r>
              <a:rPr lang="en-US" dirty="0"/>
              <a:t>Potential conflict – a boundary condition could make a set of goals </a:t>
            </a:r>
            <a:r>
              <a:rPr lang="en-US" dirty="0" err="1"/>
              <a:t>unsatisfiable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Minimal conflict – potential conflicts that, when removed, no longer result in conflict.</a:t>
            </a:r>
          </a:p>
          <a:p>
            <a:pPr lvl="0"/>
            <a:r>
              <a:rPr lang="en-US" dirty="0"/>
              <a:t>Feasible conflict – a conflict that holds when a trivial boundary condition is met.</a:t>
            </a:r>
          </a:p>
          <a:p>
            <a:pPr lvl="0"/>
            <a:r>
              <a:rPr lang="en-US" dirty="0"/>
              <a:t>Non-trivial conflict – a strong conflict (where the boundary conflict always holds) or obstacle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Semi-formal analysis of goal-oriented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Threat Analysis</a:t>
            </a:r>
          </a:p>
          <a:p>
            <a:pPr lvl="0"/>
            <a:r>
              <a:rPr lang="en-US" dirty="0"/>
              <a:t>Goals</a:t>
            </a:r>
          </a:p>
          <a:p>
            <a:pPr lvl="0"/>
            <a:r>
              <a:rPr lang="en-US" dirty="0"/>
              <a:t>Anti-goals – intentional obstacle; malicious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Semi-formal analysis of goal-oriented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Security Threats</a:t>
            </a:r>
          </a:p>
          <a:p>
            <a:pPr lvl="0"/>
            <a:r>
              <a:rPr lang="en-US" dirty="0"/>
              <a:t>Unintentional threat – potential inadvertent violation of a security goal.</a:t>
            </a:r>
          </a:p>
          <a:p>
            <a:pPr lvl="0"/>
            <a:r>
              <a:rPr lang="en-US" dirty="0"/>
              <a:t>Intentional threat – possibility of proactive violation y exploitation of unprotected data, system knowledge through malicious behavior.  Countermeasure:  know attacker capabilities.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Semi-formal analysis of goal-oriented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Analyzing Intentional </a:t>
            </a:r>
            <a:r>
              <a:rPr lang="en-US" dirty="0" smtClean="0"/>
              <a:t>Threats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1.  Build </a:t>
            </a:r>
            <a:r>
              <a:rPr lang="en-US" dirty="0"/>
              <a:t>threat graphs from </a:t>
            </a:r>
            <a:r>
              <a:rPr lang="en-US" dirty="0" err="1"/>
              <a:t>anit</a:t>
            </a:r>
            <a:r>
              <a:rPr lang="en-US" dirty="0"/>
              <a:t>-goals:</a:t>
            </a:r>
          </a:p>
          <a:p>
            <a:pPr lvl="1"/>
            <a:r>
              <a:rPr lang="en-US" dirty="0"/>
              <a:t>Get initial anti-goals to be refined or abstracted</a:t>
            </a:r>
          </a:p>
          <a:p>
            <a:pPr lvl="1"/>
            <a:r>
              <a:rPr lang="en-US" dirty="0"/>
              <a:t>Identify classes of attackers wishing these, together w/ capabilities</a:t>
            </a:r>
          </a:p>
          <a:p>
            <a:pPr lvl="1"/>
            <a:r>
              <a:rPr lang="en-US" dirty="0"/>
              <a:t>For each initial anti-goal and attacker class:</a:t>
            </a:r>
          </a:p>
          <a:p>
            <a:pPr lvl="2"/>
            <a:r>
              <a:rPr lang="en-US" dirty="0"/>
              <a:t>build an anti-goal refinement/abstraction graph as an argument showing how anti-goal can be satisfied;  </a:t>
            </a:r>
            <a:r>
              <a:rPr lang="en-US" dirty="0" smtClean="0"/>
              <a:t>refinement </a:t>
            </a:r>
            <a:r>
              <a:rPr lang="en-US" dirty="0"/>
              <a:t>terminates when leaf conditions are reached that meet attacker's capabilities</a:t>
            </a:r>
          </a:p>
          <a:p>
            <a:pPr>
              <a:buNone/>
            </a:pPr>
            <a:r>
              <a:rPr lang="en-US" dirty="0"/>
              <a:t>2.  Derive new security goals as countermeasures to counter the leaf anti-goals from the threat graphs.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625" y="1714500"/>
          <a:ext cx="8326438" cy="2643188"/>
        </p:xfrm>
        <a:graphic>
          <a:graphicData uri="http://schemas.openxmlformats.org/presentationml/2006/ole">
            <p:oleObj spid="_x0000_s18434" name="Picture" r:id="rId3" imgW="6030720" imgH="191376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0063" y="2214563"/>
          <a:ext cx="8094662" cy="2357437"/>
        </p:xfrm>
        <a:graphic>
          <a:graphicData uri="http://schemas.openxmlformats.org/presentationml/2006/ole">
            <p:oleObj spid="_x0000_s19458" name="Picture" r:id="rId3" imgW="4410000" imgH="128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0063" y="2071688"/>
          <a:ext cx="8142287" cy="2571750"/>
        </p:xfrm>
        <a:graphic>
          <a:graphicData uri="http://schemas.openxmlformats.org/presentationml/2006/ole">
            <p:oleObj spid="_x0000_s20482" name="Picture" r:id="rId3" imgW="5760720" imgH="181944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4438" y="357188"/>
          <a:ext cx="7143750" cy="6256337"/>
        </p:xfrm>
        <a:graphic>
          <a:graphicData uri="http://schemas.openxmlformats.org/presentationml/2006/ole">
            <p:oleObj spid="_x0000_s21506" name="Picture" r:id="rId3" imgW="4959360" imgH="434484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28625" y="1214438"/>
          <a:ext cx="8358188" cy="3929062"/>
        </p:xfrm>
        <a:graphic>
          <a:graphicData uri="http://schemas.openxmlformats.org/presentationml/2006/ole">
            <p:oleObj spid="_x0000_s22530" name="Picture" r:id="rId3" imgW="5220360" imgH="245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Semi-Formal Reasoning for Model Analysis and Exploitation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about alternative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Qualitative </a:t>
            </a:r>
            <a:r>
              <a:rPr lang="en-US" dirty="0"/>
              <a:t>reasoning</a:t>
            </a:r>
          </a:p>
          <a:p>
            <a:pPr lvl="1"/>
            <a:r>
              <a:rPr lang="en-US" dirty="0"/>
              <a:t>assess positive or negative influence on each leaf goal in a model.</a:t>
            </a:r>
          </a:p>
          <a:p>
            <a:pPr lvl="1"/>
            <a:r>
              <a:rPr lang="en-US" dirty="0"/>
              <a:t>Propagate influences from bottom up.</a:t>
            </a:r>
          </a:p>
          <a:p>
            <a:pPr lvl="0"/>
            <a:r>
              <a:rPr lang="en-US" dirty="0"/>
              <a:t>Quantitative reasoning</a:t>
            </a:r>
          </a:p>
          <a:p>
            <a:pPr lvl="1"/>
            <a:r>
              <a:rPr lang="en-US" dirty="0"/>
              <a:t>Model-based score matrices</a:t>
            </a:r>
          </a:p>
          <a:p>
            <a:pPr lvl="2"/>
            <a:r>
              <a:rPr lang="en-US" dirty="0"/>
              <a:t>alternative refinements, assignments, resolutions are taken as options</a:t>
            </a:r>
          </a:p>
          <a:p>
            <a:pPr lvl="2"/>
            <a:r>
              <a:rPr lang="en-US" dirty="0"/>
              <a:t>leaf soft goals are taken as evaluation criteria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option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quantity </a:t>
            </a:r>
            <a:r>
              <a:rPr lang="en-US" dirty="0"/>
              <a:t>the soft goal prescribes to improve, increase, reduce, maximize or </a:t>
            </a:r>
            <a:r>
              <a:rPr lang="en-US" dirty="0" err="1"/>
              <a:t>minmize</a:t>
            </a:r>
            <a:endParaRPr lang="en-US" dirty="0"/>
          </a:p>
          <a:p>
            <a:pPr lvl="0"/>
            <a:r>
              <a:rPr lang="en-US" dirty="0"/>
              <a:t>estimated cost of satisfying the goal</a:t>
            </a:r>
          </a:p>
          <a:p>
            <a:pPr lvl="0"/>
            <a:r>
              <a:rPr lang="en-US" dirty="0"/>
              <a:t>estimated time required to satisfy the goal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5 &amp; 17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Methods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Components of Logic:</a:t>
            </a:r>
          </a:p>
          <a:p>
            <a:pPr lvl="1"/>
            <a:r>
              <a:rPr lang="en-US"/>
              <a:t>Syntax</a:t>
            </a:r>
          </a:p>
          <a:p>
            <a:pPr lvl="1"/>
            <a:r>
              <a:rPr lang="en-US"/>
              <a:t>Semantics</a:t>
            </a:r>
          </a:p>
          <a:p>
            <a:pPr lvl="1"/>
            <a:r>
              <a:rPr lang="en-US"/>
              <a:t>Proof Theory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Logical Connectors:</a:t>
            </a:r>
          </a:p>
          <a:p>
            <a:pPr lvl="1"/>
            <a:r>
              <a:rPr lang="en-US" b="1"/>
              <a:t>^</a:t>
            </a:r>
            <a:r>
              <a:rPr lang="en-US"/>
              <a:t> (and)</a:t>
            </a:r>
          </a:p>
          <a:p>
            <a:pPr lvl="1"/>
            <a:r>
              <a:rPr lang="en-US">
                <a:latin typeface="Arial Unicode MS" pitchFamily="34" charset="-128"/>
              </a:rPr>
              <a:t>v</a:t>
            </a:r>
            <a:r>
              <a:rPr lang="en-US"/>
              <a:t> (or)</a:t>
            </a:r>
          </a:p>
          <a:p>
            <a:pPr lvl="1"/>
            <a:r>
              <a:rPr lang="en-US">
                <a:sym typeface="Symbol" pitchFamily="18" charset="2"/>
              </a:rPr>
              <a:t> (not)</a:t>
            </a:r>
          </a:p>
          <a:p>
            <a:pPr lvl="1"/>
            <a:r>
              <a:rPr lang="en-US">
                <a:sym typeface="Wingdings" pitchFamily="2" charset="2"/>
              </a:rPr>
              <a:t> (implies)</a:t>
            </a:r>
          </a:p>
          <a:p>
            <a:pPr lvl="1"/>
            <a:r>
              <a:rPr lang="en-US">
                <a:sym typeface="Symbol" pitchFamily="18" charset="2"/>
              </a:rPr>
              <a:t> (equivalent to)</a:t>
            </a:r>
          </a:p>
          <a:p>
            <a:pPr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of Propositional Logic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&lt;atomicProposition&gt; ::= true | false | &lt;propositionalSymbol&gt;</a:t>
            </a:r>
          </a:p>
          <a:p>
            <a:r>
              <a:rPr lang="en-US"/>
              <a:t>&lt;statement&gt; ::= &lt; atomicProposition&gt; | (</a:t>
            </a:r>
            <a:r>
              <a:rPr lang="en-US">
                <a:sym typeface="Symbol" pitchFamily="18" charset="2"/>
              </a:rPr>
              <a:t>&lt;statement&gt;) | (&lt;statement&gt; </a:t>
            </a:r>
            <a:r>
              <a:rPr lang="en-US" b="1"/>
              <a:t>^ </a:t>
            </a:r>
            <a:r>
              <a:rPr lang="en-US"/>
              <a:t>&lt;statement&gt; ) | (&lt;statement&gt;  v &lt;statement&gt; ) | (&lt;statement&gt; 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&lt;statement&gt; ) | (&lt;statement&gt;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&lt;statement&gt; 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of Inference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Modus Ponens:</a:t>
            </a:r>
            <a:endParaRPr lang="en-US" u="sng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u="sng"/>
              <a:t>P</a:t>
            </a:r>
            <a:r>
              <a:rPr lang="en-US" u="sng">
                <a:sym typeface="Wingdings" pitchFamily="2" charset="2"/>
              </a:rPr>
              <a:t>Q,P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Q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Chaining: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u="sng">
                <a:sym typeface="Wingdings" pitchFamily="2" charset="2"/>
              </a:rPr>
              <a:t>P  Q, Q 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P 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Resolution: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u="sng">
                <a:sym typeface="Wingdings" pitchFamily="2" charset="2"/>
              </a:rPr>
              <a:t>PvQ, </a:t>
            </a:r>
            <a:r>
              <a:rPr lang="en-US" u="sng">
                <a:sym typeface="Symbol" pitchFamily="18" charset="2"/>
              </a:rPr>
              <a:t>PvR</a:t>
            </a:r>
            <a:endParaRPr lang="en-US" u="sng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   Q v R</a:t>
            </a:r>
          </a:p>
          <a:p>
            <a:endParaRPr lang="en-US" u="sng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Propositional Logic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Char char="Ø"/>
            </a:pPr>
            <a:r>
              <a:rPr lang="en-US">
                <a:sym typeface="Symbol" pitchFamily="18" charset="2"/>
              </a:rPr>
              <a:t>trainMoving v doorsClosed, trainStopped v trainMoving</a:t>
            </a:r>
          </a:p>
          <a:p>
            <a:pPr>
              <a:buFont typeface="Symbol" pitchFamily="18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Font typeface="Symbol" pitchFamily="18" charset="2"/>
              <a:buChar char="Ø"/>
            </a:pPr>
            <a:r>
              <a:rPr lang="en-US">
                <a:sym typeface="Symbol" pitchFamily="18" charset="2"/>
              </a:rPr>
              <a:t>What can be derived?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Predicate Logic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More expressive than propositional logic</a:t>
            </a:r>
          </a:p>
          <a:p>
            <a:endParaRPr lang="en-US"/>
          </a:p>
          <a:p>
            <a:r>
              <a:rPr lang="en-US"/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/>
              <a:t>&lt;term&gt; ::= &lt;constant&gt; | &lt;variable&gt; | &lt;functionSymbol&gt; (&lt;term&gt;*)</a:t>
            </a:r>
          </a:p>
          <a:p>
            <a:pPr>
              <a:buFont typeface="Wingdings" pitchFamily="2" charset="2"/>
              <a:buNone/>
            </a:pPr>
            <a:r>
              <a:rPr lang="en-US"/>
              <a:t>&lt;atomicPredicate&gt; ::= true | false | &lt;predicateSymbol&gt; (&lt;term&gt;*)</a:t>
            </a:r>
          </a:p>
          <a:p>
            <a:pPr>
              <a:buFont typeface="Wingdings" pitchFamily="2" charset="2"/>
              <a:buNone/>
            </a:pPr>
            <a:r>
              <a:rPr lang="en-US"/>
              <a:t>&lt;statement&gt; ::= &lt;atomicPredicate&gt; | (</a:t>
            </a:r>
            <a:r>
              <a:rPr lang="en-US">
                <a:sym typeface="Symbol" pitchFamily="18" charset="2"/>
              </a:rPr>
              <a:t>&lt;statement&gt;) | (&lt;statement&gt; </a:t>
            </a:r>
            <a:r>
              <a:rPr lang="en-US" b="1"/>
              <a:t>^ </a:t>
            </a:r>
            <a:r>
              <a:rPr lang="en-US"/>
              <a:t>&lt;statement&gt; ) | (&lt;statement&gt;  v &lt;statement&gt; ) | (&lt;statement&gt; 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&lt;statement&gt; ) | (&lt;statement&gt;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&lt;statement&gt; ) | (</a:t>
            </a:r>
            <a:r>
              <a:rPr lang="en-US">
                <a:sym typeface="Symbol" pitchFamily="18" charset="2"/>
              </a:rPr>
              <a:t></a:t>
            </a:r>
            <a:r>
              <a:rPr lang="en-US">
                <a:latin typeface="Times New Roman" pitchFamily="18" charset="0"/>
                <a:sym typeface="Symbol" pitchFamily="18" charset="2"/>
              </a:rPr>
              <a:t>A&lt;variable&gt;)(</a:t>
            </a:r>
            <a:r>
              <a:rPr lang="en-US"/>
              <a:t>&lt;statement&gt;)</a:t>
            </a:r>
            <a:r>
              <a:rPr lang="en-US">
                <a:latin typeface="Times New Roman" pitchFamily="18" charset="0"/>
                <a:sym typeface="Symbol" pitchFamily="18" charset="2"/>
              </a:rPr>
              <a:t>  |</a:t>
            </a:r>
            <a:r>
              <a:rPr lang="en-US">
                <a:sym typeface="Symbol" pitchFamily="18" charset="2"/>
              </a:rPr>
              <a:t>  (Ǝ&lt;variable&gt;) (</a:t>
            </a:r>
            <a:r>
              <a:rPr lang="en-US"/>
              <a:t>&lt;statement&gt; )</a:t>
            </a:r>
            <a:endParaRPr lang="en-US">
              <a:latin typeface="Note this" pitchFamily="2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4342" name="Picture 6" descr="\for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114300" cy="14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Methods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 will be covered in greater detail with Chapters 17 and 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Query-based analysis of the model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Meta-concepts </a:t>
            </a:r>
            <a:r>
              <a:rPr lang="en-US" dirty="0"/>
              <a:t>(goal, refinement, requirement, expectation, obstacle, agent, etc.)</a:t>
            </a:r>
          </a:p>
          <a:p>
            <a:pPr lvl="0"/>
            <a:r>
              <a:rPr lang="en-US" dirty="0"/>
              <a:t>Meta-relationships (responsibility, monitoring/control, performance, input/output, coverage0</a:t>
            </a:r>
          </a:p>
          <a:p>
            <a:pPr lvl="0"/>
            <a:r>
              <a:rPr lang="en-US" dirty="0"/>
              <a:t>Meta-attributes (priority of Goal, fit criterion of </a:t>
            </a:r>
            <a:r>
              <a:rPr lang="en-US" dirty="0" err="1"/>
              <a:t>SoftGoal</a:t>
            </a:r>
            <a:r>
              <a:rPr lang="en-US" dirty="0"/>
              <a:t>, </a:t>
            </a:r>
            <a:r>
              <a:rPr lang="en-US" dirty="0" err="1"/>
              <a:t>domPost</a:t>
            </a:r>
            <a:r>
              <a:rPr lang="en-US" dirty="0"/>
              <a:t> of Operation, multiplicity of Link,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0063" y="2000250"/>
          <a:ext cx="8201025" cy="2051050"/>
        </p:xfrm>
        <a:graphic>
          <a:graphicData uri="http://schemas.openxmlformats.org/presentationml/2006/ole">
            <p:oleObj spid="_x0000_s7170" name="Picture" r:id="rId3" imgW="5490360" imgH="137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42938" y="1285875"/>
          <a:ext cx="8021637" cy="4000500"/>
        </p:xfrm>
        <a:graphic>
          <a:graphicData uri="http://schemas.openxmlformats.org/presentationml/2006/ole">
            <p:oleObj spid="_x0000_s8194" name="Picture" r:id="rId3" imgW="5130720" imgH="25444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00125" y="785813"/>
          <a:ext cx="7286625" cy="5368925"/>
        </p:xfrm>
        <a:graphic>
          <a:graphicData uri="http://schemas.openxmlformats.org/presentationml/2006/ole">
            <p:oleObj spid="_x0000_s9218" name="Picture" r:id="rId3" imgW="5040720" imgH="371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71500" y="1714500"/>
          <a:ext cx="8358188" cy="2871788"/>
        </p:xfrm>
        <a:graphic>
          <a:graphicData uri="http://schemas.openxmlformats.org/presentationml/2006/ole">
            <p:oleObj spid="_x0000_s10242" name="Picture" r:id="rId3" imgW="5310360" imgH="18244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14313" y="1857375"/>
          <a:ext cx="8731250" cy="2857500"/>
        </p:xfrm>
        <a:graphic>
          <a:graphicData uri="http://schemas.openxmlformats.org/presentationml/2006/ole">
            <p:oleObj spid="_x0000_s11266" name="Picture" r:id="rId3" imgW="6120720" imgH="200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57188" y="1571625"/>
          <a:ext cx="8512175" cy="3500438"/>
        </p:xfrm>
        <a:graphic>
          <a:graphicData uri="http://schemas.openxmlformats.org/presentationml/2006/ole">
            <p:oleObj spid="_x0000_s12290" name="Picture" r:id="rId3" imgW="5310360" imgH="21844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71500" y="2357438"/>
          <a:ext cx="8226425" cy="1790700"/>
        </p:xfrm>
        <a:graphic>
          <a:graphicData uri="http://schemas.openxmlformats.org/presentationml/2006/ole">
            <p:oleObj spid="_x0000_s13314" name="Picture" r:id="rId3" imgW="5490360" imgH="11944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28688" y="857250"/>
          <a:ext cx="6715125" cy="5072063"/>
        </p:xfrm>
        <a:graphic>
          <a:graphicData uri="http://schemas.openxmlformats.org/presentationml/2006/ole">
            <p:oleObj spid="_x0000_s14338" name="Picture" r:id="rId3" imgW="4680720" imgH="35344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643063" y="928688"/>
          <a:ext cx="6215062" cy="5035550"/>
        </p:xfrm>
        <a:graphic>
          <a:graphicData uri="http://schemas.openxmlformats.org/presentationml/2006/ole">
            <p:oleObj spid="_x0000_s15362" name="Picture" r:id="rId3" imgW="4140360" imgH="33541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the structural consistency and completeness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Structural </a:t>
            </a:r>
            <a:r>
              <a:rPr lang="en-US" dirty="0"/>
              <a:t>rules – Examples? (p. 538)</a:t>
            </a:r>
          </a:p>
          <a:p>
            <a:pPr lvl="1"/>
            <a:r>
              <a:rPr lang="en-US" dirty="0"/>
              <a:t>pre-cooked queries/rules</a:t>
            </a:r>
          </a:p>
          <a:p>
            <a:pPr lvl="1"/>
            <a:r>
              <a:rPr lang="en-US" dirty="0"/>
              <a:t>intra-view rules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00125" y="2714625"/>
          <a:ext cx="7334250" cy="2071688"/>
        </p:xfrm>
        <a:graphic>
          <a:graphicData uri="http://schemas.openxmlformats.org/presentationml/2006/ole">
            <p:oleObj spid="_x0000_s16386" name="Picture" r:id="rId3" imgW="3790950" imgH="1104900" progId="Word.Picture.8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100">
                <a:cs typeface="Times New Roman" pitchFamily="18" charset="0"/>
              </a:rPr>
              <a:t/>
            </a:r>
            <a:br>
              <a:rPr lang="en-US" sz="1100">
                <a:cs typeface="Times New Roman" pitchFamily="18" charset="0"/>
              </a:rPr>
            </a:br>
            <a:r>
              <a:rPr lang="en-US" sz="1400" b="1">
                <a:cs typeface="Times New Roman" pitchFamily="18" charset="0"/>
              </a:rPr>
              <a:t>Exercises Chapter 16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14375" y="1428750"/>
          <a:ext cx="7615238" cy="3643313"/>
        </p:xfrm>
        <a:graphic>
          <a:graphicData uri="http://schemas.openxmlformats.org/presentationml/2006/ole">
            <p:oleObj spid="_x0000_s17410" name="Picture" r:id="rId3" imgW="5129784" imgH="245364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714375" y="714375"/>
            <a:ext cx="121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Chapter 16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714500"/>
            <a:ext cx="7000875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 of other views for dedicated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Load </a:t>
            </a:r>
            <a:r>
              <a:rPr lang="en-US" dirty="0"/>
              <a:t>analysis  (I.e. GET all </a:t>
            </a:r>
            <a:r>
              <a:rPr lang="en-US" i="1" dirty="0"/>
              <a:t>Responsibility</a:t>
            </a:r>
            <a:r>
              <a:rPr lang="en-US" dirty="0"/>
              <a:t> Assignment for Agent </a:t>
            </a:r>
            <a:r>
              <a:rPr lang="en-US" i="1" dirty="0"/>
              <a:t>Y)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Traceability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Derivation </a:t>
            </a:r>
            <a:r>
              <a:rPr lang="en-US" dirty="0"/>
              <a:t>links:</a:t>
            </a:r>
          </a:p>
          <a:p>
            <a:pPr lvl="1"/>
            <a:r>
              <a:rPr lang="en-US" dirty="0"/>
              <a:t>OR-Ref, AND-Ref (between goals)</a:t>
            </a:r>
          </a:p>
          <a:p>
            <a:pPr lvl="1"/>
            <a:r>
              <a:rPr lang="en-US" dirty="0"/>
              <a:t>Resolution (between goals, obstacles or boundary conditions)</a:t>
            </a:r>
          </a:p>
          <a:p>
            <a:pPr lvl="1"/>
            <a:r>
              <a:rPr lang="en-US" dirty="0" err="1"/>
              <a:t>Operationalization</a:t>
            </a:r>
            <a:r>
              <a:rPr lang="en-US" dirty="0"/>
              <a:t> (between goals and operations)</a:t>
            </a:r>
          </a:p>
          <a:p>
            <a:pPr lvl="1"/>
            <a:r>
              <a:rPr lang="en-US" dirty="0"/>
              <a:t>Coverage (between goals, scenarios, and state machines)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Traceability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Use </a:t>
            </a:r>
            <a:r>
              <a:rPr lang="en-US" dirty="0"/>
              <a:t>Links</a:t>
            </a:r>
          </a:p>
          <a:p>
            <a:pPr lvl="1"/>
            <a:r>
              <a:rPr lang="en-US" dirty="0"/>
              <a:t>Concern (between goals and objects)</a:t>
            </a:r>
          </a:p>
          <a:p>
            <a:pPr lvl="1"/>
            <a:r>
              <a:rPr lang="en-US" dirty="0"/>
              <a:t>Responsibility ( between goals and agents)</a:t>
            </a:r>
          </a:p>
          <a:p>
            <a:pPr lvl="1"/>
            <a:r>
              <a:rPr lang="en-US" dirty="0"/>
              <a:t>Dependency (among agents for goals)</a:t>
            </a:r>
          </a:p>
          <a:p>
            <a:pPr lvl="1"/>
            <a:r>
              <a:rPr lang="en-US" dirty="0"/>
              <a:t>Monitoring/Control (between agents and objects)</a:t>
            </a:r>
          </a:p>
          <a:p>
            <a:pPr lvl="1"/>
            <a:r>
              <a:rPr lang="en-US" dirty="0" err="1"/>
              <a:t>Input/Output</a:t>
            </a:r>
            <a:r>
              <a:rPr lang="en-US" dirty="0"/>
              <a:t> (between operations and objects)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Analogical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/>
              <a:t>mapping well-defined elements of the source model to partially-defined elements of the target model so additional specifications of the target model can be obtained by source-target transposition”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50" y="214313"/>
          <a:ext cx="8429625" cy="6324600"/>
        </p:xfrm>
        <a:graphic>
          <a:graphicData uri="http://schemas.openxmlformats.org/presentationml/2006/ole">
            <p:oleObj spid="_x0000_s1026" name="Picture" r:id="rId3" imgW="6030720" imgH="4524480" progId="Word.Picture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822</Words>
  <Application>Microsoft Office PowerPoint</Application>
  <PresentationFormat>On-screen Show (4:3)</PresentationFormat>
  <Paragraphs>117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Microsoft Word Picture</vt:lpstr>
      <vt:lpstr>Requirements Engineering  From System Goals  to UML Models  to Software Specifications</vt:lpstr>
      <vt:lpstr>Chapter 16</vt:lpstr>
      <vt:lpstr>Query-based analysis of the model database</vt:lpstr>
      <vt:lpstr>Checking the structural consistency and completeness of the model</vt:lpstr>
      <vt:lpstr>Generation of other views for dedicated analyses</vt:lpstr>
      <vt:lpstr>Traceability management</vt:lpstr>
      <vt:lpstr>Traceability management</vt:lpstr>
      <vt:lpstr>Analogical reuse</vt:lpstr>
      <vt:lpstr>Slide 9</vt:lpstr>
      <vt:lpstr>Semi-formal analysis of goal-oriented models</vt:lpstr>
      <vt:lpstr>Semi-formal analysis of goal-oriented models</vt:lpstr>
      <vt:lpstr>Semi-formal analysis of goal-oriented models</vt:lpstr>
      <vt:lpstr>Semi-formal analysis of goal-oriented models</vt:lpstr>
      <vt:lpstr>Semi-formal analysis of goal-oriented models</vt:lpstr>
      <vt:lpstr>Slide 15</vt:lpstr>
      <vt:lpstr>Slide 16</vt:lpstr>
      <vt:lpstr>Slide 17</vt:lpstr>
      <vt:lpstr>Slide 18</vt:lpstr>
      <vt:lpstr>Slide 19</vt:lpstr>
      <vt:lpstr>Reasoning about alternative options</vt:lpstr>
      <vt:lpstr>Determining option scores</vt:lpstr>
      <vt:lpstr>Chapters 5 &amp; 17</vt:lpstr>
      <vt:lpstr>Formal Methods Background</vt:lpstr>
      <vt:lpstr>Propositional Logic</vt:lpstr>
      <vt:lpstr>Syntax of Propositional Logic</vt:lpstr>
      <vt:lpstr>Rules of Inference</vt:lpstr>
      <vt:lpstr>Propositional Logic Example</vt:lpstr>
      <vt:lpstr>First-Order Predicate Logic</vt:lpstr>
      <vt:lpstr>Formal Methods 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Eastern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Ashlee Holbrook</dc:creator>
  <cp:lastModifiedBy>Elizabeth Ashlee Holbrook</cp:lastModifiedBy>
  <cp:revision>5</cp:revision>
  <dcterms:created xsi:type="dcterms:W3CDTF">2010-04-20T15:59:36Z</dcterms:created>
  <dcterms:modified xsi:type="dcterms:W3CDTF">2010-04-20T19:22:08Z</dcterms:modified>
</cp:coreProperties>
</file>