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3FAE-2DFE-4E4B-AF1A-3732B002733A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753C-AC94-47E4-9372-9801E498F1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smtClean="0"/>
              <a:t>Semantics: Pruning semantics and frame axioms</a:t>
            </a:r>
            <a:endParaRPr lang="en-US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/>
              <a:t>pruning semantics – every state transition is allowed except those specifically forbidden (blacklist)</a:t>
            </a:r>
          </a:p>
          <a:p>
            <a:r>
              <a:rPr lang="en-US" b="0" i="0" dirty="0" smtClean="0"/>
              <a:t>generative semantics – every state transition is forbidden except the ones explicitly required by the specification (</a:t>
            </a:r>
            <a:r>
              <a:rPr lang="en-US" b="0" i="0" dirty="0" err="1" smtClean="0"/>
              <a:t>whitelist</a:t>
            </a:r>
            <a:r>
              <a:rPr lang="en-US" b="0" i="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0" i="0" dirty="0" smtClean="0"/>
              <a:t>Formal Reasoning for Specification Construction and Analysis</a:t>
            </a:r>
          </a:p>
          <a:p>
            <a:pPr algn="ctr">
              <a:buNone/>
            </a:pPr>
            <a:r>
              <a:rPr lang="en-US" b="0" i="0" dirty="0" smtClean="0"/>
              <a:t/>
            </a:r>
            <a:br>
              <a:rPr lang="en-US" b="0" i="0" dirty="0" smtClean="0"/>
            </a:br>
            <a:endParaRPr lang="en-US" b="0" i="0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 smtClean="0"/>
              <a:t>Checking Goal Refinements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/>
              <a:t>Using a theorem </a:t>
            </a:r>
            <a:r>
              <a:rPr lang="en-US" b="0" i="0" dirty="0" err="1" smtClean="0"/>
              <a:t>prover</a:t>
            </a:r>
            <a:endParaRPr lang="en-US" b="0" i="0" dirty="0" smtClean="0"/>
          </a:p>
          <a:p>
            <a:r>
              <a:rPr lang="en-US" b="0" i="0" dirty="0" smtClean="0"/>
              <a:t>Formal refinement patterns</a:t>
            </a:r>
          </a:p>
          <a:p>
            <a:pPr lvl="1"/>
            <a:r>
              <a:rPr lang="en-US" b="0" i="0" dirty="0" smtClean="0"/>
              <a:t>Exploring refinements</a:t>
            </a:r>
          </a:p>
          <a:p>
            <a:pPr lvl="1"/>
            <a:r>
              <a:rPr lang="en-US" b="0" i="0" dirty="0" smtClean="0"/>
              <a:t>Hidden proofs</a:t>
            </a:r>
          </a:p>
          <a:p>
            <a:pPr lvl="1"/>
            <a:r>
              <a:rPr lang="en-US" b="0" i="0" dirty="0" err="1" smtClean="0"/>
              <a:t>Realizability</a:t>
            </a:r>
            <a:r>
              <a:rPr lang="en-US" b="0" i="0" dirty="0" smtClean="0"/>
              <a:t>-driven patterns</a:t>
            </a:r>
          </a:p>
          <a:p>
            <a:pPr lvl="1"/>
            <a:r>
              <a:rPr lang="en-US" b="0" i="0" dirty="0" smtClean="0"/>
              <a:t>First-order patterns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 smtClean="0"/>
              <a:t>Checking Goal Refinements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U</a:t>
            </a:r>
            <a:r>
              <a:rPr lang="en-US" b="0" i="0" dirty="0" smtClean="0"/>
              <a:t>sing bounded SAT solvers</a:t>
            </a:r>
          </a:p>
          <a:p>
            <a:pPr lvl="1">
              <a:buNone/>
            </a:pPr>
            <a:r>
              <a:rPr lang="en-US" b="0" i="0" dirty="0" smtClean="0"/>
              <a:t>1. Ask the user to instantiate the formula to selected object instances (get a propositional formula)</a:t>
            </a:r>
          </a:p>
          <a:p>
            <a:pPr lvl="1">
              <a:buNone/>
            </a:pPr>
            <a:r>
              <a:rPr lang="en-US" b="0" i="0" dirty="0" smtClean="0"/>
              <a:t>2. Translate the result into the input format required by the selected SAT solver.</a:t>
            </a:r>
          </a:p>
          <a:p>
            <a:pPr lvl="1">
              <a:buNone/>
            </a:pPr>
            <a:r>
              <a:rPr lang="en-US" b="0" i="0" dirty="0" smtClean="0"/>
              <a:t>3. Ask the user to determine a maximal length to bound counterexample histories.</a:t>
            </a:r>
          </a:p>
          <a:p>
            <a:pPr lvl="1">
              <a:buNone/>
            </a:pPr>
            <a:r>
              <a:rPr lang="en-US" b="0" i="0" dirty="0" smtClean="0"/>
              <a:t>4. Run the SAT solver</a:t>
            </a:r>
          </a:p>
          <a:p>
            <a:pPr lvl="1">
              <a:buNone/>
            </a:pPr>
            <a:r>
              <a:rPr lang="en-US" b="0" i="0" dirty="0" smtClean="0"/>
              <a:t>5.  Translate the output back to the level of abstraction of the graphical input model.</a:t>
            </a:r>
          </a:p>
          <a:p>
            <a:pPr lvl="1">
              <a:buNone/>
            </a:pPr>
            <a:endParaRPr lang="en-US" b="0" i="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 smtClean="0"/>
              <a:t>Deriving goal </a:t>
            </a:r>
            <a:r>
              <a:rPr lang="en-US" b="0" i="0" dirty="0" err="1" smtClean="0"/>
              <a:t>operationalizations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/>
              <a:t>Using bounded SAT solvers</a:t>
            </a:r>
          </a:p>
          <a:p>
            <a:r>
              <a:rPr lang="en-US" b="0" i="0" dirty="0" smtClean="0"/>
              <a:t>Formal </a:t>
            </a:r>
            <a:r>
              <a:rPr lang="en-US" b="0" i="0" dirty="0" err="1" smtClean="0"/>
              <a:t>operationalization</a:t>
            </a:r>
            <a:r>
              <a:rPr lang="en-US" b="0" i="0" dirty="0" smtClean="0"/>
              <a:t> patterns</a:t>
            </a:r>
          </a:p>
          <a:p>
            <a:r>
              <a:rPr lang="en-US" b="0" i="0" dirty="0" smtClean="0"/>
              <a:t>A catalog of </a:t>
            </a:r>
            <a:r>
              <a:rPr lang="en-US" b="0" i="0" dirty="0" err="1" smtClean="0"/>
              <a:t>operationalization</a:t>
            </a:r>
            <a:r>
              <a:rPr lang="en-US" b="0" i="0" dirty="0" smtClean="0"/>
              <a:t> patterns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smtClean="0"/>
              <a:t>Generating obstacles for risk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/>
              <a:t>Regressing obstructions through domain properties p. 614</a:t>
            </a:r>
          </a:p>
          <a:p>
            <a:r>
              <a:rPr lang="en-US" b="0" i="0" dirty="0" smtClean="0"/>
              <a:t>Using formal obstruction patterns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smtClean="0"/>
              <a:t>Generating anti-goals from security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/>
              <a:t>Specifying security goals</a:t>
            </a:r>
          </a:p>
          <a:p>
            <a:pPr lvl="1"/>
            <a:r>
              <a:rPr lang="en-US" b="0" i="0" dirty="0" smtClean="0"/>
              <a:t>Specification constructs on agent knowledge</a:t>
            </a:r>
          </a:p>
          <a:p>
            <a:pPr lvl="1"/>
            <a:r>
              <a:rPr lang="en-US" b="0" i="0" dirty="0" smtClean="0"/>
              <a:t>Specification patterns for security goals</a:t>
            </a:r>
          </a:p>
          <a:p>
            <a:pPr lvl="1"/>
            <a:r>
              <a:rPr lang="en-US" b="0" i="0" dirty="0" smtClean="0"/>
              <a:t>Identifying security goals and initial anti-goals</a:t>
            </a:r>
          </a:p>
          <a:p>
            <a:pPr lvl="2"/>
            <a:r>
              <a:rPr lang="en-US" b="0" i="0" dirty="0" smtClean="0"/>
              <a:t>1. Instantiate security specification pattern and negate the instantiated specification</a:t>
            </a:r>
          </a:p>
          <a:p>
            <a:pPr lvl="2"/>
            <a:r>
              <a:rPr lang="en-US" b="0" i="0" dirty="0" smtClean="0"/>
              <a:t>2. Check the converse of asset-related Achieve goals</a:t>
            </a:r>
          </a:p>
          <a:p>
            <a:pPr lvl="1"/>
            <a:r>
              <a:rPr lang="en-US" b="0" i="0" dirty="0" smtClean="0"/>
              <a:t>Refining anti-goals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>Formal Conflict Analysis</a:t>
            </a:r>
            <a:br>
              <a:rPr lang="en-US" b="0" i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/>
              <a:t>Deriving boundary conditions for conflict</a:t>
            </a:r>
          </a:p>
          <a:p>
            <a:pPr lvl="1"/>
            <a:r>
              <a:rPr lang="en-US" b="0" i="0" dirty="0" smtClean="0"/>
              <a:t>Regression-based derivation of boundary conditions</a:t>
            </a:r>
          </a:p>
          <a:p>
            <a:pPr lvl="1"/>
            <a:r>
              <a:rPr lang="en-US" b="0" i="0" dirty="0" smtClean="0"/>
              <a:t>Formal divergence patterns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>Formal Conflict Analysis</a:t>
            </a:r>
            <a:br>
              <a:rPr lang="en-US" b="0" i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/>
              <a:t>Formal resolution of divergences</a:t>
            </a:r>
          </a:p>
          <a:p>
            <a:pPr lvl="1"/>
            <a:r>
              <a:rPr lang="en-US" b="0" i="0" dirty="0" smtClean="0"/>
              <a:t>Avoid boundary conditions</a:t>
            </a:r>
          </a:p>
          <a:p>
            <a:pPr lvl="1"/>
            <a:r>
              <a:rPr lang="en-US" b="0" i="0" dirty="0" smtClean="0"/>
              <a:t>Restore divergent goals</a:t>
            </a:r>
          </a:p>
          <a:p>
            <a:pPr lvl="1"/>
            <a:r>
              <a:rPr lang="en-US" b="0" i="0" dirty="0" smtClean="0"/>
              <a:t>Anticipate conflict</a:t>
            </a:r>
          </a:p>
          <a:p>
            <a:pPr lvl="1"/>
            <a:r>
              <a:rPr lang="en-US" b="0" i="0" dirty="0" smtClean="0"/>
              <a:t>Goal weakening</a:t>
            </a:r>
            <a:endParaRPr lang="en-US" b="0" i="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>Formal Conflict Analysis</a:t>
            </a:r>
            <a:br>
              <a:rPr lang="en-US" b="0" i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 smtClean="0"/>
              <a:t>Synthesizing behavior models for animation and model checking</a:t>
            </a:r>
          </a:p>
          <a:p>
            <a:pPr lvl="1"/>
            <a:r>
              <a:rPr lang="en-US" b="0" i="0" dirty="0" smtClean="0"/>
              <a:t>Goal-driven model synthesis</a:t>
            </a:r>
          </a:p>
          <a:p>
            <a:pPr lvl="1"/>
            <a:r>
              <a:rPr lang="en-US" b="0" i="0" dirty="0" smtClean="0"/>
              <a:t>Scenario-driven model synthesis</a:t>
            </a:r>
          </a:p>
          <a:p>
            <a:pPr lvl="2"/>
            <a:r>
              <a:rPr lang="en-US" b="0" i="0" dirty="0" smtClean="0"/>
              <a:t>Event-oriented state machines</a:t>
            </a:r>
          </a:p>
          <a:p>
            <a:pPr lvl="2"/>
            <a:r>
              <a:rPr lang="en-US" b="0" i="0" dirty="0" smtClean="0"/>
              <a:t>Scenarios and LTS (labeled transition system)</a:t>
            </a:r>
          </a:p>
          <a:p>
            <a:pPr lvl="2"/>
            <a:r>
              <a:rPr lang="en-US" b="0" i="0" dirty="0" smtClean="0"/>
              <a:t>LTS Synthesis using grammar induction</a:t>
            </a:r>
          </a:p>
          <a:p>
            <a:pPr lvl="2"/>
            <a:r>
              <a:rPr lang="en-US" b="0" i="0" dirty="0" smtClean="0"/>
              <a:t>Representing the input scenario collection as a PTA (prefix tree acceptor) (Figure 18.15)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State Assertion – predicate intended to express that a descriptive or prescriptive property holds in an arbitrarily chose current state.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Temporal Assertion – built from state assertions, temporal operators, logical connectives and quantifiers. Preceding state assertions should always hold in future states.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>Formal Conflict Analysis</a:t>
            </a:r>
            <a:br>
              <a:rPr lang="en-US" b="0" i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0" i="0" dirty="0" smtClean="0"/>
              <a:t>Scenario-driven model synthesis</a:t>
            </a:r>
          </a:p>
          <a:p>
            <a:pPr lvl="2"/>
            <a:r>
              <a:rPr lang="en-US" b="0" i="0" dirty="0" smtClean="0"/>
              <a:t>through scenario questions asked by synthesizer</a:t>
            </a:r>
          </a:p>
          <a:p>
            <a:pPr lvl="2"/>
            <a:r>
              <a:rPr lang="en-US" b="0" i="0" dirty="0" smtClean="0"/>
              <a:t>Constraining generalization by prorogation of </a:t>
            </a:r>
            <a:r>
              <a:rPr lang="en-US" b="0" i="0" dirty="0" err="1" smtClean="0"/>
              <a:t>fluents</a:t>
            </a:r>
            <a:r>
              <a:rPr lang="en-US" b="0" i="0" dirty="0" smtClean="0"/>
              <a:t> through the PTA</a:t>
            </a:r>
          </a:p>
          <a:p>
            <a:pPr lvl="2"/>
            <a:r>
              <a:rPr lang="en-US" b="0" i="0" dirty="0" smtClean="0"/>
              <a:t>Constraining generalization by injecting goals and domain properties in the synthesis</a:t>
            </a:r>
            <a:endParaRPr lang="en-US" b="0" i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Future Operators: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Sooner or later</a:t>
            </a:r>
          </a:p>
          <a:p>
            <a:r>
              <a:rPr lang="en-US" dirty="0" smtClean="0"/>
              <a:t>Always</a:t>
            </a:r>
          </a:p>
          <a:p>
            <a:r>
              <a:rPr lang="en-US" dirty="0" smtClean="0"/>
              <a:t>Always until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Past Operators: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Some time in the past</a:t>
            </a:r>
          </a:p>
          <a:p>
            <a:r>
              <a:rPr lang="en-US" dirty="0" smtClean="0"/>
              <a:t>Has always been</a:t>
            </a:r>
          </a:p>
          <a:p>
            <a:r>
              <a:rPr lang="en-US" dirty="0" smtClean="0"/>
              <a:t>Always in the past since</a:t>
            </a:r>
          </a:p>
          <a:p>
            <a:r>
              <a:rPr lang="en-US" dirty="0" smtClean="0"/>
              <a:t>Always in the past back to</a:t>
            </a:r>
          </a:p>
          <a:p>
            <a:r>
              <a:rPr lang="en-US" dirty="0" smtClean="0"/>
              <a:t>Previous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Real-Time Temporal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time bounds:</a:t>
            </a:r>
          </a:p>
          <a:p>
            <a:r>
              <a:rPr lang="en-US" dirty="0" smtClean="0"/>
              <a:t>confines </a:t>
            </a:r>
            <a:r>
              <a:rPr lang="en-US" i="1" dirty="0" smtClean="0"/>
              <a:t>temporal distance</a:t>
            </a:r>
            <a:endParaRPr lang="en-US" dirty="0" smtClean="0"/>
          </a:p>
          <a:p>
            <a:r>
              <a:rPr lang="en-US" i="0" dirty="0" smtClean="0"/>
              <a:t>immediately before / immediately after</a:t>
            </a:r>
          </a:p>
          <a:p>
            <a:r>
              <a:rPr lang="en-US" i="0" dirty="0" smtClean="0"/>
              <a:t>Example: always in the future up to deadline </a:t>
            </a:r>
            <a:r>
              <a:rPr lang="en-US" i="1" dirty="0" smtClean="0"/>
              <a:t>d</a:t>
            </a:r>
            <a:r>
              <a:rPr lang="en-US" i="0" dirty="0" smtClean="0"/>
              <a:t>; always back to at least _____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Real-Time Temporal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time bounds:</a:t>
            </a:r>
          </a:p>
          <a:p>
            <a:r>
              <a:rPr lang="en-US" dirty="0" smtClean="0"/>
              <a:t>Uses clock function</a:t>
            </a:r>
          </a:p>
          <a:p>
            <a:r>
              <a:rPr lang="en-US" dirty="0" smtClean="0"/>
              <a:t>Clock must be defined</a:t>
            </a:r>
          </a:p>
          <a:p>
            <a:r>
              <a:rPr lang="en-US" dirty="0" smtClean="0"/>
              <a:t>Example: always in the future before clock time </a:t>
            </a:r>
            <a:r>
              <a:rPr lang="en-US" i="1" dirty="0" smtClean="0"/>
              <a:t>ct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Real-Time Temporal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Variable-dependent time bounds:</a:t>
            </a:r>
          </a:p>
          <a:p>
            <a:r>
              <a:rPr lang="en-US" i="0" dirty="0" smtClean="0"/>
              <a:t>Bound by use of variables and clocks/relative bounds</a:t>
            </a:r>
            <a:endParaRPr lang="en-US" i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0" dirty="0" smtClean="0"/>
              <a:t>Goal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0" dirty="0" smtClean="0"/>
              <a:t>Achieve [</a:t>
            </a:r>
            <a:r>
              <a:rPr lang="en-US" i="0" dirty="0" err="1" smtClean="0"/>
              <a:t>TargetCondition</a:t>
            </a:r>
            <a:r>
              <a:rPr lang="en-US" i="0" dirty="0" smtClean="0"/>
              <a:t>]</a:t>
            </a:r>
          </a:p>
          <a:p>
            <a:r>
              <a:rPr lang="en-US" i="0" dirty="0" smtClean="0"/>
              <a:t>Cease [</a:t>
            </a:r>
            <a:r>
              <a:rPr lang="en-US" i="0" dirty="0" err="1" smtClean="0"/>
              <a:t>TargetCondition</a:t>
            </a:r>
            <a:r>
              <a:rPr lang="en-US" i="0" dirty="0" smtClean="0"/>
              <a:t>]</a:t>
            </a:r>
          </a:p>
          <a:p>
            <a:r>
              <a:rPr lang="en-US" i="0" dirty="0" smtClean="0"/>
              <a:t>Maintain [</a:t>
            </a:r>
            <a:r>
              <a:rPr lang="en-US" i="0" dirty="0" err="1" smtClean="0"/>
              <a:t>TargetCondition</a:t>
            </a:r>
            <a:r>
              <a:rPr lang="en-US" i="0" dirty="0" smtClean="0"/>
              <a:t>]</a:t>
            </a:r>
          </a:p>
          <a:p>
            <a:r>
              <a:rPr lang="en-US" i="0" dirty="0" smtClean="0"/>
              <a:t>Avoid [</a:t>
            </a:r>
            <a:r>
              <a:rPr lang="en-US" i="0" dirty="0" err="1" smtClean="0"/>
              <a:t>TargetCondition</a:t>
            </a:r>
            <a:r>
              <a:rPr lang="en-US" i="0" dirty="0" smtClean="0"/>
              <a:t>]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0" i="0" dirty="0" smtClean="0"/>
              <a:t>Obstacles</a:t>
            </a:r>
          </a:p>
          <a:p>
            <a:r>
              <a:rPr lang="en-US" b="0" i="0" dirty="0" smtClean="0"/>
              <a:t>Anti-Goals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>Specifying descriptive properties in the object model</a:t>
            </a:r>
            <a:br>
              <a:rPr lang="en-US" b="0" i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0" i="0" dirty="0" smtClean="0"/>
              <a:t>Initializations</a:t>
            </a:r>
          </a:p>
          <a:p>
            <a:r>
              <a:rPr lang="en-US" b="0" i="0" dirty="0" smtClean="0"/>
              <a:t>Domain properties and hypotheses</a:t>
            </a:r>
          </a:p>
          <a:p>
            <a:r>
              <a:rPr lang="en-US" b="0" i="0" dirty="0" smtClean="0"/>
              <a:t>Definitions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smtClean="0"/>
              <a:t>Specifying </a:t>
            </a:r>
            <a:r>
              <a:rPr lang="en-US" b="0" i="0" dirty="0" err="1" smtClean="0"/>
              <a:t>operationalizations</a:t>
            </a:r>
            <a:r>
              <a:rPr lang="en-US" b="0" i="0" dirty="0" smtClean="0"/>
              <a:t> in the operation model</a:t>
            </a:r>
            <a:endParaRPr lang="en-US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0" i="0" dirty="0" smtClean="0"/>
              <a:t>Domain pre- and post-conditions</a:t>
            </a:r>
          </a:p>
          <a:p>
            <a:r>
              <a:rPr lang="en-US" b="0" i="0" dirty="0" smtClean="0"/>
              <a:t>Required pre-and trigger conditions</a:t>
            </a:r>
          </a:p>
          <a:p>
            <a:r>
              <a:rPr lang="en-US" b="0" i="0" dirty="0" smtClean="0"/>
              <a:t>Required post-conditions</a:t>
            </a:r>
          </a:p>
          <a:p>
            <a:r>
              <a:rPr lang="en-US" b="0" i="0" dirty="0" smtClean="0"/>
              <a:t>Examples p. 595</a:t>
            </a:r>
            <a:endParaRPr lang="en-US" b="0" i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475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17</vt:lpstr>
      <vt:lpstr>Assertions</vt:lpstr>
      <vt:lpstr>Temporal Operators</vt:lpstr>
      <vt:lpstr>Real-Time Temporal Constructs</vt:lpstr>
      <vt:lpstr>Real-Time Temporal Constructs</vt:lpstr>
      <vt:lpstr>Real-Time Temporal Constructs</vt:lpstr>
      <vt:lpstr>Goal Specifications</vt:lpstr>
      <vt:lpstr>  Specifying descriptive properties in the object model </vt:lpstr>
      <vt:lpstr>Specifying operationalizations in the operation model</vt:lpstr>
      <vt:lpstr>Semantics: Pruning semantics and frame axioms</vt:lpstr>
      <vt:lpstr>Chapter 18</vt:lpstr>
      <vt:lpstr>Checking Goal Refinements</vt:lpstr>
      <vt:lpstr>Checking Goal Refinements</vt:lpstr>
      <vt:lpstr>Deriving goal operationalizations</vt:lpstr>
      <vt:lpstr>Generating obstacles for risk analysis</vt:lpstr>
      <vt:lpstr>Generating anti-goals from security analysis</vt:lpstr>
      <vt:lpstr>  Formal Conflict Analysis </vt:lpstr>
      <vt:lpstr>  Formal Conflict Analysis </vt:lpstr>
      <vt:lpstr>  Formal Conflict Analysis </vt:lpstr>
      <vt:lpstr>  Formal Conflict Analysis </vt:lpstr>
    </vt:vector>
  </TitlesOfParts>
  <Company>Eastern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 Ashlee Holbrook</dc:creator>
  <cp:lastModifiedBy>Elizabeth Ashlee Holbrook</cp:lastModifiedBy>
  <cp:revision>11</cp:revision>
  <dcterms:created xsi:type="dcterms:W3CDTF">2010-04-27T19:18:07Z</dcterms:created>
  <dcterms:modified xsi:type="dcterms:W3CDTF">2010-04-27T20:28:16Z</dcterms:modified>
</cp:coreProperties>
</file>