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5"/>
  </p:notesMasterIdLst>
  <p:handoutMasterIdLst>
    <p:handoutMasterId r:id="rId76"/>
  </p:handoutMasterIdLst>
  <p:sldIdLst>
    <p:sldId id="316" r:id="rId2"/>
    <p:sldId id="322" r:id="rId3"/>
    <p:sldId id="324" r:id="rId4"/>
    <p:sldId id="325" r:id="rId5"/>
    <p:sldId id="326" r:id="rId6"/>
    <p:sldId id="444" r:id="rId7"/>
    <p:sldId id="454" r:id="rId8"/>
    <p:sldId id="450" r:id="rId9"/>
    <p:sldId id="361" r:id="rId10"/>
    <p:sldId id="320" r:id="rId11"/>
    <p:sldId id="327" r:id="rId12"/>
    <p:sldId id="329" r:id="rId13"/>
    <p:sldId id="445" r:id="rId14"/>
    <p:sldId id="330" r:id="rId15"/>
    <p:sldId id="331" r:id="rId16"/>
    <p:sldId id="440" r:id="rId17"/>
    <p:sldId id="366" r:id="rId18"/>
    <p:sldId id="333" r:id="rId19"/>
    <p:sldId id="437" r:id="rId20"/>
    <p:sldId id="338" r:id="rId21"/>
    <p:sldId id="438" r:id="rId22"/>
    <p:sldId id="439" r:id="rId23"/>
    <p:sldId id="446" r:id="rId24"/>
    <p:sldId id="679" r:id="rId25"/>
    <p:sldId id="451" r:id="rId26"/>
    <p:sldId id="432" r:id="rId27"/>
    <p:sldId id="364" r:id="rId28"/>
    <p:sldId id="342" r:id="rId29"/>
    <p:sldId id="391" r:id="rId30"/>
    <p:sldId id="394" r:id="rId31"/>
    <p:sldId id="343" r:id="rId32"/>
    <p:sldId id="369" r:id="rId33"/>
    <p:sldId id="344" r:id="rId34"/>
    <p:sldId id="345" r:id="rId35"/>
    <p:sldId id="346" r:id="rId36"/>
    <p:sldId id="389" r:id="rId37"/>
    <p:sldId id="347" r:id="rId38"/>
    <p:sldId id="348" r:id="rId39"/>
    <p:sldId id="388" r:id="rId40"/>
    <p:sldId id="372" r:id="rId41"/>
    <p:sldId id="373" r:id="rId42"/>
    <p:sldId id="433" r:id="rId43"/>
    <p:sldId id="374" r:id="rId44"/>
    <p:sldId id="375" r:id="rId45"/>
    <p:sldId id="399" r:id="rId46"/>
    <p:sldId id="400" r:id="rId47"/>
    <p:sldId id="403" r:id="rId48"/>
    <p:sldId id="408" r:id="rId49"/>
    <p:sldId id="410" r:id="rId50"/>
    <p:sldId id="412" r:id="rId51"/>
    <p:sldId id="419" r:id="rId52"/>
    <p:sldId id="442" r:id="rId53"/>
    <p:sldId id="420" r:id="rId54"/>
    <p:sldId id="421" r:id="rId55"/>
    <p:sldId id="422" r:id="rId56"/>
    <p:sldId id="443" r:id="rId57"/>
    <p:sldId id="435" r:id="rId58"/>
    <p:sldId id="423" r:id="rId59"/>
    <p:sldId id="424" r:id="rId60"/>
    <p:sldId id="425" r:id="rId61"/>
    <p:sldId id="434" r:id="rId62"/>
    <p:sldId id="426" r:id="rId63"/>
    <p:sldId id="427" r:id="rId64"/>
    <p:sldId id="428" r:id="rId65"/>
    <p:sldId id="448" r:id="rId66"/>
    <p:sldId id="429" r:id="rId67"/>
    <p:sldId id="452" r:id="rId68"/>
    <p:sldId id="430" r:id="rId69"/>
    <p:sldId id="431" r:id="rId70"/>
    <p:sldId id="447" r:id="rId71"/>
    <p:sldId id="441" r:id="rId72"/>
    <p:sldId id="453" r:id="rId73"/>
    <p:sldId id="449" r:id="rId74"/>
  </p:sldIdLst>
  <p:sldSz cx="9144000" cy="6858000" type="screen4x3"/>
  <p:notesSz cx="7315200" cy="9601200"/>
  <p:defaultTextStyle>
    <a:defPPr>
      <a:defRPr lang="en-US"/>
    </a:defPPr>
    <a:lvl1pPr algn="l" rtl="0" fontAlgn="base">
      <a:spcBef>
        <a:spcPct val="50000"/>
      </a:spcBef>
      <a:spcAft>
        <a:spcPct val="0"/>
      </a:spcAft>
      <a:defRPr sz="1600" kern="1200">
        <a:solidFill>
          <a:schemeClr val="tx1"/>
        </a:solidFill>
        <a:latin typeface="Arial" charset="0"/>
        <a:ea typeface="+mn-ea"/>
        <a:cs typeface="+mn-cs"/>
      </a:defRPr>
    </a:lvl1pPr>
    <a:lvl2pPr marL="457200" algn="l" rtl="0" fontAlgn="base">
      <a:spcBef>
        <a:spcPct val="50000"/>
      </a:spcBef>
      <a:spcAft>
        <a:spcPct val="0"/>
      </a:spcAft>
      <a:defRPr sz="1600" kern="1200">
        <a:solidFill>
          <a:schemeClr val="tx1"/>
        </a:solidFill>
        <a:latin typeface="Arial" charset="0"/>
        <a:ea typeface="+mn-ea"/>
        <a:cs typeface="+mn-cs"/>
      </a:defRPr>
    </a:lvl2pPr>
    <a:lvl3pPr marL="914400" algn="l" rtl="0" fontAlgn="base">
      <a:spcBef>
        <a:spcPct val="50000"/>
      </a:spcBef>
      <a:spcAft>
        <a:spcPct val="0"/>
      </a:spcAft>
      <a:defRPr sz="1600" kern="1200">
        <a:solidFill>
          <a:schemeClr val="tx1"/>
        </a:solidFill>
        <a:latin typeface="Arial" charset="0"/>
        <a:ea typeface="+mn-ea"/>
        <a:cs typeface="+mn-cs"/>
      </a:defRPr>
    </a:lvl3pPr>
    <a:lvl4pPr marL="1371600" algn="l" rtl="0" fontAlgn="base">
      <a:spcBef>
        <a:spcPct val="50000"/>
      </a:spcBef>
      <a:spcAft>
        <a:spcPct val="0"/>
      </a:spcAft>
      <a:defRPr sz="1600" kern="1200">
        <a:solidFill>
          <a:schemeClr val="tx1"/>
        </a:solidFill>
        <a:latin typeface="Arial" charset="0"/>
        <a:ea typeface="+mn-ea"/>
        <a:cs typeface="+mn-cs"/>
      </a:defRPr>
    </a:lvl4pPr>
    <a:lvl5pPr marL="1828800" algn="l" rtl="0" fontAlgn="base">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F33"/>
    <a:srgbClr val="897719"/>
    <a:srgbClr val="CDCDCD"/>
    <a:srgbClr val="D2D2D2"/>
    <a:srgbClr val="C2C2C2"/>
    <a:srgbClr val="C3C3C3"/>
    <a:srgbClr val="B3E6FF"/>
    <a:srgbClr val="F52C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32" autoAdjust="0"/>
    <p:restoredTop sz="86383" autoAdjust="0"/>
  </p:normalViewPr>
  <p:slideViewPr>
    <p:cSldViewPr snapToGrid="0">
      <p:cViewPr varScale="1">
        <p:scale>
          <a:sx n="93" d="100"/>
          <a:sy n="93" d="100"/>
        </p:scale>
        <p:origin x="930" y="96"/>
      </p:cViewPr>
      <p:guideLst>
        <p:guide orient="horz"/>
        <p:guide/>
      </p:guideLst>
    </p:cSldViewPr>
  </p:slideViewPr>
  <p:outlineViewPr>
    <p:cViewPr>
      <p:scale>
        <a:sx n="33" d="100"/>
        <a:sy n="33" d="100"/>
      </p:scale>
      <p:origin x="0" y="3343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344" y="-96"/>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FD037-B652-46DD-BE2A-4BCE0D9491C5}" type="doc">
      <dgm:prSet loTypeId="urn:microsoft.com/office/officeart/2005/8/layout/radial3" loCatId="relationship" qsTypeId="urn:microsoft.com/office/officeart/2005/8/quickstyle/3d1" qsCatId="3D" csTypeId="urn:microsoft.com/office/officeart/2005/8/colors/colorful5" csCatId="colorful" phldr="1"/>
      <dgm:spPr/>
      <dgm:t>
        <a:bodyPr/>
        <a:lstStyle/>
        <a:p>
          <a:endParaRPr lang="en-US"/>
        </a:p>
      </dgm:t>
    </dgm:pt>
    <dgm:pt modelId="{31BF972D-D39F-4910-9573-37D074607816}">
      <dgm:prSet phldrT="[Text]"/>
      <dgm:spPr/>
      <dgm:t>
        <a:bodyPr/>
        <a:lstStyle/>
        <a:p>
          <a:r>
            <a:rPr lang="en-US" dirty="0"/>
            <a:t>RE</a:t>
          </a:r>
        </a:p>
      </dgm:t>
    </dgm:pt>
    <dgm:pt modelId="{3FE79B0E-789B-488A-97A7-90C89030FD97}" type="parTrans" cxnId="{426322EE-F56E-4445-82B3-EADF72287F2B}">
      <dgm:prSet/>
      <dgm:spPr/>
      <dgm:t>
        <a:bodyPr/>
        <a:lstStyle/>
        <a:p>
          <a:endParaRPr lang="en-US"/>
        </a:p>
      </dgm:t>
    </dgm:pt>
    <dgm:pt modelId="{21FF954C-B517-4E37-A4A2-223A4C5E14F5}" type="sibTrans" cxnId="{426322EE-F56E-4445-82B3-EADF72287F2B}">
      <dgm:prSet/>
      <dgm:spPr/>
      <dgm:t>
        <a:bodyPr/>
        <a:lstStyle/>
        <a:p>
          <a:endParaRPr lang="en-US"/>
        </a:p>
      </dgm:t>
    </dgm:pt>
    <dgm:pt modelId="{B641227C-7C6F-4207-BE31-09877DF69646}">
      <dgm:prSet phldrT="[Text]"/>
      <dgm:spPr/>
      <dgm:t>
        <a:bodyPr/>
        <a:lstStyle/>
        <a:p>
          <a:r>
            <a:rPr lang="en-CA" dirty="0"/>
            <a:t>Software Engineering</a:t>
          </a:r>
          <a:endParaRPr lang="en-US" dirty="0"/>
        </a:p>
      </dgm:t>
    </dgm:pt>
    <dgm:pt modelId="{EC5790E7-D447-4933-A4DF-A4CB46718F69}" type="parTrans" cxnId="{82CB5930-3E65-4D98-AC7B-1A508CC70EC0}">
      <dgm:prSet/>
      <dgm:spPr/>
      <dgm:t>
        <a:bodyPr/>
        <a:lstStyle/>
        <a:p>
          <a:endParaRPr lang="en-US"/>
        </a:p>
      </dgm:t>
    </dgm:pt>
    <dgm:pt modelId="{5317C5FB-539A-4959-B542-354953DB8A69}" type="sibTrans" cxnId="{82CB5930-3E65-4D98-AC7B-1A508CC70EC0}">
      <dgm:prSet/>
      <dgm:spPr/>
      <dgm:t>
        <a:bodyPr/>
        <a:lstStyle/>
        <a:p>
          <a:endParaRPr lang="en-US"/>
        </a:p>
      </dgm:t>
    </dgm:pt>
    <dgm:pt modelId="{7741E283-C479-4466-8592-62911AA3FFF8}">
      <dgm:prSet phldrT="[Text]"/>
      <dgm:spPr/>
      <dgm:t>
        <a:bodyPr/>
        <a:lstStyle/>
        <a:p>
          <a:r>
            <a:rPr lang="en-CA" dirty="0"/>
            <a:t>Systems Engineering</a:t>
          </a:r>
          <a:endParaRPr lang="en-US" dirty="0"/>
        </a:p>
      </dgm:t>
    </dgm:pt>
    <dgm:pt modelId="{EB5BFD0E-6B3A-4CAC-B83E-7D5F0CC49D10}" type="parTrans" cxnId="{191F48DD-FC7A-4C1A-B2FB-A1B7C03E059F}">
      <dgm:prSet/>
      <dgm:spPr/>
      <dgm:t>
        <a:bodyPr/>
        <a:lstStyle/>
        <a:p>
          <a:endParaRPr lang="en-US"/>
        </a:p>
      </dgm:t>
    </dgm:pt>
    <dgm:pt modelId="{62D620FE-AF46-41F5-A1C6-DCE37DC1396B}" type="sibTrans" cxnId="{191F48DD-FC7A-4C1A-B2FB-A1B7C03E059F}">
      <dgm:prSet/>
      <dgm:spPr/>
      <dgm:t>
        <a:bodyPr/>
        <a:lstStyle/>
        <a:p>
          <a:endParaRPr lang="en-US"/>
        </a:p>
      </dgm:t>
    </dgm:pt>
    <dgm:pt modelId="{D86CA13E-E5E6-42AF-A457-F0517D6ABABE}">
      <dgm:prSet phldrT="[Text]"/>
      <dgm:spPr/>
      <dgm:t>
        <a:bodyPr/>
        <a:lstStyle/>
        <a:p>
          <a:r>
            <a:rPr lang="en-CA" dirty="0"/>
            <a:t>Procurement</a:t>
          </a:r>
          <a:endParaRPr lang="en-US" dirty="0"/>
        </a:p>
      </dgm:t>
    </dgm:pt>
    <dgm:pt modelId="{7B987A03-30F1-43C4-A646-25995564F6D2}" type="parTrans" cxnId="{93A75A4D-28BF-487E-B78C-11E3D07D9E7E}">
      <dgm:prSet/>
      <dgm:spPr/>
      <dgm:t>
        <a:bodyPr/>
        <a:lstStyle/>
        <a:p>
          <a:endParaRPr lang="en-US"/>
        </a:p>
      </dgm:t>
    </dgm:pt>
    <dgm:pt modelId="{D24C15FA-EF85-4EB1-8BF1-37F4DE180A43}" type="sibTrans" cxnId="{93A75A4D-28BF-487E-B78C-11E3D07D9E7E}">
      <dgm:prSet/>
      <dgm:spPr/>
      <dgm:t>
        <a:bodyPr/>
        <a:lstStyle/>
        <a:p>
          <a:endParaRPr lang="en-US"/>
        </a:p>
      </dgm:t>
    </dgm:pt>
    <dgm:pt modelId="{92825AF0-E356-4A79-B172-27339AC4ECEC}">
      <dgm:prSet phldrT="[Text]"/>
      <dgm:spPr/>
      <dgm:t>
        <a:bodyPr/>
        <a:lstStyle/>
        <a:p>
          <a:r>
            <a:rPr lang="en-CA" dirty="0"/>
            <a:t>Social Sciences</a:t>
          </a:r>
          <a:endParaRPr lang="en-US" dirty="0"/>
        </a:p>
      </dgm:t>
    </dgm:pt>
    <dgm:pt modelId="{B45A968E-2484-45B4-9A2D-3EDF7BCB1942}" type="parTrans" cxnId="{B67BDE39-8736-4F6F-8BE2-F4B57BF34BFB}">
      <dgm:prSet/>
      <dgm:spPr/>
      <dgm:t>
        <a:bodyPr/>
        <a:lstStyle/>
        <a:p>
          <a:endParaRPr lang="en-US"/>
        </a:p>
      </dgm:t>
    </dgm:pt>
    <dgm:pt modelId="{67A8D44B-5B2F-496F-A285-57B3D60F4227}" type="sibTrans" cxnId="{B67BDE39-8736-4F6F-8BE2-F4B57BF34BFB}">
      <dgm:prSet/>
      <dgm:spPr/>
      <dgm:t>
        <a:bodyPr/>
        <a:lstStyle/>
        <a:p>
          <a:endParaRPr lang="en-US"/>
        </a:p>
      </dgm:t>
    </dgm:pt>
    <dgm:pt modelId="{0F7100B1-01C0-436A-BBFD-66AF6EA7B773}">
      <dgm:prSet/>
      <dgm:spPr/>
      <dgm:t>
        <a:bodyPr/>
        <a:lstStyle/>
        <a:p>
          <a:r>
            <a:rPr lang="en-CA" dirty="0"/>
            <a:t>Governance and Politics</a:t>
          </a:r>
          <a:endParaRPr lang="en-US" dirty="0"/>
        </a:p>
      </dgm:t>
    </dgm:pt>
    <dgm:pt modelId="{0E76ED2F-B5E9-4EF7-B8A6-3E153A402A15}" type="parTrans" cxnId="{3A663AA3-9CDE-44C1-BF12-C71A405540B9}">
      <dgm:prSet/>
      <dgm:spPr/>
      <dgm:t>
        <a:bodyPr/>
        <a:lstStyle/>
        <a:p>
          <a:endParaRPr lang="en-US"/>
        </a:p>
      </dgm:t>
    </dgm:pt>
    <dgm:pt modelId="{12D724AB-941D-433C-83E1-7DC66B72E266}" type="sibTrans" cxnId="{3A663AA3-9CDE-44C1-BF12-C71A405540B9}">
      <dgm:prSet/>
      <dgm:spPr/>
      <dgm:t>
        <a:bodyPr/>
        <a:lstStyle/>
        <a:p>
          <a:endParaRPr lang="en-US"/>
        </a:p>
      </dgm:t>
    </dgm:pt>
    <dgm:pt modelId="{C42CF8BB-54EE-414C-82AC-0CF84B1CD466}">
      <dgm:prSet/>
      <dgm:spPr/>
      <dgm:t>
        <a:bodyPr/>
        <a:lstStyle/>
        <a:p>
          <a:r>
            <a:rPr lang="en-CA" dirty="0"/>
            <a:t>Management and Organizational Change</a:t>
          </a:r>
        </a:p>
      </dgm:t>
    </dgm:pt>
    <dgm:pt modelId="{16847E6E-51B4-4AAD-96F3-0DE1943F5A86}" type="parTrans" cxnId="{C6582D38-2452-4052-A355-E8B106F0A92E}">
      <dgm:prSet/>
      <dgm:spPr/>
      <dgm:t>
        <a:bodyPr/>
        <a:lstStyle/>
        <a:p>
          <a:endParaRPr lang="en-US"/>
        </a:p>
      </dgm:t>
    </dgm:pt>
    <dgm:pt modelId="{A8B0E2D2-D9E2-499B-8144-9FE4FB23C477}" type="sibTrans" cxnId="{C6582D38-2452-4052-A355-E8B106F0A92E}">
      <dgm:prSet/>
      <dgm:spPr/>
      <dgm:t>
        <a:bodyPr/>
        <a:lstStyle/>
        <a:p>
          <a:endParaRPr lang="en-US"/>
        </a:p>
      </dgm:t>
    </dgm:pt>
    <dgm:pt modelId="{C07B0BBB-1D90-4C6B-9CD4-8B49184706FE}" type="pres">
      <dgm:prSet presAssocID="{2C7FD037-B652-46DD-BE2A-4BCE0D9491C5}" presName="composite" presStyleCnt="0">
        <dgm:presLayoutVars>
          <dgm:chMax val="1"/>
          <dgm:dir/>
          <dgm:resizeHandles val="exact"/>
        </dgm:presLayoutVars>
      </dgm:prSet>
      <dgm:spPr/>
      <dgm:t>
        <a:bodyPr/>
        <a:lstStyle/>
        <a:p>
          <a:endParaRPr lang="en-US"/>
        </a:p>
      </dgm:t>
    </dgm:pt>
    <dgm:pt modelId="{B3B53F64-8A72-4D28-8BE0-A72A31DB0FC2}" type="pres">
      <dgm:prSet presAssocID="{2C7FD037-B652-46DD-BE2A-4BCE0D9491C5}" presName="radial" presStyleCnt="0">
        <dgm:presLayoutVars>
          <dgm:animLvl val="ctr"/>
        </dgm:presLayoutVars>
      </dgm:prSet>
      <dgm:spPr/>
    </dgm:pt>
    <dgm:pt modelId="{1EA83982-BC17-4924-A721-42A4F5958A38}" type="pres">
      <dgm:prSet presAssocID="{31BF972D-D39F-4910-9573-37D074607816}" presName="centerShape" presStyleLbl="vennNode1" presStyleIdx="0" presStyleCnt="7" custScaleX="79407" custScaleY="79407" custLinFactNeighborX="573" custLinFactNeighborY="284"/>
      <dgm:spPr/>
      <dgm:t>
        <a:bodyPr/>
        <a:lstStyle/>
        <a:p>
          <a:endParaRPr lang="en-US"/>
        </a:p>
      </dgm:t>
    </dgm:pt>
    <dgm:pt modelId="{70BCB9FD-A7CA-48DB-8EB7-4BCF290CDA16}" type="pres">
      <dgm:prSet presAssocID="{B641227C-7C6F-4207-BE31-09877DF69646}" presName="node" presStyleLbl="vennNode1" presStyleIdx="1" presStyleCnt="7" custScaleX="131232" custScaleY="131232" custRadScaleRad="87276" custRadScaleInc="1253">
        <dgm:presLayoutVars>
          <dgm:bulletEnabled val="1"/>
        </dgm:presLayoutVars>
      </dgm:prSet>
      <dgm:spPr/>
      <dgm:t>
        <a:bodyPr/>
        <a:lstStyle/>
        <a:p>
          <a:endParaRPr lang="en-US"/>
        </a:p>
      </dgm:t>
    </dgm:pt>
    <dgm:pt modelId="{F399F144-D171-4104-9441-42F204003BB4}" type="pres">
      <dgm:prSet presAssocID="{7741E283-C479-4466-8592-62911AA3FFF8}" presName="node" presStyleLbl="vennNode1" presStyleIdx="2" presStyleCnt="7" custScaleX="131232" custScaleY="131232" custRadScaleRad="85815" custRadScaleInc="6093">
        <dgm:presLayoutVars>
          <dgm:bulletEnabled val="1"/>
        </dgm:presLayoutVars>
      </dgm:prSet>
      <dgm:spPr/>
      <dgm:t>
        <a:bodyPr/>
        <a:lstStyle/>
        <a:p>
          <a:endParaRPr lang="en-US"/>
        </a:p>
      </dgm:t>
    </dgm:pt>
    <dgm:pt modelId="{680F75DE-6624-4071-A174-973C4402A75B}" type="pres">
      <dgm:prSet presAssocID="{D86CA13E-E5E6-42AF-A457-F0517D6ABABE}" presName="node" presStyleLbl="vennNode1" presStyleIdx="3" presStyleCnt="7" custScaleX="131232" custScaleY="131232" custRadScaleRad="86671" custRadScaleInc="-4225">
        <dgm:presLayoutVars>
          <dgm:bulletEnabled val="1"/>
        </dgm:presLayoutVars>
      </dgm:prSet>
      <dgm:spPr/>
      <dgm:t>
        <a:bodyPr/>
        <a:lstStyle/>
        <a:p>
          <a:endParaRPr lang="en-US"/>
        </a:p>
      </dgm:t>
    </dgm:pt>
    <dgm:pt modelId="{6522FE48-871F-4345-BEA4-5307C8901E3F}" type="pres">
      <dgm:prSet presAssocID="{92825AF0-E356-4A79-B172-27339AC4ECEC}" presName="node" presStyleLbl="vennNode1" presStyleIdx="4" presStyleCnt="7" custScaleX="131232" custScaleY="131232" custRadScaleRad="86784" custRadScaleInc="-1260">
        <dgm:presLayoutVars>
          <dgm:bulletEnabled val="1"/>
        </dgm:presLayoutVars>
      </dgm:prSet>
      <dgm:spPr/>
      <dgm:t>
        <a:bodyPr/>
        <a:lstStyle/>
        <a:p>
          <a:endParaRPr lang="en-US"/>
        </a:p>
      </dgm:t>
    </dgm:pt>
    <dgm:pt modelId="{88963339-DF23-4838-8E5D-BF4DA4786440}" type="pres">
      <dgm:prSet presAssocID="{0F7100B1-01C0-436A-BBFD-66AF6EA7B773}" presName="node" presStyleLbl="vennNode1" presStyleIdx="5" presStyleCnt="7" custScaleX="131232" custScaleY="131232" custRadScaleRad="86602" custRadScaleInc="4185">
        <dgm:presLayoutVars>
          <dgm:bulletEnabled val="1"/>
        </dgm:presLayoutVars>
      </dgm:prSet>
      <dgm:spPr/>
      <dgm:t>
        <a:bodyPr/>
        <a:lstStyle/>
        <a:p>
          <a:endParaRPr lang="en-US"/>
        </a:p>
      </dgm:t>
    </dgm:pt>
    <dgm:pt modelId="{EE662F15-1ED4-48CD-AEC4-199E2E7F5E13}" type="pres">
      <dgm:prSet presAssocID="{C42CF8BB-54EE-414C-82AC-0CF84B1CD466}" presName="node" presStyleLbl="vennNode1" presStyleIdx="6" presStyleCnt="7" custScaleX="131232" custScaleY="131232" custRadScaleRad="85745" custRadScaleInc="-6054">
        <dgm:presLayoutVars>
          <dgm:bulletEnabled val="1"/>
        </dgm:presLayoutVars>
      </dgm:prSet>
      <dgm:spPr/>
      <dgm:t>
        <a:bodyPr/>
        <a:lstStyle/>
        <a:p>
          <a:endParaRPr lang="en-US"/>
        </a:p>
      </dgm:t>
    </dgm:pt>
  </dgm:ptLst>
  <dgm:cxnLst>
    <dgm:cxn modelId="{191F48DD-FC7A-4C1A-B2FB-A1B7C03E059F}" srcId="{31BF972D-D39F-4910-9573-37D074607816}" destId="{7741E283-C479-4466-8592-62911AA3FFF8}" srcOrd="1" destOrd="0" parTransId="{EB5BFD0E-6B3A-4CAC-B83E-7D5F0CC49D10}" sibTransId="{62D620FE-AF46-41F5-A1C6-DCE37DC1396B}"/>
    <dgm:cxn modelId="{1F819074-2A72-4A85-99FA-CAD58F33546A}" type="presOf" srcId="{2C7FD037-B652-46DD-BE2A-4BCE0D9491C5}" destId="{C07B0BBB-1D90-4C6B-9CD4-8B49184706FE}" srcOrd="0" destOrd="0" presId="urn:microsoft.com/office/officeart/2005/8/layout/radial3"/>
    <dgm:cxn modelId="{69A096D2-5D17-4914-8A24-A3B53060173D}" type="presOf" srcId="{7741E283-C479-4466-8592-62911AA3FFF8}" destId="{F399F144-D171-4104-9441-42F204003BB4}" srcOrd="0" destOrd="0" presId="urn:microsoft.com/office/officeart/2005/8/layout/radial3"/>
    <dgm:cxn modelId="{A61087AD-259C-44FA-9043-834DAD353C07}" type="presOf" srcId="{D86CA13E-E5E6-42AF-A457-F0517D6ABABE}" destId="{680F75DE-6624-4071-A174-973C4402A75B}" srcOrd="0" destOrd="0" presId="urn:microsoft.com/office/officeart/2005/8/layout/radial3"/>
    <dgm:cxn modelId="{C6582D38-2452-4052-A355-E8B106F0A92E}" srcId="{31BF972D-D39F-4910-9573-37D074607816}" destId="{C42CF8BB-54EE-414C-82AC-0CF84B1CD466}" srcOrd="5" destOrd="0" parTransId="{16847E6E-51B4-4AAD-96F3-0DE1943F5A86}" sibTransId="{A8B0E2D2-D9E2-499B-8144-9FE4FB23C477}"/>
    <dgm:cxn modelId="{B67BDE39-8736-4F6F-8BE2-F4B57BF34BFB}" srcId="{31BF972D-D39F-4910-9573-37D074607816}" destId="{92825AF0-E356-4A79-B172-27339AC4ECEC}" srcOrd="3" destOrd="0" parTransId="{B45A968E-2484-45B4-9A2D-3EDF7BCB1942}" sibTransId="{67A8D44B-5B2F-496F-A285-57B3D60F4227}"/>
    <dgm:cxn modelId="{0560CFE3-B79F-4314-8067-D16EB94E4591}" type="presOf" srcId="{B641227C-7C6F-4207-BE31-09877DF69646}" destId="{70BCB9FD-A7CA-48DB-8EB7-4BCF290CDA16}" srcOrd="0" destOrd="0" presId="urn:microsoft.com/office/officeart/2005/8/layout/radial3"/>
    <dgm:cxn modelId="{82CB5930-3E65-4D98-AC7B-1A508CC70EC0}" srcId="{31BF972D-D39F-4910-9573-37D074607816}" destId="{B641227C-7C6F-4207-BE31-09877DF69646}" srcOrd="0" destOrd="0" parTransId="{EC5790E7-D447-4933-A4DF-A4CB46718F69}" sibTransId="{5317C5FB-539A-4959-B542-354953DB8A69}"/>
    <dgm:cxn modelId="{FCADFF0F-FE2C-4E80-835B-20952946B489}" type="presOf" srcId="{31BF972D-D39F-4910-9573-37D074607816}" destId="{1EA83982-BC17-4924-A721-42A4F5958A38}" srcOrd="0" destOrd="0" presId="urn:microsoft.com/office/officeart/2005/8/layout/radial3"/>
    <dgm:cxn modelId="{07BFA82F-AF51-4E48-9B7A-CB888975DF09}" type="presOf" srcId="{0F7100B1-01C0-436A-BBFD-66AF6EA7B773}" destId="{88963339-DF23-4838-8E5D-BF4DA4786440}" srcOrd="0" destOrd="0" presId="urn:microsoft.com/office/officeart/2005/8/layout/radial3"/>
    <dgm:cxn modelId="{93A75A4D-28BF-487E-B78C-11E3D07D9E7E}" srcId="{31BF972D-D39F-4910-9573-37D074607816}" destId="{D86CA13E-E5E6-42AF-A457-F0517D6ABABE}" srcOrd="2" destOrd="0" parTransId="{7B987A03-30F1-43C4-A646-25995564F6D2}" sibTransId="{D24C15FA-EF85-4EB1-8BF1-37F4DE180A43}"/>
    <dgm:cxn modelId="{3A663AA3-9CDE-44C1-BF12-C71A405540B9}" srcId="{31BF972D-D39F-4910-9573-37D074607816}" destId="{0F7100B1-01C0-436A-BBFD-66AF6EA7B773}" srcOrd="4" destOrd="0" parTransId="{0E76ED2F-B5E9-4EF7-B8A6-3E153A402A15}" sibTransId="{12D724AB-941D-433C-83E1-7DC66B72E266}"/>
    <dgm:cxn modelId="{14F535DF-9C39-49C5-898C-6B416A9D83A8}" type="presOf" srcId="{C42CF8BB-54EE-414C-82AC-0CF84B1CD466}" destId="{EE662F15-1ED4-48CD-AEC4-199E2E7F5E13}" srcOrd="0" destOrd="0" presId="urn:microsoft.com/office/officeart/2005/8/layout/radial3"/>
    <dgm:cxn modelId="{426322EE-F56E-4445-82B3-EADF72287F2B}" srcId="{2C7FD037-B652-46DD-BE2A-4BCE0D9491C5}" destId="{31BF972D-D39F-4910-9573-37D074607816}" srcOrd="0" destOrd="0" parTransId="{3FE79B0E-789B-488A-97A7-90C89030FD97}" sibTransId="{21FF954C-B517-4E37-A4A2-223A4C5E14F5}"/>
    <dgm:cxn modelId="{4B811525-83BF-4F7E-ABEA-40D8F5AF0038}" type="presOf" srcId="{92825AF0-E356-4A79-B172-27339AC4ECEC}" destId="{6522FE48-871F-4345-BEA4-5307C8901E3F}" srcOrd="0" destOrd="0" presId="urn:microsoft.com/office/officeart/2005/8/layout/radial3"/>
    <dgm:cxn modelId="{C5C94AAE-DF27-4D71-BF6C-6C43B0057BD7}" type="presParOf" srcId="{C07B0BBB-1D90-4C6B-9CD4-8B49184706FE}" destId="{B3B53F64-8A72-4D28-8BE0-A72A31DB0FC2}" srcOrd="0" destOrd="0" presId="urn:microsoft.com/office/officeart/2005/8/layout/radial3"/>
    <dgm:cxn modelId="{54A65803-26F1-49C5-A3F5-834EF218E305}" type="presParOf" srcId="{B3B53F64-8A72-4D28-8BE0-A72A31DB0FC2}" destId="{1EA83982-BC17-4924-A721-42A4F5958A38}" srcOrd="0" destOrd="0" presId="urn:microsoft.com/office/officeart/2005/8/layout/radial3"/>
    <dgm:cxn modelId="{23CDF03D-D8C6-4B06-A2ED-20A507C8C2F5}" type="presParOf" srcId="{B3B53F64-8A72-4D28-8BE0-A72A31DB0FC2}" destId="{70BCB9FD-A7CA-48DB-8EB7-4BCF290CDA16}" srcOrd="1" destOrd="0" presId="urn:microsoft.com/office/officeart/2005/8/layout/radial3"/>
    <dgm:cxn modelId="{836E008F-3E45-43B5-BFBD-83AB0853A98E}" type="presParOf" srcId="{B3B53F64-8A72-4D28-8BE0-A72A31DB0FC2}" destId="{F399F144-D171-4104-9441-42F204003BB4}" srcOrd="2" destOrd="0" presId="urn:microsoft.com/office/officeart/2005/8/layout/radial3"/>
    <dgm:cxn modelId="{8558A385-EC1B-43E5-A64E-76B0C64C335A}" type="presParOf" srcId="{B3B53F64-8A72-4D28-8BE0-A72A31DB0FC2}" destId="{680F75DE-6624-4071-A174-973C4402A75B}" srcOrd="3" destOrd="0" presId="urn:microsoft.com/office/officeart/2005/8/layout/radial3"/>
    <dgm:cxn modelId="{F257BFAF-42B4-4A87-A660-9E3AD590386F}" type="presParOf" srcId="{B3B53F64-8A72-4D28-8BE0-A72A31DB0FC2}" destId="{6522FE48-871F-4345-BEA4-5307C8901E3F}" srcOrd="4" destOrd="0" presId="urn:microsoft.com/office/officeart/2005/8/layout/radial3"/>
    <dgm:cxn modelId="{3676177B-393B-422F-820C-BE70F9CA7A24}" type="presParOf" srcId="{B3B53F64-8A72-4D28-8BE0-A72A31DB0FC2}" destId="{88963339-DF23-4838-8E5D-BF4DA4786440}" srcOrd="5" destOrd="0" presId="urn:microsoft.com/office/officeart/2005/8/layout/radial3"/>
    <dgm:cxn modelId="{CA21A1E9-FFB2-4061-91C9-5E7CE0934D30}" type="presParOf" srcId="{B3B53F64-8A72-4D28-8BE0-A72A31DB0FC2}" destId="{EE662F15-1ED4-48CD-AEC4-199E2E7F5E13}"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3" tIns="48317" rIns="96633" bIns="48317" numCol="1" anchor="t" anchorCtr="0" compatLnSpc="1">
            <a:prstTxWarp prst="textNoShape">
              <a:avLst/>
            </a:prstTxWarp>
          </a:bodyPr>
          <a:lstStyle>
            <a:lvl1pPr defTabSz="966788" eaLnBrk="0" hangingPunct="0">
              <a:spcBef>
                <a:spcPct val="0"/>
              </a:spcBef>
              <a:defRPr sz="1200">
                <a:latin typeface="Times New Roman" pitchFamily="18" charset="0"/>
              </a:defRPr>
            </a:lvl1pPr>
          </a:lstStyle>
          <a:p>
            <a:pPr>
              <a:defRPr/>
            </a:pPr>
            <a:endParaRPr lang="en-US"/>
          </a:p>
        </p:txBody>
      </p:sp>
      <p:sp>
        <p:nvSpPr>
          <p:cNvPr id="103427" name="Rectangle 3"/>
          <p:cNvSpPr>
            <a:spLocks noGrp="1" noChangeArrowheads="1"/>
          </p:cNvSpPr>
          <p:nvPr>
            <p:ph type="dt" sz="quarter" idx="1"/>
          </p:nvPr>
        </p:nvSpPr>
        <p:spPr bwMode="auto">
          <a:xfrm>
            <a:off x="414655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3" tIns="48317" rIns="96633" bIns="48317" numCol="1" anchor="t" anchorCtr="0" compatLnSpc="1">
            <a:prstTxWarp prst="textNoShape">
              <a:avLst/>
            </a:prstTxWarp>
          </a:bodyPr>
          <a:lstStyle>
            <a:lvl1pPr algn="r" defTabSz="966788" eaLnBrk="0" hangingPunct="0">
              <a:spcBef>
                <a:spcPct val="0"/>
              </a:spcBef>
              <a:defRPr sz="1200">
                <a:latin typeface="Times New Roman" pitchFamily="18" charset="0"/>
              </a:defRPr>
            </a:lvl1pPr>
          </a:lstStyle>
          <a:p>
            <a:pPr>
              <a:defRPr/>
            </a:pPr>
            <a:fld id="{87ECDE7C-50BB-448D-945B-15CA5F08659D}" type="datetime1">
              <a:rPr lang="en-US"/>
              <a:pPr>
                <a:defRPr/>
              </a:pPr>
              <a:t>1/2/2019</a:t>
            </a:fld>
            <a:endParaRPr lang="en-US"/>
          </a:p>
        </p:txBody>
      </p:sp>
      <p:sp>
        <p:nvSpPr>
          <p:cNvPr id="103428" name="Rectangle 4"/>
          <p:cNvSpPr>
            <a:spLocks noGrp="1" noChangeArrowheads="1"/>
          </p:cNvSpPr>
          <p:nvPr>
            <p:ph type="ftr" sz="quarter" idx="2"/>
          </p:nvPr>
        </p:nvSpPr>
        <p:spPr bwMode="auto">
          <a:xfrm>
            <a:off x="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3" tIns="48317" rIns="96633" bIns="48317" numCol="1" anchor="b" anchorCtr="0" compatLnSpc="1">
            <a:prstTxWarp prst="textNoShape">
              <a:avLst/>
            </a:prstTxWarp>
          </a:bodyPr>
          <a:lstStyle>
            <a:lvl1pPr defTabSz="966788" eaLnBrk="0" hangingPunct="0">
              <a:spcBef>
                <a:spcPct val="0"/>
              </a:spcBef>
              <a:defRPr sz="1200">
                <a:latin typeface="Times New Roman" pitchFamily="18" charset="0"/>
              </a:defRPr>
            </a:lvl1pPr>
          </a:lstStyle>
          <a:p>
            <a:pPr>
              <a:defRPr/>
            </a:pPr>
            <a:r>
              <a:rPr lang="en-US"/>
              <a:t>Thomas Hjelm</a:t>
            </a:r>
          </a:p>
        </p:txBody>
      </p:sp>
      <p:sp>
        <p:nvSpPr>
          <p:cNvPr id="103429" name="Rectangle 5"/>
          <p:cNvSpPr>
            <a:spLocks noGrp="1" noChangeArrowheads="1"/>
          </p:cNvSpPr>
          <p:nvPr>
            <p:ph type="sldNum" sz="quarter" idx="3"/>
          </p:nvPr>
        </p:nvSpPr>
        <p:spPr bwMode="auto">
          <a:xfrm>
            <a:off x="4146550" y="9120188"/>
            <a:ext cx="31686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3" tIns="48317" rIns="96633" bIns="48317" numCol="1" anchor="b" anchorCtr="0" compatLnSpc="1">
            <a:prstTxWarp prst="textNoShape">
              <a:avLst/>
            </a:prstTxWarp>
          </a:bodyPr>
          <a:lstStyle>
            <a:lvl1pPr algn="r" defTabSz="966788" eaLnBrk="0" hangingPunct="0">
              <a:spcBef>
                <a:spcPct val="0"/>
              </a:spcBef>
              <a:defRPr sz="1200">
                <a:latin typeface="Times New Roman" pitchFamily="18" charset="0"/>
              </a:defRPr>
            </a:lvl1pPr>
          </a:lstStyle>
          <a:p>
            <a:pPr>
              <a:defRPr/>
            </a:pPr>
            <a:fld id="{67EA4953-CFD6-423C-A542-49C218D3FCA8}" type="slidenum">
              <a:rPr lang="en-US"/>
              <a:pPr>
                <a:defRPr/>
              </a:pPr>
              <a:t>‹#›</a:t>
            </a:fld>
            <a:endParaRPr lang="en-US"/>
          </a:p>
        </p:txBody>
      </p:sp>
    </p:spTree>
    <p:extLst>
      <p:ext uri="{BB962C8B-B14F-4D97-AF65-F5344CB8AC3E}">
        <p14:creationId xmlns:p14="http://schemas.microsoft.com/office/powerpoint/2010/main" val="790465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2055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58888"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08" tIns="47504" rIns="95008" bIns="47504"/>
          <a:lstStyle/>
          <a:p>
            <a:endParaRPr lang="en-CA" altLang="en-US"/>
          </a:p>
        </p:txBody>
      </p:sp>
    </p:spTree>
    <p:extLst>
      <p:ext uri="{BB962C8B-B14F-4D97-AF65-F5344CB8AC3E}">
        <p14:creationId xmlns:p14="http://schemas.microsoft.com/office/powerpoint/2010/main" val="368765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341004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296022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60475" y="720725"/>
            <a:ext cx="4800600" cy="360045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74725" y="4532313"/>
            <a:ext cx="5365750" cy="4376737"/>
          </a:xfrm>
          <a:prstGeom prst="rect">
            <a:avLst/>
          </a:prstGeom>
          <a:solidFill>
            <a:srgbClr val="FFFFFF"/>
          </a:solidFill>
          <a:ln>
            <a:solidFill>
              <a:srgbClr val="000000"/>
            </a:solidFill>
            <a:miter lim="800000"/>
            <a:headEnd/>
            <a:tailEnd/>
          </a:ln>
        </p:spPr>
        <p:txBody>
          <a:bodyPr lIns="94958" tIns="47478" rIns="94958" bIns="47478"/>
          <a:lstStyle/>
          <a:p>
            <a:endParaRPr lang="fr-CA" altLang="en-US"/>
          </a:p>
        </p:txBody>
      </p:sp>
    </p:spTree>
    <p:extLst>
      <p:ext uri="{BB962C8B-B14F-4D97-AF65-F5344CB8AC3E}">
        <p14:creationId xmlns:p14="http://schemas.microsoft.com/office/powerpoint/2010/main" val="325698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74725" y="4562475"/>
            <a:ext cx="5365750"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147063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478456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1960167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158402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77900" y="4559300"/>
            <a:ext cx="5359400" cy="4321175"/>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46129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362742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97354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74725" y="4562475"/>
            <a:ext cx="5365750"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200471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74725" y="4562475"/>
            <a:ext cx="5365750"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4205175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423196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4213321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463675" y="960438"/>
            <a:ext cx="4387850" cy="32908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5" name="Rectangle 3"/>
          <p:cNvSpPr txBox="1">
            <a:spLocks noGrp="1" noChangeArrowheads="1"/>
          </p:cNvSpPr>
          <p:nvPr>
            <p:ph type="body" idx="1"/>
          </p:nvPr>
        </p:nvSpPr>
        <p:spPr bwMode="auto">
          <a:xfrm>
            <a:off x="1114425" y="4570413"/>
            <a:ext cx="5091113" cy="3652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p>
            <a:endParaRPr lang="fr-CA" altLang="en-US"/>
          </a:p>
        </p:txBody>
      </p:sp>
    </p:spTree>
    <p:extLst>
      <p:ext uri="{BB962C8B-B14F-4D97-AF65-F5344CB8AC3E}">
        <p14:creationId xmlns:p14="http://schemas.microsoft.com/office/powerpoint/2010/main" val="371037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463675" y="960438"/>
            <a:ext cx="4387850" cy="32908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499" name="Rectangle 3"/>
          <p:cNvSpPr txBox="1">
            <a:spLocks noGrp="1" noChangeArrowheads="1"/>
          </p:cNvSpPr>
          <p:nvPr>
            <p:ph type="body" idx="1"/>
          </p:nvPr>
        </p:nvSpPr>
        <p:spPr bwMode="auto">
          <a:xfrm>
            <a:off x="1114425" y="4570413"/>
            <a:ext cx="5091113" cy="3652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p>
            <a:endParaRPr lang="fr-CA" altLang="en-US"/>
          </a:p>
        </p:txBody>
      </p:sp>
    </p:spTree>
    <p:extLst>
      <p:ext uri="{BB962C8B-B14F-4D97-AF65-F5344CB8AC3E}">
        <p14:creationId xmlns:p14="http://schemas.microsoft.com/office/powerpoint/2010/main" val="89343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1087063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187010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6984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1641511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6643" tIns="48320" rIns="96643" bIns="48320"/>
          <a:lstStyle/>
          <a:p>
            <a:endParaRPr lang="fr-CA" altLang="en-US"/>
          </a:p>
        </p:txBody>
      </p:sp>
    </p:spTree>
    <p:extLst>
      <p:ext uri="{BB962C8B-B14F-4D97-AF65-F5344CB8AC3E}">
        <p14:creationId xmlns:p14="http://schemas.microsoft.com/office/powerpoint/2010/main" val="45294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74725" y="4562475"/>
            <a:ext cx="5365750"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3851577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3978582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2657491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3252775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1984662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1448428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3341044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1087512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35119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2178116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258888" y="720725"/>
            <a:ext cx="4799012" cy="3598863"/>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393572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731838" y="4562475"/>
            <a:ext cx="5851525"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2190346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262063" y="720725"/>
            <a:ext cx="4795837" cy="3597275"/>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77900" y="4557713"/>
            <a:ext cx="5359400" cy="4322762"/>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1802452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46627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262063" y="720725"/>
            <a:ext cx="4795837" cy="3597275"/>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77900" y="4557713"/>
            <a:ext cx="5359400" cy="4322762"/>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1373791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262063" y="720725"/>
            <a:ext cx="4795837" cy="3597275"/>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977900" y="4557713"/>
            <a:ext cx="5359400" cy="4322762"/>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2698001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262063" y="720725"/>
            <a:ext cx="4795837" cy="3597275"/>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77900" y="4557713"/>
            <a:ext cx="5359400" cy="4322762"/>
          </a:xfrm>
          <a:prstGeom prst="rect">
            <a:avLst/>
          </a:prstGeom>
          <a:solidFill>
            <a:srgbClr val="FFFFFF"/>
          </a:solidFill>
          <a:ln>
            <a:solidFill>
              <a:srgbClr val="000000"/>
            </a:solidFill>
            <a:miter lim="800000"/>
            <a:headEnd/>
            <a:tailEnd/>
          </a:ln>
        </p:spPr>
        <p:txBody>
          <a:bodyPr lIns="96659" tIns="48329" rIns="96659" bIns="48329"/>
          <a:lstStyle/>
          <a:p>
            <a:endParaRPr lang="fr-CA" altLang="en-US"/>
          </a:p>
        </p:txBody>
      </p:sp>
    </p:spTree>
    <p:extLst>
      <p:ext uri="{BB962C8B-B14F-4D97-AF65-F5344CB8AC3E}">
        <p14:creationId xmlns:p14="http://schemas.microsoft.com/office/powerpoint/2010/main" val="3066255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60475" y="720725"/>
            <a:ext cx="4799013" cy="3598863"/>
          </a:xfrm>
          <a:prstGeom prst="rect">
            <a:avLst/>
          </a:prstGeo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976313" y="4559300"/>
            <a:ext cx="5362575" cy="4321175"/>
          </a:xfrm>
          <a:prstGeom prst="rect">
            <a:avLst/>
          </a:prstGeom>
          <a:solidFill>
            <a:srgbClr val="FFFFFF"/>
          </a:solidFill>
          <a:ln>
            <a:solidFill>
              <a:srgbClr val="000000"/>
            </a:solidFill>
            <a:miter lim="800000"/>
            <a:headEnd/>
            <a:tailEnd/>
          </a:ln>
        </p:spPr>
        <p:txBody>
          <a:bodyPr lIns="91433" tIns="45716" rIns="91433" bIns="45716"/>
          <a:lstStyle/>
          <a:p>
            <a:endParaRPr lang="fr-CA" altLang="en-US"/>
          </a:p>
        </p:txBody>
      </p:sp>
    </p:spTree>
    <p:extLst>
      <p:ext uri="{BB962C8B-B14F-4D97-AF65-F5344CB8AC3E}">
        <p14:creationId xmlns:p14="http://schemas.microsoft.com/office/powerpoint/2010/main" val="3389530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58888" y="720725"/>
            <a:ext cx="4799012" cy="3598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5" name="Rectangle 3"/>
          <p:cNvSpPr>
            <a:spLocks noGrp="1" noChangeArrowheads="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24" tIns="47512" rIns="95024" bIns="47512"/>
          <a:lstStyle/>
          <a:p>
            <a:endParaRPr lang="en-CA" altLang="en-US"/>
          </a:p>
        </p:txBody>
      </p:sp>
    </p:spTree>
    <p:extLst>
      <p:ext uri="{BB962C8B-B14F-4D97-AF65-F5344CB8AC3E}">
        <p14:creationId xmlns:p14="http://schemas.microsoft.com/office/powerpoint/2010/main" val="349589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258888" y="720725"/>
            <a:ext cx="4799012" cy="35988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2099" name="Rectangle 3"/>
          <p:cNvSpPr>
            <a:spLocks noGrp="1" noChangeArrowheads="1"/>
          </p:cNvSpPr>
          <p:nvPr>
            <p:ph type="body" idx="1"/>
          </p:nvPr>
        </p:nvSpPr>
        <p:spPr bwMode="auto">
          <a:xfrm>
            <a:off x="731838" y="4559300"/>
            <a:ext cx="5851525" cy="43211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24" tIns="47512" rIns="95024" bIns="47512"/>
          <a:lstStyle/>
          <a:p>
            <a:endParaRPr lang="en-CA" altLang="en-US"/>
          </a:p>
        </p:txBody>
      </p:sp>
    </p:spTree>
    <p:extLst>
      <p:ext uri="{BB962C8B-B14F-4D97-AF65-F5344CB8AC3E}">
        <p14:creationId xmlns:p14="http://schemas.microsoft.com/office/powerpoint/2010/main" val="99780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731838" y="4562475"/>
            <a:ext cx="5851525"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126482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74725" y="4562475"/>
            <a:ext cx="5365750" cy="4318000"/>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137256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96375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1417" tIns="45709" rIns="91417" bIns="45709"/>
          <a:lstStyle/>
          <a:p>
            <a:endParaRPr lang="fr-CA" altLang="en-US"/>
          </a:p>
        </p:txBody>
      </p:sp>
    </p:spTree>
    <p:extLst>
      <p:ext uri="{BB962C8B-B14F-4D97-AF65-F5344CB8AC3E}">
        <p14:creationId xmlns:p14="http://schemas.microsoft.com/office/powerpoint/2010/main" val="290293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619250" y="661988"/>
            <a:ext cx="3873500" cy="2905125"/>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482600" y="4176713"/>
            <a:ext cx="6272213" cy="4857750"/>
          </a:xfrm>
          <a:prstGeom prst="rect">
            <a:avLst/>
          </a:prstGeom>
          <a:solidFill>
            <a:srgbClr val="FFFFFF"/>
          </a:solidFill>
          <a:ln>
            <a:solidFill>
              <a:srgbClr val="000000"/>
            </a:solidFill>
            <a:miter lim="800000"/>
            <a:headEnd/>
            <a:tailEnd/>
          </a:ln>
        </p:spPr>
        <p:txBody>
          <a:bodyPr lIns="96600" tIns="48302" rIns="96600" bIns="48302"/>
          <a:lstStyle/>
          <a:p>
            <a:endParaRPr lang="fr-CA" altLang="en-US"/>
          </a:p>
        </p:txBody>
      </p:sp>
    </p:spTree>
    <p:extLst>
      <p:ext uri="{BB962C8B-B14F-4D97-AF65-F5344CB8AC3E}">
        <p14:creationId xmlns:p14="http://schemas.microsoft.com/office/powerpoint/2010/main" val="4060757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1"/>
          <p:cNvSpPr>
            <a:spLocks noChangeArrowheads="1"/>
          </p:cNvSpPr>
          <p:nvPr userDrawn="1"/>
        </p:nvSpPr>
        <p:spPr bwMode="auto">
          <a:xfrm>
            <a:off x="1588" y="1588"/>
            <a:ext cx="9140825" cy="685641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eaLnBrk="1" hangingPunct="1">
              <a:defRPr/>
            </a:pPr>
            <a:endParaRPr lang="en-CA" altLang="en-US"/>
          </a:p>
        </p:txBody>
      </p:sp>
      <p:pic>
        <p:nvPicPr>
          <p:cNvPr id="4" name="Picture 19" descr="diveboa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513513"/>
            <a:ext cx="91408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userDrawn="1"/>
        </p:nvPicPr>
        <p:blipFill>
          <a:blip r:embed="rId3">
            <a:extLst>
              <a:ext uri="{28A0092B-C50C-407E-A947-70E740481C1C}">
                <a14:useLocalDpi xmlns:a14="http://schemas.microsoft.com/office/drawing/2010/main" val="0"/>
              </a:ext>
            </a:extLst>
          </a:blip>
          <a:srcRect t="13208" b="18869"/>
          <a:stretch>
            <a:fillRect/>
          </a:stretch>
        </p:blipFill>
        <p:spPr bwMode="auto">
          <a:xfrm>
            <a:off x="0" y="6515100"/>
            <a:ext cx="1238250" cy="3429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pic>
        <p:nvPicPr>
          <p:cNvPr id="6" name="Picture 34" descr="diveboa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1909" b="5249"/>
          <a:stretch>
            <a:fillRect/>
          </a:stretch>
        </p:blipFill>
        <p:spPr bwMode="auto">
          <a:xfrm>
            <a:off x="0" y="0"/>
            <a:ext cx="91408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6"/>
          <p:cNvSpPr>
            <a:spLocks noChangeArrowheads="1"/>
          </p:cNvSpPr>
          <p:nvPr userDrawn="1"/>
        </p:nvSpPr>
        <p:spPr bwMode="auto">
          <a:xfrm>
            <a:off x="0" y="857250"/>
            <a:ext cx="9144000" cy="730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eaLnBrk="1" hangingPunct="1">
              <a:defRPr/>
            </a:pPr>
            <a:endParaRPr lang="en-CA" altLang="en-US"/>
          </a:p>
        </p:txBody>
      </p:sp>
      <p:sp>
        <p:nvSpPr>
          <p:cNvPr id="8" name="Rectangle 37"/>
          <p:cNvSpPr>
            <a:spLocks noChangeArrowheads="1"/>
          </p:cNvSpPr>
          <p:nvPr userDrawn="1"/>
        </p:nvSpPr>
        <p:spPr bwMode="auto">
          <a:xfrm>
            <a:off x="0" y="6438900"/>
            <a:ext cx="9144000" cy="730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nchor="ct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eaLnBrk="1" hangingPunct="1">
              <a:defRPr/>
            </a:pPr>
            <a:endParaRPr lang="en-CA" altLang="en-US"/>
          </a:p>
        </p:txBody>
      </p:sp>
      <p:sp>
        <p:nvSpPr>
          <p:cNvPr id="9" name="Line 29"/>
          <p:cNvSpPr>
            <a:spLocks noChangeShapeType="1"/>
          </p:cNvSpPr>
          <p:nvPr userDrawn="1"/>
        </p:nvSpPr>
        <p:spPr bwMode="auto">
          <a:xfrm>
            <a:off x="0" y="65135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 name="Line 38"/>
          <p:cNvSpPr>
            <a:spLocks noChangeShapeType="1"/>
          </p:cNvSpPr>
          <p:nvPr userDrawn="1"/>
        </p:nvSpPr>
        <p:spPr bwMode="auto">
          <a:xfrm>
            <a:off x="0" y="854075"/>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504835" name="Rectangle 3"/>
          <p:cNvSpPr>
            <a:spLocks noGrp="1" noChangeArrowheads="1"/>
          </p:cNvSpPr>
          <p:nvPr>
            <p:ph type="ctrTitle"/>
          </p:nvPr>
        </p:nvSpPr>
        <p:spPr>
          <a:xfrm>
            <a:off x="136525" y="2859088"/>
            <a:ext cx="8872538" cy="1143000"/>
          </a:xfrm>
        </p:spPr>
        <p:txBody>
          <a:bodyPr/>
          <a:lstStyle>
            <a:lvl1pPr algn="ctr">
              <a:defRPr sz="4000">
                <a:solidFill>
                  <a:schemeClr val="bg1"/>
                </a:solidFill>
              </a:defRPr>
            </a:lvl1pPr>
          </a:lstStyle>
          <a:p>
            <a:pPr lvl="0"/>
            <a:r>
              <a:rPr lang="en-CA" noProof="0"/>
              <a:t>Click to edit Master title style</a:t>
            </a:r>
          </a:p>
        </p:txBody>
      </p:sp>
    </p:spTree>
    <p:extLst>
      <p:ext uri="{BB962C8B-B14F-4D97-AF65-F5344CB8AC3E}">
        <p14:creationId xmlns:p14="http://schemas.microsoft.com/office/powerpoint/2010/main" val="235552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AFDD60C3-7738-4F40-973B-51F5D8DE3255}" type="slidenum">
              <a:rPr lang="en-CA"/>
              <a:pPr>
                <a:defRPr/>
              </a:pPr>
              <a:t>‹#›</a:t>
            </a:fld>
            <a:endParaRPr lang="en-CA"/>
          </a:p>
        </p:txBody>
      </p:sp>
    </p:spTree>
    <p:extLst>
      <p:ext uri="{BB962C8B-B14F-4D97-AF65-F5344CB8AC3E}">
        <p14:creationId xmlns:p14="http://schemas.microsoft.com/office/powerpoint/2010/main" val="2709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234950"/>
            <a:ext cx="2225675" cy="62674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17475" y="234950"/>
            <a:ext cx="6529388" cy="6267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1A65A17F-1166-40C8-B3C9-6C6F1F2B9F7A}" type="slidenum">
              <a:rPr lang="en-CA"/>
              <a:pPr>
                <a:defRPr/>
              </a:pPr>
              <a:t>‹#›</a:t>
            </a:fld>
            <a:endParaRPr lang="en-CA"/>
          </a:p>
        </p:txBody>
      </p:sp>
    </p:spTree>
    <p:extLst>
      <p:ext uri="{BB962C8B-B14F-4D97-AF65-F5344CB8AC3E}">
        <p14:creationId xmlns:p14="http://schemas.microsoft.com/office/powerpoint/2010/main" val="362233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 y="234950"/>
            <a:ext cx="8907463" cy="608013"/>
          </a:xfrm>
        </p:spPr>
        <p:txBody>
          <a:bodyPr/>
          <a:lstStyle/>
          <a:p>
            <a:r>
              <a:rPr lang="en-US"/>
              <a:t>Click to edit Master title style</a:t>
            </a:r>
            <a:endParaRPr lang="en-CA"/>
          </a:p>
        </p:txBody>
      </p:sp>
      <p:sp>
        <p:nvSpPr>
          <p:cNvPr id="3" name="Content Placeholder 2"/>
          <p:cNvSpPr>
            <a:spLocks noGrp="1"/>
          </p:cNvSpPr>
          <p:nvPr>
            <p:ph sz="half" idx="1"/>
          </p:nvPr>
        </p:nvSpPr>
        <p:spPr>
          <a:xfrm>
            <a:off x="117475" y="927100"/>
            <a:ext cx="4376738" cy="557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6613" y="927100"/>
            <a:ext cx="4378325"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6613" y="3790950"/>
            <a:ext cx="4378325"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6"/>
          <p:cNvSpPr>
            <a:spLocks noGrp="1" noChangeArrowheads="1"/>
          </p:cNvSpPr>
          <p:nvPr>
            <p:ph type="sldNum" sz="quarter" idx="10"/>
          </p:nvPr>
        </p:nvSpPr>
        <p:spPr>
          <a:ln/>
        </p:spPr>
        <p:txBody>
          <a:bodyPr/>
          <a:lstStyle>
            <a:lvl1pPr>
              <a:defRPr/>
            </a:lvl1pPr>
          </a:lstStyle>
          <a:p>
            <a:pPr>
              <a:defRPr/>
            </a:pPr>
            <a:fld id="{C97A5480-8780-442C-9B05-AE91FBFBA292}" type="slidenum">
              <a:rPr lang="en-CA"/>
              <a:pPr>
                <a:defRPr/>
              </a:pPr>
              <a:t>‹#›</a:t>
            </a:fld>
            <a:endParaRPr lang="en-CA"/>
          </a:p>
        </p:txBody>
      </p:sp>
    </p:spTree>
    <p:extLst>
      <p:ext uri="{BB962C8B-B14F-4D97-AF65-F5344CB8AC3E}">
        <p14:creationId xmlns:p14="http://schemas.microsoft.com/office/powerpoint/2010/main" val="110919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8DBD541E-E881-495A-814B-FC70AF8D59F5}" type="slidenum">
              <a:rPr lang="en-CA"/>
              <a:pPr>
                <a:defRPr/>
              </a:pPr>
              <a:t>‹#›</a:t>
            </a:fld>
            <a:endParaRPr lang="en-CA"/>
          </a:p>
        </p:txBody>
      </p:sp>
    </p:spTree>
    <p:extLst>
      <p:ext uri="{BB962C8B-B14F-4D97-AF65-F5344CB8AC3E}">
        <p14:creationId xmlns:p14="http://schemas.microsoft.com/office/powerpoint/2010/main" val="30835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20E386-564C-42C1-B2A8-268144174D46}" type="slidenum">
              <a:rPr lang="en-CA"/>
              <a:pPr>
                <a:defRPr/>
              </a:pPr>
              <a:t>‹#›</a:t>
            </a:fld>
            <a:endParaRPr lang="en-CA"/>
          </a:p>
        </p:txBody>
      </p:sp>
    </p:spTree>
    <p:extLst>
      <p:ext uri="{BB962C8B-B14F-4D97-AF65-F5344CB8AC3E}">
        <p14:creationId xmlns:p14="http://schemas.microsoft.com/office/powerpoint/2010/main" val="32987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17475" y="927100"/>
            <a:ext cx="4376738"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6613" y="927100"/>
            <a:ext cx="4378325"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9ACDD2A3-4BB2-4C29-B7F4-D9AB78C055D5}" type="slidenum">
              <a:rPr lang="en-CA"/>
              <a:pPr>
                <a:defRPr/>
              </a:pPr>
              <a:t>‹#›</a:t>
            </a:fld>
            <a:endParaRPr lang="en-CA"/>
          </a:p>
        </p:txBody>
      </p:sp>
    </p:spTree>
    <p:extLst>
      <p:ext uri="{BB962C8B-B14F-4D97-AF65-F5344CB8AC3E}">
        <p14:creationId xmlns:p14="http://schemas.microsoft.com/office/powerpoint/2010/main" val="137640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A04755BE-63CA-4AF9-A837-9C5F07FDD176}" type="slidenum">
              <a:rPr lang="en-CA"/>
              <a:pPr>
                <a:defRPr/>
              </a:pPr>
              <a:t>‹#›</a:t>
            </a:fld>
            <a:endParaRPr lang="en-CA"/>
          </a:p>
        </p:txBody>
      </p:sp>
    </p:spTree>
    <p:extLst>
      <p:ext uri="{BB962C8B-B14F-4D97-AF65-F5344CB8AC3E}">
        <p14:creationId xmlns:p14="http://schemas.microsoft.com/office/powerpoint/2010/main" val="335602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26EC971B-473F-41AB-BBBE-9D1C80AF63D1}" type="slidenum">
              <a:rPr lang="en-CA"/>
              <a:pPr>
                <a:defRPr/>
              </a:pPr>
              <a:t>‹#›</a:t>
            </a:fld>
            <a:endParaRPr lang="en-CA"/>
          </a:p>
        </p:txBody>
      </p:sp>
    </p:spTree>
    <p:extLst>
      <p:ext uri="{BB962C8B-B14F-4D97-AF65-F5344CB8AC3E}">
        <p14:creationId xmlns:p14="http://schemas.microsoft.com/office/powerpoint/2010/main" val="116549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ECD528F-5E23-4C9D-80AD-9F2663D8ACF3}" type="slidenum">
              <a:rPr lang="en-CA"/>
              <a:pPr>
                <a:defRPr/>
              </a:pPr>
              <a:t>‹#›</a:t>
            </a:fld>
            <a:endParaRPr lang="en-CA"/>
          </a:p>
        </p:txBody>
      </p:sp>
    </p:spTree>
    <p:extLst>
      <p:ext uri="{BB962C8B-B14F-4D97-AF65-F5344CB8AC3E}">
        <p14:creationId xmlns:p14="http://schemas.microsoft.com/office/powerpoint/2010/main" val="27712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56463B-E4B2-42DE-BF90-F3BADC17D218}" type="slidenum">
              <a:rPr lang="en-CA"/>
              <a:pPr>
                <a:defRPr/>
              </a:pPr>
              <a:t>‹#›</a:t>
            </a:fld>
            <a:endParaRPr lang="en-CA"/>
          </a:p>
        </p:txBody>
      </p:sp>
    </p:spTree>
    <p:extLst>
      <p:ext uri="{BB962C8B-B14F-4D97-AF65-F5344CB8AC3E}">
        <p14:creationId xmlns:p14="http://schemas.microsoft.com/office/powerpoint/2010/main" val="200192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4D470B4-513B-4CCF-8C21-971C27FCE646}" type="slidenum">
              <a:rPr lang="en-CA"/>
              <a:pPr>
                <a:defRPr/>
              </a:pPr>
              <a:t>‹#›</a:t>
            </a:fld>
            <a:endParaRPr lang="en-CA"/>
          </a:p>
        </p:txBody>
      </p:sp>
    </p:spTree>
    <p:extLst>
      <p:ext uri="{BB962C8B-B14F-4D97-AF65-F5344CB8AC3E}">
        <p14:creationId xmlns:p14="http://schemas.microsoft.com/office/powerpoint/2010/main" val="42024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6"/>
          <p:cNvPicPr>
            <a:picLocks noChangeAspect="1" noChangeArrowheads="1"/>
          </p:cNvPicPr>
          <p:nvPr userDrawn="1"/>
        </p:nvPicPr>
        <p:blipFill>
          <a:blip r:embed="rId14">
            <a:extLst>
              <a:ext uri="{28A0092B-C50C-407E-A947-70E740481C1C}">
                <a14:useLocalDpi xmlns:a14="http://schemas.microsoft.com/office/drawing/2010/main" val="0"/>
              </a:ext>
            </a:extLst>
          </a:blip>
          <a:srcRect t="13208" b="18869"/>
          <a:stretch>
            <a:fillRect/>
          </a:stretch>
        </p:blipFill>
        <p:spPr bwMode="auto">
          <a:xfrm>
            <a:off x="0" y="6515100"/>
            <a:ext cx="1238250" cy="3429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pic>
        <p:nvPicPr>
          <p:cNvPr id="1027" name="Picture 64" descr="diveboa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909" b="5249"/>
          <a:stretch>
            <a:fillRect/>
          </a:stretch>
        </p:blipFill>
        <p:spPr bwMode="auto">
          <a:xfrm>
            <a:off x="0" y="0"/>
            <a:ext cx="91408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117475" y="234950"/>
            <a:ext cx="8907463"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9" name="Rectangle 4"/>
          <p:cNvSpPr>
            <a:spLocks noGrp="1" noChangeArrowheads="1"/>
          </p:cNvSpPr>
          <p:nvPr>
            <p:ph type="body" idx="1"/>
          </p:nvPr>
        </p:nvSpPr>
        <p:spPr bwMode="auto">
          <a:xfrm>
            <a:off x="117475" y="927100"/>
            <a:ext cx="8907463"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 </a:t>
            </a:r>
          </a:p>
          <a:p>
            <a:pPr lvl="1"/>
            <a:r>
              <a:rPr lang="en-CA" altLang="en-US"/>
              <a:t>Level two</a:t>
            </a:r>
          </a:p>
          <a:p>
            <a:pPr lvl="2"/>
            <a:r>
              <a:rPr lang="en-CA" altLang="en-US"/>
              <a:t>Level three</a:t>
            </a:r>
          </a:p>
          <a:p>
            <a:pPr lvl="3"/>
            <a:r>
              <a:rPr lang="en-CA" altLang="en-US"/>
              <a:t>Level four</a:t>
            </a:r>
          </a:p>
        </p:txBody>
      </p:sp>
      <p:sp>
        <p:nvSpPr>
          <p:cNvPr id="350214" name="Rectangle 6"/>
          <p:cNvSpPr>
            <a:spLocks noGrp="1" noChangeArrowheads="1"/>
          </p:cNvSpPr>
          <p:nvPr>
            <p:ph type="sldNum" sz="quarter" idx="4"/>
          </p:nvPr>
        </p:nvSpPr>
        <p:spPr bwMode="auto">
          <a:xfrm>
            <a:off x="8504238" y="6472238"/>
            <a:ext cx="6397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spcBef>
                <a:spcPct val="0"/>
              </a:spcBef>
              <a:defRPr sz="1200">
                <a:solidFill>
                  <a:srgbClr val="002654"/>
                </a:solidFill>
                <a:latin typeface="Arial" pitchFamily="34" charset="0"/>
              </a:defRPr>
            </a:lvl1pPr>
          </a:lstStyle>
          <a:p>
            <a:pPr>
              <a:defRPr/>
            </a:pPr>
            <a:fld id="{17F07B90-45FF-4892-8953-2ABAA4F87F21}" type="slidenum">
              <a:rPr lang="en-CA"/>
              <a:pPr>
                <a:defRPr/>
              </a:pPr>
              <a:t>‹#›</a:t>
            </a:fld>
            <a:endParaRPr lang="en-CA"/>
          </a:p>
        </p:txBody>
      </p:sp>
      <p:sp>
        <p:nvSpPr>
          <p:cNvPr id="1031" name="Text Box 13"/>
          <p:cNvSpPr txBox="1">
            <a:spLocks noChangeArrowheads="1"/>
          </p:cNvSpPr>
          <p:nvPr/>
        </p:nvSpPr>
        <p:spPr bwMode="auto">
          <a:xfrm>
            <a:off x="3462338" y="6659563"/>
            <a:ext cx="568166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defRPr>
            </a:lvl9pPr>
          </a:lstStyle>
          <a:p>
            <a:pPr algn="r" eaLnBrk="1" hangingPunct="1">
              <a:defRPr/>
            </a:pPr>
            <a:r>
              <a:rPr lang="en-CA" sz="700" dirty="0">
                <a:cs typeface="Arial" pitchFamily="34" charset="0"/>
              </a:rPr>
              <a:t>SEG3101 (Fall 2018).   Basics – nature and purpose of requirements</a:t>
            </a:r>
            <a:endParaRPr lang="en-CA" sz="700" dirty="0"/>
          </a:p>
        </p:txBody>
      </p:sp>
      <p:sp>
        <p:nvSpPr>
          <p:cNvPr id="1032" name="Rectangle 60"/>
          <p:cNvSpPr>
            <a:spLocks noChangeArrowheads="1"/>
          </p:cNvSpPr>
          <p:nvPr userDrawn="1"/>
        </p:nvSpPr>
        <p:spPr bwMode="auto">
          <a:xfrm>
            <a:off x="0" y="0"/>
            <a:ext cx="9144000" cy="271463"/>
          </a:xfrm>
          <a:prstGeom prst="rect">
            <a:avLst/>
          </a:prstGeom>
          <a:solidFill>
            <a:srgbClr val="CDCDCD">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eaLnBrk="1" hangingPunct="1">
              <a:defRPr/>
            </a:pPr>
            <a:endParaRPr lang="en-CA" altLang="en-US"/>
          </a:p>
        </p:txBody>
      </p:sp>
      <p:sp>
        <p:nvSpPr>
          <p:cNvPr id="1033" name="Rectangle 46"/>
          <p:cNvSpPr>
            <a:spLocks noChangeArrowheads="1"/>
          </p:cNvSpPr>
          <p:nvPr userDrawn="1"/>
        </p:nvSpPr>
        <p:spPr bwMode="auto">
          <a:xfrm>
            <a:off x="0" y="781050"/>
            <a:ext cx="9144000" cy="68263"/>
          </a:xfrm>
          <a:prstGeom prst="rect">
            <a:avLst/>
          </a:prstGeom>
          <a:solidFill>
            <a:srgbClr val="CDCDCD">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defRPr sz="1600">
                <a:solidFill>
                  <a:schemeClr val="tx1"/>
                </a:solidFill>
                <a:latin typeface="Arial" charset="0"/>
              </a:defRPr>
            </a:lvl6pPr>
            <a:lvl7pPr marL="2971800" indent="-228600" eaLnBrk="0" fontAlgn="base" hangingPunct="0">
              <a:spcBef>
                <a:spcPct val="50000"/>
              </a:spcBef>
              <a:spcAft>
                <a:spcPct val="0"/>
              </a:spcAft>
              <a:defRPr sz="1600">
                <a:solidFill>
                  <a:schemeClr val="tx1"/>
                </a:solidFill>
                <a:latin typeface="Arial" charset="0"/>
              </a:defRPr>
            </a:lvl7pPr>
            <a:lvl8pPr marL="3429000" indent="-228600" eaLnBrk="0" fontAlgn="base" hangingPunct="0">
              <a:spcBef>
                <a:spcPct val="50000"/>
              </a:spcBef>
              <a:spcAft>
                <a:spcPct val="0"/>
              </a:spcAft>
              <a:defRPr sz="1600">
                <a:solidFill>
                  <a:schemeClr val="tx1"/>
                </a:solidFill>
                <a:latin typeface="Arial" charset="0"/>
              </a:defRPr>
            </a:lvl8pPr>
            <a:lvl9pPr marL="3886200" indent="-228600" eaLnBrk="0" fontAlgn="base" hangingPunct="0">
              <a:spcBef>
                <a:spcPct val="50000"/>
              </a:spcBef>
              <a:spcAft>
                <a:spcPct val="0"/>
              </a:spcAft>
              <a:defRPr sz="1600">
                <a:solidFill>
                  <a:schemeClr val="tx1"/>
                </a:solidFill>
                <a:latin typeface="Arial" charset="0"/>
              </a:defRPr>
            </a:lvl9pPr>
          </a:lstStyle>
          <a:p>
            <a:pPr eaLnBrk="1" hangingPunct="1">
              <a:defRPr/>
            </a:pPr>
            <a:endParaRPr lang="en-CA" altLang="en-US"/>
          </a:p>
        </p:txBody>
      </p:sp>
      <p:sp>
        <p:nvSpPr>
          <p:cNvPr id="1034" name="Line 61"/>
          <p:cNvSpPr>
            <a:spLocks noChangeShapeType="1"/>
          </p:cNvSpPr>
          <p:nvPr userDrawn="1"/>
        </p:nvSpPr>
        <p:spPr bwMode="auto">
          <a:xfrm>
            <a:off x="0" y="7810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35" name="Line 62"/>
          <p:cNvSpPr>
            <a:spLocks noChangeShapeType="1"/>
          </p:cNvSpPr>
          <p:nvPr userDrawn="1"/>
        </p:nvSpPr>
        <p:spPr bwMode="auto">
          <a:xfrm>
            <a:off x="0" y="27146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
        <p:nvSpPr>
          <p:cNvPr id="1036" name="Line 63"/>
          <p:cNvSpPr>
            <a:spLocks noChangeShapeType="1"/>
          </p:cNvSpPr>
          <p:nvPr userDrawn="1"/>
        </p:nvSpPr>
        <p:spPr bwMode="auto">
          <a:xfrm>
            <a:off x="0" y="849313"/>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p>
            <a:endParaRPr lang="en-CA"/>
          </a:p>
        </p:txBody>
      </p:sp>
    </p:spTree>
  </p:cSld>
  <p:clrMap bg1="lt1" tx1="dk1" bg2="lt2" tx2="dk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eaLnBrk="0" fontAlgn="base" hangingPunct="0">
        <a:spcBef>
          <a:spcPct val="0"/>
        </a:spcBef>
        <a:spcAft>
          <a:spcPct val="0"/>
        </a:spcAft>
        <a:defRPr sz="2800" b="1">
          <a:solidFill>
            <a:srgbClr val="002654"/>
          </a:solidFill>
          <a:latin typeface="+mj-lt"/>
          <a:ea typeface="+mj-ea"/>
          <a:cs typeface="+mj-cs"/>
        </a:defRPr>
      </a:lvl1pPr>
      <a:lvl2pPr algn="l" rtl="0" eaLnBrk="0" fontAlgn="base" hangingPunct="0">
        <a:spcBef>
          <a:spcPct val="0"/>
        </a:spcBef>
        <a:spcAft>
          <a:spcPct val="0"/>
        </a:spcAft>
        <a:defRPr sz="2800" b="1">
          <a:solidFill>
            <a:srgbClr val="002654"/>
          </a:solidFill>
          <a:latin typeface="Arial" pitchFamily="34" charset="0"/>
        </a:defRPr>
      </a:lvl2pPr>
      <a:lvl3pPr algn="l" rtl="0" eaLnBrk="0" fontAlgn="base" hangingPunct="0">
        <a:spcBef>
          <a:spcPct val="0"/>
        </a:spcBef>
        <a:spcAft>
          <a:spcPct val="0"/>
        </a:spcAft>
        <a:defRPr sz="2800" b="1">
          <a:solidFill>
            <a:srgbClr val="002654"/>
          </a:solidFill>
          <a:latin typeface="Arial" pitchFamily="34" charset="0"/>
        </a:defRPr>
      </a:lvl3pPr>
      <a:lvl4pPr algn="l" rtl="0" eaLnBrk="0" fontAlgn="base" hangingPunct="0">
        <a:spcBef>
          <a:spcPct val="0"/>
        </a:spcBef>
        <a:spcAft>
          <a:spcPct val="0"/>
        </a:spcAft>
        <a:defRPr sz="2800" b="1">
          <a:solidFill>
            <a:srgbClr val="002654"/>
          </a:solidFill>
          <a:latin typeface="Arial" pitchFamily="34" charset="0"/>
        </a:defRPr>
      </a:lvl4pPr>
      <a:lvl5pPr algn="l" rtl="0" eaLnBrk="0" fontAlgn="base" hangingPunct="0">
        <a:spcBef>
          <a:spcPct val="0"/>
        </a:spcBef>
        <a:spcAft>
          <a:spcPct val="0"/>
        </a:spcAft>
        <a:defRPr sz="2800" b="1">
          <a:solidFill>
            <a:srgbClr val="002654"/>
          </a:solidFill>
          <a:latin typeface="Arial" pitchFamily="34" charset="0"/>
        </a:defRPr>
      </a:lvl5pPr>
      <a:lvl6pPr marL="457200" algn="l" rtl="0" fontAlgn="base">
        <a:spcBef>
          <a:spcPct val="0"/>
        </a:spcBef>
        <a:spcAft>
          <a:spcPct val="0"/>
        </a:spcAft>
        <a:defRPr sz="2800" b="1">
          <a:solidFill>
            <a:srgbClr val="002654"/>
          </a:solidFill>
          <a:latin typeface="Arial" pitchFamily="34" charset="0"/>
        </a:defRPr>
      </a:lvl6pPr>
      <a:lvl7pPr marL="914400" algn="l" rtl="0" fontAlgn="base">
        <a:spcBef>
          <a:spcPct val="0"/>
        </a:spcBef>
        <a:spcAft>
          <a:spcPct val="0"/>
        </a:spcAft>
        <a:defRPr sz="2800" b="1">
          <a:solidFill>
            <a:srgbClr val="002654"/>
          </a:solidFill>
          <a:latin typeface="Arial" pitchFamily="34" charset="0"/>
        </a:defRPr>
      </a:lvl7pPr>
      <a:lvl8pPr marL="1371600" algn="l" rtl="0" fontAlgn="base">
        <a:spcBef>
          <a:spcPct val="0"/>
        </a:spcBef>
        <a:spcAft>
          <a:spcPct val="0"/>
        </a:spcAft>
        <a:defRPr sz="2800" b="1">
          <a:solidFill>
            <a:srgbClr val="002654"/>
          </a:solidFill>
          <a:latin typeface="Arial" pitchFamily="34" charset="0"/>
        </a:defRPr>
      </a:lvl8pPr>
      <a:lvl9pPr marL="1828800" algn="l" rtl="0" fontAlgn="base">
        <a:spcBef>
          <a:spcPct val="0"/>
        </a:spcBef>
        <a:spcAft>
          <a:spcPct val="0"/>
        </a:spcAft>
        <a:defRPr sz="2800" b="1">
          <a:solidFill>
            <a:srgbClr val="002654"/>
          </a:solidFill>
          <a:latin typeface="Arial" pitchFamily="34" charset="0"/>
        </a:defRPr>
      </a:lvl9pPr>
    </p:titleStyle>
    <p:bodyStyle>
      <a:lvl1pPr marL="384175" indent="-198438" algn="l" rtl="0" eaLnBrk="0" fontAlgn="base" hangingPunct="0">
        <a:lnSpc>
          <a:spcPts val="2600"/>
        </a:lnSpc>
        <a:spcBef>
          <a:spcPts val="600"/>
        </a:spcBef>
        <a:spcAft>
          <a:spcPct val="0"/>
        </a:spcAft>
        <a:buClr>
          <a:srgbClr val="D62828"/>
        </a:buClr>
        <a:buSzPct val="130000"/>
        <a:buChar char="•"/>
        <a:defRPr sz="2400">
          <a:solidFill>
            <a:srgbClr val="002654"/>
          </a:solidFill>
          <a:latin typeface="+mn-lt"/>
          <a:ea typeface="+mn-ea"/>
          <a:cs typeface="+mn-cs"/>
        </a:defRPr>
      </a:lvl1pPr>
      <a:lvl2pPr marL="773113" indent="-198438" algn="l" rtl="0" eaLnBrk="0" fontAlgn="base" hangingPunct="0">
        <a:lnSpc>
          <a:spcPts val="2600"/>
        </a:lnSpc>
        <a:spcBef>
          <a:spcPts val="600"/>
        </a:spcBef>
        <a:spcAft>
          <a:spcPct val="0"/>
        </a:spcAft>
        <a:buChar char="•"/>
        <a:defRPr sz="2000">
          <a:solidFill>
            <a:srgbClr val="002654"/>
          </a:solidFill>
          <a:latin typeface="+mn-lt"/>
        </a:defRPr>
      </a:lvl2pPr>
      <a:lvl3pPr marL="1149350" indent="-185738" algn="l" rtl="0" eaLnBrk="0" fontAlgn="base" hangingPunct="0">
        <a:lnSpc>
          <a:spcPts val="2600"/>
        </a:lnSpc>
        <a:spcBef>
          <a:spcPts val="600"/>
        </a:spcBef>
        <a:spcAft>
          <a:spcPct val="0"/>
        </a:spcAft>
        <a:buChar char="•"/>
        <a:defRPr>
          <a:solidFill>
            <a:srgbClr val="002654"/>
          </a:solidFill>
          <a:latin typeface="+mn-lt"/>
        </a:defRPr>
      </a:lvl3pPr>
      <a:lvl4pPr marL="1524000" indent="-184150" algn="l" rtl="0" eaLnBrk="0" fontAlgn="base" hangingPunct="0">
        <a:lnSpc>
          <a:spcPts val="2600"/>
        </a:lnSpc>
        <a:spcBef>
          <a:spcPts val="600"/>
        </a:spcBef>
        <a:spcAft>
          <a:spcPct val="0"/>
        </a:spcAft>
        <a:buChar char="•"/>
        <a:defRPr sz="1600">
          <a:solidFill>
            <a:srgbClr val="002654"/>
          </a:solidFill>
          <a:latin typeface="+mn-lt"/>
        </a:defRPr>
      </a:lvl4pPr>
      <a:lvl5pPr marL="1905000" indent="-185738" algn="l" rtl="0" eaLnBrk="0" fontAlgn="base" hangingPunct="0">
        <a:lnSpc>
          <a:spcPct val="110000"/>
        </a:lnSpc>
        <a:spcBef>
          <a:spcPct val="30000"/>
        </a:spcBef>
        <a:spcAft>
          <a:spcPct val="0"/>
        </a:spcAft>
        <a:defRPr sz="1200">
          <a:solidFill>
            <a:srgbClr val="002654"/>
          </a:solidFill>
          <a:latin typeface="+mn-lt"/>
        </a:defRPr>
      </a:lvl5pPr>
      <a:lvl6pPr marL="2362200" indent="-185738" algn="l" rtl="0" fontAlgn="base">
        <a:lnSpc>
          <a:spcPct val="110000"/>
        </a:lnSpc>
        <a:spcBef>
          <a:spcPct val="30000"/>
        </a:spcBef>
        <a:spcAft>
          <a:spcPct val="0"/>
        </a:spcAft>
        <a:defRPr sz="1200">
          <a:solidFill>
            <a:srgbClr val="002654"/>
          </a:solidFill>
          <a:latin typeface="+mn-lt"/>
        </a:defRPr>
      </a:lvl6pPr>
      <a:lvl7pPr marL="2819400" indent="-185738" algn="l" rtl="0" fontAlgn="base">
        <a:lnSpc>
          <a:spcPct val="110000"/>
        </a:lnSpc>
        <a:spcBef>
          <a:spcPct val="30000"/>
        </a:spcBef>
        <a:spcAft>
          <a:spcPct val="0"/>
        </a:spcAft>
        <a:defRPr sz="1200">
          <a:solidFill>
            <a:srgbClr val="002654"/>
          </a:solidFill>
          <a:latin typeface="+mn-lt"/>
        </a:defRPr>
      </a:lvl7pPr>
      <a:lvl8pPr marL="3276600" indent="-185738" algn="l" rtl="0" fontAlgn="base">
        <a:lnSpc>
          <a:spcPct val="110000"/>
        </a:lnSpc>
        <a:spcBef>
          <a:spcPct val="30000"/>
        </a:spcBef>
        <a:spcAft>
          <a:spcPct val="0"/>
        </a:spcAft>
        <a:defRPr sz="1200">
          <a:solidFill>
            <a:srgbClr val="002654"/>
          </a:solidFill>
          <a:latin typeface="+mn-lt"/>
        </a:defRPr>
      </a:lvl8pPr>
      <a:lvl9pPr marL="3733800" indent="-185738" algn="l" rtl="0" fontAlgn="base">
        <a:lnSpc>
          <a:spcPct val="110000"/>
        </a:lnSpc>
        <a:spcBef>
          <a:spcPct val="30000"/>
        </a:spcBef>
        <a:spcAft>
          <a:spcPct val="0"/>
        </a:spcAft>
        <a:defRPr sz="1200">
          <a:solidFill>
            <a:srgbClr val="0026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puter.org/portal/web/swebok/html/ch2"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foq.com/articles/standish-chaos-2015"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versionone.com/assets/img/files/CHAOSManifesto201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hyperlink" Target="https://www.infoq.com/articles/standish-chaos-201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foq.com/articles/standish-chaos-2015"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infoq.com/articles/standish-chaos-201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rxiv.org/pdf/1611.10288.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ink.springer.com/content/pdf/10.1007/s10664-016-9469-x.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MIL-STD-49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ontario.ca/laws/statute/04p0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mru.st-and.ac.uk/Instrumentation/pageset.aspx?psr=27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ationalpost.com/news/politics/we-have-no-choice-liberals-pour-142m-into-phoenix-pay-system-in-hopes-of-fixing-boondoggle" TargetMode="External"/><Relationship Id="rId2" Type="http://schemas.openxmlformats.org/officeDocument/2006/relationships/hyperlink" Target="https://www.thestar.com/news/canada/2016/08/24/cost-of-fixing-flawed-phoenix-pay-system-hits-25m-minister-says.html" TargetMode="External"/><Relationship Id="rId1" Type="http://schemas.openxmlformats.org/officeDocument/2006/relationships/slideLayout" Target="../slideLayouts/slideLayout2.xml"/><Relationship Id="rId5" Type="http://schemas.openxmlformats.org/officeDocument/2006/relationships/hyperlink" Target="https://www.canada.ca/en/treasury-board-secretariat/news/2018/08/government-of-canada-takes-next-steps-towards-next-generation-pay-system.html" TargetMode="External"/><Relationship Id="rId4" Type="http://schemas.openxmlformats.org/officeDocument/2006/relationships/hyperlink" Target="https://www.theglobeandmail.com/politics/article-phoenix-pay-system-problems-on-track-to-cost-government-22-billion/"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springer.com/cda/content/document/cda_downloaddocument/9783319097978-c1.pdf?SGWID=0-0-45-1488366-p17686599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8" Type="http://schemas.openxmlformats.org/officeDocument/2006/relationships/hyperlink" Target="http://www.computer.org/portal/web/swebok/html/ch2" TargetMode="External"/><Relationship Id="rId3" Type="http://schemas.openxmlformats.org/officeDocument/2006/relationships/hyperlink" Target="http://www.cs.toronto.edu/~sme/papers/2000/ICSE2000.pdf" TargetMode="External"/><Relationship Id="rId7" Type="http://schemas.openxmlformats.org/officeDocument/2006/relationships/hyperlink" Target="http://www.volere.co.uk/tool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makingofsoftware.com/resources/list-of-rm-tools" TargetMode="External"/><Relationship Id="rId5" Type="http://schemas.openxmlformats.org/officeDocument/2006/relationships/hyperlink" Target="http://www.incose.org/ChaptersGroups/WorkingGroups/process/requirements" TargetMode="External"/><Relationship Id="rId4" Type="http://schemas.openxmlformats.org/officeDocument/2006/relationships/hyperlink" Target="http://www.wired.com/news/technology/bugs/0,2924,69355,00.htm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iba.org/" TargetMode="External"/><Relationship Id="rId2" Type="http://schemas.openxmlformats.org/officeDocument/2006/relationships/hyperlink" Target="https://www.ireb.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hyperlink" Target="http://refsq.org/" TargetMode="External"/><Relationship Id="rId7" Type="http://schemas.openxmlformats.org/officeDocument/2006/relationships/image" Target="../media/image31.emf"/><Relationship Id="rId2" Type="http://schemas.openxmlformats.org/officeDocument/2006/relationships/hyperlink" Target="http://www.requirements-engineering.org/" TargetMode="External"/><Relationship Id="rId1" Type="http://schemas.openxmlformats.org/officeDocument/2006/relationships/slideLayout" Target="../slideLayouts/slideLayout2.xml"/><Relationship Id="rId6" Type="http://schemas.openxmlformats.org/officeDocument/2006/relationships/hyperlink" Target="http://www.cin.ufpe.br/~sac18-re/" TargetMode="External"/><Relationship Id="rId5" Type="http://schemas.openxmlformats.org/officeDocument/2006/relationships/hyperlink" Target="http://asiapacificre.org/" TargetMode="External"/><Relationship Id="rId4" Type="http://schemas.openxmlformats.org/officeDocument/2006/relationships/hyperlink" Target="http://wer.inf.puc-rio.br/"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re18.or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psgc-pwgsc.gc.ca/remuneration-compensation/services-paye-pay-services/centre-presse-media-centre/mise-a-jour-update-eng.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ectrum.ieee.org/static/lessons-from-a-decade-of-it-fail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5236099"/>
            <a:ext cx="9144000" cy="1154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indent="185738"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eaLnBrk="1" hangingPunct="1">
              <a:lnSpc>
                <a:spcPct val="80000"/>
              </a:lnSpc>
              <a:spcBef>
                <a:spcPct val="25000"/>
              </a:spcBef>
              <a:buFontTx/>
              <a:buNone/>
            </a:pPr>
            <a:r>
              <a:rPr lang="en-US" altLang="en-US" dirty="0">
                <a:solidFill>
                  <a:schemeClr val="bg1"/>
                </a:solidFill>
                <a:cs typeface="Times New Roman" pitchFamily="18" charset="0"/>
              </a:rPr>
              <a:t>Daniel Amyot, University of Ottawa</a:t>
            </a:r>
          </a:p>
          <a:p>
            <a:pPr algn="ctr" eaLnBrk="1" hangingPunct="1">
              <a:lnSpc>
                <a:spcPct val="80000"/>
              </a:lnSpc>
              <a:spcBef>
                <a:spcPct val="25000"/>
              </a:spcBef>
              <a:buFontTx/>
              <a:buNone/>
            </a:pPr>
            <a:endParaRPr lang="en-US" altLang="en-US" sz="1200" dirty="0">
              <a:solidFill>
                <a:schemeClr val="bg1"/>
              </a:solidFill>
              <a:cs typeface="Times New Roman" pitchFamily="18" charset="0"/>
            </a:endParaRPr>
          </a:p>
          <a:p>
            <a:pPr algn="ctr" eaLnBrk="1" hangingPunct="1">
              <a:lnSpc>
                <a:spcPct val="80000"/>
              </a:lnSpc>
              <a:spcBef>
                <a:spcPct val="25000"/>
              </a:spcBef>
              <a:buFontTx/>
              <a:buNone/>
            </a:pPr>
            <a:r>
              <a:rPr lang="en-US" altLang="en-US" sz="2000" dirty="0">
                <a:solidFill>
                  <a:schemeClr val="bg1"/>
                </a:solidFill>
                <a:cs typeface="Times New Roman" pitchFamily="18" charset="0"/>
              </a:rPr>
              <a:t>Based on </a:t>
            </a:r>
            <a:r>
              <a:rPr lang="en-US" altLang="en-US" sz="2000" dirty="0" err="1">
                <a:solidFill>
                  <a:schemeClr val="bg1"/>
                </a:solidFill>
                <a:cs typeface="Times New Roman" pitchFamily="18" charset="0"/>
              </a:rPr>
              <a:t>Powerpoint</a:t>
            </a:r>
            <a:r>
              <a:rPr lang="en-US" altLang="en-US" sz="2000" dirty="0">
                <a:solidFill>
                  <a:schemeClr val="bg1"/>
                </a:solidFill>
                <a:cs typeface="Times New Roman" pitchFamily="18" charset="0"/>
              </a:rPr>
              <a:t> slides prepared in collaboration with G. Mussbacher</a:t>
            </a:r>
          </a:p>
          <a:p>
            <a:pPr algn="ctr" eaLnBrk="1" hangingPunct="1">
              <a:lnSpc>
                <a:spcPct val="80000"/>
              </a:lnSpc>
              <a:spcBef>
                <a:spcPct val="25000"/>
              </a:spcBef>
              <a:buFontTx/>
              <a:buNone/>
            </a:pPr>
            <a:r>
              <a:rPr lang="en-US" altLang="en-US" sz="2000" dirty="0">
                <a:solidFill>
                  <a:schemeClr val="bg1"/>
                </a:solidFill>
                <a:cs typeface="Times New Roman" pitchFamily="18" charset="0"/>
              </a:rPr>
              <a:t>with material from:</a:t>
            </a:r>
          </a:p>
          <a:p>
            <a:pPr algn="ctr" eaLnBrk="1" hangingPunct="1">
              <a:lnSpc>
                <a:spcPct val="80000"/>
              </a:lnSpc>
              <a:spcBef>
                <a:spcPct val="25000"/>
              </a:spcBef>
              <a:buFontTx/>
              <a:buNone/>
            </a:pPr>
            <a:r>
              <a:rPr lang="en-US" altLang="en-US" sz="2000" dirty="0" err="1">
                <a:solidFill>
                  <a:schemeClr val="bg1"/>
                </a:solidFill>
                <a:cs typeface="Times New Roman" pitchFamily="18" charset="0"/>
              </a:rPr>
              <a:t>Sommerville</a:t>
            </a:r>
            <a:r>
              <a:rPr lang="en-US" altLang="en-US" sz="2000" dirty="0">
                <a:solidFill>
                  <a:schemeClr val="bg1"/>
                </a:solidFill>
                <a:cs typeface="Times New Roman" pitchFamily="18" charset="0"/>
              </a:rPr>
              <a:t> &amp; </a:t>
            </a:r>
            <a:r>
              <a:rPr lang="en-US" altLang="en-US" sz="2000" dirty="0" err="1">
                <a:solidFill>
                  <a:schemeClr val="bg1"/>
                </a:solidFill>
                <a:cs typeface="Times New Roman" pitchFamily="18" charset="0"/>
              </a:rPr>
              <a:t>Kotonya</a:t>
            </a:r>
            <a:r>
              <a:rPr lang="en-US" altLang="en-US" sz="2000" dirty="0">
                <a:solidFill>
                  <a:schemeClr val="bg1"/>
                </a:solidFill>
                <a:cs typeface="Times New Roman" pitchFamily="18" charset="0"/>
              </a:rPr>
              <a:t> 1998, Lethbridge &amp; </a:t>
            </a:r>
            <a:r>
              <a:rPr lang="en-US" altLang="en-US" sz="2000" dirty="0" err="1">
                <a:solidFill>
                  <a:schemeClr val="bg1"/>
                </a:solidFill>
                <a:cs typeface="Times New Roman" pitchFamily="18" charset="0"/>
              </a:rPr>
              <a:t>Laganière</a:t>
            </a:r>
            <a:r>
              <a:rPr lang="en-US" altLang="en-US" sz="2000" dirty="0">
                <a:solidFill>
                  <a:schemeClr val="bg1"/>
                </a:solidFill>
                <a:cs typeface="Times New Roman" pitchFamily="18" charset="0"/>
              </a:rPr>
              <a:t> 2001-2005, Hooks &amp;</a:t>
            </a:r>
          </a:p>
          <a:p>
            <a:pPr algn="ctr" eaLnBrk="1" hangingPunct="1">
              <a:lnSpc>
                <a:spcPct val="80000"/>
              </a:lnSpc>
              <a:spcBef>
                <a:spcPct val="25000"/>
              </a:spcBef>
              <a:buFontTx/>
              <a:buNone/>
            </a:pPr>
            <a:r>
              <a:rPr lang="en-US" altLang="en-US" sz="2000" dirty="0">
                <a:solidFill>
                  <a:schemeClr val="bg1"/>
                </a:solidFill>
                <a:cs typeface="Times New Roman" pitchFamily="18" charset="0"/>
              </a:rPr>
              <a:t> </a:t>
            </a:r>
            <a:r>
              <a:rPr lang="en-US" altLang="en-US" sz="2000" dirty="0" err="1">
                <a:solidFill>
                  <a:schemeClr val="bg1"/>
                </a:solidFill>
                <a:cs typeface="Times New Roman" pitchFamily="18" charset="0"/>
              </a:rPr>
              <a:t>Farry</a:t>
            </a:r>
            <a:r>
              <a:rPr lang="en-US" altLang="en-US" sz="2000" dirty="0">
                <a:solidFill>
                  <a:schemeClr val="bg1"/>
                </a:solidFill>
                <a:cs typeface="Times New Roman" pitchFamily="18" charset="0"/>
              </a:rPr>
              <a:t> 2001, Bray 2002, Pressman 2005, Amyot 2005-2017, Somé 2008, Bochmann 2010</a:t>
            </a:r>
          </a:p>
        </p:txBody>
      </p:sp>
      <p:sp>
        <p:nvSpPr>
          <p:cNvPr id="3075" name="Rectangle 13"/>
          <p:cNvSpPr>
            <a:spLocks noGrp="1" noChangeArrowheads="1"/>
          </p:cNvSpPr>
          <p:nvPr>
            <p:ph type="ctrTitle"/>
          </p:nvPr>
        </p:nvSpPr>
        <p:spPr>
          <a:xfrm>
            <a:off x="271463" y="1944688"/>
            <a:ext cx="8872537" cy="1143000"/>
          </a:xfrm>
        </p:spPr>
        <p:txBody>
          <a:bodyPr/>
          <a:lstStyle/>
          <a:p>
            <a:pPr eaLnBrk="1" hangingPunct="1"/>
            <a:r>
              <a:rPr lang="en-CA" altLang="en-US" dirty="0"/>
              <a:t>Requirements Engineering Basics</a:t>
            </a:r>
          </a:p>
        </p:txBody>
      </p:sp>
      <p:sp>
        <p:nvSpPr>
          <p:cNvPr id="3076" name="Rectangle 17"/>
          <p:cNvSpPr>
            <a:spLocks noChangeArrowheads="1"/>
          </p:cNvSpPr>
          <p:nvPr/>
        </p:nvSpPr>
        <p:spPr bwMode="auto">
          <a:xfrm>
            <a:off x="2647950" y="842963"/>
            <a:ext cx="64008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lvl1pPr indent="185738"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r" eaLnBrk="1" hangingPunct="1">
              <a:buFontTx/>
              <a:buNone/>
            </a:pPr>
            <a:r>
              <a:rPr lang="en-CA" altLang="en-US" sz="1400" dirty="0">
                <a:solidFill>
                  <a:schemeClr val="bg1"/>
                </a:solidFill>
              </a:rPr>
              <a:t>SEG3101 (Fall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pPr eaLnBrk="1" hangingPunct="1"/>
            <a:r>
              <a:rPr lang="en-CA" altLang="en-US"/>
              <a:t>Definition and Importance of Requirements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p:txBody>
          <a:bodyPr/>
          <a:lstStyle/>
          <a:p>
            <a:pPr eaLnBrk="1" hangingPunct="1"/>
            <a:r>
              <a:rPr lang="en-US" altLang="en-US"/>
              <a:t>You said “Requirements”?</a:t>
            </a:r>
          </a:p>
        </p:txBody>
      </p:sp>
      <p:sp>
        <p:nvSpPr>
          <p:cNvPr id="858117" name="Rectangle 5"/>
          <p:cNvSpPr>
            <a:spLocks noGrp="1" noChangeArrowheads="1"/>
          </p:cNvSpPr>
          <p:nvPr>
            <p:ph idx="1"/>
          </p:nvPr>
        </p:nvSpPr>
        <p:spPr/>
        <p:txBody>
          <a:bodyPr/>
          <a:lstStyle/>
          <a:p>
            <a:pPr eaLnBrk="1" hangingPunct="1"/>
            <a:r>
              <a:rPr lang="en-CA" altLang="en-US" dirty="0"/>
              <a:t>A </a:t>
            </a:r>
            <a:r>
              <a:rPr lang="en-CA" altLang="en-US" dirty="0">
                <a:solidFill>
                  <a:srgbClr val="FF0000"/>
                </a:solidFill>
              </a:rPr>
              <a:t>requirement</a:t>
            </a:r>
            <a:r>
              <a:rPr lang="en-CA" altLang="en-US" dirty="0"/>
              <a:t> is:</a:t>
            </a:r>
          </a:p>
          <a:p>
            <a:pPr lvl="1" eaLnBrk="1" hangingPunct="1"/>
            <a:r>
              <a:rPr lang="en-CA" altLang="en-US" dirty="0"/>
              <a:t>Capturing the purpose of a system</a:t>
            </a:r>
          </a:p>
          <a:p>
            <a:pPr lvl="1" eaLnBrk="1" hangingPunct="1"/>
            <a:r>
              <a:rPr lang="en-CA" altLang="en-US" dirty="0"/>
              <a:t>An expression of the ideas to be embodied in the system or application under development</a:t>
            </a:r>
          </a:p>
          <a:p>
            <a:pPr lvl="1" eaLnBrk="1" hangingPunct="1"/>
            <a:r>
              <a:rPr lang="en-CA" altLang="en-US" dirty="0"/>
              <a:t>A statement about the proposed system that all stakeholders agree must be made true in order for the customer’s problem to be adequately solved</a:t>
            </a:r>
          </a:p>
          <a:p>
            <a:pPr lvl="2" eaLnBrk="1" hangingPunct="1"/>
            <a:r>
              <a:rPr lang="en-CA" altLang="en-US" dirty="0"/>
              <a:t>Short and concise piece of information </a:t>
            </a:r>
          </a:p>
          <a:p>
            <a:pPr lvl="2" eaLnBrk="1" hangingPunct="1"/>
            <a:r>
              <a:rPr lang="en-CA" altLang="en-US" dirty="0"/>
              <a:t>Says something about the system </a:t>
            </a:r>
          </a:p>
          <a:p>
            <a:pPr lvl="2" eaLnBrk="1" hangingPunct="1"/>
            <a:r>
              <a:rPr lang="en-CA" altLang="en-US" dirty="0"/>
              <a:t>All the stakeholders have agreed that it is valid</a:t>
            </a:r>
          </a:p>
          <a:p>
            <a:pPr lvl="2" eaLnBrk="1" hangingPunct="1"/>
            <a:r>
              <a:rPr lang="en-CA" altLang="en-US" dirty="0"/>
              <a:t>It helps solve the customer’s problem</a:t>
            </a:r>
          </a:p>
          <a:p>
            <a:pPr lvl="1" eaLnBrk="1" hangingPunct="1"/>
            <a:r>
              <a:rPr lang="en-US" altLang="en-US" dirty="0"/>
              <a:t>A </a:t>
            </a:r>
            <a:r>
              <a:rPr lang="en-CA" dirty="0"/>
              <a:t>statement which translates or expresses a need and its associated constraints and conditions </a:t>
            </a:r>
            <a:r>
              <a:rPr lang="en-US" altLang="en-US" dirty="0"/>
              <a:t>[IEEE 29148-2011]</a:t>
            </a:r>
            <a:r>
              <a:rPr lang="en-CA" dirty="0"/>
              <a:t>.</a:t>
            </a:r>
            <a:endParaRPr lang="fr-CA" altLang="en-US" dirty="0"/>
          </a:p>
          <a:p>
            <a:pPr lvl="1" eaLnBrk="1" hangingPunct="1"/>
            <a:r>
              <a:rPr lang="en-US" altLang="en-US" dirty="0"/>
              <a:t>In French: </a:t>
            </a:r>
            <a:r>
              <a:rPr lang="en-US" altLang="en-US" i="1" dirty="0"/>
              <a:t>exigence</a:t>
            </a:r>
            <a:r>
              <a:rPr lang="en-US" altLang="en-US" dirty="0"/>
              <a:t>, </a:t>
            </a:r>
            <a:r>
              <a:rPr lang="en-US" altLang="en-US" i="1" dirty="0" err="1"/>
              <a:t>requis</a:t>
            </a:r>
            <a:r>
              <a:rPr lang="en-US" altLang="en-US" dirty="0"/>
              <a:t>, </a:t>
            </a:r>
            <a:r>
              <a:rPr lang="en-US" altLang="en-US" i="1" dirty="0" err="1"/>
              <a:t>besoin</a:t>
            </a:r>
            <a:endParaRPr lang="en-CA" altLang="en-US" i="1" dirty="0"/>
          </a:p>
        </p:txBody>
      </p:sp>
      <p:sp>
        <p:nvSpPr>
          <p:cNvPr id="1024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21DA8F05-9F97-4804-BDEB-85B67B958184}" type="slidenum">
              <a:rPr lang="en-CA" altLang="en-US" sz="1200" smtClean="0"/>
              <a:pPr>
                <a:lnSpc>
                  <a:spcPct val="100000"/>
                </a:lnSpc>
                <a:spcBef>
                  <a:spcPct val="0"/>
                </a:spcBef>
                <a:buClrTx/>
                <a:buSzTx/>
                <a:buFontTx/>
                <a:buNone/>
              </a:pPr>
              <a:t>11</a:t>
            </a:fld>
            <a:endParaRPr lang="en-CA" altLang="en-US" sz="1200"/>
          </a:p>
        </p:txBody>
      </p:sp>
      <p:sp>
        <p:nvSpPr>
          <p:cNvPr id="10245"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8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8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8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811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811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811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81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81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811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81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pPr eaLnBrk="1" hangingPunct="1"/>
            <a:r>
              <a:rPr lang="en-US" altLang="en-US"/>
              <a:t>You said “Requirements Engineering”?</a:t>
            </a:r>
          </a:p>
        </p:txBody>
      </p:sp>
      <p:sp>
        <p:nvSpPr>
          <p:cNvPr id="12292" name="Rectangle 5"/>
          <p:cNvSpPr>
            <a:spLocks noGrp="1" noChangeArrowheads="1"/>
          </p:cNvSpPr>
          <p:nvPr>
            <p:ph idx="1"/>
          </p:nvPr>
        </p:nvSpPr>
        <p:spPr/>
        <p:txBody>
          <a:bodyPr/>
          <a:lstStyle/>
          <a:p>
            <a:pPr eaLnBrk="1" hangingPunct="1"/>
            <a:r>
              <a:rPr lang="en-US" altLang="en-US" dirty="0">
                <a:solidFill>
                  <a:srgbClr val="FF0000"/>
                </a:solidFill>
              </a:rPr>
              <a:t>Requirements Engineering</a:t>
            </a:r>
            <a:r>
              <a:rPr lang="en-US" altLang="en-US" dirty="0"/>
              <a:t> (RE) is:</a:t>
            </a:r>
          </a:p>
          <a:p>
            <a:pPr lvl="1" eaLnBrk="1" hangingPunct="1"/>
            <a:r>
              <a:rPr lang="en-US" altLang="en-US" i="1" dirty="0"/>
              <a:t>The activity of development, elicitation, specification, analysis, and management of the </a:t>
            </a:r>
            <a:r>
              <a:rPr lang="en-US" altLang="en-US" i="1" dirty="0">
                <a:solidFill>
                  <a:srgbClr val="FF0000"/>
                </a:solidFill>
              </a:rPr>
              <a:t>stakeholder</a:t>
            </a:r>
            <a:r>
              <a:rPr lang="en-US" altLang="en-US" i="1" dirty="0"/>
              <a:t> requirements, which are to be met by a new or evolving system</a:t>
            </a:r>
          </a:p>
          <a:p>
            <a:pPr eaLnBrk="1" hangingPunct="1"/>
            <a:endParaRPr lang="en-CA" altLang="en-US" dirty="0"/>
          </a:p>
          <a:p>
            <a:pPr eaLnBrk="1" hangingPunct="1"/>
            <a:r>
              <a:rPr lang="en-CA" altLang="en-US" dirty="0"/>
              <a:t>Standard definition: RE is the </a:t>
            </a:r>
            <a:r>
              <a:rPr lang="en-CA" dirty="0"/>
              <a:t>interdisciplinary function that mediates between the domains of the acquirer and supplier to establish and maintain the requirements to be met by the system, software or service of interest. RE is concerned with discovering, eliciting, developing, analyzing, determining verification methods, validating, communicating, documenting, and managing requirements </a:t>
            </a:r>
            <a:r>
              <a:rPr lang="en-CA" altLang="en-US" dirty="0"/>
              <a:t>[IEEE 29148] </a:t>
            </a:r>
            <a:r>
              <a:rPr lang="en-CA" dirty="0"/>
              <a:t>. </a:t>
            </a:r>
            <a:endParaRPr lang="en-US" altLang="en-US" dirty="0"/>
          </a:p>
        </p:txBody>
      </p:sp>
      <p:sp>
        <p:nvSpPr>
          <p:cNvPr id="1229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35F2EBE3-497A-4977-849D-4D3AA7243F7D}" type="slidenum">
              <a:rPr lang="en-CA" altLang="en-US" sz="1200" smtClean="0"/>
              <a:pPr>
                <a:lnSpc>
                  <a:spcPct val="100000"/>
                </a:lnSpc>
                <a:spcBef>
                  <a:spcPct val="0"/>
                </a:spcBef>
                <a:buClrTx/>
                <a:buSzTx/>
                <a:buFontTx/>
                <a:buNone/>
              </a:pPr>
              <a:t>12</a:t>
            </a:fld>
            <a:endParaRPr lang="en-CA" altLang="en-US" sz="1200"/>
          </a:p>
        </p:txBody>
      </p:sp>
      <p:sp>
        <p:nvSpPr>
          <p:cNvPr id="12293"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Grp="1" noChangeArrowheads="1"/>
          </p:cNvSpPr>
          <p:nvPr>
            <p:ph type="title"/>
          </p:nvPr>
        </p:nvSpPr>
        <p:spPr/>
        <p:txBody>
          <a:bodyPr/>
          <a:lstStyle/>
          <a:p>
            <a:pPr eaLnBrk="1" hangingPunct="1"/>
            <a:r>
              <a:rPr lang="en-US" altLang="en-US" dirty="0"/>
              <a:t>You said “Requirements Engineering”?</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13</a:t>
            </a:fld>
            <a:endParaRPr lang="en-CA"/>
          </a:p>
        </p:txBody>
      </p:sp>
      <p:sp>
        <p:nvSpPr>
          <p:cNvPr id="20" name="Text Box 3"/>
          <p:cNvSpPr txBox="1">
            <a:spLocks noChangeArrowheads="1"/>
          </p:cNvSpPr>
          <p:nvPr/>
        </p:nvSpPr>
        <p:spPr bwMode="auto">
          <a:xfrm>
            <a:off x="2438400" y="2106582"/>
            <a:ext cx="4114800" cy="2862323"/>
          </a:xfrm>
          <a:prstGeom prst="rect">
            <a:avLst/>
          </a:prstGeom>
          <a:solidFill>
            <a:srgbClr val="FBFAC9"/>
          </a:solidFill>
          <a:ln w="28575">
            <a:solidFill>
              <a:sysClr val="windowText" lastClr="000000"/>
            </a:solidFill>
            <a:miter lim="800000"/>
            <a:headEnd/>
            <a:tailEnd/>
          </a:ln>
          <a:effectLst>
            <a:outerShdw blurRad="63500" dist="38099" dir="2700000" algn="ctr" rotWithShape="0">
              <a:srgbClr val="EEECE1">
                <a:alpha val="74998"/>
              </a:srgbClr>
            </a:outerShdw>
          </a:effectLst>
        </p:spPr>
        <p:txBody>
          <a:bodyPr anchor="ctr">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ＭＳ Ｐゴシック" charset="0"/>
              </a:rPr>
              <a:t>Requirements Engineering</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is a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set of activities</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concerned with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eliciting, analyzing and communicating</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the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purpose</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of a (software-intensive) system, and the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contexts</a:t>
            </a:r>
            <a:r>
              <a:rPr kumimoji="0" lang="en-US" sz="1800" b="1" i="1" u="none" strike="noStrike" kern="0" cap="none" spc="0" normalizeH="0" baseline="0" noProof="0" dirty="0">
                <a:ln>
                  <a:noFill/>
                </a:ln>
                <a:solidFill>
                  <a:prstClr val="black"/>
                </a:solidFill>
                <a:effectLst/>
                <a:uLnTx/>
                <a:uFillTx/>
                <a:latin typeface="Calibri"/>
                <a:ea typeface="ＭＳ Ｐゴシック" charset="0"/>
              </a:rPr>
              <a:t> </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in which it will be used. Hence, RE acts as the bridge between the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real world needs</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of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stakeholders</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affected by the system-to-be, and the </a:t>
            </a:r>
            <a:r>
              <a:rPr kumimoji="0" lang="en-US" sz="1800" b="1" i="1" u="none" strike="noStrike" kern="0" cap="none" spc="0" normalizeH="0" baseline="0" noProof="0" dirty="0">
                <a:ln>
                  <a:noFill/>
                </a:ln>
                <a:solidFill>
                  <a:srgbClr val="0000FF"/>
                </a:solidFill>
                <a:effectLst/>
                <a:uLnTx/>
                <a:uFillTx/>
                <a:latin typeface="Calibri"/>
                <a:ea typeface="ＭＳ Ｐゴシック" charset="0"/>
              </a:rPr>
              <a:t>capabilities and opportunities</a:t>
            </a:r>
            <a:r>
              <a:rPr kumimoji="0" lang="en-US" sz="1800" b="0" i="0" u="none" strike="noStrike" kern="0" cap="none" spc="0" normalizeH="0" baseline="0" noProof="0" dirty="0">
                <a:ln>
                  <a:noFill/>
                </a:ln>
                <a:solidFill>
                  <a:prstClr val="black"/>
                </a:solidFill>
                <a:effectLst/>
                <a:uLnTx/>
                <a:uFillTx/>
                <a:latin typeface="Calibri"/>
                <a:ea typeface="ＭＳ Ｐゴシック" charset="0"/>
              </a:rPr>
              <a:t> afforded by (software-intensive) technologies</a:t>
            </a:r>
          </a:p>
        </p:txBody>
      </p:sp>
      <p:sp>
        <p:nvSpPr>
          <p:cNvPr id="21" name="Text Box 4"/>
          <p:cNvSpPr txBox="1">
            <a:spLocks noChangeArrowheads="1"/>
          </p:cNvSpPr>
          <p:nvPr/>
        </p:nvSpPr>
        <p:spPr bwMode="auto">
          <a:xfrm>
            <a:off x="353895" y="1371312"/>
            <a:ext cx="1201972"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dirty="0">
                <a:solidFill>
                  <a:srgbClr val="003399"/>
                </a:solidFill>
                <a:latin typeface="Calibri"/>
              </a:rPr>
              <a:t>Not a phase </a:t>
            </a:r>
            <a:br>
              <a:rPr lang="en-US" sz="1600" b="1" dirty="0">
                <a:solidFill>
                  <a:srgbClr val="003399"/>
                </a:solidFill>
                <a:latin typeface="Calibri"/>
              </a:rPr>
            </a:br>
            <a:r>
              <a:rPr lang="en-US" sz="1600" b="1" dirty="0">
                <a:solidFill>
                  <a:srgbClr val="003399"/>
                </a:solidFill>
                <a:latin typeface="Calibri"/>
              </a:rPr>
              <a:t>or stage!</a:t>
            </a:r>
          </a:p>
        </p:txBody>
      </p:sp>
      <p:sp>
        <p:nvSpPr>
          <p:cNvPr id="22" name="Line 5"/>
          <p:cNvSpPr>
            <a:spLocks noChangeShapeType="1"/>
          </p:cNvSpPr>
          <p:nvPr/>
        </p:nvSpPr>
        <p:spPr bwMode="auto">
          <a:xfrm flipH="1" flipV="1">
            <a:off x="1524000" y="1752600"/>
            <a:ext cx="1143000" cy="6858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23" name="Line 6"/>
          <p:cNvSpPr>
            <a:spLocks noChangeShapeType="1"/>
          </p:cNvSpPr>
          <p:nvPr/>
        </p:nvSpPr>
        <p:spPr bwMode="auto">
          <a:xfrm flipH="1" flipV="1">
            <a:off x="1828800" y="2667000"/>
            <a:ext cx="2057400" cy="1524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24" name="Text Box 7"/>
          <p:cNvSpPr txBox="1">
            <a:spLocks noChangeArrowheads="1"/>
          </p:cNvSpPr>
          <p:nvPr/>
        </p:nvSpPr>
        <p:spPr bwMode="auto">
          <a:xfrm>
            <a:off x="314033" y="2296746"/>
            <a:ext cx="153569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a:solidFill>
                  <a:srgbClr val="003399"/>
                </a:solidFill>
                <a:latin typeface="Calibri"/>
              </a:rPr>
              <a:t>Communication</a:t>
            </a:r>
            <a:br>
              <a:rPr lang="en-US" sz="1600" b="1">
                <a:solidFill>
                  <a:srgbClr val="003399"/>
                </a:solidFill>
                <a:latin typeface="Calibri"/>
              </a:rPr>
            </a:br>
            <a:r>
              <a:rPr lang="en-US" sz="1600" b="1">
                <a:solidFill>
                  <a:srgbClr val="003399"/>
                </a:solidFill>
                <a:latin typeface="Calibri"/>
              </a:rPr>
              <a:t>is as important</a:t>
            </a:r>
            <a:br>
              <a:rPr lang="en-US" sz="1600" b="1">
                <a:solidFill>
                  <a:srgbClr val="003399"/>
                </a:solidFill>
                <a:latin typeface="Calibri"/>
              </a:rPr>
            </a:br>
            <a:r>
              <a:rPr lang="en-US" sz="1600" b="1">
                <a:solidFill>
                  <a:srgbClr val="003399"/>
                </a:solidFill>
                <a:latin typeface="Calibri"/>
              </a:rPr>
              <a:t>as the analysis</a:t>
            </a:r>
          </a:p>
        </p:txBody>
      </p:sp>
      <p:sp>
        <p:nvSpPr>
          <p:cNvPr id="25" name="Line 8"/>
          <p:cNvSpPr>
            <a:spLocks noChangeShapeType="1"/>
          </p:cNvSpPr>
          <p:nvPr/>
        </p:nvSpPr>
        <p:spPr bwMode="auto">
          <a:xfrm flipH="1">
            <a:off x="1447800" y="3200400"/>
            <a:ext cx="1143000" cy="3048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26" name="Text Box 9"/>
          <p:cNvSpPr txBox="1">
            <a:spLocks noChangeArrowheads="1"/>
          </p:cNvSpPr>
          <p:nvPr/>
        </p:nvSpPr>
        <p:spPr bwMode="auto">
          <a:xfrm>
            <a:off x="18473" y="3429000"/>
            <a:ext cx="23622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dirty="0">
                <a:solidFill>
                  <a:srgbClr val="003399"/>
                </a:solidFill>
                <a:latin typeface="Calibri"/>
              </a:rPr>
              <a:t>Quality means </a:t>
            </a:r>
            <a:br>
              <a:rPr lang="en-US" sz="1600" b="1" dirty="0">
                <a:solidFill>
                  <a:srgbClr val="003399"/>
                </a:solidFill>
                <a:latin typeface="Calibri"/>
              </a:rPr>
            </a:br>
            <a:r>
              <a:rPr lang="en-US" sz="1600" b="1" dirty="0">
                <a:solidFill>
                  <a:srgbClr val="003399"/>
                </a:solidFill>
                <a:latin typeface="Calibri"/>
              </a:rPr>
              <a:t>fitness-for-purpose.</a:t>
            </a:r>
            <a:br>
              <a:rPr lang="en-US" sz="1600" b="1" dirty="0">
                <a:solidFill>
                  <a:srgbClr val="003399"/>
                </a:solidFill>
                <a:latin typeface="Calibri"/>
              </a:rPr>
            </a:br>
            <a:r>
              <a:rPr lang="en-US" sz="1600" b="1" dirty="0">
                <a:solidFill>
                  <a:srgbClr val="003399"/>
                </a:solidFill>
                <a:latin typeface="Calibri"/>
              </a:rPr>
              <a:t>Cannot say anything</a:t>
            </a:r>
            <a:br>
              <a:rPr lang="en-US" sz="1600" b="1" dirty="0">
                <a:solidFill>
                  <a:srgbClr val="003399"/>
                </a:solidFill>
                <a:latin typeface="Calibri"/>
              </a:rPr>
            </a:br>
            <a:r>
              <a:rPr lang="en-US" sz="1600" b="1" dirty="0">
                <a:solidFill>
                  <a:srgbClr val="003399"/>
                </a:solidFill>
                <a:latin typeface="Calibri"/>
              </a:rPr>
              <a:t>about quality unless you understand the purpose</a:t>
            </a:r>
          </a:p>
        </p:txBody>
      </p:sp>
      <p:sp>
        <p:nvSpPr>
          <p:cNvPr id="27" name="Line 10"/>
          <p:cNvSpPr>
            <a:spLocks noChangeShapeType="1"/>
          </p:cNvSpPr>
          <p:nvPr/>
        </p:nvSpPr>
        <p:spPr bwMode="auto">
          <a:xfrm flipV="1">
            <a:off x="3886200" y="2819400"/>
            <a:ext cx="2895600" cy="5334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28" name="Text Box 11"/>
          <p:cNvSpPr txBox="1">
            <a:spLocks noChangeArrowheads="1"/>
          </p:cNvSpPr>
          <p:nvPr/>
        </p:nvSpPr>
        <p:spPr bwMode="auto">
          <a:xfrm>
            <a:off x="6705600" y="2322145"/>
            <a:ext cx="2209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a:solidFill>
                  <a:srgbClr val="003399"/>
                </a:solidFill>
                <a:latin typeface="Calibri"/>
              </a:rPr>
              <a:t>Designers need to</a:t>
            </a:r>
            <a:br>
              <a:rPr lang="en-US" sz="1600" b="1">
                <a:solidFill>
                  <a:srgbClr val="003399"/>
                </a:solidFill>
                <a:latin typeface="Calibri"/>
              </a:rPr>
            </a:br>
            <a:r>
              <a:rPr lang="en-US" sz="1600" b="1">
                <a:solidFill>
                  <a:srgbClr val="003399"/>
                </a:solidFill>
                <a:latin typeface="Calibri"/>
              </a:rPr>
              <a:t>know how and where</a:t>
            </a:r>
            <a:br>
              <a:rPr lang="en-US" sz="1600" b="1">
                <a:solidFill>
                  <a:srgbClr val="003399"/>
                </a:solidFill>
                <a:latin typeface="Calibri"/>
              </a:rPr>
            </a:br>
            <a:r>
              <a:rPr lang="en-US" sz="1600" b="1">
                <a:solidFill>
                  <a:srgbClr val="003399"/>
                </a:solidFill>
                <a:latin typeface="Calibri"/>
              </a:rPr>
              <a:t>the system will be used</a:t>
            </a:r>
          </a:p>
        </p:txBody>
      </p:sp>
      <p:sp>
        <p:nvSpPr>
          <p:cNvPr id="29" name="Line 12"/>
          <p:cNvSpPr>
            <a:spLocks noChangeShapeType="1"/>
          </p:cNvSpPr>
          <p:nvPr/>
        </p:nvSpPr>
        <p:spPr bwMode="auto">
          <a:xfrm>
            <a:off x="4267200" y="3886200"/>
            <a:ext cx="2743200" cy="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30" name="Text Box 13"/>
          <p:cNvSpPr txBox="1">
            <a:spLocks noChangeArrowheads="1"/>
          </p:cNvSpPr>
          <p:nvPr/>
        </p:nvSpPr>
        <p:spPr bwMode="auto">
          <a:xfrm>
            <a:off x="6781800" y="3505200"/>
            <a:ext cx="2133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dirty="0">
                <a:solidFill>
                  <a:srgbClr val="003399"/>
                </a:solidFill>
                <a:latin typeface="Calibri"/>
              </a:rPr>
              <a:t>Requirements are</a:t>
            </a:r>
            <a:br>
              <a:rPr lang="en-US" sz="1600" b="1" dirty="0">
                <a:solidFill>
                  <a:srgbClr val="003399"/>
                </a:solidFill>
                <a:latin typeface="Calibri"/>
              </a:rPr>
            </a:br>
            <a:r>
              <a:rPr lang="en-US" sz="1600" b="1" dirty="0">
                <a:solidFill>
                  <a:srgbClr val="003399"/>
                </a:solidFill>
                <a:latin typeface="Calibri"/>
              </a:rPr>
              <a:t>partly about what</a:t>
            </a:r>
            <a:br>
              <a:rPr lang="en-US" sz="1600" b="1" dirty="0">
                <a:solidFill>
                  <a:srgbClr val="003399"/>
                </a:solidFill>
                <a:latin typeface="Calibri"/>
              </a:rPr>
            </a:br>
            <a:r>
              <a:rPr lang="en-US" sz="1600" b="1" dirty="0">
                <a:solidFill>
                  <a:srgbClr val="003399"/>
                </a:solidFill>
                <a:latin typeface="Calibri"/>
              </a:rPr>
              <a:t>is really needed…</a:t>
            </a:r>
          </a:p>
        </p:txBody>
      </p:sp>
      <p:sp>
        <p:nvSpPr>
          <p:cNvPr id="31" name="Text Box 14"/>
          <p:cNvSpPr txBox="1">
            <a:spLocks noChangeArrowheads="1"/>
          </p:cNvSpPr>
          <p:nvPr/>
        </p:nvSpPr>
        <p:spPr bwMode="auto">
          <a:xfrm>
            <a:off x="6781800" y="4800600"/>
            <a:ext cx="2133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a:solidFill>
                  <a:srgbClr val="003399"/>
                </a:solidFill>
                <a:latin typeface="Calibri"/>
              </a:rPr>
              <a:t>…and partly about</a:t>
            </a:r>
          </a:p>
          <a:p>
            <a:pPr algn="ctr">
              <a:spcBef>
                <a:spcPct val="0"/>
              </a:spcBef>
            </a:pPr>
            <a:r>
              <a:rPr lang="en-US" sz="1600" b="1">
                <a:solidFill>
                  <a:srgbClr val="003399"/>
                </a:solidFill>
                <a:latin typeface="Calibri"/>
              </a:rPr>
              <a:t>what is possible</a:t>
            </a:r>
          </a:p>
        </p:txBody>
      </p:sp>
      <p:sp>
        <p:nvSpPr>
          <p:cNvPr id="32" name="Line 15"/>
          <p:cNvSpPr>
            <a:spLocks noChangeShapeType="1"/>
          </p:cNvSpPr>
          <p:nvPr/>
        </p:nvSpPr>
        <p:spPr bwMode="auto">
          <a:xfrm>
            <a:off x="5486400" y="4648200"/>
            <a:ext cx="1524000" cy="3048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33" name="Line 16"/>
          <p:cNvSpPr>
            <a:spLocks noChangeShapeType="1"/>
          </p:cNvSpPr>
          <p:nvPr/>
        </p:nvSpPr>
        <p:spPr bwMode="auto">
          <a:xfrm flipH="1">
            <a:off x="4648200" y="4038600"/>
            <a:ext cx="609600" cy="1600200"/>
          </a:xfrm>
          <a:prstGeom prst="line">
            <a:avLst/>
          </a:prstGeom>
          <a:noFill/>
          <a:ln w="28575">
            <a:solidFill>
              <a:srgbClr val="0033CC"/>
            </a:solidFill>
            <a:round/>
            <a:headEnd/>
            <a:tailEnd type="arrow" w="med" len="med"/>
          </a:ln>
          <a:extLst>
            <a:ext uri="{909E8E84-426E-40dd-AFC4-6F175D3DCCD1}">
              <a14:hiddenFill xmlns:a14="http://schemas.microsoft.com/office/drawing/2010/main" xmlns="">
                <a:noFill/>
              </a14:hiddenFill>
            </a:ext>
          </a:extLst>
        </p:spPr>
        <p:txBody>
          <a:bodyPr wrap="none" anchor="ctr"/>
          <a:lstStyle/>
          <a:p>
            <a:pPr>
              <a:spcBef>
                <a:spcPct val="0"/>
              </a:spcBef>
            </a:pPr>
            <a:endParaRPr lang="en-US" sz="1800" dirty="0">
              <a:solidFill>
                <a:prstClr val="black"/>
              </a:solidFill>
              <a:latin typeface="Calibri"/>
              <a:ea typeface="ＭＳ Ｐゴシック" charset="0"/>
            </a:endParaRPr>
          </a:p>
        </p:txBody>
      </p:sp>
      <p:sp>
        <p:nvSpPr>
          <p:cNvPr id="34" name="Text Box 17"/>
          <p:cNvSpPr txBox="1">
            <a:spLocks noChangeArrowheads="1"/>
          </p:cNvSpPr>
          <p:nvPr/>
        </p:nvSpPr>
        <p:spPr bwMode="auto">
          <a:xfrm>
            <a:off x="2743200" y="5638800"/>
            <a:ext cx="3962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0"/>
              </a:spcBef>
            </a:pPr>
            <a:r>
              <a:rPr lang="en-US" sz="1600" b="1" dirty="0">
                <a:solidFill>
                  <a:srgbClr val="003399"/>
                </a:solidFill>
                <a:latin typeface="Calibri"/>
              </a:rPr>
              <a:t>Need to identify all the stakeholders - not just customers and users</a:t>
            </a:r>
          </a:p>
        </p:txBody>
      </p:sp>
      <p:sp>
        <p:nvSpPr>
          <p:cNvPr id="36"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
        <p:nvSpPr>
          <p:cNvPr id="37" name="TextBox 36"/>
          <p:cNvSpPr txBox="1"/>
          <p:nvPr/>
        </p:nvSpPr>
        <p:spPr>
          <a:xfrm>
            <a:off x="7093211" y="6168233"/>
            <a:ext cx="1635384" cy="276999"/>
          </a:xfrm>
          <a:prstGeom prst="rect">
            <a:avLst/>
          </a:prstGeom>
          <a:noFill/>
        </p:spPr>
        <p:txBody>
          <a:bodyPr wrap="none" rtlCol="0">
            <a:spAutoFit/>
          </a:bodyPr>
          <a:lstStyle/>
          <a:p>
            <a:r>
              <a:rPr lang="en-CA" sz="1200" dirty="0"/>
              <a:t>[J. Mylopoulos, 2016]</a:t>
            </a:r>
          </a:p>
        </p:txBody>
      </p:sp>
    </p:spTree>
    <p:extLst>
      <p:ext uri="{BB962C8B-B14F-4D97-AF65-F5344CB8AC3E}">
        <p14:creationId xmlns:p14="http://schemas.microsoft.com/office/powerpoint/2010/main" val="32448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p:bldP spid="25" grpId="0" animBg="1"/>
      <p:bldP spid="26" grpId="0"/>
      <p:bldP spid="27" grpId="0" animBg="1"/>
      <p:bldP spid="28" grpId="0"/>
      <p:bldP spid="29" grpId="0" animBg="1"/>
      <p:bldP spid="30" grpId="0"/>
      <p:bldP spid="31" grpId="0"/>
      <p:bldP spid="32" grpId="0" animBg="1"/>
      <p:bldP spid="33"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a:t>Requirements Engineering Activities</a:t>
            </a:r>
          </a:p>
        </p:txBody>
      </p:sp>
      <p:sp>
        <p:nvSpPr>
          <p:cNvPr id="1433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089D0F71-AEAB-4655-8485-B29DE8546901}" type="slidenum">
              <a:rPr lang="en-CA" altLang="en-US" sz="1200" smtClean="0"/>
              <a:pPr>
                <a:lnSpc>
                  <a:spcPct val="100000"/>
                </a:lnSpc>
                <a:spcBef>
                  <a:spcPct val="0"/>
                </a:spcBef>
                <a:buClrTx/>
                <a:buSzTx/>
                <a:buFontTx/>
                <a:buNone/>
              </a:pPr>
              <a:t>14</a:t>
            </a:fld>
            <a:endParaRPr lang="en-CA" altLang="en-US" sz="1200"/>
          </a:p>
        </p:txBody>
      </p:sp>
      <p:grpSp>
        <p:nvGrpSpPr>
          <p:cNvPr id="14340" name="Group 30"/>
          <p:cNvGrpSpPr>
            <a:grpSpLocks/>
          </p:cNvGrpSpPr>
          <p:nvPr/>
        </p:nvGrpSpPr>
        <p:grpSpPr bwMode="auto">
          <a:xfrm>
            <a:off x="460375" y="3478213"/>
            <a:ext cx="3927475" cy="1450975"/>
            <a:chOff x="290" y="2191"/>
            <a:chExt cx="2474" cy="914"/>
          </a:xfrm>
        </p:grpSpPr>
        <p:sp>
          <p:nvSpPr>
            <p:cNvPr id="14362" name="Text Box 11"/>
            <p:cNvSpPr txBox="1">
              <a:spLocks noChangeArrowheads="1"/>
            </p:cNvSpPr>
            <p:nvPr/>
          </p:nvSpPr>
          <p:spPr bwMode="auto">
            <a:xfrm>
              <a:off x="290" y="2787"/>
              <a:ext cx="1262" cy="318"/>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b="1" i="1">
                  <a:solidFill>
                    <a:schemeClr val="bg1"/>
                  </a:solidFill>
                </a:rPr>
                <a:t>Elicitation</a:t>
              </a:r>
            </a:p>
          </p:txBody>
        </p:sp>
        <p:sp>
          <p:nvSpPr>
            <p:cNvPr id="14363" name="Line 12"/>
            <p:cNvSpPr>
              <a:spLocks noChangeShapeType="1"/>
            </p:cNvSpPr>
            <p:nvPr/>
          </p:nvSpPr>
          <p:spPr bwMode="auto">
            <a:xfrm flipH="1">
              <a:off x="967" y="2191"/>
              <a:ext cx="1797" cy="59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4341" name="Group 31"/>
          <p:cNvGrpSpPr>
            <a:grpSpLocks/>
          </p:cNvGrpSpPr>
          <p:nvPr/>
        </p:nvGrpSpPr>
        <p:grpSpPr bwMode="auto">
          <a:xfrm>
            <a:off x="2676525" y="3470275"/>
            <a:ext cx="1701800" cy="1470025"/>
            <a:chOff x="1686" y="2186"/>
            <a:chExt cx="1072" cy="926"/>
          </a:xfrm>
        </p:grpSpPr>
        <p:sp>
          <p:nvSpPr>
            <p:cNvPr id="14360" name="Text Box 14"/>
            <p:cNvSpPr txBox="1">
              <a:spLocks noChangeArrowheads="1"/>
            </p:cNvSpPr>
            <p:nvPr/>
          </p:nvSpPr>
          <p:spPr bwMode="auto">
            <a:xfrm>
              <a:off x="1686" y="2786"/>
              <a:ext cx="1072" cy="326"/>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b="1" i="1">
                  <a:solidFill>
                    <a:schemeClr val="bg1"/>
                  </a:solidFill>
                </a:rPr>
                <a:t>Analysis</a:t>
              </a:r>
            </a:p>
          </p:txBody>
        </p:sp>
        <p:sp>
          <p:nvSpPr>
            <p:cNvPr id="14361" name="Line 15"/>
            <p:cNvSpPr>
              <a:spLocks noChangeShapeType="1"/>
            </p:cNvSpPr>
            <p:nvPr/>
          </p:nvSpPr>
          <p:spPr bwMode="auto">
            <a:xfrm flipH="1">
              <a:off x="2215" y="2186"/>
              <a:ext cx="526" cy="6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4342" name="Group 32"/>
          <p:cNvGrpSpPr>
            <a:grpSpLocks/>
          </p:cNvGrpSpPr>
          <p:nvPr/>
        </p:nvGrpSpPr>
        <p:grpSpPr bwMode="auto">
          <a:xfrm>
            <a:off x="4343400" y="3486150"/>
            <a:ext cx="2417763" cy="1450975"/>
            <a:chOff x="2736" y="2196"/>
            <a:chExt cx="1523" cy="914"/>
          </a:xfrm>
        </p:grpSpPr>
        <p:sp>
          <p:nvSpPr>
            <p:cNvPr id="14358" name="Text Box 17"/>
            <p:cNvSpPr txBox="1">
              <a:spLocks noChangeArrowheads="1"/>
            </p:cNvSpPr>
            <p:nvPr/>
          </p:nvSpPr>
          <p:spPr bwMode="auto">
            <a:xfrm>
              <a:off x="2883" y="2786"/>
              <a:ext cx="1376" cy="324"/>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b="1" i="1">
                  <a:solidFill>
                    <a:schemeClr val="bg1"/>
                  </a:solidFill>
                </a:rPr>
                <a:t>Specification</a:t>
              </a:r>
            </a:p>
          </p:txBody>
        </p:sp>
        <p:sp>
          <p:nvSpPr>
            <p:cNvPr id="14359" name="Line 18"/>
            <p:cNvSpPr>
              <a:spLocks noChangeShapeType="1"/>
            </p:cNvSpPr>
            <p:nvPr/>
          </p:nvSpPr>
          <p:spPr bwMode="auto">
            <a:xfrm>
              <a:off x="2736" y="2196"/>
              <a:ext cx="787" cy="59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4343" name="Group 33"/>
          <p:cNvGrpSpPr>
            <a:grpSpLocks/>
          </p:cNvGrpSpPr>
          <p:nvPr/>
        </p:nvGrpSpPr>
        <p:grpSpPr bwMode="auto">
          <a:xfrm>
            <a:off x="4335463" y="3486150"/>
            <a:ext cx="4732337" cy="1463675"/>
            <a:chOff x="2731" y="2196"/>
            <a:chExt cx="2981" cy="922"/>
          </a:xfrm>
        </p:grpSpPr>
        <p:sp>
          <p:nvSpPr>
            <p:cNvPr id="14356" name="Text Box 20"/>
            <p:cNvSpPr txBox="1">
              <a:spLocks noChangeArrowheads="1"/>
            </p:cNvSpPr>
            <p:nvPr/>
          </p:nvSpPr>
          <p:spPr bwMode="auto">
            <a:xfrm>
              <a:off x="4416" y="2786"/>
              <a:ext cx="1296" cy="332"/>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b="1" i="1">
                  <a:solidFill>
                    <a:schemeClr val="bg1"/>
                  </a:solidFill>
                </a:rPr>
                <a:t>Verification</a:t>
              </a:r>
            </a:p>
          </p:txBody>
        </p:sp>
        <p:sp>
          <p:nvSpPr>
            <p:cNvPr id="14357" name="Line 21"/>
            <p:cNvSpPr>
              <a:spLocks noChangeShapeType="1"/>
            </p:cNvSpPr>
            <p:nvPr/>
          </p:nvSpPr>
          <p:spPr bwMode="auto">
            <a:xfrm>
              <a:off x="2731" y="2196"/>
              <a:ext cx="2316" cy="59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4344" name="Text Box 23"/>
          <p:cNvSpPr txBox="1">
            <a:spLocks noChangeArrowheads="1"/>
          </p:cNvSpPr>
          <p:nvPr/>
        </p:nvSpPr>
        <p:spPr bwMode="auto">
          <a:xfrm>
            <a:off x="117475" y="6086475"/>
            <a:ext cx="761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Source: Larry Boldt, Trends in Requirements Engineering   People-Process-Technology, Technology Builders, Inc., 2001</a:t>
            </a:r>
          </a:p>
        </p:txBody>
      </p:sp>
      <p:grpSp>
        <p:nvGrpSpPr>
          <p:cNvPr id="14345" name="Group 27"/>
          <p:cNvGrpSpPr>
            <a:grpSpLocks/>
          </p:cNvGrpSpPr>
          <p:nvPr/>
        </p:nvGrpSpPr>
        <p:grpSpPr bwMode="auto">
          <a:xfrm>
            <a:off x="174625" y="1830388"/>
            <a:ext cx="4910138" cy="1655762"/>
            <a:chOff x="110" y="1153"/>
            <a:chExt cx="3093" cy="1043"/>
          </a:xfrm>
        </p:grpSpPr>
        <p:sp>
          <p:nvSpPr>
            <p:cNvPr id="14354" name="Text Box 25"/>
            <p:cNvSpPr txBox="1">
              <a:spLocks noChangeArrowheads="1"/>
            </p:cNvSpPr>
            <p:nvPr/>
          </p:nvSpPr>
          <p:spPr bwMode="auto">
            <a:xfrm>
              <a:off x="110" y="1722"/>
              <a:ext cx="1712" cy="474"/>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90000"/>
                </a:lnSpc>
                <a:spcBef>
                  <a:spcPct val="0"/>
                </a:spcBef>
                <a:buClrTx/>
                <a:buSzTx/>
                <a:buFontTx/>
                <a:buNone/>
              </a:pPr>
              <a:r>
                <a:rPr lang="en-US" altLang="en-US" b="1" i="1">
                  <a:solidFill>
                    <a:schemeClr val="bg1"/>
                  </a:solidFill>
                </a:rPr>
                <a:t>Requirements Inception</a:t>
              </a:r>
            </a:p>
          </p:txBody>
        </p:sp>
        <p:sp>
          <p:nvSpPr>
            <p:cNvPr id="14355" name="Line 26"/>
            <p:cNvSpPr>
              <a:spLocks noChangeShapeType="1"/>
            </p:cNvSpPr>
            <p:nvPr/>
          </p:nvSpPr>
          <p:spPr bwMode="auto">
            <a:xfrm flipH="1">
              <a:off x="974" y="1153"/>
              <a:ext cx="2229" cy="56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4346" name="Group 29"/>
          <p:cNvGrpSpPr>
            <a:grpSpLocks/>
          </p:cNvGrpSpPr>
          <p:nvPr/>
        </p:nvGrpSpPr>
        <p:grpSpPr bwMode="auto">
          <a:xfrm>
            <a:off x="5075238" y="1839913"/>
            <a:ext cx="3613150" cy="1654175"/>
            <a:chOff x="3197" y="1159"/>
            <a:chExt cx="2276" cy="1042"/>
          </a:xfrm>
        </p:grpSpPr>
        <p:sp>
          <p:nvSpPr>
            <p:cNvPr id="14352" name="Line 9"/>
            <p:cNvSpPr>
              <a:spLocks noChangeShapeType="1"/>
            </p:cNvSpPr>
            <p:nvPr/>
          </p:nvSpPr>
          <p:spPr bwMode="auto">
            <a:xfrm>
              <a:off x="3197" y="1159"/>
              <a:ext cx="1453" cy="5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353" name="Text Box 8"/>
            <p:cNvSpPr txBox="1">
              <a:spLocks noChangeArrowheads="1"/>
            </p:cNvSpPr>
            <p:nvPr/>
          </p:nvSpPr>
          <p:spPr bwMode="auto">
            <a:xfrm>
              <a:off x="3761" y="1733"/>
              <a:ext cx="1712" cy="468"/>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90000"/>
                </a:lnSpc>
                <a:spcBef>
                  <a:spcPct val="0"/>
                </a:spcBef>
                <a:buClrTx/>
                <a:buSzTx/>
                <a:buFontTx/>
                <a:buNone/>
              </a:pPr>
              <a:r>
                <a:rPr lang="en-US" altLang="en-US" b="1" i="1">
                  <a:solidFill>
                    <a:schemeClr val="bg1"/>
                  </a:solidFill>
                </a:rPr>
                <a:t>Requirements Management</a:t>
              </a:r>
            </a:p>
          </p:txBody>
        </p:sp>
      </p:grpSp>
      <p:sp>
        <p:nvSpPr>
          <p:cNvPr id="14347" name="Text Box 3"/>
          <p:cNvSpPr txBox="1">
            <a:spLocks noChangeArrowheads="1"/>
          </p:cNvSpPr>
          <p:nvPr/>
        </p:nvSpPr>
        <p:spPr bwMode="auto">
          <a:xfrm>
            <a:off x="2581275" y="1295400"/>
            <a:ext cx="4248150" cy="533400"/>
          </a:xfrm>
          <a:prstGeom prst="rect">
            <a:avLst/>
          </a:prstGeom>
          <a:solidFill>
            <a:srgbClr val="CC6600"/>
          </a:solidFill>
          <a:ln w="38100">
            <a:solidFill>
              <a:schemeClr val="tx1"/>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b="1" i="1">
                <a:solidFill>
                  <a:schemeClr val="bg1"/>
                </a:solidFill>
              </a:rPr>
              <a:t>Requirements Engineering</a:t>
            </a:r>
          </a:p>
        </p:txBody>
      </p:sp>
      <p:grpSp>
        <p:nvGrpSpPr>
          <p:cNvPr id="14348" name="Group 28"/>
          <p:cNvGrpSpPr>
            <a:grpSpLocks/>
          </p:cNvGrpSpPr>
          <p:nvPr/>
        </p:nvGrpSpPr>
        <p:grpSpPr bwMode="auto">
          <a:xfrm>
            <a:off x="3071813" y="1838325"/>
            <a:ext cx="2717800" cy="1647825"/>
            <a:chOff x="1935" y="1158"/>
            <a:chExt cx="1712" cy="1038"/>
          </a:xfrm>
        </p:grpSpPr>
        <p:sp>
          <p:nvSpPr>
            <p:cNvPr id="14350" name="Text Box 5"/>
            <p:cNvSpPr txBox="1">
              <a:spLocks noChangeArrowheads="1"/>
            </p:cNvSpPr>
            <p:nvPr/>
          </p:nvSpPr>
          <p:spPr bwMode="auto">
            <a:xfrm>
              <a:off x="1935" y="1722"/>
              <a:ext cx="1712" cy="474"/>
            </a:xfrm>
            <a:prstGeom prst="rect">
              <a:avLst/>
            </a:prstGeom>
            <a:solidFill>
              <a:srgbClr val="CC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90000"/>
                </a:lnSpc>
                <a:spcBef>
                  <a:spcPct val="0"/>
                </a:spcBef>
                <a:buClrTx/>
                <a:buSzTx/>
                <a:buFontTx/>
                <a:buNone/>
              </a:pPr>
              <a:r>
                <a:rPr lang="en-US" altLang="en-US" b="1" i="1">
                  <a:solidFill>
                    <a:schemeClr val="bg1"/>
                  </a:solidFill>
                </a:rPr>
                <a:t>Requirements Development</a:t>
              </a:r>
            </a:p>
          </p:txBody>
        </p:sp>
        <p:sp>
          <p:nvSpPr>
            <p:cNvPr id="14351" name="Line 6"/>
            <p:cNvSpPr>
              <a:spLocks noChangeShapeType="1"/>
            </p:cNvSpPr>
            <p:nvPr/>
          </p:nvSpPr>
          <p:spPr bwMode="auto">
            <a:xfrm flipH="1">
              <a:off x="2793" y="1158"/>
              <a:ext cx="410" cy="55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4349" name="Text Box 3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a:t>About these RE Activities…</a:t>
            </a:r>
          </a:p>
        </p:txBody>
      </p:sp>
      <p:sp>
        <p:nvSpPr>
          <p:cNvPr id="15364" name="Rectangle 3"/>
          <p:cNvSpPr>
            <a:spLocks noGrp="1" noChangeArrowheads="1"/>
          </p:cNvSpPr>
          <p:nvPr>
            <p:ph idx="1"/>
          </p:nvPr>
        </p:nvSpPr>
        <p:spPr/>
        <p:txBody>
          <a:bodyPr/>
          <a:lstStyle/>
          <a:p>
            <a:pPr marL="342900" indent="-342900" eaLnBrk="1" hangingPunct="1"/>
            <a:r>
              <a:rPr lang="en-CA" altLang="en-US" sz="2000" dirty="0"/>
              <a:t>Inception</a:t>
            </a:r>
          </a:p>
          <a:p>
            <a:pPr marL="742950" lvl="1" indent="-285750" eaLnBrk="1" hangingPunct="1"/>
            <a:r>
              <a:rPr lang="en-CA" altLang="en-US" sz="1800" dirty="0"/>
              <a:t>Start the process (business need, market opportunity, great idea, ...), business case, feasibility study, system scope, risks, etc.</a:t>
            </a:r>
          </a:p>
          <a:p>
            <a:pPr marL="342900" indent="-342900" eaLnBrk="1" hangingPunct="1"/>
            <a:r>
              <a:rPr lang="en-US" altLang="en-US" sz="2000" dirty="0"/>
              <a:t>Requirements elicitation</a:t>
            </a:r>
          </a:p>
          <a:p>
            <a:pPr marL="742950" lvl="1" indent="-285750" eaLnBrk="1" hangingPunct="1"/>
            <a:r>
              <a:rPr lang="en-US" altLang="en-US" sz="1800" dirty="0"/>
              <a:t>Requirements discovered through consultation with stakeholders</a:t>
            </a:r>
          </a:p>
          <a:p>
            <a:pPr marL="342900" indent="-342900" eaLnBrk="1" hangingPunct="1"/>
            <a:r>
              <a:rPr lang="en-US" altLang="en-US" sz="2000" dirty="0"/>
              <a:t>Requirements analysis and negotiation</a:t>
            </a:r>
          </a:p>
          <a:p>
            <a:pPr marL="742950" lvl="1" indent="-285750" eaLnBrk="1" hangingPunct="1"/>
            <a:r>
              <a:rPr lang="en-US" altLang="en-US" sz="1800" dirty="0"/>
              <a:t>Requirements are analyzed and conflicts resolved through negotiation</a:t>
            </a:r>
          </a:p>
          <a:p>
            <a:pPr marL="342900" indent="-342900" eaLnBrk="1" hangingPunct="1"/>
            <a:r>
              <a:rPr lang="en-US" altLang="en-US" sz="2000" dirty="0"/>
              <a:t>Requirements specification</a:t>
            </a:r>
          </a:p>
          <a:p>
            <a:pPr marL="742950" lvl="1" indent="-285750" eaLnBrk="1" hangingPunct="1"/>
            <a:r>
              <a:rPr lang="en-US" altLang="en-US" sz="1800" dirty="0"/>
              <a:t>A precise requirements document is produced</a:t>
            </a:r>
          </a:p>
          <a:p>
            <a:pPr marL="342900" indent="-342900" eaLnBrk="1" hangingPunct="1"/>
            <a:r>
              <a:rPr lang="en-US" altLang="en-US" sz="2000" dirty="0"/>
              <a:t>Requirements validation</a:t>
            </a:r>
          </a:p>
          <a:p>
            <a:pPr marL="742950" lvl="1" indent="-285750" eaLnBrk="1" hangingPunct="1"/>
            <a:r>
              <a:rPr lang="en-US" altLang="en-US" sz="1800" dirty="0"/>
              <a:t>The requirements document is checked for consistency and completeness</a:t>
            </a:r>
          </a:p>
          <a:p>
            <a:pPr marL="342900" indent="-342900" eaLnBrk="1" hangingPunct="1"/>
            <a:r>
              <a:rPr lang="en-US" altLang="en-US" sz="2000" dirty="0"/>
              <a:t>Requirements management</a:t>
            </a:r>
          </a:p>
          <a:p>
            <a:pPr marL="742950" lvl="1" indent="-285750" eaLnBrk="1" hangingPunct="1"/>
            <a:r>
              <a:rPr lang="en-US" altLang="en-US" sz="1800" dirty="0"/>
              <a:t>Needs and contexts evolve, and so do requirements… constantly!</a:t>
            </a:r>
          </a:p>
        </p:txBody>
      </p:sp>
      <p:sp>
        <p:nvSpPr>
          <p:cNvPr id="1536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9D26FB6D-BE68-4802-8E26-AD47673D4F32}" type="slidenum">
              <a:rPr lang="en-CA" altLang="en-US" sz="1200" smtClean="0"/>
              <a:pPr>
                <a:lnSpc>
                  <a:spcPct val="100000"/>
                </a:lnSpc>
                <a:spcBef>
                  <a:spcPct val="0"/>
                </a:spcBef>
                <a:buClrTx/>
                <a:buSzTx/>
                <a:buFontTx/>
                <a:buNone/>
              </a:pPr>
              <a:t>15</a:t>
            </a:fld>
            <a:endParaRPr lang="en-CA" altLang="en-US" sz="1200"/>
          </a:p>
        </p:txBody>
      </p:sp>
      <p:sp>
        <p:nvSpPr>
          <p:cNvPr id="15365"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 y="234950"/>
            <a:ext cx="8907463" cy="608013"/>
          </a:xfrm>
        </p:spPr>
        <p:txBody>
          <a:bodyPr/>
          <a:lstStyle/>
          <a:p>
            <a:r>
              <a:rPr lang="en-CA" dirty="0"/>
              <a:t>SWEBOK’s Perspective (2013)</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16</a:t>
            </a:fld>
            <a:endParaRPr lang="en-CA"/>
          </a:p>
        </p:txBody>
      </p:sp>
      <p:sp>
        <p:nvSpPr>
          <p:cNvPr id="5"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pic>
        <p:nvPicPr>
          <p:cNvPr id="6" name="Picture 2" descr="http://www.computer.org/portal/image/image_gallery?uuid=6022a6eb-aeb5-42ad-b026-e936fc1cbde9&amp;groupId=65186&amp;t=1236%20885470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41" y="904721"/>
            <a:ext cx="7698059" cy="563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2952750" y="5867400"/>
            <a:ext cx="558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a:defRPr>
            </a:lvl1pPr>
            <a:lvl2pPr marL="742950" indent="-285750">
              <a:defRPr b="1">
                <a:solidFill>
                  <a:schemeClr val="tx1"/>
                </a:solidFill>
                <a:latin typeface="Times"/>
              </a:defRPr>
            </a:lvl2pPr>
            <a:lvl3pPr marL="1143000" indent="-228600">
              <a:defRPr b="1">
                <a:solidFill>
                  <a:schemeClr val="tx1"/>
                </a:solidFill>
                <a:latin typeface="Times"/>
              </a:defRPr>
            </a:lvl3pPr>
            <a:lvl4pPr marL="1600200" indent="-228600">
              <a:defRPr b="1">
                <a:solidFill>
                  <a:schemeClr val="tx1"/>
                </a:solidFill>
                <a:latin typeface="Times"/>
              </a:defRPr>
            </a:lvl4pPr>
            <a:lvl5pPr marL="2057400" indent="-228600">
              <a:defRPr b="1">
                <a:solidFill>
                  <a:schemeClr val="tx1"/>
                </a:solidFill>
                <a:latin typeface="Times"/>
              </a:defRPr>
            </a:lvl5pPr>
            <a:lvl6pPr marL="2514600" indent="-228600" algn="ctr" eaLnBrk="0" fontAlgn="base" hangingPunct="0">
              <a:spcBef>
                <a:spcPct val="0"/>
              </a:spcBef>
              <a:spcAft>
                <a:spcPct val="0"/>
              </a:spcAft>
              <a:defRPr b="1">
                <a:solidFill>
                  <a:schemeClr val="tx1"/>
                </a:solidFill>
                <a:latin typeface="Times"/>
              </a:defRPr>
            </a:lvl6pPr>
            <a:lvl7pPr marL="2971800" indent="-228600" algn="ctr" eaLnBrk="0" fontAlgn="base" hangingPunct="0">
              <a:spcBef>
                <a:spcPct val="0"/>
              </a:spcBef>
              <a:spcAft>
                <a:spcPct val="0"/>
              </a:spcAft>
              <a:defRPr b="1">
                <a:solidFill>
                  <a:schemeClr val="tx1"/>
                </a:solidFill>
                <a:latin typeface="Times"/>
              </a:defRPr>
            </a:lvl7pPr>
            <a:lvl8pPr marL="3429000" indent="-228600" algn="ctr" eaLnBrk="0" fontAlgn="base" hangingPunct="0">
              <a:spcBef>
                <a:spcPct val="0"/>
              </a:spcBef>
              <a:spcAft>
                <a:spcPct val="0"/>
              </a:spcAft>
              <a:defRPr b="1">
                <a:solidFill>
                  <a:schemeClr val="tx1"/>
                </a:solidFill>
                <a:latin typeface="Times"/>
              </a:defRPr>
            </a:lvl8pPr>
            <a:lvl9pPr marL="3886200" indent="-228600" algn="ctr" eaLnBrk="0" fontAlgn="base" hangingPunct="0">
              <a:spcBef>
                <a:spcPct val="0"/>
              </a:spcBef>
              <a:spcAft>
                <a:spcPct val="0"/>
              </a:spcAft>
              <a:defRPr b="1">
                <a:solidFill>
                  <a:schemeClr val="tx1"/>
                </a:solidFill>
                <a:latin typeface="Times"/>
              </a:defRPr>
            </a:lvl9pPr>
          </a:lstStyle>
          <a:p>
            <a:r>
              <a:rPr lang="en-CA" altLang="en-US" dirty="0">
                <a:hlinkClick r:id="rId3"/>
              </a:rPr>
              <a:t>http://www.computer.org/portal/web/swebok/html/ch2</a:t>
            </a:r>
            <a:r>
              <a:rPr lang="en-CA" altLang="en-US" dirty="0"/>
              <a:t> </a:t>
            </a:r>
          </a:p>
        </p:txBody>
      </p:sp>
    </p:spTree>
    <p:extLst>
      <p:ext uri="{BB962C8B-B14F-4D97-AF65-F5344CB8AC3E}">
        <p14:creationId xmlns:p14="http://schemas.microsoft.com/office/powerpoint/2010/main" val="1817732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pPr eaLnBrk="1" hangingPunct="1"/>
            <a:r>
              <a:rPr lang="en-CA" altLang="en-US"/>
              <a:t>General Problems with the Requirements Process</a:t>
            </a:r>
            <a:endParaRPr lang="fr-CA" altLang="en-US"/>
          </a:p>
        </p:txBody>
      </p:sp>
      <p:sp>
        <p:nvSpPr>
          <p:cNvPr id="16388" name="Rectangle 5"/>
          <p:cNvSpPr>
            <a:spLocks noGrp="1" noChangeArrowheads="1"/>
          </p:cNvSpPr>
          <p:nvPr>
            <p:ph idx="1"/>
          </p:nvPr>
        </p:nvSpPr>
        <p:spPr/>
        <p:txBody>
          <a:bodyPr/>
          <a:lstStyle/>
          <a:p>
            <a:pPr eaLnBrk="1" hangingPunct="1"/>
            <a:r>
              <a:rPr lang="en-CA" altLang="en-US" dirty="0"/>
              <a:t>Lack of the right expertise (software engineers, domain experts, etc.)</a:t>
            </a:r>
            <a:endParaRPr lang="fr-CA" altLang="en-US" dirty="0"/>
          </a:p>
          <a:p>
            <a:pPr eaLnBrk="1" hangingPunct="1"/>
            <a:endParaRPr lang="fr-CA" altLang="en-US" dirty="0"/>
          </a:p>
          <a:p>
            <a:pPr eaLnBrk="1" hangingPunct="1"/>
            <a:r>
              <a:rPr lang="en-CA" altLang="en-US" dirty="0"/>
              <a:t>Initial ideas are often incomplete, wildly optimistic, and firmly entrenched in the minds of the people leading the acquisition/design process</a:t>
            </a:r>
          </a:p>
          <a:p>
            <a:pPr eaLnBrk="1" hangingPunct="1"/>
            <a:endParaRPr lang="fr-CA" altLang="en-US" dirty="0"/>
          </a:p>
          <a:p>
            <a:pPr eaLnBrk="1" hangingPunct="1"/>
            <a:r>
              <a:rPr lang="en-CA" altLang="en-US" dirty="0"/>
              <a:t>Difficulty of using complex tools and diverse methods associated with requirements gathering may negate the anticipated benefits of a complete and detailed approach</a:t>
            </a:r>
          </a:p>
          <a:p>
            <a:pPr eaLnBrk="1" hangingPunct="1"/>
            <a:endParaRPr lang="en-CA" altLang="en-US" dirty="0"/>
          </a:p>
          <a:p>
            <a:pPr eaLnBrk="1" hangingPunct="1"/>
            <a:r>
              <a:rPr lang="en-CA" altLang="en-US" dirty="0"/>
              <a:t>Change management</a:t>
            </a:r>
            <a:endParaRPr lang="fr-CA" altLang="en-US" dirty="0"/>
          </a:p>
          <a:p>
            <a:pPr eaLnBrk="1" hangingPunct="1"/>
            <a:endParaRPr lang="en-CA" altLang="en-US" dirty="0"/>
          </a:p>
        </p:txBody>
      </p:sp>
      <p:sp>
        <p:nvSpPr>
          <p:cNvPr id="1638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F6F1FA9A-4410-440A-91F8-C8C18087B23D}" type="slidenum">
              <a:rPr lang="en-CA" altLang="en-US" sz="1200" smtClean="0"/>
              <a:pPr>
                <a:lnSpc>
                  <a:spcPct val="100000"/>
                </a:lnSpc>
                <a:spcBef>
                  <a:spcPct val="0"/>
                </a:spcBef>
                <a:buClrTx/>
                <a:buSzTx/>
                <a:buFontTx/>
                <a:buNone/>
              </a:pPr>
              <a:t>17</a:t>
            </a:fld>
            <a:endParaRPr lang="en-CA" altLang="en-US" sz="1200"/>
          </a:p>
        </p:txBody>
      </p:sp>
      <p:sp>
        <p:nvSpPr>
          <p:cNvPr id="16389"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35"/>
          <p:cNvSpPr>
            <a:spLocks noGrp="1" noChangeArrowheads="1"/>
          </p:cNvSpPr>
          <p:nvPr>
            <p:ph type="title"/>
          </p:nvPr>
        </p:nvSpPr>
        <p:spPr/>
        <p:txBody>
          <a:bodyPr/>
          <a:lstStyle/>
          <a:p>
            <a:pPr eaLnBrk="1" hangingPunct="1"/>
            <a:r>
              <a:rPr lang="en-US" altLang="en-US"/>
              <a:t>Why Focus on Requirements ?</a:t>
            </a:r>
          </a:p>
        </p:txBody>
      </p:sp>
      <p:sp>
        <p:nvSpPr>
          <p:cNvPr id="18435" name="Rectangle 37"/>
          <p:cNvSpPr>
            <a:spLocks noGrp="1" noChangeArrowheads="1"/>
          </p:cNvSpPr>
          <p:nvPr>
            <p:ph sz="half" idx="1"/>
          </p:nvPr>
        </p:nvSpPr>
        <p:spPr/>
        <p:txBody>
          <a:bodyPr/>
          <a:lstStyle/>
          <a:p>
            <a:pPr eaLnBrk="1" hangingPunct="1"/>
            <a:r>
              <a:rPr lang="en-CA" altLang="en-US" sz="2000"/>
              <a:t>Distribution of Defects</a:t>
            </a:r>
          </a:p>
        </p:txBody>
      </p:sp>
      <p:sp>
        <p:nvSpPr>
          <p:cNvPr id="18436" name="Rectangle 38"/>
          <p:cNvSpPr>
            <a:spLocks noGrp="1" noChangeArrowheads="1"/>
          </p:cNvSpPr>
          <p:nvPr>
            <p:ph sz="half" idx="2"/>
          </p:nvPr>
        </p:nvSpPr>
        <p:spPr>
          <a:xfrm>
            <a:off x="4503738" y="927100"/>
            <a:ext cx="4521200" cy="5575300"/>
          </a:xfrm>
        </p:spPr>
        <p:txBody>
          <a:bodyPr/>
          <a:lstStyle/>
          <a:p>
            <a:pPr eaLnBrk="1" hangingPunct="1"/>
            <a:r>
              <a:rPr lang="en-CA" altLang="en-US" sz="2000" dirty="0"/>
              <a:t>Distribution of Effort to Fix Defects</a:t>
            </a:r>
          </a:p>
        </p:txBody>
      </p:sp>
      <p:sp>
        <p:nvSpPr>
          <p:cNvPr id="18434" name="Slide Number Placeholder 4"/>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5698399F-04EC-4772-8051-D0C16213354B}" type="slidenum">
              <a:rPr lang="en-CA" altLang="en-US" sz="1200" smtClean="0"/>
              <a:pPr>
                <a:lnSpc>
                  <a:spcPct val="100000"/>
                </a:lnSpc>
                <a:spcBef>
                  <a:spcPct val="0"/>
                </a:spcBef>
                <a:buClrTx/>
                <a:buSzTx/>
                <a:buFontTx/>
                <a:buNone/>
              </a:pPr>
              <a:t>18</a:t>
            </a:fld>
            <a:endParaRPr lang="en-CA" altLang="en-US" sz="1200"/>
          </a:p>
        </p:txBody>
      </p:sp>
      <p:grpSp>
        <p:nvGrpSpPr>
          <p:cNvPr id="18437" name="Group 39"/>
          <p:cNvGrpSpPr>
            <a:grpSpLocks/>
          </p:cNvGrpSpPr>
          <p:nvPr/>
        </p:nvGrpSpPr>
        <p:grpSpPr bwMode="auto">
          <a:xfrm>
            <a:off x="106363" y="2244725"/>
            <a:ext cx="4181475" cy="3357563"/>
            <a:chOff x="624" y="1820"/>
            <a:chExt cx="2125" cy="1706"/>
          </a:xfrm>
        </p:grpSpPr>
        <p:grpSp>
          <p:nvGrpSpPr>
            <p:cNvPr id="18456" name="Group 6"/>
            <p:cNvGrpSpPr>
              <a:grpSpLocks/>
            </p:cNvGrpSpPr>
            <p:nvPr/>
          </p:nvGrpSpPr>
          <p:grpSpPr bwMode="auto">
            <a:xfrm>
              <a:off x="624" y="2147"/>
              <a:ext cx="2125" cy="1069"/>
              <a:chOff x="863" y="1569"/>
              <a:chExt cx="2774" cy="971"/>
            </a:xfrm>
          </p:grpSpPr>
          <p:sp>
            <p:nvSpPr>
              <p:cNvPr id="18461" name="Freeform 7"/>
              <p:cNvSpPr>
                <a:spLocks/>
              </p:cNvSpPr>
              <p:nvPr/>
            </p:nvSpPr>
            <p:spPr bwMode="auto">
              <a:xfrm>
                <a:off x="2316" y="1593"/>
                <a:ext cx="468" cy="569"/>
              </a:xfrm>
              <a:custGeom>
                <a:avLst/>
                <a:gdLst>
                  <a:gd name="T0" fmla="*/ 0 w 468"/>
                  <a:gd name="T1" fmla="*/ 264 h 569"/>
                  <a:gd name="T2" fmla="*/ 468 w 468"/>
                  <a:gd name="T3" fmla="*/ 0 h 569"/>
                  <a:gd name="T4" fmla="*/ 468 w 468"/>
                  <a:gd name="T5" fmla="*/ 306 h 569"/>
                  <a:gd name="T6" fmla="*/ 0 w 468"/>
                  <a:gd name="T7" fmla="*/ 569 h 569"/>
                  <a:gd name="T8" fmla="*/ 0 w 468"/>
                  <a:gd name="T9" fmla="*/ 264 h 5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569">
                    <a:moveTo>
                      <a:pt x="0" y="264"/>
                    </a:moveTo>
                    <a:lnTo>
                      <a:pt x="468" y="0"/>
                    </a:lnTo>
                    <a:lnTo>
                      <a:pt x="468" y="306"/>
                    </a:lnTo>
                    <a:lnTo>
                      <a:pt x="0" y="569"/>
                    </a:lnTo>
                    <a:lnTo>
                      <a:pt x="0" y="264"/>
                    </a:lnTo>
                    <a:close/>
                  </a:path>
                </a:pathLst>
              </a:custGeom>
              <a:solidFill>
                <a:srgbClr val="004000"/>
              </a:solidFill>
              <a:ln w="9525">
                <a:solidFill>
                  <a:srgbClr val="000000"/>
                </a:solidFill>
                <a:prstDash val="solid"/>
                <a:round/>
                <a:headEnd/>
                <a:tailEnd/>
              </a:ln>
            </p:spPr>
            <p:txBody>
              <a:bodyPr/>
              <a:lstStyle/>
              <a:p>
                <a:endParaRPr lang="en-CA"/>
              </a:p>
            </p:txBody>
          </p:sp>
          <p:sp>
            <p:nvSpPr>
              <p:cNvPr id="18462" name="Freeform 8"/>
              <p:cNvSpPr>
                <a:spLocks/>
              </p:cNvSpPr>
              <p:nvPr/>
            </p:nvSpPr>
            <p:spPr bwMode="auto">
              <a:xfrm>
                <a:off x="2316" y="1569"/>
                <a:ext cx="468" cy="288"/>
              </a:xfrm>
              <a:custGeom>
                <a:avLst/>
                <a:gdLst>
                  <a:gd name="T0" fmla="*/ 0 w 468"/>
                  <a:gd name="T1" fmla="*/ 0 h 288"/>
                  <a:gd name="T2" fmla="*/ 18 w 468"/>
                  <a:gd name="T3" fmla="*/ 0 h 288"/>
                  <a:gd name="T4" fmla="*/ 36 w 468"/>
                  <a:gd name="T5" fmla="*/ 0 h 288"/>
                  <a:gd name="T6" fmla="*/ 78 w 468"/>
                  <a:gd name="T7" fmla="*/ 0 h 288"/>
                  <a:gd name="T8" fmla="*/ 96 w 468"/>
                  <a:gd name="T9" fmla="*/ 0 h 288"/>
                  <a:gd name="T10" fmla="*/ 114 w 468"/>
                  <a:gd name="T11" fmla="*/ 0 h 288"/>
                  <a:gd name="T12" fmla="*/ 132 w 468"/>
                  <a:gd name="T13" fmla="*/ 0 h 288"/>
                  <a:gd name="T14" fmla="*/ 156 w 468"/>
                  <a:gd name="T15" fmla="*/ 0 h 288"/>
                  <a:gd name="T16" fmla="*/ 192 w 468"/>
                  <a:gd name="T17" fmla="*/ 0 h 288"/>
                  <a:gd name="T18" fmla="*/ 210 w 468"/>
                  <a:gd name="T19" fmla="*/ 6 h 288"/>
                  <a:gd name="T20" fmla="*/ 228 w 468"/>
                  <a:gd name="T21" fmla="*/ 6 h 288"/>
                  <a:gd name="T22" fmla="*/ 252 w 468"/>
                  <a:gd name="T23" fmla="*/ 6 h 288"/>
                  <a:gd name="T24" fmla="*/ 270 w 468"/>
                  <a:gd name="T25" fmla="*/ 6 h 288"/>
                  <a:gd name="T26" fmla="*/ 288 w 468"/>
                  <a:gd name="T27" fmla="*/ 6 h 288"/>
                  <a:gd name="T28" fmla="*/ 324 w 468"/>
                  <a:gd name="T29" fmla="*/ 12 h 288"/>
                  <a:gd name="T30" fmla="*/ 342 w 468"/>
                  <a:gd name="T31" fmla="*/ 12 h 288"/>
                  <a:gd name="T32" fmla="*/ 360 w 468"/>
                  <a:gd name="T33" fmla="*/ 12 h 288"/>
                  <a:gd name="T34" fmla="*/ 378 w 468"/>
                  <a:gd name="T35" fmla="*/ 18 h 288"/>
                  <a:gd name="T36" fmla="*/ 396 w 468"/>
                  <a:gd name="T37" fmla="*/ 18 h 288"/>
                  <a:gd name="T38" fmla="*/ 432 w 468"/>
                  <a:gd name="T39" fmla="*/ 24 h 288"/>
                  <a:gd name="T40" fmla="*/ 450 w 468"/>
                  <a:gd name="T41" fmla="*/ 24 h 288"/>
                  <a:gd name="T42" fmla="*/ 468 w 468"/>
                  <a:gd name="T43" fmla="*/ 24 h 288"/>
                  <a:gd name="T44" fmla="*/ 0 w 468"/>
                  <a:gd name="T45" fmla="*/ 288 h 288"/>
                  <a:gd name="T46" fmla="*/ 0 w 468"/>
                  <a:gd name="T47" fmla="*/ 0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8" h="288">
                    <a:moveTo>
                      <a:pt x="0" y="0"/>
                    </a:moveTo>
                    <a:lnTo>
                      <a:pt x="18" y="0"/>
                    </a:lnTo>
                    <a:lnTo>
                      <a:pt x="36" y="0"/>
                    </a:lnTo>
                    <a:lnTo>
                      <a:pt x="78" y="0"/>
                    </a:lnTo>
                    <a:lnTo>
                      <a:pt x="96" y="0"/>
                    </a:lnTo>
                    <a:lnTo>
                      <a:pt x="114" y="0"/>
                    </a:lnTo>
                    <a:lnTo>
                      <a:pt x="132" y="0"/>
                    </a:lnTo>
                    <a:lnTo>
                      <a:pt x="156" y="0"/>
                    </a:lnTo>
                    <a:lnTo>
                      <a:pt x="192" y="0"/>
                    </a:lnTo>
                    <a:lnTo>
                      <a:pt x="210" y="6"/>
                    </a:lnTo>
                    <a:lnTo>
                      <a:pt x="228" y="6"/>
                    </a:lnTo>
                    <a:lnTo>
                      <a:pt x="252" y="6"/>
                    </a:lnTo>
                    <a:lnTo>
                      <a:pt x="270" y="6"/>
                    </a:lnTo>
                    <a:lnTo>
                      <a:pt x="288" y="6"/>
                    </a:lnTo>
                    <a:lnTo>
                      <a:pt x="324" y="12"/>
                    </a:lnTo>
                    <a:lnTo>
                      <a:pt x="342" y="12"/>
                    </a:lnTo>
                    <a:lnTo>
                      <a:pt x="360" y="12"/>
                    </a:lnTo>
                    <a:lnTo>
                      <a:pt x="378" y="18"/>
                    </a:lnTo>
                    <a:lnTo>
                      <a:pt x="396" y="18"/>
                    </a:lnTo>
                    <a:lnTo>
                      <a:pt x="432" y="24"/>
                    </a:lnTo>
                    <a:lnTo>
                      <a:pt x="450" y="24"/>
                    </a:lnTo>
                    <a:lnTo>
                      <a:pt x="468" y="24"/>
                    </a:lnTo>
                    <a:lnTo>
                      <a:pt x="0" y="288"/>
                    </a:lnTo>
                    <a:lnTo>
                      <a:pt x="0" y="0"/>
                    </a:lnTo>
                    <a:close/>
                  </a:path>
                </a:pathLst>
              </a:custGeom>
              <a:solidFill>
                <a:srgbClr val="008000"/>
              </a:solidFill>
              <a:ln w="9525">
                <a:solidFill>
                  <a:srgbClr val="000000"/>
                </a:solidFill>
                <a:prstDash val="solid"/>
                <a:round/>
                <a:headEnd/>
                <a:tailEnd/>
              </a:ln>
            </p:spPr>
            <p:txBody>
              <a:bodyPr/>
              <a:lstStyle/>
              <a:p>
                <a:endParaRPr lang="en-CA"/>
              </a:p>
            </p:txBody>
          </p:sp>
          <p:sp>
            <p:nvSpPr>
              <p:cNvPr id="18463" name="Freeform 9"/>
              <p:cNvSpPr>
                <a:spLocks/>
              </p:cNvSpPr>
              <p:nvPr/>
            </p:nvSpPr>
            <p:spPr bwMode="auto">
              <a:xfrm>
                <a:off x="2448" y="1737"/>
                <a:ext cx="973" cy="443"/>
              </a:xfrm>
              <a:custGeom>
                <a:avLst/>
                <a:gdLst>
                  <a:gd name="T0" fmla="*/ 0 w 973"/>
                  <a:gd name="T1" fmla="*/ 138 h 443"/>
                  <a:gd name="T2" fmla="*/ 973 w 973"/>
                  <a:gd name="T3" fmla="*/ 0 h 443"/>
                  <a:gd name="T4" fmla="*/ 973 w 973"/>
                  <a:gd name="T5" fmla="*/ 306 h 443"/>
                  <a:gd name="T6" fmla="*/ 0 w 973"/>
                  <a:gd name="T7" fmla="*/ 443 h 443"/>
                  <a:gd name="T8" fmla="*/ 0 w 973"/>
                  <a:gd name="T9" fmla="*/ 13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3" h="443">
                    <a:moveTo>
                      <a:pt x="0" y="138"/>
                    </a:moveTo>
                    <a:lnTo>
                      <a:pt x="973" y="0"/>
                    </a:lnTo>
                    <a:lnTo>
                      <a:pt x="973" y="306"/>
                    </a:lnTo>
                    <a:lnTo>
                      <a:pt x="0" y="443"/>
                    </a:lnTo>
                    <a:lnTo>
                      <a:pt x="0" y="138"/>
                    </a:lnTo>
                    <a:close/>
                  </a:path>
                </a:pathLst>
              </a:custGeom>
              <a:solidFill>
                <a:srgbClr val="80804D"/>
              </a:solidFill>
              <a:ln w="9525">
                <a:solidFill>
                  <a:srgbClr val="000000"/>
                </a:solidFill>
                <a:prstDash val="solid"/>
                <a:round/>
                <a:headEnd/>
                <a:tailEnd/>
              </a:ln>
            </p:spPr>
            <p:txBody>
              <a:bodyPr/>
              <a:lstStyle/>
              <a:p>
                <a:endParaRPr lang="en-CA"/>
              </a:p>
            </p:txBody>
          </p:sp>
          <p:sp>
            <p:nvSpPr>
              <p:cNvPr id="18464" name="Freeform 10"/>
              <p:cNvSpPr>
                <a:spLocks/>
              </p:cNvSpPr>
              <p:nvPr/>
            </p:nvSpPr>
            <p:spPr bwMode="auto">
              <a:xfrm>
                <a:off x="2448" y="1611"/>
                <a:ext cx="973" cy="264"/>
              </a:xfrm>
              <a:custGeom>
                <a:avLst/>
                <a:gdLst>
                  <a:gd name="T0" fmla="*/ 468 w 973"/>
                  <a:gd name="T1" fmla="*/ 0 h 264"/>
                  <a:gd name="T2" fmla="*/ 486 w 973"/>
                  <a:gd name="T3" fmla="*/ 6 h 264"/>
                  <a:gd name="T4" fmla="*/ 523 w 973"/>
                  <a:gd name="T5" fmla="*/ 6 h 264"/>
                  <a:gd name="T6" fmla="*/ 541 w 973"/>
                  <a:gd name="T7" fmla="*/ 12 h 264"/>
                  <a:gd name="T8" fmla="*/ 559 w 973"/>
                  <a:gd name="T9" fmla="*/ 12 h 264"/>
                  <a:gd name="T10" fmla="*/ 589 w 973"/>
                  <a:gd name="T11" fmla="*/ 18 h 264"/>
                  <a:gd name="T12" fmla="*/ 607 w 973"/>
                  <a:gd name="T13" fmla="*/ 24 h 264"/>
                  <a:gd name="T14" fmla="*/ 625 w 973"/>
                  <a:gd name="T15" fmla="*/ 24 h 264"/>
                  <a:gd name="T16" fmla="*/ 655 w 973"/>
                  <a:gd name="T17" fmla="*/ 30 h 264"/>
                  <a:gd name="T18" fmla="*/ 673 w 973"/>
                  <a:gd name="T19" fmla="*/ 36 h 264"/>
                  <a:gd name="T20" fmla="*/ 685 w 973"/>
                  <a:gd name="T21" fmla="*/ 36 h 264"/>
                  <a:gd name="T22" fmla="*/ 715 w 973"/>
                  <a:gd name="T23" fmla="*/ 42 h 264"/>
                  <a:gd name="T24" fmla="*/ 733 w 973"/>
                  <a:gd name="T25" fmla="*/ 48 h 264"/>
                  <a:gd name="T26" fmla="*/ 745 w 973"/>
                  <a:gd name="T27" fmla="*/ 48 h 264"/>
                  <a:gd name="T28" fmla="*/ 775 w 973"/>
                  <a:gd name="T29" fmla="*/ 54 h 264"/>
                  <a:gd name="T30" fmla="*/ 787 w 973"/>
                  <a:gd name="T31" fmla="*/ 60 h 264"/>
                  <a:gd name="T32" fmla="*/ 805 w 973"/>
                  <a:gd name="T33" fmla="*/ 66 h 264"/>
                  <a:gd name="T34" fmla="*/ 829 w 973"/>
                  <a:gd name="T35" fmla="*/ 72 h 264"/>
                  <a:gd name="T36" fmla="*/ 841 w 973"/>
                  <a:gd name="T37" fmla="*/ 72 h 264"/>
                  <a:gd name="T38" fmla="*/ 853 w 973"/>
                  <a:gd name="T39" fmla="*/ 78 h 264"/>
                  <a:gd name="T40" fmla="*/ 877 w 973"/>
                  <a:gd name="T41" fmla="*/ 84 h 264"/>
                  <a:gd name="T42" fmla="*/ 889 w 973"/>
                  <a:gd name="T43" fmla="*/ 90 h 264"/>
                  <a:gd name="T44" fmla="*/ 901 w 973"/>
                  <a:gd name="T45" fmla="*/ 96 h 264"/>
                  <a:gd name="T46" fmla="*/ 925 w 973"/>
                  <a:gd name="T47" fmla="*/ 102 h 264"/>
                  <a:gd name="T48" fmla="*/ 937 w 973"/>
                  <a:gd name="T49" fmla="*/ 108 h 264"/>
                  <a:gd name="T50" fmla="*/ 943 w 973"/>
                  <a:gd name="T51" fmla="*/ 114 h 264"/>
                  <a:gd name="T52" fmla="*/ 967 w 973"/>
                  <a:gd name="T53" fmla="*/ 120 h 264"/>
                  <a:gd name="T54" fmla="*/ 973 w 973"/>
                  <a:gd name="T55" fmla="*/ 126 h 264"/>
                  <a:gd name="T56" fmla="*/ 0 w 973"/>
                  <a:gd name="T57" fmla="*/ 264 h 264"/>
                  <a:gd name="T58" fmla="*/ 468 w 973"/>
                  <a:gd name="T59" fmla="*/ 0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73" h="264">
                    <a:moveTo>
                      <a:pt x="468" y="0"/>
                    </a:moveTo>
                    <a:lnTo>
                      <a:pt x="486" y="6"/>
                    </a:lnTo>
                    <a:lnTo>
                      <a:pt x="523" y="6"/>
                    </a:lnTo>
                    <a:lnTo>
                      <a:pt x="541" y="12"/>
                    </a:lnTo>
                    <a:lnTo>
                      <a:pt x="559" y="12"/>
                    </a:lnTo>
                    <a:lnTo>
                      <a:pt x="589" y="18"/>
                    </a:lnTo>
                    <a:lnTo>
                      <a:pt x="607" y="24"/>
                    </a:lnTo>
                    <a:lnTo>
                      <a:pt x="625" y="24"/>
                    </a:lnTo>
                    <a:lnTo>
                      <a:pt x="655" y="30"/>
                    </a:lnTo>
                    <a:lnTo>
                      <a:pt x="673" y="36"/>
                    </a:lnTo>
                    <a:lnTo>
                      <a:pt x="685" y="36"/>
                    </a:lnTo>
                    <a:lnTo>
                      <a:pt x="715" y="42"/>
                    </a:lnTo>
                    <a:lnTo>
                      <a:pt x="733" y="48"/>
                    </a:lnTo>
                    <a:lnTo>
                      <a:pt x="745" y="48"/>
                    </a:lnTo>
                    <a:lnTo>
                      <a:pt x="775" y="54"/>
                    </a:lnTo>
                    <a:lnTo>
                      <a:pt x="787" y="60"/>
                    </a:lnTo>
                    <a:lnTo>
                      <a:pt x="805" y="66"/>
                    </a:lnTo>
                    <a:lnTo>
                      <a:pt x="829" y="72"/>
                    </a:lnTo>
                    <a:lnTo>
                      <a:pt x="841" y="72"/>
                    </a:lnTo>
                    <a:lnTo>
                      <a:pt x="853" y="78"/>
                    </a:lnTo>
                    <a:lnTo>
                      <a:pt x="877" y="84"/>
                    </a:lnTo>
                    <a:lnTo>
                      <a:pt x="889" y="90"/>
                    </a:lnTo>
                    <a:lnTo>
                      <a:pt x="901" y="96"/>
                    </a:lnTo>
                    <a:lnTo>
                      <a:pt x="925" y="102"/>
                    </a:lnTo>
                    <a:lnTo>
                      <a:pt x="937" y="108"/>
                    </a:lnTo>
                    <a:lnTo>
                      <a:pt x="943" y="114"/>
                    </a:lnTo>
                    <a:lnTo>
                      <a:pt x="967" y="120"/>
                    </a:lnTo>
                    <a:lnTo>
                      <a:pt x="973" y="126"/>
                    </a:lnTo>
                    <a:lnTo>
                      <a:pt x="0" y="264"/>
                    </a:lnTo>
                    <a:lnTo>
                      <a:pt x="468" y="0"/>
                    </a:lnTo>
                    <a:close/>
                  </a:path>
                </a:pathLst>
              </a:custGeom>
              <a:solidFill>
                <a:srgbClr val="FFFF99"/>
              </a:solidFill>
              <a:ln w="9525">
                <a:solidFill>
                  <a:srgbClr val="000000"/>
                </a:solidFill>
                <a:prstDash val="solid"/>
                <a:round/>
                <a:headEnd/>
                <a:tailEnd/>
              </a:ln>
            </p:spPr>
            <p:txBody>
              <a:bodyPr/>
              <a:lstStyle/>
              <a:p>
                <a:endParaRPr lang="en-CA"/>
              </a:p>
            </p:txBody>
          </p:sp>
          <p:sp>
            <p:nvSpPr>
              <p:cNvPr id="18465" name="Freeform 11"/>
              <p:cNvSpPr>
                <a:spLocks/>
              </p:cNvSpPr>
              <p:nvPr/>
            </p:nvSpPr>
            <p:spPr bwMode="auto">
              <a:xfrm>
                <a:off x="2934" y="1953"/>
                <a:ext cx="703" cy="575"/>
              </a:xfrm>
              <a:custGeom>
                <a:avLst/>
                <a:gdLst>
                  <a:gd name="T0" fmla="*/ 703 w 703"/>
                  <a:gd name="T1" fmla="*/ 6 h 575"/>
                  <a:gd name="T2" fmla="*/ 697 w 703"/>
                  <a:gd name="T3" fmla="*/ 24 h 575"/>
                  <a:gd name="T4" fmla="*/ 691 w 703"/>
                  <a:gd name="T5" fmla="*/ 36 h 575"/>
                  <a:gd name="T6" fmla="*/ 685 w 703"/>
                  <a:gd name="T7" fmla="*/ 48 h 575"/>
                  <a:gd name="T8" fmla="*/ 679 w 703"/>
                  <a:gd name="T9" fmla="*/ 60 h 575"/>
                  <a:gd name="T10" fmla="*/ 661 w 703"/>
                  <a:gd name="T11" fmla="*/ 78 h 575"/>
                  <a:gd name="T12" fmla="*/ 655 w 703"/>
                  <a:gd name="T13" fmla="*/ 84 h 575"/>
                  <a:gd name="T14" fmla="*/ 637 w 703"/>
                  <a:gd name="T15" fmla="*/ 102 h 575"/>
                  <a:gd name="T16" fmla="*/ 613 w 703"/>
                  <a:gd name="T17" fmla="*/ 114 h 575"/>
                  <a:gd name="T18" fmla="*/ 595 w 703"/>
                  <a:gd name="T19" fmla="*/ 126 h 575"/>
                  <a:gd name="T20" fmla="*/ 571 w 703"/>
                  <a:gd name="T21" fmla="*/ 138 h 575"/>
                  <a:gd name="T22" fmla="*/ 541 w 703"/>
                  <a:gd name="T23" fmla="*/ 150 h 575"/>
                  <a:gd name="T24" fmla="*/ 523 w 703"/>
                  <a:gd name="T25" fmla="*/ 162 h 575"/>
                  <a:gd name="T26" fmla="*/ 487 w 703"/>
                  <a:gd name="T27" fmla="*/ 173 h 575"/>
                  <a:gd name="T28" fmla="*/ 451 w 703"/>
                  <a:gd name="T29" fmla="*/ 185 h 575"/>
                  <a:gd name="T30" fmla="*/ 427 w 703"/>
                  <a:gd name="T31" fmla="*/ 191 h 575"/>
                  <a:gd name="T32" fmla="*/ 391 w 703"/>
                  <a:gd name="T33" fmla="*/ 203 h 575"/>
                  <a:gd name="T34" fmla="*/ 349 w 703"/>
                  <a:gd name="T35" fmla="*/ 215 h 575"/>
                  <a:gd name="T36" fmla="*/ 319 w 703"/>
                  <a:gd name="T37" fmla="*/ 221 h 575"/>
                  <a:gd name="T38" fmla="*/ 271 w 703"/>
                  <a:gd name="T39" fmla="*/ 227 h 575"/>
                  <a:gd name="T40" fmla="*/ 223 w 703"/>
                  <a:gd name="T41" fmla="*/ 239 h 575"/>
                  <a:gd name="T42" fmla="*/ 193 w 703"/>
                  <a:gd name="T43" fmla="*/ 245 h 575"/>
                  <a:gd name="T44" fmla="*/ 145 w 703"/>
                  <a:gd name="T45" fmla="*/ 251 h 575"/>
                  <a:gd name="T46" fmla="*/ 91 w 703"/>
                  <a:gd name="T47" fmla="*/ 257 h 575"/>
                  <a:gd name="T48" fmla="*/ 55 w 703"/>
                  <a:gd name="T49" fmla="*/ 263 h 575"/>
                  <a:gd name="T50" fmla="*/ 0 w 703"/>
                  <a:gd name="T51" fmla="*/ 269 h 575"/>
                  <a:gd name="T52" fmla="*/ 19 w 703"/>
                  <a:gd name="T53" fmla="*/ 575 h 575"/>
                  <a:gd name="T54" fmla="*/ 73 w 703"/>
                  <a:gd name="T55" fmla="*/ 569 h 575"/>
                  <a:gd name="T56" fmla="*/ 127 w 703"/>
                  <a:gd name="T57" fmla="*/ 563 h 575"/>
                  <a:gd name="T58" fmla="*/ 163 w 703"/>
                  <a:gd name="T59" fmla="*/ 557 h 575"/>
                  <a:gd name="T60" fmla="*/ 211 w 703"/>
                  <a:gd name="T61" fmla="*/ 545 h 575"/>
                  <a:gd name="T62" fmla="*/ 259 w 703"/>
                  <a:gd name="T63" fmla="*/ 539 h 575"/>
                  <a:gd name="T64" fmla="*/ 289 w 703"/>
                  <a:gd name="T65" fmla="*/ 533 h 575"/>
                  <a:gd name="T66" fmla="*/ 331 w 703"/>
                  <a:gd name="T67" fmla="*/ 521 h 575"/>
                  <a:gd name="T68" fmla="*/ 373 w 703"/>
                  <a:gd name="T69" fmla="*/ 515 h 575"/>
                  <a:gd name="T70" fmla="*/ 403 w 703"/>
                  <a:gd name="T71" fmla="*/ 503 h 575"/>
                  <a:gd name="T72" fmla="*/ 439 w 703"/>
                  <a:gd name="T73" fmla="*/ 491 h 575"/>
                  <a:gd name="T74" fmla="*/ 475 w 703"/>
                  <a:gd name="T75" fmla="*/ 479 h 575"/>
                  <a:gd name="T76" fmla="*/ 499 w 703"/>
                  <a:gd name="T77" fmla="*/ 473 h 575"/>
                  <a:gd name="T78" fmla="*/ 529 w 703"/>
                  <a:gd name="T79" fmla="*/ 461 h 575"/>
                  <a:gd name="T80" fmla="*/ 559 w 703"/>
                  <a:gd name="T81" fmla="*/ 449 h 575"/>
                  <a:gd name="T82" fmla="*/ 577 w 703"/>
                  <a:gd name="T83" fmla="*/ 437 h 575"/>
                  <a:gd name="T84" fmla="*/ 607 w 703"/>
                  <a:gd name="T85" fmla="*/ 425 h 575"/>
                  <a:gd name="T86" fmla="*/ 625 w 703"/>
                  <a:gd name="T87" fmla="*/ 413 h 575"/>
                  <a:gd name="T88" fmla="*/ 643 w 703"/>
                  <a:gd name="T89" fmla="*/ 401 h 575"/>
                  <a:gd name="T90" fmla="*/ 661 w 703"/>
                  <a:gd name="T91" fmla="*/ 389 h 575"/>
                  <a:gd name="T92" fmla="*/ 673 w 703"/>
                  <a:gd name="T93" fmla="*/ 371 h 575"/>
                  <a:gd name="T94" fmla="*/ 679 w 703"/>
                  <a:gd name="T95" fmla="*/ 365 h 575"/>
                  <a:gd name="T96" fmla="*/ 691 w 703"/>
                  <a:gd name="T97" fmla="*/ 347 h 575"/>
                  <a:gd name="T98" fmla="*/ 697 w 703"/>
                  <a:gd name="T99" fmla="*/ 329 h 575"/>
                  <a:gd name="T100" fmla="*/ 697 w 703"/>
                  <a:gd name="T101" fmla="*/ 323 h 575"/>
                  <a:gd name="T102" fmla="*/ 703 w 703"/>
                  <a:gd name="T103" fmla="*/ 305 h 5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3" h="575">
                    <a:moveTo>
                      <a:pt x="703" y="0"/>
                    </a:moveTo>
                    <a:lnTo>
                      <a:pt x="703" y="6"/>
                    </a:lnTo>
                    <a:lnTo>
                      <a:pt x="697" y="18"/>
                    </a:lnTo>
                    <a:lnTo>
                      <a:pt x="697" y="24"/>
                    </a:lnTo>
                    <a:lnTo>
                      <a:pt x="691" y="36"/>
                    </a:lnTo>
                    <a:lnTo>
                      <a:pt x="691" y="42"/>
                    </a:lnTo>
                    <a:lnTo>
                      <a:pt x="685" y="48"/>
                    </a:lnTo>
                    <a:lnTo>
                      <a:pt x="679" y="60"/>
                    </a:lnTo>
                    <a:lnTo>
                      <a:pt x="673" y="66"/>
                    </a:lnTo>
                    <a:lnTo>
                      <a:pt x="661" y="78"/>
                    </a:lnTo>
                    <a:lnTo>
                      <a:pt x="661" y="84"/>
                    </a:lnTo>
                    <a:lnTo>
                      <a:pt x="655" y="84"/>
                    </a:lnTo>
                    <a:lnTo>
                      <a:pt x="643" y="96"/>
                    </a:lnTo>
                    <a:lnTo>
                      <a:pt x="637" y="102"/>
                    </a:lnTo>
                    <a:lnTo>
                      <a:pt x="625" y="108"/>
                    </a:lnTo>
                    <a:lnTo>
                      <a:pt x="613" y="114"/>
                    </a:lnTo>
                    <a:lnTo>
                      <a:pt x="607" y="120"/>
                    </a:lnTo>
                    <a:lnTo>
                      <a:pt x="595" y="126"/>
                    </a:lnTo>
                    <a:lnTo>
                      <a:pt x="577" y="132"/>
                    </a:lnTo>
                    <a:lnTo>
                      <a:pt x="571" y="138"/>
                    </a:lnTo>
                    <a:lnTo>
                      <a:pt x="559" y="144"/>
                    </a:lnTo>
                    <a:lnTo>
                      <a:pt x="541" y="150"/>
                    </a:lnTo>
                    <a:lnTo>
                      <a:pt x="529" y="156"/>
                    </a:lnTo>
                    <a:lnTo>
                      <a:pt x="523" y="162"/>
                    </a:lnTo>
                    <a:lnTo>
                      <a:pt x="499" y="167"/>
                    </a:lnTo>
                    <a:lnTo>
                      <a:pt x="487" y="173"/>
                    </a:lnTo>
                    <a:lnTo>
                      <a:pt x="475" y="173"/>
                    </a:lnTo>
                    <a:lnTo>
                      <a:pt x="451" y="185"/>
                    </a:lnTo>
                    <a:lnTo>
                      <a:pt x="439" y="185"/>
                    </a:lnTo>
                    <a:lnTo>
                      <a:pt x="427" y="191"/>
                    </a:lnTo>
                    <a:lnTo>
                      <a:pt x="403" y="197"/>
                    </a:lnTo>
                    <a:lnTo>
                      <a:pt x="391" y="203"/>
                    </a:lnTo>
                    <a:lnTo>
                      <a:pt x="373" y="209"/>
                    </a:lnTo>
                    <a:lnTo>
                      <a:pt x="349" y="215"/>
                    </a:lnTo>
                    <a:lnTo>
                      <a:pt x="331" y="215"/>
                    </a:lnTo>
                    <a:lnTo>
                      <a:pt x="319" y="221"/>
                    </a:lnTo>
                    <a:lnTo>
                      <a:pt x="289" y="227"/>
                    </a:lnTo>
                    <a:lnTo>
                      <a:pt x="271" y="227"/>
                    </a:lnTo>
                    <a:lnTo>
                      <a:pt x="259" y="233"/>
                    </a:lnTo>
                    <a:lnTo>
                      <a:pt x="223" y="239"/>
                    </a:lnTo>
                    <a:lnTo>
                      <a:pt x="211" y="239"/>
                    </a:lnTo>
                    <a:lnTo>
                      <a:pt x="193" y="245"/>
                    </a:lnTo>
                    <a:lnTo>
                      <a:pt x="163" y="251"/>
                    </a:lnTo>
                    <a:lnTo>
                      <a:pt x="145" y="251"/>
                    </a:lnTo>
                    <a:lnTo>
                      <a:pt x="127" y="257"/>
                    </a:lnTo>
                    <a:lnTo>
                      <a:pt x="91" y="257"/>
                    </a:lnTo>
                    <a:lnTo>
                      <a:pt x="73" y="263"/>
                    </a:lnTo>
                    <a:lnTo>
                      <a:pt x="55" y="263"/>
                    </a:lnTo>
                    <a:lnTo>
                      <a:pt x="19" y="269"/>
                    </a:lnTo>
                    <a:lnTo>
                      <a:pt x="0" y="269"/>
                    </a:lnTo>
                    <a:lnTo>
                      <a:pt x="0" y="575"/>
                    </a:lnTo>
                    <a:lnTo>
                      <a:pt x="19" y="575"/>
                    </a:lnTo>
                    <a:lnTo>
                      <a:pt x="55" y="569"/>
                    </a:lnTo>
                    <a:lnTo>
                      <a:pt x="73" y="569"/>
                    </a:lnTo>
                    <a:lnTo>
                      <a:pt x="91" y="563"/>
                    </a:lnTo>
                    <a:lnTo>
                      <a:pt x="127" y="563"/>
                    </a:lnTo>
                    <a:lnTo>
                      <a:pt x="145" y="557"/>
                    </a:lnTo>
                    <a:lnTo>
                      <a:pt x="163" y="557"/>
                    </a:lnTo>
                    <a:lnTo>
                      <a:pt x="193" y="551"/>
                    </a:lnTo>
                    <a:lnTo>
                      <a:pt x="211" y="545"/>
                    </a:lnTo>
                    <a:lnTo>
                      <a:pt x="223" y="545"/>
                    </a:lnTo>
                    <a:lnTo>
                      <a:pt x="259" y="539"/>
                    </a:lnTo>
                    <a:lnTo>
                      <a:pt x="271" y="533"/>
                    </a:lnTo>
                    <a:lnTo>
                      <a:pt x="289" y="533"/>
                    </a:lnTo>
                    <a:lnTo>
                      <a:pt x="319" y="527"/>
                    </a:lnTo>
                    <a:lnTo>
                      <a:pt x="331" y="521"/>
                    </a:lnTo>
                    <a:lnTo>
                      <a:pt x="349" y="521"/>
                    </a:lnTo>
                    <a:lnTo>
                      <a:pt x="373" y="515"/>
                    </a:lnTo>
                    <a:lnTo>
                      <a:pt x="391" y="509"/>
                    </a:lnTo>
                    <a:lnTo>
                      <a:pt x="403" y="503"/>
                    </a:lnTo>
                    <a:lnTo>
                      <a:pt x="427" y="497"/>
                    </a:lnTo>
                    <a:lnTo>
                      <a:pt x="439" y="491"/>
                    </a:lnTo>
                    <a:lnTo>
                      <a:pt x="451" y="491"/>
                    </a:lnTo>
                    <a:lnTo>
                      <a:pt x="475" y="479"/>
                    </a:lnTo>
                    <a:lnTo>
                      <a:pt x="487" y="479"/>
                    </a:lnTo>
                    <a:lnTo>
                      <a:pt x="499" y="473"/>
                    </a:lnTo>
                    <a:lnTo>
                      <a:pt x="523" y="467"/>
                    </a:lnTo>
                    <a:lnTo>
                      <a:pt x="529" y="461"/>
                    </a:lnTo>
                    <a:lnTo>
                      <a:pt x="541" y="455"/>
                    </a:lnTo>
                    <a:lnTo>
                      <a:pt x="559" y="449"/>
                    </a:lnTo>
                    <a:lnTo>
                      <a:pt x="571" y="443"/>
                    </a:lnTo>
                    <a:lnTo>
                      <a:pt x="577" y="437"/>
                    </a:lnTo>
                    <a:lnTo>
                      <a:pt x="595" y="431"/>
                    </a:lnTo>
                    <a:lnTo>
                      <a:pt x="607" y="425"/>
                    </a:lnTo>
                    <a:lnTo>
                      <a:pt x="613" y="419"/>
                    </a:lnTo>
                    <a:lnTo>
                      <a:pt x="625" y="413"/>
                    </a:lnTo>
                    <a:lnTo>
                      <a:pt x="637" y="407"/>
                    </a:lnTo>
                    <a:lnTo>
                      <a:pt x="643" y="401"/>
                    </a:lnTo>
                    <a:lnTo>
                      <a:pt x="655" y="389"/>
                    </a:lnTo>
                    <a:lnTo>
                      <a:pt x="661" y="389"/>
                    </a:lnTo>
                    <a:lnTo>
                      <a:pt x="661" y="383"/>
                    </a:lnTo>
                    <a:lnTo>
                      <a:pt x="673" y="371"/>
                    </a:lnTo>
                    <a:lnTo>
                      <a:pt x="679" y="365"/>
                    </a:lnTo>
                    <a:lnTo>
                      <a:pt x="685" y="353"/>
                    </a:lnTo>
                    <a:lnTo>
                      <a:pt x="691" y="347"/>
                    </a:lnTo>
                    <a:lnTo>
                      <a:pt x="691" y="341"/>
                    </a:lnTo>
                    <a:lnTo>
                      <a:pt x="697" y="329"/>
                    </a:lnTo>
                    <a:lnTo>
                      <a:pt x="697" y="323"/>
                    </a:lnTo>
                    <a:lnTo>
                      <a:pt x="703" y="311"/>
                    </a:lnTo>
                    <a:lnTo>
                      <a:pt x="703" y="305"/>
                    </a:lnTo>
                    <a:lnTo>
                      <a:pt x="703" y="0"/>
                    </a:lnTo>
                    <a:close/>
                  </a:path>
                </a:pathLst>
              </a:custGeom>
              <a:solidFill>
                <a:srgbClr val="1A1A4D"/>
              </a:solidFill>
              <a:ln w="9525">
                <a:solidFill>
                  <a:srgbClr val="000000"/>
                </a:solidFill>
                <a:prstDash val="solid"/>
                <a:round/>
                <a:headEnd/>
                <a:tailEnd/>
              </a:ln>
            </p:spPr>
            <p:txBody>
              <a:bodyPr/>
              <a:lstStyle/>
              <a:p>
                <a:endParaRPr lang="en-CA"/>
              </a:p>
            </p:txBody>
          </p:sp>
          <p:sp>
            <p:nvSpPr>
              <p:cNvPr id="18466" name="Freeform 12"/>
              <p:cNvSpPr>
                <a:spLocks/>
              </p:cNvSpPr>
              <p:nvPr/>
            </p:nvSpPr>
            <p:spPr bwMode="auto">
              <a:xfrm>
                <a:off x="2520" y="1953"/>
                <a:ext cx="414" cy="575"/>
              </a:xfrm>
              <a:custGeom>
                <a:avLst/>
                <a:gdLst>
                  <a:gd name="T0" fmla="*/ 0 w 414"/>
                  <a:gd name="T1" fmla="*/ 0 h 575"/>
                  <a:gd name="T2" fmla="*/ 414 w 414"/>
                  <a:gd name="T3" fmla="*/ 269 h 575"/>
                  <a:gd name="T4" fmla="*/ 414 w 414"/>
                  <a:gd name="T5" fmla="*/ 575 h 575"/>
                  <a:gd name="T6" fmla="*/ 0 w 414"/>
                  <a:gd name="T7" fmla="*/ 305 h 575"/>
                  <a:gd name="T8" fmla="*/ 0 w 414"/>
                  <a:gd name="T9" fmla="*/ 0 h 5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4" h="575">
                    <a:moveTo>
                      <a:pt x="0" y="0"/>
                    </a:moveTo>
                    <a:lnTo>
                      <a:pt x="414" y="269"/>
                    </a:lnTo>
                    <a:lnTo>
                      <a:pt x="414" y="575"/>
                    </a:lnTo>
                    <a:lnTo>
                      <a:pt x="0" y="305"/>
                    </a:lnTo>
                    <a:lnTo>
                      <a:pt x="0" y="0"/>
                    </a:lnTo>
                    <a:close/>
                  </a:path>
                </a:pathLst>
              </a:custGeom>
              <a:solidFill>
                <a:srgbClr val="1A1A4D"/>
              </a:solidFill>
              <a:ln w="9525">
                <a:solidFill>
                  <a:srgbClr val="000000"/>
                </a:solidFill>
                <a:prstDash val="solid"/>
                <a:round/>
                <a:headEnd/>
                <a:tailEnd/>
              </a:ln>
            </p:spPr>
            <p:txBody>
              <a:bodyPr/>
              <a:lstStyle/>
              <a:p>
                <a:endParaRPr lang="en-CA"/>
              </a:p>
            </p:txBody>
          </p:sp>
          <p:sp>
            <p:nvSpPr>
              <p:cNvPr id="18467" name="Freeform 13"/>
              <p:cNvSpPr>
                <a:spLocks/>
              </p:cNvSpPr>
              <p:nvPr/>
            </p:nvSpPr>
            <p:spPr bwMode="auto">
              <a:xfrm>
                <a:off x="2520" y="1815"/>
                <a:ext cx="1117" cy="407"/>
              </a:xfrm>
              <a:custGeom>
                <a:avLst/>
                <a:gdLst>
                  <a:gd name="T0" fmla="*/ 985 w 1117"/>
                  <a:gd name="T1" fmla="*/ 0 h 407"/>
                  <a:gd name="T2" fmla="*/ 1009 w 1117"/>
                  <a:gd name="T3" fmla="*/ 18 h 407"/>
                  <a:gd name="T4" fmla="*/ 1027 w 1117"/>
                  <a:gd name="T5" fmla="*/ 24 h 407"/>
                  <a:gd name="T6" fmla="*/ 1051 w 1117"/>
                  <a:gd name="T7" fmla="*/ 42 h 407"/>
                  <a:gd name="T8" fmla="*/ 1069 w 1117"/>
                  <a:gd name="T9" fmla="*/ 54 h 407"/>
                  <a:gd name="T10" fmla="*/ 1075 w 1117"/>
                  <a:gd name="T11" fmla="*/ 66 h 407"/>
                  <a:gd name="T12" fmla="*/ 1093 w 1117"/>
                  <a:gd name="T13" fmla="*/ 78 h 407"/>
                  <a:gd name="T14" fmla="*/ 1099 w 1117"/>
                  <a:gd name="T15" fmla="*/ 90 h 407"/>
                  <a:gd name="T16" fmla="*/ 1105 w 1117"/>
                  <a:gd name="T17" fmla="*/ 102 h 407"/>
                  <a:gd name="T18" fmla="*/ 1111 w 1117"/>
                  <a:gd name="T19" fmla="*/ 120 h 407"/>
                  <a:gd name="T20" fmla="*/ 1117 w 1117"/>
                  <a:gd name="T21" fmla="*/ 132 h 407"/>
                  <a:gd name="T22" fmla="*/ 1117 w 1117"/>
                  <a:gd name="T23" fmla="*/ 144 h 407"/>
                  <a:gd name="T24" fmla="*/ 1111 w 1117"/>
                  <a:gd name="T25" fmla="*/ 156 h 407"/>
                  <a:gd name="T26" fmla="*/ 1111 w 1117"/>
                  <a:gd name="T27" fmla="*/ 168 h 407"/>
                  <a:gd name="T28" fmla="*/ 1099 w 1117"/>
                  <a:gd name="T29" fmla="*/ 186 h 407"/>
                  <a:gd name="T30" fmla="*/ 1093 w 1117"/>
                  <a:gd name="T31" fmla="*/ 198 h 407"/>
                  <a:gd name="T32" fmla="*/ 1081 w 1117"/>
                  <a:gd name="T33" fmla="*/ 210 h 407"/>
                  <a:gd name="T34" fmla="*/ 1075 w 1117"/>
                  <a:gd name="T35" fmla="*/ 222 h 407"/>
                  <a:gd name="T36" fmla="*/ 1057 w 1117"/>
                  <a:gd name="T37" fmla="*/ 234 h 407"/>
                  <a:gd name="T38" fmla="*/ 1039 w 1117"/>
                  <a:gd name="T39" fmla="*/ 246 h 407"/>
                  <a:gd name="T40" fmla="*/ 1021 w 1117"/>
                  <a:gd name="T41" fmla="*/ 258 h 407"/>
                  <a:gd name="T42" fmla="*/ 991 w 1117"/>
                  <a:gd name="T43" fmla="*/ 270 h 407"/>
                  <a:gd name="T44" fmla="*/ 973 w 1117"/>
                  <a:gd name="T45" fmla="*/ 282 h 407"/>
                  <a:gd name="T46" fmla="*/ 943 w 1117"/>
                  <a:gd name="T47" fmla="*/ 294 h 407"/>
                  <a:gd name="T48" fmla="*/ 925 w 1117"/>
                  <a:gd name="T49" fmla="*/ 300 h 407"/>
                  <a:gd name="T50" fmla="*/ 889 w 1117"/>
                  <a:gd name="T51" fmla="*/ 311 h 407"/>
                  <a:gd name="T52" fmla="*/ 853 w 1117"/>
                  <a:gd name="T53" fmla="*/ 323 h 407"/>
                  <a:gd name="T54" fmla="*/ 829 w 1117"/>
                  <a:gd name="T55" fmla="*/ 335 h 407"/>
                  <a:gd name="T56" fmla="*/ 787 w 1117"/>
                  <a:gd name="T57" fmla="*/ 347 h 407"/>
                  <a:gd name="T58" fmla="*/ 763 w 1117"/>
                  <a:gd name="T59" fmla="*/ 353 h 407"/>
                  <a:gd name="T60" fmla="*/ 715 w 1117"/>
                  <a:gd name="T61" fmla="*/ 359 h 407"/>
                  <a:gd name="T62" fmla="*/ 685 w 1117"/>
                  <a:gd name="T63" fmla="*/ 365 h 407"/>
                  <a:gd name="T64" fmla="*/ 637 w 1117"/>
                  <a:gd name="T65" fmla="*/ 377 h 407"/>
                  <a:gd name="T66" fmla="*/ 589 w 1117"/>
                  <a:gd name="T67" fmla="*/ 383 h 407"/>
                  <a:gd name="T68" fmla="*/ 559 w 1117"/>
                  <a:gd name="T69" fmla="*/ 389 h 407"/>
                  <a:gd name="T70" fmla="*/ 505 w 1117"/>
                  <a:gd name="T71" fmla="*/ 395 h 407"/>
                  <a:gd name="T72" fmla="*/ 469 w 1117"/>
                  <a:gd name="T73" fmla="*/ 401 h 407"/>
                  <a:gd name="T74" fmla="*/ 414 w 1117"/>
                  <a:gd name="T75" fmla="*/ 407 h 407"/>
                  <a:gd name="T76" fmla="*/ 973 w 1117"/>
                  <a:gd name="T77" fmla="*/ 0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17" h="407">
                    <a:moveTo>
                      <a:pt x="973" y="0"/>
                    </a:moveTo>
                    <a:lnTo>
                      <a:pt x="985" y="0"/>
                    </a:lnTo>
                    <a:lnTo>
                      <a:pt x="1003" y="12"/>
                    </a:lnTo>
                    <a:lnTo>
                      <a:pt x="1009" y="18"/>
                    </a:lnTo>
                    <a:lnTo>
                      <a:pt x="1021" y="24"/>
                    </a:lnTo>
                    <a:lnTo>
                      <a:pt x="1027" y="24"/>
                    </a:lnTo>
                    <a:lnTo>
                      <a:pt x="1039" y="36"/>
                    </a:lnTo>
                    <a:lnTo>
                      <a:pt x="1051" y="42"/>
                    </a:lnTo>
                    <a:lnTo>
                      <a:pt x="1057" y="42"/>
                    </a:lnTo>
                    <a:lnTo>
                      <a:pt x="1069" y="54"/>
                    </a:lnTo>
                    <a:lnTo>
                      <a:pt x="1075" y="60"/>
                    </a:lnTo>
                    <a:lnTo>
                      <a:pt x="1075" y="66"/>
                    </a:lnTo>
                    <a:lnTo>
                      <a:pt x="1087" y="72"/>
                    </a:lnTo>
                    <a:lnTo>
                      <a:pt x="1093" y="78"/>
                    </a:lnTo>
                    <a:lnTo>
                      <a:pt x="1093" y="84"/>
                    </a:lnTo>
                    <a:lnTo>
                      <a:pt x="1099" y="90"/>
                    </a:lnTo>
                    <a:lnTo>
                      <a:pt x="1105" y="102"/>
                    </a:lnTo>
                    <a:lnTo>
                      <a:pt x="1111" y="108"/>
                    </a:lnTo>
                    <a:lnTo>
                      <a:pt x="1111" y="120"/>
                    </a:lnTo>
                    <a:lnTo>
                      <a:pt x="1111" y="126"/>
                    </a:lnTo>
                    <a:lnTo>
                      <a:pt x="1117" y="132"/>
                    </a:lnTo>
                    <a:lnTo>
                      <a:pt x="1117" y="144"/>
                    </a:lnTo>
                    <a:lnTo>
                      <a:pt x="1117" y="150"/>
                    </a:lnTo>
                    <a:lnTo>
                      <a:pt x="1111" y="156"/>
                    </a:lnTo>
                    <a:lnTo>
                      <a:pt x="1111" y="162"/>
                    </a:lnTo>
                    <a:lnTo>
                      <a:pt x="1111" y="168"/>
                    </a:lnTo>
                    <a:lnTo>
                      <a:pt x="1105" y="174"/>
                    </a:lnTo>
                    <a:lnTo>
                      <a:pt x="1099" y="186"/>
                    </a:lnTo>
                    <a:lnTo>
                      <a:pt x="1099" y="192"/>
                    </a:lnTo>
                    <a:lnTo>
                      <a:pt x="1093" y="198"/>
                    </a:lnTo>
                    <a:lnTo>
                      <a:pt x="1081" y="210"/>
                    </a:lnTo>
                    <a:lnTo>
                      <a:pt x="1075" y="216"/>
                    </a:lnTo>
                    <a:lnTo>
                      <a:pt x="1075" y="222"/>
                    </a:lnTo>
                    <a:lnTo>
                      <a:pt x="1063" y="228"/>
                    </a:lnTo>
                    <a:lnTo>
                      <a:pt x="1057" y="234"/>
                    </a:lnTo>
                    <a:lnTo>
                      <a:pt x="1051" y="240"/>
                    </a:lnTo>
                    <a:lnTo>
                      <a:pt x="1039" y="246"/>
                    </a:lnTo>
                    <a:lnTo>
                      <a:pt x="1027" y="252"/>
                    </a:lnTo>
                    <a:lnTo>
                      <a:pt x="1021" y="258"/>
                    </a:lnTo>
                    <a:lnTo>
                      <a:pt x="1009" y="264"/>
                    </a:lnTo>
                    <a:lnTo>
                      <a:pt x="991" y="270"/>
                    </a:lnTo>
                    <a:lnTo>
                      <a:pt x="985" y="276"/>
                    </a:lnTo>
                    <a:lnTo>
                      <a:pt x="973" y="282"/>
                    </a:lnTo>
                    <a:lnTo>
                      <a:pt x="967" y="288"/>
                    </a:lnTo>
                    <a:lnTo>
                      <a:pt x="943" y="294"/>
                    </a:lnTo>
                    <a:lnTo>
                      <a:pt x="937" y="300"/>
                    </a:lnTo>
                    <a:lnTo>
                      <a:pt x="925" y="300"/>
                    </a:lnTo>
                    <a:lnTo>
                      <a:pt x="901" y="311"/>
                    </a:lnTo>
                    <a:lnTo>
                      <a:pt x="889" y="311"/>
                    </a:lnTo>
                    <a:lnTo>
                      <a:pt x="877" y="317"/>
                    </a:lnTo>
                    <a:lnTo>
                      <a:pt x="853" y="323"/>
                    </a:lnTo>
                    <a:lnTo>
                      <a:pt x="841" y="329"/>
                    </a:lnTo>
                    <a:lnTo>
                      <a:pt x="829" y="335"/>
                    </a:lnTo>
                    <a:lnTo>
                      <a:pt x="817" y="335"/>
                    </a:lnTo>
                    <a:lnTo>
                      <a:pt x="787" y="347"/>
                    </a:lnTo>
                    <a:lnTo>
                      <a:pt x="775" y="347"/>
                    </a:lnTo>
                    <a:lnTo>
                      <a:pt x="763" y="353"/>
                    </a:lnTo>
                    <a:lnTo>
                      <a:pt x="733" y="359"/>
                    </a:lnTo>
                    <a:lnTo>
                      <a:pt x="715" y="359"/>
                    </a:lnTo>
                    <a:lnTo>
                      <a:pt x="703" y="365"/>
                    </a:lnTo>
                    <a:lnTo>
                      <a:pt x="685" y="365"/>
                    </a:lnTo>
                    <a:lnTo>
                      <a:pt x="655" y="371"/>
                    </a:lnTo>
                    <a:lnTo>
                      <a:pt x="637" y="377"/>
                    </a:lnTo>
                    <a:lnTo>
                      <a:pt x="625" y="377"/>
                    </a:lnTo>
                    <a:lnTo>
                      <a:pt x="589" y="383"/>
                    </a:lnTo>
                    <a:lnTo>
                      <a:pt x="577" y="389"/>
                    </a:lnTo>
                    <a:lnTo>
                      <a:pt x="559" y="389"/>
                    </a:lnTo>
                    <a:lnTo>
                      <a:pt x="523" y="395"/>
                    </a:lnTo>
                    <a:lnTo>
                      <a:pt x="505" y="395"/>
                    </a:lnTo>
                    <a:lnTo>
                      <a:pt x="487" y="401"/>
                    </a:lnTo>
                    <a:lnTo>
                      <a:pt x="469" y="401"/>
                    </a:lnTo>
                    <a:lnTo>
                      <a:pt x="433" y="407"/>
                    </a:lnTo>
                    <a:lnTo>
                      <a:pt x="414" y="407"/>
                    </a:lnTo>
                    <a:lnTo>
                      <a:pt x="0" y="138"/>
                    </a:lnTo>
                    <a:lnTo>
                      <a:pt x="973" y="0"/>
                    </a:lnTo>
                    <a:close/>
                  </a:path>
                </a:pathLst>
              </a:custGeom>
              <a:solidFill>
                <a:srgbClr val="333399"/>
              </a:solidFill>
              <a:ln w="9525">
                <a:solidFill>
                  <a:srgbClr val="000000"/>
                </a:solidFill>
                <a:prstDash val="solid"/>
                <a:round/>
                <a:headEnd/>
                <a:tailEnd/>
              </a:ln>
            </p:spPr>
            <p:txBody>
              <a:bodyPr/>
              <a:lstStyle/>
              <a:p>
                <a:endParaRPr lang="en-CA"/>
              </a:p>
            </p:txBody>
          </p:sp>
          <p:sp>
            <p:nvSpPr>
              <p:cNvPr id="18468" name="Freeform 14"/>
              <p:cNvSpPr>
                <a:spLocks/>
              </p:cNvSpPr>
              <p:nvPr/>
            </p:nvSpPr>
            <p:spPr bwMode="auto">
              <a:xfrm>
                <a:off x="863" y="1941"/>
                <a:ext cx="1531" cy="599"/>
              </a:xfrm>
              <a:custGeom>
                <a:avLst/>
                <a:gdLst>
                  <a:gd name="T0" fmla="*/ 1477 w 1531"/>
                  <a:gd name="T1" fmla="*/ 275 h 599"/>
                  <a:gd name="T2" fmla="*/ 1405 w 1531"/>
                  <a:gd name="T3" fmla="*/ 281 h 599"/>
                  <a:gd name="T4" fmla="*/ 1327 w 1531"/>
                  <a:gd name="T5" fmla="*/ 287 h 599"/>
                  <a:gd name="T6" fmla="*/ 1249 w 1531"/>
                  <a:gd name="T7" fmla="*/ 287 h 599"/>
                  <a:gd name="T8" fmla="*/ 1171 w 1531"/>
                  <a:gd name="T9" fmla="*/ 293 h 599"/>
                  <a:gd name="T10" fmla="*/ 1099 w 1531"/>
                  <a:gd name="T11" fmla="*/ 293 h 599"/>
                  <a:gd name="T12" fmla="*/ 1021 w 1531"/>
                  <a:gd name="T13" fmla="*/ 293 h 599"/>
                  <a:gd name="T14" fmla="*/ 943 w 1531"/>
                  <a:gd name="T15" fmla="*/ 287 h 599"/>
                  <a:gd name="T16" fmla="*/ 865 w 1531"/>
                  <a:gd name="T17" fmla="*/ 287 h 599"/>
                  <a:gd name="T18" fmla="*/ 787 w 1531"/>
                  <a:gd name="T19" fmla="*/ 281 h 599"/>
                  <a:gd name="T20" fmla="*/ 715 w 1531"/>
                  <a:gd name="T21" fmla="*/ 275 h 599"/>
                  <a:gd name="T22" fmla="*/ 643 w 1531"/>
                  <a:gd name="T23" fmla="*/ 263 h 599"/>
                  <a:gd name="T24" fmla="*/ 577 w 1531"/>
                  <a:gd name="T25" fmla="*/ 257 h 599"/>
                  <a:gd name="T26" fmla="*/ 505 w 1531"/>
                  <a:gd name="T27" fmla="*/ 245 h 599"/>
                  <a:gd name="T28" fmla="*/ 445 w 1531"/>
                  <a:gd name="T29" fmla="*/ 233 h 599"/>
                  <a:gd name="T30" fmla="*/ 384 w 1531"/>
                  <a:gd name="T31" fmla="*/ 221 h 599"/>
                  <a:gd name="T32" fmla="*/ 324 w 1531"/>
                  <a:gd name="T33" fmla="*/ 209 h 599"/>
                  <a:gd name="T34" fmla="*/ 270 w 1531"/>
                  <a:gd name="T35" fmla="*/ 191 h 599"/>
                  <a:gd name="T36" fmla="*/ 222 w 1531"/>
                  <a:gd name="T37" fmla="*/ 174 h 599"/>
                  <a:gd name="T38" fmla="*/ 180 w 1531"/>
                  <a:gd name="T39" fmla="*/ 162 h 599"/>
                  <a:gd name="T40" fmla="*/ 138 w 1531"/>
                  <a:gd name="T41" fmla="*/ 144 h 599"/>
                  <a:gd name="T42" fmla="*/ 102 w 1531"/>
                  <a:gd name="T43" fmla="*/ 126 h 599"/>
                  <a:gd name="T44" fmla="*/ 72 w 1531"/>
                  <a:gd name="T45" fmla="*/ 108 h 599"/>
                  <a:gd name="T46" fmla="*/ 48 w 1531"/>
                  <a:gd name="T47" fmla="*/ 84 h 599"/>
                  <a:gd name="T48" fmla="*/ 30 w 1531"/>
                  <a:gd name="T49" fmla="*/ 66 h 599"/>
                  <a:gd name="T50" fmla="*/ 12 w 1531"/>
                  <a:gd name="T51" fmla="*/ 48 h 599"/>
                  <a:gd name="T52" fmla="*/ 0 w 1531"/>
                  <a:gd name="T53" fmla="*/ 24 h 599"/>
                  <a:gd name="T54" fmla="*/ 0 w 1531"/>
                  <a:gd name="T55" fmla="*/ 6 h 599"/>
                  <a:gd name="T56" fmla="*/ 0 w 1531"/>
                  <a:gd name="T57" fmla="*/ 311 h 599"/>
                  <a:gd name="T58" fmla="*/ 0 w 1531"/>
                  <a:gd name="T59" fmla="*/ 329 h 599"/>
                  <a:gd name="T60" fmla="*/ 12 w 1531"/>
                  <a:gd name="T61" fmla="*/ 353 h 599"/>
                  <a:gd name="T62" fmla="*/ 30 w 1531"/>
                  <a:gd name="T63" fmla="*/ 371 h 599"/>
                  <a:gd name="T64" fmla="*/ 48 w 1531"/>
                  <a:gd name="T65" fmla="*/ 389 h 599"/>
                  <a:gd name="T66" fmla="*/ 72 w 1531"/>
                  <a:gd name="T67" fmla="*/ 413 h 599"/>
                  <a:gd name="T68" fmla="*/ 102 w 1531"/>
                  <a:gd name="T69" fmla="*/ 431 h 599"/>
                  <a:gd name="T70" fmla="*/ 138 w 1531"/>
                  <a:gd name="T71" fmla="*/ 449 h 599"/>
                  <a:gd name="T72" fmla="*/ 180 w 1531"/>
                  <a:gd name="T73" fmla="*/ 467 h 599"/>
                  <a:gd name="T74" fmla="*/ 222 w 1531"/>
                  <a:gd name="T75" fmla="*/ 479 h 599"/>
                  <a:gd name="T76" fmla="*/ 270 w 1531"/>
                  <a:gd name="T77" fmla="*/ 497 h 599"/>
                  <a:gd name="T78" fmla="*/ 324 w 1531"/>
                  <a:gd name="T79" fmla="*/ 515 h 599"/>
                  <a:gd name="T80" fmla="*/ 384 w 1531"/>
                  <a:gd name="T81" fmla="*/ 527 h 599"/>
                  <a:gd name="T82" fmla="*/ 445 w 1531"/>
                  <a:gd name="T83" fmla="*/ 539 h 599"/>
                  <a:gd name="T84" fmla="*/ 505 w 1531"/>
                  <a:gd name="T85" fmla="*/ 551 h 599"/>
                  <a:gd name="T86" fmla="*/ 577 w 1531"/>
                  <a:gd name="T87" fmla="*/ 563 h 599"/>
                  <a:gd name="T88" fmla="*/ 643 w 1531"/>
                  <a:gd name="T89" fmla="*/ 569 h 599"/>
                  <a:gd name="T90" fmla="*/ 715 w 1531"/>
                  <a:gd name="T91" fmla="*/ 581 h 599"/>
                  <a:gd name="T92" fmla="*/ 787 w 1531"/>
                  <a:gd name="T93" fmla="*/ 587 h 599"/>
                  <a:gd name="T94" fmla="*/ 865 w 1531"/>
                  <a:gd name="T95" fmla="*/ 593 h 599"/>
                  <a:gd name="T96" fmla="*/ 943 w 1531"/>
                  <a:gd name="T97" fmla="*/ 593 h 599"/>
                  <a:gd name="T98" fmla="*/ 1021 w 1531"/>
                  <a:gd name="T99" fmla="*/ 599 h 599"/>
                  <a:gd name="T100" fmla="*/ 1099 w 1531"/>
                  <a:gd name="T101" fmla="*/ 599 h 599"/>
                  <a:gd name="T102" fmla="*/ 1171 w 1531"/>
                  <a:gd name="T103" fmla="*/ 599 h 599"/>
                  <a:gd name="T104" fmla="*/ 1249 w 1531"/>
                  <a:gd name="T105" fmla="*/ 593 h 599"/>
                  <a:gd name="T106" fmla="*/ 1327 w 1531"/>
                  <a:gd name="T107" fmla="*/ 593 h 599"/>
                  <a:gd name="T108" fmla="*/ 1405 w 1531"/>
                  <a:gd name="T109" fmla="*/ 587 h 599"/>
                  <a:gd name="T110" fmla="*/ 1477 w 1531"/>
                  <a:gd name="T111" fmla="*/ 581 h 599"/>
                  <a:gd name="T112" fmla="*/ 1531 w 1531"/>
                  <a:gd name="T113" fmla="*/ 269 h 5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1" h="599">
                    <a:moveTo>
                      <a:pt x="1531" y="269"/>
                    </a:moveTo>
                    <a:lnTo>
                      <a:pt x="1513" y="275"/>
                    </a:lnTo>
                    <a:lnTo>
                      <a:pt x="1477" y="275"/>
                    </a:lnTo>
                    <a:lnTo>
                      <a:pt x="1459" y="275"/>
                    </a:lnTo>
                    <a:lnTo>
                      <a:pt x="1441" y="281"/>
                    </a:lnTo>
                    <a:lnTo>
                      <a:pt x="1405" y="281"/>
                    </a:lnTo>
                    <a:lnTo>
                      <a:pt x="1387" y="281"/>
                    </a:lnTo>
                    <a:lnTo>
                      <a:pt x="1369" y="287"/>
                    </a:lnTo>
                    <a:lnTo>
                      <a:pt x="1327" y="287"/>
                    </a:lnTo>
                    <a:lnTo>
                      <a:pt x="1309" y="287"/>
                    </a:lnTo>
                    <a:lnTo>
                      <a:pt x="1291" y="287"/>
                    </a:lnTo>
                    <a:lnTo>
                      <a:pt x="1249" y="287"/>
                    </a:lnTo>
                    <a:lnTo>
                      <a:pt x="1231" y="287"/>
                    </a:lnTo>
                    <a:lnTo>
                      <a:pt x="1213" y="293"/>
                    </a:lnTo>
                    <a:lnTo>
                      <a:pt x="1171" y="293"/>
                    </a:lnTo>
                    <a:lnTo>
                      <a:pt x="1153" y="293"/>
                    </a:lnTo>
                    <a:lnTo>
                      <a:pt x="1135" y="293"/>
                    </a:lnTo>
                    <a:lnTo>
                      <a:pt x="1099" y="293"/>
                    </a:lnTo>
                    <a:lnTo>
                      <a:pt x="1075" y="293"/>
                    </a:lnTo>
                    <a:lnTo>
                      <a:pt x="1057" y="293"/>
                    </a:lnTo>
                    <a:lnTo>
                      <a:pt x="1021" y="293"/>
                    </a:lnTo>
                    <a:lnTo>
                      <a:pt x="997" y="287"/>
                    </a:lnTo>
                    <a:lnTo>
                      <a:pt x="979" y="287"/>
                    </a:lnTo>
                    <a:lnTo>
                      <a:pt x="943" y="287"/>
                    </a:lnTo>
                    <a:lnTo>
                      <a:pt x="919" y="287"/>
                    </a:lnTo>
                    <a:lnTo>
                      <a:pt x="901" y="287"/>
                    </a:lnTo>
                    <a:lnTo>
                      <a:pt x="865" y="287"/>
                    </a:lnTo>
                    <a:lnTo>
                      <a:pt x="847" y="281"/>
                    </a:lnTo>
                    <a:lnTo>
                      <a:pt x="829" y="281"/>
                    </a:lnTo>
                    <a:lnTo>
                      <a:pt x="787" y="281"/>
                    </a:lnTo>
                    <a:lnTo>
                      <a:pt x="769" y="275"/>
                    </a:lnTo>
                    <a:lnTo>
                      <a:pt x="751" y="275"/>
                    </a:lnTo>
                    <a:lnTo>
                      <a:pt x="715" y="275"/>
                    </a:lnTo>
                    <a:lnTo>
                      <a:pt x="697" y="269"/>
                    </a:lnTo>
                    <a:lnTo>
                      <a:pt x="679" y="269"/>
                    </a:lnTo>
                    <a:lnTo>
                      <a:pt x="643" y="263"/>
                    </a:lnTo>
                    <a:lnTo>
                      <a:pt x="625" y="263"/>
                    </a:lnTo>
                    <a:lnTo>
                      <a:pt x="607" y="257"/>
                    </a:lnTo>
                    <a:lnTo>
                      <a:pt x="577" y="257"/>
                    </a:lnTo>
                    <a:lnTo>
                      <a:pt x="559" y="251"/>
                    </a:lnTo>
                    <a:lnTo>
                      <a:pt x="541" y="251"/>
                    </a:lnTo>
                    <a:lnTo>
                      <a:pt x="505" y="245"/>
                    </a:lnTo>
                    <a:lnTo>
                      <a:pt x="493" y="239"/>
                    </a:lnTo>
                    <a:lnTo>
                      <a:pt x="475" y="239"/>
                    </a:lnTo>
                    <a:lnTo>
                      <a:pt x="445" y="233"/>
                    </a:lnTo>
                    <a:lnTo>
                      <a:pt x="427" y="227"/>
                    </a:lnTo>
                    <a:lnTo>
                      <a:pt x="415" y="227"/>
                    </a:lnTo>
                    <a:lnTo>
                      <a:pt x="384" y="221"/>
                    </a:lnTo>
                    <a:lnTo>
                      <a:pt x="366" y="215"/>
                    </a:lnTo>
                    <a:lnTo>
                      <a:pt x="354" y="215"/>
                    </a:lnTo>
                    <a:lnTo>
                      <a:pt x="324" y="209"/>
                    </a:lnTo>
                    <a:lnTo>
                      <a:pt x="312" y="203"/>
                    </a:lnTo>
                    <a:lnTo>
                      <a:pt x="300" y="197"/>
                    </a:lnTo>
                    <a:lnTo>
                      <a:pt x="270" y="191"/>
                    </a:lnTo>
                    <a:lnTo>
                      <a:pt x="258" y="185"/>
                    </a:lnTo>
                    <a:lnTo>
                      <a:pt x="246" y="185"/>
                    </a:lnTo>
                    <a:lnTo>
                      <a:pt x="222" y="174"/>
                    </a:lnTo>
                    <a:lnTo>
                      <a:pt x="210" y="174"/>
                    </a:lnTo>
                    <a:lnTo>
                      <a:pt x="198" y="168"/>
                    </a:lnTo>
                    <a:lnTo>
                      <a:pt x="180" y="162"/>
                    </a:lnTo>
                    <a:lnTo>
                      <a:pt x="168" y="156"/>
                    </a:lnTo>
                    <a:lnTo>
                      <a:pt x="156" y="150"/>
                    </a:lnTo>
                    <a:lnTo>
                      <a:pt x="138" y="144"/>
                    </a:lnTo>
                    <a:lnTo>
                      <a:pt x="132" y="138"/>
                    </a:lnTo>
                    <a:lnTo>
                      <a:pt x="120" y="132"/>
                    </a:lnTo>
                    <a:lnTo>
                      <a:pt x="102" y="126"/>
                    </a:lnTo>
                    <a:lnTo>
                      <a:pt x="96" y="120"/>
                    </a:lnTo>
                    <a:lnTo>
                      <a:pt x="90" y="114"/>
                    </a:lnTo>
                    <a:lnTo>
                      <a:pt x="72" y="108"/>
                    </a:lnTo>
                    <a:lnTo>
                      <a:pt x="66" y="102"/>
                    </a:lnTo>
                    <a:lnTo>
                      <a:pt x="60" y="96"/>
                    </a:lnTo>
                    <a:lnTo>
                      <a:pt x="48" y="84"/>
                    </a:lnTo>
                    <a:lnTo>
                      <a:pt x="42" y="84"/>
                    </a:lnTo>
                    <a:lnTo>
                      <a:pt x="36" y="78"/>
                    </a:lnTo>
                    <a:lnTo>
                      <a:pt x="30" y="66"/>
                    </a:lnTo>
                    <a:lnTo>
                      <a:pt x="24" y="60"/>
                    </a:lnTo>
                    <a:lnTo>
                      <a:pt x="18" y="60"/>
                    </a:lnTo>
                    <a:lnTo>
                      <a:pt x="12" y="48"/>
                    </a:lnTo>
                    <a:lnTo>
                      <a:pt x="12" y="42"/>
                    </a:lnTo>
                    <a:lnTo>
                      <a:pt x="6" y="36"/>
                    </a:lnTo>
                    <a:lnTo>
                      <a:pt x="0" y="24"/>
                    </a:lnTo>
                    <a:lnTo>
                      <a:pt x="0" y="18"/>
                    </a:lnTo>
                    <a:lnTo>
                      <a:pt x="0" y="6"/>
                    </a:lnTo>
                    <a:lnTo>
                      <a:pt x="0" y="0"/>
                    </a:lnTo>
                    <a:lnTo>
                      <a:pt x="0" y="305"/>
                    </a:lnTo>
                    <a:lnTo>
                      <a:pt x="0" y="311"/>
                    </a:lnTo>
                    <a:lnTo>
                      <a:pt x="0" y="323"/>
                    </a:lnTo>
                    <a:lnTo>
                      <a:pt x="0" y="329"/>
                    </a:lnTo>
                    <a:lnTo>
                      <a:pt x="6" y="341"/>
                    </a:lnTo>
                    <a:lnTo>
                      <a:pt x="12" y="347"/>
                    </a:lnTo>
                    <a:lnTo>
                      <a:pt x="12" y="353"/>
                    </a:lnTo>
                    <a:lnTo>
                      <a:pt x="18" y="365"/>
                    </a:lnTo>
                    <a:lnTo>
                      <a:pt x="24" y="365"/>
                    </a:lnTo>
                    <a:lnTo>
                      <a:pt x="30" y="371"/>
                    </a:lnTo>
                    <a:lnTo>
                      <a:pt x="36" y="383"/>
                    </a:lnTo>
                    <a:lnTo>
                      <a:pt x="42" y="389"/>
                    </a:lnTo>
                    <a:lnTo>
                      <a:pt x="48" y="389"/>
                    </a:lnTo>
                    <a:lnTo>
                      <a:pt x="60" y="401"/>
                    </a:lnTo>
                    <a:lnTo>
                      <a:pt x="66" y="407"/>
                    </a:lnTo>
                    <a:lnTo>
                      <a:pt x="72" y="413"/>
                    </a:lnTo>
                    <a:lnTo>
                      <a:pt x="90" y="419"/>
                    </a:lnTo>
                    <a:lnTo>
                      <a:pt x="96" y="425"/>
                    </a:lnTo>
                    <a:lnTo>
                      <a:pt x="102" y="431"/>
                    </a:lnTo>
                    <a:lnTo>
                      <a:pt x="120" y="437"/>
                    </a:lnTo>
                    <a:lnTo>
                      <a:pt x="132" y="443"/>
                    </a:lnTo>
                    <a:lnTo>
                      <a:pt x="138" y="449"/>
                    </a:lnTo>
                    <a:lnTo>
                      <a:pt x="156" y="455"/>
                    </a:lnTo>
                    <a:lnTo>
                      <a:pt x="168" y="461"/>
                    </a:lnTo>
                    <a:lnTo>
                      <a:pt x="180" y="467"/>
                    </a:lnTo>
                    <a:lnTo>
                      <a:pt x="198" y="473"/>
                    </a:lnTo>
                    <a:lnTo>
                      <a:pt x="210" y="479"/>
                    </a:lnTo>
                    <a:lnTo>
                      <a:pt x="222" y="479"/>
                    </a:lnTo>
                    <a:lnTo>
                      <a:pt x="246" y="491"/>
                    </a:lnTo>
                    <a:lnTo>
                      <a:pt x="258" y="491"/>
                    </a:lnTo>
                    <a:lnTo>
                      <a:pt x="270" y="497"/>
                    </a:lnTo>
                    <a:lnTo>
                      <a:pt x="300" y="503"/>
                    </a:lnTo>
                    <a:lnTo>
                      <a:pt x="312" y="509"/>
                    </a:lnTo>
                    <a:lnTo>
                      <a:pt x="324" y="515"/>
                    </a:lnTo>
                    <a:lnTo>
                      <a:pt x="354" y="521"/>
                    </a:lnTo>
                    <a:lnTo>
                      <a:pt x="366" y="521"/>
                    </a:lnTo>
                    <a:lnTo>
                      <a:pt x="384" y="527"/>
                    </a:lnTo>
                    <a:lnTo>
                      <a:pt x="415" y="533"/>
                    </a:lnTo>
                    <a:lnTo>
                      <a:pt x="427" y="533"/>
                    </a:lnTo>
                    <a:lnTo>
                      <a:pt x="445" y="539"/>
                    </a:lnTo>
                    <a:lnTo>
                      <a:pt x="475" y="545"/>
                    </a:lnTo>
                    <a:lnTo>
                      <a:pt x="493" y="545"/>
                    </a:lnTo>
                    <a:lnTo>
                      <a:pt x="505" y="551"/>
                    </a:lnTo>
                    <a:lnTo>
                      <a:pt x="541" y="557"/>
                    </a:lnTo>
                    <a:lnTo>
                      <a:pt x="559" y="557"/>
                    </a:lnTo>
                    <a:lnTo>
                      <a:pt x="577" y="563"/>
                    </a:lnTo>
                    <a:lnTo>
                      <a:pt x="607" y="563"/>
                    </a:lnTo>
                    <a:lnTo>
                      <a:pt x="625" y="569"/>
                    </a:lnTo>
                    <a:lnTo>
                      <a:pt x="643" y="569"/>
                    </a:lnTo>
                    <a:lnTo>
                      <a:pt x="679" y="575"/>
                    </a:lnTo>
                    <a:lnTo>
                      <a:pt x="697" y="575"/>
                    </a:lnTo>
                    <a:lnTo>
                      <a:pt x="715" y="581"/>
                    </a:lnTo>
                    <a:lnTo>
                      <a:pt x="751" y="581"/>
                    </a:lnTo>
                    <a:lnTo>
                      <a:pt x="769" y="581"/>
                    </a:lnTo>
                    <a:lnTo>
                      <a:pt x="787" y="587"/>
                    </a:lnTo>
                    <a:lnTo>
                      <a:pt x="829" y="587"/>
                    </a:lnTo>
                    <a:lnTo>
                      <a:pt x="847" y="587"/>
                    </a:lnTo>
                    <a:lnTo>
                      <a:pt x="865" y="593"/>
                    </a:lnTo>
                    <a:lnTo>
                      <a:pt x="901" y="593"/>
                    </a:lnTo>
                    <a:lnTo>
                      <a:pt x="919" y="593"/>
                    </a:lnTo>
                    <a:lnTo>
                      <a:pt x="943" y="593"/>
                    </a:lnTo>
                    <a:lnTo>
                      <a:pt x="979" y="593"/>
                    </a:lnTo>
                    <a:lnTo>
                      <a:pt x="997" y="593"/>
                    </a:lnTo>
                    <a:lnTo>
                      <a:pt x="1021" y="599"/>
                    </a:lnTo>
                    <a:lnTo>
                      <a:pt x="1057" y="599"/>
                    </a:lnTo>
                    <a:lnTo>
                      <a:pt x="1075" y="599"/>
                    </a:lnTo>
                    <a:lnTo>
                      <a:pt x="1099" y="599"/>
                    </a:lnTo>
                    <a:lnTo>
                      <a:pt x="1135" y="599"/>
                    </a:lnTo>
                    <a:lnTo>
                      <a:pt x="1153" y="599"/>
                    </a:lnTo>
                    <a:lnTo>
                      <a:pt x="1171" y="599"/>
                    </a:lnTo>
                    <a:lnTo>
                      <a:pt x="1213" y="599"/>
                    </a:lnTo>
                    <a:lnTo>
                      <a:pt x="1231" y="593"/>
                    </a:lnTo>
                    <a:lnTo>
                      <a:pt x="1249" y="593"/>
                    </a:lnTo>
                    <a:lnTo>
                      <a:pt x="1291" y="593"/>
                    </a:lnTo>
                    <a:lnTo>
                      <a:pt x="1309" y="593"/>
                    </a:lnTo>
                    <a:lnTo>
                      <a:pt x="1327" y="593"/>
                    </a:lnTo>
                    <a:lnTo>
                      <a:pt x="1369" y="593"/>
                    </a:lnTo>
                    <a:lnTo>
                      <a:pt x="1387" y="587"/>
                    </a:lnTo>
                    <a:lnTo>
                      <a:pt x="1405" y="587"/>
                    </a:lnTo>
                    <a:lnTo>
                      <a:pt x="1441" y="587"/>
                    </a:lnTo>
                    <a:lnTo>
                      <a:pt x="1459" y="581"/>
                    </a:lnTo>
                    <a:lnTo>
                      <a:pt x="1477" y="581"/>
                    </a:lnTo>
                    <a:lnTo>
                      <a:pt x="1513" y="581"/>
                    </a:lnTo>
                    <a:lnTo>
                      <a:pt x="1531" y="575"/>
                    </a:lnTo>
                    <a:lnTo>
                      <a:pt x="1531" y="269"/>
                    </a:lnTo>
                    <a:close/>
                  </a:path>
                </a:pathLst>
              </a:custGeom>
              <a:solidFill>
                <a:srgbClr val="800000"/>
              </a:solidFill>
              <a:ln w="9525">
                <a:solidFill>
                  <a:srgbClr val="000000"/>
                </a:solidFill>
                <a:prstDash val="solid"/>
                <a:round/>
                <a:headEnd/>
                <a:tailEnd/>
              </a:ln>
            </p:spPr>
            <p:txBody>
              <a:bodyPr/>
              <a:lstStyle/>
              <a:p>
                <a:endParaRPr lang="en-CA"/>
              </a:p>
            </p:txBody>
          </p:sp>
          <p:sp>
            <p:nvSpPr>
              <p:cNvPr id="18469" name="Freeform 15"/>
              <p:cNvSpPr>
                <a:spLocks/>
              </p:cNvSpPr>
              <p:nvPr/>
            </p:nvSpPr>
            <p:spPr bwMode="auto">
              <a:xfrm>
                <a:off x="863" y="1653"/>
                <a:ext cx="1531" cy="581"/>
              </a:xfrm>
              <a:custGeom>
                <a:avLst/>
                <a:gdLst>
                  <a:gd name="T0" fmla="*/ 1477 w 1531"/>
                  <a:gd name="T1" fmla="*/ 563 h 581"/>
                  <a:gd name="T2" fmla="*/ 1405 w 1531"/>
                  <a:gd name="T3" fmla="*/ 569 h 581"/>
                  <a:gd name="T4" fmla="*/ 1327 w 1531"/>
                  <a:gd name="T5" fmla="*/ 575 h 581"/>
                  <a:gd name="T6" fmla="*/ 1249 w 1531"/>
                  <a:gd name="T7" fmla="*/ 575 h 581"/>
                  <a:gd name="T8" fmla="*/ 1195 w 1531"/>
                  <a:gd name="T9" fmla="*/ 581 h 581"/>
                  <a:gd name="T10" fmla="*/ 1117 w 1531"/>
                  <a:gd name="T11" fmla="*/ 581 h 581"/>
                  <a:gd name="T12" fmla="*/ 1039 w 1531"/>
                  <a:gd name="T13" fmla="*/ 581 h 581"/>
                  <a:gd name="T14" fmla="*/ 961 w 1531"/>
                  <a:gd name="T15" fmla="*/ 575 h 581"/>
                  <a:gd name="T16" fmla="*/ 883 w 1531"/>
                  <a:gd name="T17" fmla="*/ 575 h 581"/>
                  <a:gd name="T18" fmla="*/ 805 w 1531"/>
                  <a:gd name="T19" fmla="*/ 569 h 581"/>
                  <a:gd name="T20" fmla="*/ 733 w 1531"/>
                  <a:gd name="T21" fmla="*/ 563 h 581"/>
                  <a:gd name="T22" fmla="*/ 661 w 1531"/>
                  <a:gd name="T23" fmla="*/ 557 h 581"/>
                  <a:gd name="T24" fmla="*/ 589 w 1531"/>
                  <a:gd name="T25" fmla="*/ 545 h 581"/>
                  <a:gd name="T26" fmla="*/ 523 w 1531"/>
                  <a:gd name="T27" fmla="*/ 533 h 581"/>
                  <a:gd name="T28" fmla="*/ 457 w 1531"/>
                  <a:gd name="T29" fmla="*/ 521 h 581"/>
                  <a:gd name="T30" fmla="*/ 396 w 1531"/>
                  <a:gd name="T31" fmla="*/ 509 h 581"/>
                  <a:gd name="T32" fmla="*/ 342 w 1531"/>
                  <a:gd name="T33" fmla="*/ 497 h 581"/>
                  <a:gd name="T34" fmla="*/ 288 w 1531"/>
                  <a:gd name="T35" fmla="*/ 485 h 581"/>
                  <a:gd name="T36" fmla="*/ 234 w 1531"/>
                  <a:gd name="T37" fmla="*/ 467 h 581"/>
                  <a:gd name="T38" fmla="*/ 192 w 1531"/>
                  <a:gd name="T39" fmla="*/ 450 h 581"/>
                  <a:gd name="T40" fmla="*/ 150 w 1531"/>
                  <a:gd name="T41" fmla="*/ 438 h 581"/>
                  <a:gd name="T42" fmla="*/ 114 w 1531"/>
                  <a:gd name="T43" fmla="*/ 420 h 581"/>
                  <a:gd name="T44" fmla="*/ 78 w 1531"/>
                  <a:gd name="T45" fmla="*/ 396 h 581"/>
                  <a:gd name="T46" fmla="*/ 54 w 1531"/>
                  <a:gd name="T47" fmla="*/ 378 h 581"/>
                  <a:gd name="T48" fmla="*/ 30 w 1531"/>
                  <a:gd name="T49" fmla="*/ 360 h 581"/>
                  <a:gd name="T50" fmla="*/ 18 w 1531"/>
                  <a:gd name="T51" fmla="*/ 342 h 581"/>
                  <a:gd name="T52" fmla="*/ 6 w 1531"/>
                  <a:gd name="T53" fmla="*/ 318 h 581"/>
                  <a:gd name="T54" fmla="*/ 0 w 1531"/>
                  <a:gd name="T55" fmla="*/ 300 h 581"/>
                  <a:gd name="T56" fmla="*/ 0 w 1531"/>
                  <a:gd name="T57" fmla="*/ 282 h 581"/>
                  <a:gd name="T58" fmla="*/ 6 w 1531"/>
                  <a:gd name="T59" fmla="*/ 258 h 581"/>
                  <a:gd name="T60" fmla="*/ 12 w 1531"/>
                  <a:gd name="T61" fmla="*/ 246 h 581"/>
                  <a:gd name="T62" fmla="*/ 30 w 1531"/>
                  <a:gd name="T63" fmla="*/ 222 h 581"/>
                  <a:gd name="T64" fmla="*/ 48 w 1531"/>
                  <a:gd name="T65" fmla="*/ 204 h 581"/>
                  <a:gd name="T66" fmla="*/ 72 w 1531"/>
                  <a:gd name="T67" fmla="*/ 186 h 581"/>
                  <a:gd name="T68" fmla="*/ 102 w 1531"/>
                  <a:gd name="T69" fmla="*/ 168 h 581"/>
                  <a:gd name="T70" fmla="*/ 138 w 1531"/>
                  <a:gd name="T71" fmla="*/ 150 h 581"/>
                  <a:gd name="T72" fmla="*/ 180 w 1531"/>
                  <a:gd name="T73" fmla="*/ 132 h 581"/>
                  <a:gd name="T74" fmla="*/ 222 w 1531"/>
                  <a:gd name="T75" fmla="*/ 114 h 581"/>
                  <a:gd name="T76" fmla="*/ 270 w 1531"/>
                  <a:gd name="T77" fmla="*/ 96 h 581"/>
                  <a:gd name="T78" fmla="*/ 324 w 1531"/>
                  <a:gd name="T79" fmla="*/ 84 h 581"/>
                  <a:gd name="T80" fmla="*/ 384 w 1531"/>
                  <a:gd name="T81" fmla="*/ 72 h 581"/>
                  <a:gd name="T82" fmla="*/ 445 w 1531"/>
                  <a:gd name="T83" fmla="*/ 60 h 581"/>
                  <a:gd name="T84" fmla="*/ 505 w 1531"/>
                  <a:gd name="T85" fmla="*/ 48 h 581"/>
                  <a:gd name="T86" fmla="*/ 577 w 1531"/>
                  <a:gd name="T87" fmla="*/ 36 h 581"/>
                  <a:gd name="T88" fmla="*/ 643 w 1531"/>
                  <a:gd name="T89" fmla="*/ 24 h 581"/>
                  <a:gd name="T90" fmla="*/ 715 w 1531"/>
                  <a:gd name="T91" fmla="*/ 18 h 581"/>
                  <a:gd name="T92" fmla="*/ 787 w 1531"/>
                  <a:gd name="T93" fmla="*/ 12 h 581"/>
                  <a:gd name="T94" fmla="*/ 865 w 1531"/>
                  <a:gd name="T95" fmla="*/ 6 h 581"/>
                  <a:gd name="T96" fmla="*/ 943 w 1531"/>
                  <a:gd name="T97" fmla="*/ 0 h 581"/>
                  <a:gd name="T98" fmla="*/ 1021 w 1531"/>
                  <a:gd name="T99" fmla="*/ 0 h 581"/>
                  <a:gd name="T100" fmla="*/ 1099 w 1531"/>
                  <a:gd name="T101" fmla="*/ 0 h 581"/>
                  <a:gd name="T102" fmla="*/ 1531 w 1531"/>
                  <a:gd name="T103" fmla="*/ 557 h 5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1" h="581">
                    <a:moveTo>
                      <a:pt x="1531" y="557"/>
                    </a:moveTo>
                    <a:lnTo>
                      <a:pt x="1513" y="563"/>
                    </a:lnTo>
                    <a:lnTo>
                      <a:pt x="1477" y="563"/>
                    </a:lnTo>
                    <a:lnTo>
                      <a:pt x="1459" y="563"/>
                    </a:lnTo>
                    <a:lnTo>
                      <a:pt x="1441" y="569"/>
                    </a:lnTo>
                    <a:lnTo>
                      <a:pt x="1405" y="569"/>
                    </a:lnTo>
                    <a:lnTo>
                      <a:pt x="1387" y="569"/>
                    </a:lnTo>
                    <a:lnTo>
                      <a:pt x="1369" y="575"/>
                    </a:lnTo>
                    <a:lnTo>
                      <a:pt x="1327" y="575"/>
                    </a:lnTo>
                    <a:lnTo>
                      <a:pt x="1309" y="575"/>
                    </a:lnTo>
                    <a:lnTo>
                      <a:pt x="1291" y="575"/>
                    </a:lnTo>
                    <a:lnTo>
                      <a:pt x="1249" y="575"/>
                    </a:lnTo>
                    <a:lnTo>
                      <a:pt x="1231" y="575"/>
                    </a:lnTo>
                    <a:lnTo>
                      <a:pt x="1213" y="581"/>
                    </a:lnTo>
                    <a:lnTo>
                      <a:pt x="1195" y="581"/>
                    </a:lnTo>
                    <a:lnTo>
                      <a:pt x="1153" y="581"/>
                    </a:lnTo>
                    <a:lnTo>
                      <a:pt x="1135" y="581"/>
                    </a:lnTo>
                    <a:lnTo>
                      <a:pt x="1117" y="581"/>
                    </a:lnTo>
                    <a:lnTo>
                      <a:pt x="1075" y="581"/>
                    </a:lnTo>
                    <a:lnTo>
                      <a:pt x="1057" y="581"/>
                    </a:lnTo>
                    <a:lnTo>
                      <a:pt x="1039" y="581"/>
                    </a:lnTo>
                    <a:lnTo>
                      <a:pt x="997" y="575"/>
                    </a:lnTo>
                    <a:lnTo>
                      <a:pt x="979" y="575"/>
                    </a:lnTo>
                    <a:lnTo>
                      <a:pt x="961" y="575"/>
                    </a:lnTo>
                    <a:lnTo>
                      <a:pt x="919" y="575"/>
                    </a:lnTo>
                    <a:lnTo>
                      <a:pt x="901" y="575"/>
                    </a:lnTo>
                    <a:lnTo>
                      <a:pt x="883" y="575"/>
                    </a:lnTo>
                    <a:lnTo>
                      <a:pt x="847" y="569"/>
                    </a:lnTo>
                    <a:lnTo>
                      <a:pt x="829" y="569"/>
                    </a:lnTo>
                    <a:lnTo>
                      <a:pt x="805" y="569"/>
                    </a:lnTo>
                    <a:lnTo>
                      <a:pt x="769" y="563"/>
                    </a:lnTo>
                    <a:lnTo>
                      <a:pt x="751" y="563"/>
                    </a:lnTo>
                    <a:lnTo>
                      <a:pt x="733" y="563"/>
                    </a:lnTo>
                    <a:lnTo>
                      <a:pt x="697" y="557"/>
                    </a:lnTo>
                    <a:lnTo>
                      <a:pt x="679" y="557"/>
                    </a:lnTo>
                    <a:lnTo>
                      <a:pt x="661" y="557"/>
                    </a:lnTo>
                    <a:lnTo>
                      <a:pt x="625" y="551"/>
                    </a:lnTo>
                    <a:lnTo>
                      <a:pt x="607" y="545"/>
                    </a:lnTo>
                    <a:lnTo>
                      <a:pt x="589" y="545"/>
                    </a:lnTo>
                    <a:lnTo>
                      <a:pt x="577" y="545"/>
                    </a:lnTo>
                    <a:lnTo>
                      <a:pt x="541" y="539"/>
                    </a:lnTo>
                    <a:lnTo>
                      <a:pt x="523" y="533"/>
                    </a:lnTo>
                    <a:lnTo>
                      <a:pt x="505" y="533"/>
                    </a:lnTo>
                    <a:lnTo>
                      <a:pt x="475" y="527"/>
                    </a:lnTo>
                    <a:lnTo>
                      <a:pt x="457" y="521"/>
                    </a:lnTo>
                    <a:lnTo>
                      <a:pt x="445" y="521"/>
                    </a:lnTo>
                    <a:lnTo>
                      <a:pt x="415" y="515"/>
                    </a:lnTo>
                    <a:lnTo>
                      <a:pt x="396" y="509"/>
                    </a:lnTo>
                    <a:lnTo>
                      <a:pt x="384" y="509"/>
                    </a:lnTo>
                    <a:lnTo>
                      <a:pt x="354" y="503"/>
                    </a:lnTo>
                    <a:lnTo>
                      <a:pt x="342" y="497"/>
                    </a:lnTo>
                    <a:lnTo>
                      <a:pt x="324" y="497"/>
                    </a:lnTo>
                    <a:lnTo>
                      <a:pt x="300" y="485"/>
                    </a:lnTo>
                    <a:lnTo>
                      <a:pt x="288" y="485"/>
                    </a:lnTo>
                    <a:lnTo>
                      <a:pt x="270" y="479"/>
                    </a:lnTo>
                    <a:lnTo>
                      <a:pt x="246" y="473"/>
                    </a:lnTo>
                    <a:lnTo>
                      <a:pt x="234" y="467"/>
                    </a:lnTo>
                    <a:lnTo>
                      <a:pt x="222" y="462"/>
                    </a:lnTo>
                    <a:lnTo>
                      <a:pt x="198" y="456"/>
                    </a:lnTo>
                    <a:lnTo>
                      <a:pt x="192" y="450"/>
                    </a:lnTo>
                    <a:lnTo>
                      <a:pt x="180" y="450"/>
                    </a:lnTo>
                    <a:lnTo>
                      <a:pt x="156" y="438"/>
                    </a:lnTo>
                    <a:lnTo>
                      <a:pt x="150" y="438"/>
                    </a:lnTo>
                    <a:lnTo>
                      <a:pt x="138" y="432"/>
                    </a:lnTo>
                    <a:lnTo>
                      <a:pt x="132" y="426"/>
                    </a:lnTo>
                    <a:lnTo>
                      <a:pt x="114" y="420"/>
                    </a:lnTo>
                    <a:lnTo>
                      <a:pt x="102" y="414"/>
                    </a:lnTo>
                    <a:lnTo>
                      <a:pt x="96" y="408"/>
                    </a:lnTo>
                    <a:lnTo>
                      <a:pt x="78" y="396"/>
                    </a:lnTo>
                    <a:lnTo>
                      <a:pt x="72" y="396"/>
                    </a:lnTo>
                    <a:lnTo>
                      <a:pt x="66" y="390"/>
                    </a:lnTo>
                    <a:lnTo>
                      <a:pt x="54" y="378"/>
                    </a:lnTo>
                    <a:lnTo>
                      <a:pt x="48" y="372"/>
                    </a:lnTo>
                    <a:lnTo>
                      <a:pt x="42" y="372"/>
                    </a:lnTo>
                    <a:lnTo>
                      <a:pt x="30" y="360"/>
                    </a:lnTo>
                    <a:lnTo>
                      <a:pt x="30" y="354"/>
                    </a:lnTo>
                    <a:lnTo>
                      <a:pt x="24" y="348"/>
                    </a:lnTo>
                    <a:lnTo>
                      <a:pt x="18" y="342"/>
                    </a:lnTo>
                    <a:lnTo>
                      <a:pt x="12" y="336"/>
                    </a:lnTo>
                    <a:lnTo>
                      <a:pt x="12" y="330"/>
                    </a:lnTo>
                    <a:lnTo>
                      <a:pt x="6" y="318"/>
                    </a:lnTo>
                    <a:lnTo>
                      <a:pt x="0" y="312"/>
                    </a:lnTo>
                    <a:lnTo>
                      <a:pt x="0" y="300"/>
                    </a:lnTo>
                    <a:lnTo>
                      <a:pt x="0" y="294"/>
                    </a:lnTo>
                    <a:lnTo>
                      <a:pt x="0" y="288"/>
                    </a:lnTo>
                    <a:lnTo>
                      <a:pt x="0" y="282"/>
                    </a:lnTo>
                    <a:lnTo>
                      <a:pt x="0" y="276"/>
                    </a:lnTo>
                    <a:lnTo>
                      <a:pt x="0" y="270"/>
                    </a:lnTo>
                    <a:lnTo>
                      <a:pt x="6" y="258"/>
                    </a:lnTo>
                    <a:lnTo>
                      <a:pt x="6" y="252"/>
                    </a:lnTo>
                    <a:lnTo>
                      <a:pt x="12" y="252"/>
                    </a:lnTo>
                    <a:lnTo>
                      <a:pt x="12" y="246"/>
                    </a:lnTo>
                    <a:lnTo>
                      <a:pt x="18" y="234"/>
                    </a:lnTo>
                    <a:lnTo>
                      <a:pt x="24" y="228"/>
                    </a:lnTo>
                    <a:lnTo>
                      <a:pt x="30" y="222"/>
                    </a:lnTo>
                    <a:lnTo>
                      <a:pt x="36" y="216"/>
                    </a:lnTo>
                    <a:lnTo>
                      <a:pt x="42" y="210"/>
                    </a:lnTo>
                    <a:lnTo>
                      <a:pt x="48" y="204"/>
                    </a:lnTo>
                    <a:lnTo>
                      <a:pt x="60" y="192"/>
                    </a:lnTo>
                    <a:lnTo>
                      <a:pt x="66" y="192"/>
                    </a:lnTo>
                    <a:lnTo>
                      <a:pt x="72" y="186"/>
                    </a:lnTo>
                    <a:lnTo>
                      <a:pt x="90" y="174"/>
                    </a:lnTo>
                    <a:lnTo>
                      <a:pt x="96" y="174"/>
                    </a:lnTo>
                    <a:lnTo>
                      <a:pt x="102" y="168"/>
                    </a:lnTo>
                    <a:lnTo>
                      <a:pt x="120" y="156"/>
                    </a:lnTo>
                    <a:lnTo>
                      <a:pt x="132" y="150"/>
                    </a:lnTo>
                    <a:lnTo>
                      <a:pt x="138" y="150"/>
                    </a:lnTo>
                    <a:lnTo>
                      <a:pt x="156" y="138"/>
                    </a:lnTo>
                    <a:lnTo>
                      <a:pt x="168" y="138"/>
                    </a:lnTo>
                    <a:lnTo>
                      <a:pt x="180" y="132"/>
                    </a:lnTo>
                    <a:lnTo>
                      <a:pt x="198" y="120"/>
                    </a:lnTo>
                    <a:lnTo>
                      <a:pt x="210" y="120"/>
                    </a:lnTo>
                    <a:lnTo>
                      <a:pt x="222" y="114"/>
                    </a:lnTo>
                    <a:lnTo>
                      <a:pt x="246" y="108"/>
                    </a:lnTo>
                    <a:lnTo>
                      <a:pt x="258" y="102"/>
                    </a:lnTo>
                    <a:lnTo>
                      <a:pt x="270" y="96"/>
                    </a:lnTo>
                    <a:lnTo>
                      <a:pt x="288" y="96"/>
                    </a:lnTo>
                    <a:lnTo>
                      <a:pt x="312" y="90"/>
                    </a:lnTo>
                    <a:lnTo>
                      <a:pt x="324" y="84"/>
                    </a:lnTo>
                    <a:lnTo>
                      <a:pt x="342" y="78"/>
                    </a:lnTo>
                    <a:lnTo>
                      <a:pt x="366" y="72"/>
                    </a:lnTo>
                    <a:lnTo>
                      <a:pt x="384" y="72"/>
                    </a:lnTo>
                    <a:lnTo>
                      <a:pt x="396" y="66"/>
                    </a:lnTo>
                    <a:lnTo>
                      <a:pt x="427" y="60"/>
                    </a:lnTo>
                    <a:lnTo>
                      <a:pt x="445" y="60"/>
                    </a:lnTo>
                    <a:lnTo>
                      <a:pt x="457" y="54"/>
                    </a:lnTo>
                    <a:lnTo>
                      <a:pt x="493" y="48"/>
                    </a:lnTo>
                    <a:lnTo>
                      <a:pt x="505" y="48"/>
                    </a:lnTo>
                    <a:lnTo>
                      <a:pt x="523" y="42"/>
                    </a:lnTo>
                    <a:lnTo>
                      <a:pt x="559" y="36"/>
                    </a:lnTo>
                    <a:lnTo>
                      <a:pt x="577" y="36"/>
                    </a:lnTo>
                    <a:lnTo>
                      <a:pt x="589" y="30"/>
                    </a:lnTo>
                    <a:lnTo>
                      <a:pt x="625" y="30"/>
                    </a:lnTo>
                    <a:lnTo>
                      <a:pt x="643" y="24"/>
                    </a:lnTo>
                    <a:lnTo>
                      <a:pt x="661" y="24"/>
                    </a:lnTo>
                    <a:lnTo>
                      <a:pt x="697" y="18"/>
                    </a:lnTo>
                    <a:lnTo>
                      <a:pt x="715" y="18"/>
                    </a:lnTo>
                    <a:lnTo>
                      <a:pt x="733" y="18"/>
                    </a:lnTo>
                    <a:lnTo>
                      <a:pt x="769" y="12"/>
                    </a:lnTo>
                    <a:lnTo>
                      <a:pt x="787" y="12"/>
                    </a:lnTo>
                    <a:lnTo>
                      <a:pt x="805" y="12"/>
                    </a:lnTo>
                    <a:lnTo>
                      <a:pt x="829" y="6"/>
                    </a:lnTo>
                    <a:lnTo>
                      <a:pt x="865" y="6"/>
                    </a:lnTo>
                    <a:lnTo>
                      <a:pt x="883" y="6"/>
                    </a:lnTo>
                    <a:lnTo>
                      <a:pt x="901" y="6"/>
                    </a:lnTo>
                    <a:lnTo>
                      <a:pt x="943" y="0"/>
                    </a:lnTo>
                    <a:lnTo>
                      <a:pt x="961" y="0"/>
                    </a:lnTo>
                    <a:lnTo>
                      <a:pt x="979" y="0"/>
                    </a:lnTo>
                    <a:lnTo>
                      <a:pt x="1021" y="0"/>
                    </a:lnTo>
                    <a:lnTo>
                      <a:pt x="1039" y="0"/>
                    </a:lnTo>
                    <a:lnTo>
                      <a:pt x="1057" y="0"/>
                    </a:lnTo>
                    <a:lnTo>
                      <a:pt x="1099" y="0"/>
                    </a:lnTo>
                    <a:lnTo>
                      <a:pt x="1117" y="0"/>
                    </a:lnTo>
                    <a:lnTo>
                      <a:pt x="1117" y="288"/>
                    </a:lnTo>
                    <a:lnTo>
                      <a:pt x="1531" y="557"/>
                    </a:lnTo>
                    <a:close/>
                  </a:path>
                </a:pathLst>
              </a:custGeom>
              <a:solidFill>
                <a:srgbClr val="FF0000"/>
              </a:solidFill>
              <a:ln w="9525">
                <a:solidFill>
                  <a:srgbClr val="000000"/>
                </a:solidFill>
                <a:prstDash val="solid"/>
                <a:round/>
                <a:headEnd/>
                <a:tailEnd/>
              </a:ln>
            </p:spPr>
            <p:txBody>
              <a:bodyPr/>
              <a:lstStyle/>
              <a:p>
                <a:endParaRPr lang="en-CA"/>
              </a:p>
            </p:txBody>
          </p:sp>
        </p:grpSp>
        <p:sp>
          <p:nvSpPr>
            <p:cNvPr id="18457" name="Rectangle 16"/>
            <p:cNvSpPr>
              <a:spLocks noChangeArrowheads="1"/>
            </p:cNvSpPr>
            <p:nvPr/>
          </p:nvSpPr>
          <p:spPr bwMode="auto">
            <a:xfrm>
              <a:off x="1796" y="1820"/>
              <a:ext cx="26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Code</a:t>
              </a:r>
            </a:p>
            <a:p>
              <a:pPr algn="ctr">
                <a:lnSpc>
                  <a:spcPct val="100000"/>
                </a:lnSpc>
                <a:spcBef>
                  <a:spcPct val="0"/>
                </a:spcBef>
                <a:buClrTx/>
                <a:buSzTx/>
                <a:buFontTx/>
                <a:buNone/>
              </a:pPr>
              <a:r>
                <a:rPr lang="en-US" altLang="en-US" sz="1800" b="1">
                  <a:solidFill>
                    <a:srgbClr val="000000"/>
                  </a:solidFill>
                  <a:latin typeface="Futura Lt BT" pitchFamily="34" charset="0"/>
                </a:rPr>
                <a:t>7%</a:t>
              </a:r>
            </a:p>
          </p:txBody>
        </p:sp>
        <p:sp>
          <p:nvSpPr>
            <p:cNvPr id="18458" name="Rectangle 17"/>
            <p:cNvSpPr>
              <a:spLocks noChangeArrowheads="1"/>
            </p:cNvSpPr>
            <p:nvPr/>
          </p:nvSpPr>
          <p:spPr bwMode="auto">
            <a:xfrm>
              <a:off x="2383" y="1992"/>
              <a:ext cx="28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Other</a:t>
              </a:r>
            </a:p>
            <a:p>
              <a:pPr algn="ctr">
                <a:lnSpc>
                  <a:spcPct val="100000"/>
                </a:lnSpc>
                <a:spcBef>
                  <a:spcPct val="0"/>
                </a:spcBef>
                <a:buClrTx/>
                <a:buSzTx/>
                <a:buFontTx/>
                <a:buNone/>
              </a:pPr>
              <a:r>
                <a:rPr lang="en-US" altLang="en-US" sz="1800" b="1">
                  <a:solidFill>
                    <a:srgbClr val="000000"/>
                  </a:solidFill>
                  <a:latin typeface="Futura Lt BT" pitchFamily="34" charset="0"/>
                </a:rPr>
                <a:t>10%</a:t>
              </a:r>
            </a:p>
          </p:txBody>
        </p:sp>
        <p:sp>
          <p:nvSpPr>
            <p:cNvPr id="18459" name="Rectangle 18"/>
            <p:cNvSpPr>
              <a:spLocks noChangeArrowheads="1"/>
            </p:cNvSpPr>
            <p:nvPr/>
          </p:nvSpPr>
          <p:spPr bwMode="auto">
            <a:xfrm>
              <a:off x="2287" y="3247"/>
              <a:ext cx="33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Design</a:t>
              </a:r>
            </a:p>
            <a:p>
              <a:pPr algn="ctr">
                <a:lnSpc>
                  <a:spcPct val="100000"/>
                </a:lnSpc>
                <a:spcBef>
                  <a:spcPct val="0"/>
                </a:spcBef>
                <a:buClrTx/>
                <a:buSzTx/>
                <a:buFontTx/>
                <a:buNone/>
              </a:pPr>
              <a:r>
                <a:rPr lang="en-US" altLang="en-US" sz="1800" b="1">
                  <a:solidFill>
                    <a:srgbClr val="000000"/>
                  </a:solidFill>
                  <a:latin typeface="Futura Lt BT" pitchFamily="34" charset="0"/>
                </a:rPr>
                <a:t>27%</a:t>
              </a:r>
            </a:p>
          </p:txBody>
        </p:sp>
        <p:sp>
          <p:nvSpPr>
            <p:cNvPr id="18460" name="Rectangle 19"/>
            <p:cNvSpPr>
              <a:spLocks noChangeArrowheads="1"/>
            </p:cNvSpPr>
            <p:nvPr/>
          </p:nvSpPr>
          <p:spPr bwMode="auto">
            <a:xfrm>
              <a:off x="651" y="1944"/>
              <a:ext cx="64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Requirements</a:t>
              </a:r>
            </a:p>
            <a:p>
              <a:pPr algn="ctr">
                <a:lnSpc>
                  <a:spcPct val="100000"/>
                </a:lnSpc>
                <a:spcBef>
                  <a:spcPct val="0"/>
                </a:spcBef>
                <a:buClrTx/>
                <a:buSzTx/>
                <a:buFontTx/>
                <a:buNone/>
              </a:pPr>
              <a:r>
                <a:rPr lang="en-US" altLang="en-US" sz="1800" b="1">
                  <a:solidFill>
                    <a:srgbClr val="000000"/>
                  </a:solidFill>
                  <a:latin typeface="Futura Lt BT" pitchFamily="34" charset="0"/>
                </a:rPr>
                <a:t>56%</a:t>
              </a:r>
              <a:endParaRPr lang="en-US" altLang="en-US" sz="3600">
                <a:solidFill>
                  <a:schemeClr val="tx1"/>
                </a:solidFill>
                <a:latin typeface="Futura Lt BT" pitchFamily="34" charset="0"/>
              </a:endParaRPr>
            </a:p>
          </p:txBody>
        </p:sp>
      </p:grpSp>
      <p:grpSp>
        <p:nvGrpSpPr>
          <p:cNvPr id="18438" name="Group 40"/>
          <p:cNvGrpSpPr>
            <a:grpSpLocks/>
          </p:cNvGrpSpPr>
          <p:nvPr/>
        </p:nvGrpSpPr>
        <p:grpSpPr bwMode="auto">
          <a:xfrm>
            <a:off x="4757738" y="2128838"/>
            <a:ext cx="4294187" cy="2982912"/>
            <a:chOff x="3424" y="1776"/>
            <a:chExt cx="2063" cy="1433"/>
          </a:xfrm>
        </p:grpSpPr>
        <p:grpSp>
          <p:nvGrpSpPr>
            <p:cNvPr id="18443" name="Group 20"/>
            <p:cNvGrpSpPr>
              <a:grpSpLocks/>
            </p:cNvGrpSpPr>
            <p:nvPr/>
          </p:nvGrpSpPr>
          <p:grpSpPr bwMode="auto">
            <a:xfrm>
              <a:off x="3428" y="2097"/>
              <a:ext cx="2059" cy="1112"/>
              <a:chOff x="3043" y="1724"/>
              <a:chExt cx="2486" cy="1031"/>
            </a:xfrm>
          </p:grpSpPr>
          <p:sp>
            <p:nvSpPr>
              <p:cNvPr id="18448" name="Freeform 21"/>
              <p:cNvSpPr>
                <a:spLocks/>
              </p:cNvSpPr>
              <p:nvPr/>
            </p:nvSpPr>
            <p:spPr bwMode="auto">
              <a:xfrm>
                <a:off x="4334" y="1724"/>
                <a:ext cx="78" cy="605"/>
              </a:xfrm>
              <a:custGeom>
                <a:avLst/>
                <a:gdLst>
                  <a:gd name="T0" fmla="*/ 0 w 78"/>
                  <a:gd name="T1" fmla="*/ 294 h 605"/>
                  <a:gd name="T2" fmla="*/ 78 w 78"/>
                  <a:gd name="T3" fmla="*/ 0 h 605"/>
                  <a:gd name="T4" fmla="*/ 78 w 78"/>
                  <a:gd name="T5" fmla="*/ 312 h 605"/>
                  <a:gd name="T6" fmla="*/ 0 w 78"/>
                  <a:gd name="T7" fmla="*/ 605 h 605"/>
                  <a:gd name="T8" fmla="*/ 0 w 78"/>
                  <a:gd name="T9" fmla="*/ 294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605">
                    <a:moveTo>
                      <a:pt x="0" y="294"/>
                    </a:moveTo>
                    <a:lnTo>
                      <a:pt x="78" y="0"/>
                    </a:lnTo>
                    <a:lnTo>
                      <a:pt x="78" y="312"/>
                    </a:lnTo>
                    <a:lnTo>
                      <a:pt x="0" y="605"/>
                    </a:lnTo>
                    <a:lnTo>
                      <a:pt x="0" y="294"/>
                    </a:lnTo>
                    <a:close/>
                  </a:path>
                </a:pathLst>
              </a:custGeom>
              <a:solidFill>
                <a:srgbClr val="004000"/>
              </a:solidFill>
              <a:ln w="9525">
                <a:solidFill>
                  <a:srgbClr val="000000"/>
                </a:solidFill>
                <a:prstDash val="solid"/>
                <a:round/>
                <a:headEnd/>
                <a:tailEnd/>
              </a:ln>
            </p:spPr>
            <p:txBody>
              <a:bodyPr/>
              <a:lstStyle/>
              <a:p>
                <a:endParaRPr lang="en-CA"/>
              </a:p>
            </p:txBody>
          </p:sp>
          <p:sp>
            <p:nvSpPr>
              <p:cNvPr id="18449" name="Freeform 22"/>
              <p:cNvSpPr>
                <a:spLocks/>
              </p:cNvSpPr>
              <p:nvPr/>
            </p:nvSpPr>
            <p:spPr bwMode="auto">
              <a:xfrm>
                <a:off x="4334" y="1724"/>
                <a:ext cx="78" cy="294"/>
              </a:xfrm>
              <a:custGeom>
                <a:avLst/>
                <a:gdLst>
                  <a:gd name="T0" fmla="*/ 0 w 78"/>
                  <a:gd name="T1" fmla="*/ 0 h 294"/>
                  <a:gd name="T2" fmla="*/ 18 w 78"/>
                  <a:gd name="T3" fmla="*/ 0 h 294"/>
                  <a:gd name="T4" fmla="*/ 60 w 78"/>
                  <a:gd name="T5" fmla="*/ 0 h 294"/>
                  <a:gd name="T6" fmla="*/ 78 w 78"/>
                  <a:gd name="T7" fmla="*/ 0 h 294"/>
                  <a:gd name="T8" fmla="*/ 0 w 78"/>
                  <a:gd name="T9" fmla="*/ 294 h 294"/>
                  <a:gd name="T10" fmla="*/ 0 w 78"/>
                  <a:gd name="T11" fmla="*/ 0 h 2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294">
                    <a:moveTo>
                      <a:pt x="0" y="0"/>
                    </a:moveTo>
                    <a:lnTo>
                      <a:pt x="18" y="0"/>
                    </a:lnTo>
                    <a:lnTo>
                      <a:pt x="60" y="0"/>
                    </a:lnTo>
                    <a:lnTo>
                      <a:pt x="78" y="0"/>
                    </a:lnTo>
                    <a:lnTo>
                      <a:pt x="0" y="294"/>
                    </a:lnTo>
                    <a:lnTo>
                      <a:pt x="0" y="0"/>
                    </a:lnTo>
                    <a:close/>
                  </a:path>
                </a:pathLst>
              </a:custGeom>
              <a:solidFill>
                <a:srgbClr val="008000"/>
              </a:solidFill>
              <a:ln w="9525">
                <a:solidFill>
                  <a:srgbClr val="000000"/>
                </a:solidFill>
                <a:prstDash val="solid"/>
                <a:round/>
                <a:headEnd/>
                <a:tailEnd/>
              </a:ln>
            </p:spPr>
            <p:txBody>
              <a:bodyPr/>
              <a:lstStyle/>
              <a:p>
                <a:endParaRPr lang="en-CA"/>
              </a:p>
            </p:txBody>
          </p:sp>
          <p:sp>
            <p:nvSpPr>
              <p:cNvPr id="18450" name="Freeform 23"/>
              <p:cNvSpPr>
                <a:spLocks/>
              </p:cNvSpPr>
              <p:nvPr/>
            </p:nvSpPr>
            <p:spPr bwMode="auto">
              <a:xfrm>
                <a:off x="4376" y="1742"/>
                <a:ext cx="348" cy="587"/>
              </a:xfrm>
              <a:custGeom>
                <a:avLst/>
                <a:gdLst>
                  <a:gd name="T0" fmla="*/ 0 w 348"/>
                  <a:gd name="T1" fmla="*/ 276 h 587"/>
                  <a:gd name="T2" fmla="*/ 348 w 348"/>
                  <a:gd name="T3" fmla="*/ 0 h 587"/>
                  <a:gd name="T4" fmla="*/ 348 w 348"/>
                  <a:gd name="T5" fmla="*/ 312 h 587"/>
                  <a:gd name="T6" fmla="*/ 0 w 348"/>
                  <a:gd name="T7" fmla="*/ 587 h 587"/>
                  <a:gd name="T8" fmla="*/ 0 w 348"/>
                  <a:gd name="T9" fmla="*/ 276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587">
                    <a:moveTo>
                      <a:pt x="0" y="276"/>
                    </a:moveTo>
                    <a:lnTo>
                      <a:pt x="348" y="0"/>
                    </a:lnTo>
                    <a:lnTo>
                      <a:pt x="348" y="312"/>
                    </a:lnTo>
                    <a:lnTo>
                      <a:pt x="0" y="587"/>
                    </a:lnTo>
                    <a:lnTo>
                      <a:pt x="0" y="276"/>
                    </a:lnTo>
                    <a:close/>
                  </a:path>
                </a:pathLst>
              </a:custGeom>
              <a:solidFill>
                <a:srgbClr val="80804D"/>
              </a:solidFill>
              <a:ln w="9525">
                <a:solidFill>
                  <a:srgbClr val="000000"/>
                </a:solidFill>
                <a:prstDash val="solid"/>
                <a:round/>
                <a:headEnd/>
                <a:tailEnd/>
              </a:ln>
            </p:spPr>
            <p:txBody>
              <a:bodyPr/>
              <a:lstStyle/>
              <a:p>
                <a:endParaRPr lang="en-CA"/>
              </a:p>
            </p:txBody>
          </p:sp>
          <p:sp>
            <p:nvSpPr>
              <p:cNvPr id="18451" name="Freeform 24"/>
              <p:cNvSpPr>
                <a:spLocks/>
              </p:cNvSpPr>
              <p:nvPr/>
            </p:nvSpPr>
            <p:spPr bwMode="auto">
              <a:xfrm>
                <a:off x="4376" y="1724"/>
                <a:ext cx="348" cy="294"/>
              </a:xfrm>
              <a:custGeom>
                <a:avLst/>
                <a:gdLst>
                  <a:gd name="T0" fmla="*/ 78 w 348"/>
                  <a:gd name="T1" fmla="*/ 0 h 294"/>
                  <a:gd name="T2" fmla="*/ 96 w 348"/>
                  <a:gd name="T3" fmla="*/ 0 h 294"/>
                  <a:gd name="T4" fmla="*/ 114 w 348"/>
                  <a:gd name="T5" fmla="*/ 0 h 294"/>
                  <a:gd name="T6" fmla="*/ 156 w 348"/>
                  <a:gd name="T7" fmla="*/ 0 h 294"/>
                  <a:gd name="T8" fmla="*/ 174 w 348"/>
                  <a:gd name="T9" fmla="*/ 0 h 294"/>
                  <a:gd name="T10" fmla="*/ 192 w 348"/>
                  <a:gd name="T11" fmla="*/ 0 h 294"/>
                  <a:gd name="T12" fmla="*/ 216 w 348"/>
                  <a:gd name="T13" fmla="*/ 6 h 294"/>
                  <a:gd name="T14" fmla="*/ 234 w 348"/>
                  <a:gd name="T15" fmla="*/ 6 h 294"/>
                  <a:gd name="T16" fmla="*/ 252 w 348"/>
                  <a:gd name="T17" fmla="*/ 6 h 294"/>
                  <a:gd name="T18" fmla="*/ 288 w 348"/>
                  <a:gd name="T19" fmla="*/ 6 h 294"/>
                  <a:gd name="T20" fmla="*/ 312 w 348"/>
                  <a:gd name="T21" fmla="*/ 12 h 294"/>
                  <a:gd name="T22" fmla="*/ 330 w 348"/>
                  <a:gd name="T23" fmla="*/ 12 h 294"/>
                  <a:gd name="T24" fmla="*/ 348 w 348"/>
                  <a:gd name="T25" fmla="*/ 12 h 294"/>
                  <a:gd name="T26" fmla="*/ 0 w 348"/>
                  <a:gd name="T27" fmla="*/ 294 h 294"/>
                  <a:gd name="T28" fmla="*/ 78 w 348"/>
                  <a:gd name="T29" fmla="*/ 0 h 2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8" h="294">
                    <a:moveTo>
                      <a:pt x="78" y="0"/>
                    </a:moveTo>
                    <a:lnTo>
                      <a:pt x="96" y="0"/>
                    </a:lnTo>
                    <a:lnTo>
                      <a:pt x="114" y="0"/>
                    </a:lnTo>
                    <a:lnTo>
                      <a:pt x="156" y="0"/>
                    </a:lnTo>
                    <a:lnTo>
                      <a:pt x="174" y="0"/>
                    </a:lnTo>
                    <a:lnTo>
                      <a:pt x="192" y="0"/>
                    </a:lnTo>
                    <a:lnTo>
                      <a:pt x="216" y="6"/>
                    </a:lnTo>
                    <a:lnTo>
                      <a:pt x="234" y="6"/>
                    </a:lnTo>
                    <a:lnTo>
                      <a:pt x="252" y="6"/>
                    </a:lnTo>
                    <a:lnTo>
                      <a:pt x="288" y="6"/>
                    </a:lnTo>
                    <a:lnTo>
                      <a:pt x="312" y="12"/>
                    </a:lnTo>
                    <a:lnTo>
                      <a:pt x="330" y="12"/>
                    </a:lnTo>
                    <a:lnTo>
                      <a:pt x="348" y="12"/>
                    </a:lnTo>
                    <a:lnTo>
                      <a:pt x="0" y="294"/>
                    </a:lnTo>
                    <a:lnTo>
                      <a:pt x="78" y="0"/>
                    </a:lnTo>
                    <a:close/>
                  </a:path>
                </a:pathLst>
              </a:custGeom>
              <a:solidFill>
                <a:srgbClr val="FFFF99"/>
              </a:solidFill>
              <a:ln w="9525">
                <a:solidFill>
                  <a:srgbClr val="000000"/>
                </a:solidFill>
                <a:prstDash val="solid"/>
                <a:round/>
                <a:headEnd/>
                <a:tailEnd/>
              </a:ln>
            </p:spPr>
            <p:txBody>
              <a:bodyPr/>
              <a:lstStyle/>
              <a:p>
                <a:endParaRPr lang="en-CA"/>
              </a:p>
            </p:txBody>
          </p:sp>
          <p:sp>
            <p:nvSpPr>
              <p:cNvPr id="18452" name="Freeform 25"/>
              <p:cNvSpPr>
                <a:spLocks/>
              </p:cNvSpPr>
              <p:nvPr/>
            </p:nvSpPr>
            <p:spPr bwMode="auto">
              <a:xfrm>
                <a:off x="4508" y="1916"/>
                <a:ext cx="1021" cy="431"/>
              </a:xfrm>
              <a:custGeom>
                <a:avLst/>
                <a:gdLst>
                  <a:gd name="T0" fmla="*/ 0 w 1021"/>
                  <a:gd name="T1" fmla="*/ 120 h 431"/>
                  <a:gd name="T2" fmla="*/ 1021 w 1021"/>
                  <a:gd name="T3" fmla="*/ 0 h 431"/>
                  <a:gd name="T4" fmla="*/ 1021 w 1021"/>
                  <a:gd name="T5" fmla="*/ 312 h 431"/>
                  <a:gd name="T6" fmla="*/ 0 w 1021"/>
                  <a:gd name="T7" fmla="*/ 431 h 431"/>
                  <a:gd name="T8" fmla="*/ 0 w 1021"/>
                  <a:gd name="T9" fmla="*/ 12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1" h="431">
                    <a:moveTo>
                      <a:pt x="0" y="120"/>
                    </a:moveTo>
                    <a:lnTo>
                      <a:pt x="1021" y="0"/>
                    </a:lnTo>
                    <a:lnTo>
                      <a:pt x="1021" y="312"/>
                    </a:lnTo>
                    <a:lnTo>
                      <a:pt x="0" y="431"/>
                    </a:lnTo>
                    <a:lnTo>
                      <a:pt x="0" y="120"/>
                    </a:lnTo>
                    <a:close/>
                  </a:path>
                </a:pathLst>
              </a:custGeom>
              <a:solidFill>
                <a:srgbClr val="1A1A4D"/>
              </a:solidFill>
              <a:ln w="9525">
                <a:solidFill>
                  <a:srgbClr val="000000"/>
                </a:solidFill>
                <a:prstDash val="solid"/>
                <a:round/>
                <a:headEnd/>
                <a:tailEnd/>
              </a:ln>
            </p:spPr>
            <p:txBody>
              <a:bodyPr/>
              <a:lstStyle/>
              <a:p>
                <a:endParaRPr lang="en-CA"/>
              </a:p>
            </p:txBody>
          </p:sp>
          <p:sp>
            <p:nvSpPr>
              <p:cNvPr id="18453" name="Freeform 26"/>
              <p:cNvSpPr>
                <a:spLocks/>
              </p:cNvSpPr>
              <p:nvPr/>
            </p:nvSpPr>
            <p:spPr bwMode="auto">
              <a:xfrm>
                <a:off x="4508" y="1754"/>
                <a:ext cx="1021" cy="282"/>
              </a:xfrm>
              <a:custGeom>
                <a:avLst/>
                <a:gdLst>
                  <a:gd name="T0" fmla="*/ 348 w 1021"/>
                  <a:gd name="T1" fmla="*/ 0 h 282"/>
                  <a:gd name="T2" fmla="*/ 366 w 1021"/>
                  <a:gd name="T3" fmla="*/ 0 h 282"/>
                  <a:gd name="T4" fmla="*/ 402 w 1021"/>
                  <a:gd name="T5" fmla="*/ 6 h 282"/>
                  <a:gd name="T6" fmla="*/ 420 w 1021"/>
                  <a:gd name="T7" fmla="*/ 6 h 282"/>
                  <a:gd name="T8" fmla="*/ 438 w 1021"/>
                  <a:gd name="T9" fmla="*/ 12 h 282"/>
                  <a:gd name="T10" fmla="*/ 474 w 1021"/>
                  <a:gd name="T11" fmla="*/ 12 h 282"/>
                  <a:gd name="T12" fmla="*/ 492 w 1021"/>
                  <a:gd name="T13" fmla="*/ 18 h 282"/>
                  <a:gd name="T14" fmla="*/ 511 w 1021"/>
                  <a:gd name="T15" fmla="*/ 18 h 282"/>
                  <a:gd name="T16" fmla="*/ 529 w 1021"/>
                  <a:gd name="T17" fmla="*/ 18 h 282"/>
                  <a:gd name="T18" fmla="*/ 565 w 1021"/>
                  <a:gd name="T19" fmla="*/ 24 h 282"/>
                  <a:gd name="T20" fmla="*/ 583 w 1021"/>
                  <a:gd name="T21" fmla="*/ 30 h 282"/>
                  <a:gd name="T22" fmla="*/ 595 w 1021"/>
                  <a:gd name="T23" fmla="*/ 30 h 282"/>
                  <a:gd name="T24" fmla="*/ 631 w 1021"/>
                  <a:gd name="T25" fmla="*/ 36 h 282"/>
                  <a:gd name="T26" fmla="*/ 649 w 1021"/>
                  <a:gd name="T27" fmla="*/ 42 h 282"/>
                  <a:gd name="T28" fmla="*/ 661 w 1021"/>
                  <a:gd name="T29" fmla="*/ 42 h 282"/>
                  <a:gd name="T30" fmla="*/ 691 w 1021"/>
                  <a:gd name="T31" fmla="*/ 48 h 282"/>
                  <a:gd name="T32" fmla="*/ 709 w 1021"/>
                  <a:gd name="T33" fmla="*/ 54 h 282"/>
                  <a:gd name="T34" fmla="*/ 727 w 1021"/>
                  <a:gd name="T35" fmla="*/ 54 h 282"/>
                  <a:gd name="T36" fmla="*/ 757 w 1021"/>
                  <a:gd name="T37" fmla="*/ 60 h 282"/>
                  <a:gd name="T38" fmla="*/ 769 w 1021"/>
                  <a:gd name="T39" fmla="*/ 66 h 282"/>
                  <a:gd name="T40" fmla="*/ 781 w 1021"/>
                  <a:gd name="T41" fmla="*/ 72 h 282"/>
                  <a:gd name="T42" fmla="*/ 799 w 1021"/>
                  <a:gd name="T43" fmla="*/ 72 h 282"/>
                  <a:gd name="T44" fmla="*/ 823 w 1021"/>
                  <a:gd name="T45" fmla="*/ 78 h 282"/>
                  <a:gd name="T46" fmla="*/ 835 w 1021"/>
                  <a:gd name="T47" fmla="*/ 84 h 282"/>
                  <a:gd name="T48" fmla="*/ 853 w 1021"/>
                  <a:gd name="T49" fmla="*/ 90 h 282"/>
                  <a:gd name="T50" fmla="*/ 877 w 1021"/>
                  <a:gd name="T51" fmla="*/ 96 h 282"/>
                  <a:gd name="T52" fmla="*/ 889 w 1021"/>
                  <a:gd name="T53" fmla="*/ 102 h 282"/>
                  <a:gd name="T54" fmla="*/ 901 w 1021"/>
                  <a:gd name="T55" fmla="*/ 102 h 282"/>
                  <a:gd name="T56" fmla="*/ 925 w 1021"/>
                  <a:gd name="T57" fmla="*/ 114 h 282"/>
                  <a:gd name="T58" fmla="*/ 937 w 1021"/>
                  <a:gd name="T59" fmla="*/ 114 h 282"/>
                  <a:gd name="T60" fmla="*/ 943 w 1021"/>
                  <a:gd name="T61" fmla="*/ 120 h 282"/>
                  <a:gd name="T62" fmla="*/ 955 w 1021"/>
                  <a:gd name="T63" fmla="*/ 126 h 282"/>
                  <a:gd name="T64" fmla="*/ 979 w 1021"/>
                  <a:gd name="T65" fmla="*/ 132 h 282"/>
                  <a:gd name="T66" fmla="*/ 985 w 1021"/>
                  <a:gd name="T67" fmla="*/ 138 h 282"/>
                  <a:gd name="T68" fmla="*/ 997 w 1021"/>
                  <a:gd name="T69" fmla="*/ 144 h 282"/>
                  <a:gd name="T70" fmla="*/ 1015 w 1021"/>
                  <a:gd name="T71" fmla="*/ 150 h 282"/>
                  <a:gd name="T72" fmla="*/ 1021 w 1021"/>
                  <a:gd name="T73" fmla="*/ 156 h 282"/>
                  <a:gd name="T74" fmla="*/ 0 w 1021"/>
                  <a:gd name="T75" fmla="*/ 282 h 282"/>
                  <a:gd name="T76" fmla="*/ 348 w 1021"/>
                  <a:gd name="T77" fmla="*/ 0 h 2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1" h="282">
                    <a:moveTo>
                      <a:pt x="348" y="0"/>
                    </a:moveTo>
                    <a:lnTo>
                      <a:pt x="366" y="0"/>
                    </a:lnTo>
                    <a:lnTo>
                      <a:pt x="402" y="6"/>
                    </a:lnTo>
                    <a:lnTo>
                      <a:pt x="420" y="6"/>
                    </a:lnTo>
                    <a:lnTo>
                      <a:pt x="438" y="12"/>
                    </a:lnTo>
                    <a:lnTo>
                      <a:pt x="474" y="12"/>
                    </a:lnTo>
                    <a:lnTo>
                      <a:pt x="492" y="18"/>
                    </a:lnTo>
                    <a:lnTo>
                      <a:pt x="511" y="18"/>
                    </a:lnTo>
                    <a:lnTo>
                      <a:pt x="529" y="18"/>
                    </a:lnTo>
                    <a:lnTo>
                      <a:pt x="565" y="24"/>
                    </a:lnTo>
                    <a:lnTo>
                      <a:pt x="583" y="30"/>
                    </a:lnTo>
                    <a:lnTo>
                      <a:pt x="595" y="30"/>
                    </a:lnTo>
                    <a:lnTo>
                      <a:pt x="631" y="36"/>
                    </a:lnTo>
                    <a:lnTo>
                      <a:pt x="649" y="42"/>
                    </a:lnTo>
                    <a:lnTo>
                      <a:pt x="661" y="42"/>
                    </a:lnTo>
                    <a:lnTo>
                      <a:pt x="691" y="48"/>
                    </a:lnTo>
                    <a:lnTo>
                      <a:pt x="709" y="54"/>
                    </a:lnTo>
                    <a:lnTo>
                      <a:pt x="727" y="54"/>
                    </a:lnTo>
                    <a:lnTo>
                      <a:pt x="757" y="60"/>
                    </a:lnTo>
                    <a:lnTo>
                      <a:pt x="769" y="66"/>
                    </a:lnTo>
                    <a:lnTo>
                      <a:pt x="781" y="72"/>
                    </a:lnTo>
                    <a:lnTo>
                      <a:pt x="799" y="72"/>
                    </a:lnTo>
                    <a:lnTo>
                      <a:pt x="823" y="78"/>
                    </a:lnTo>
                    <a:lnTo>
                      <a:pt x="835" y="84"/>
                    </a:lnTo>
                    <a:lnTo>
                      <a:pt x="853" y="90"/>
                    </a:lnTo>
                    <a:lnTo>
                      <a:pt x="877" y="96"/>
                    </a:lnTo>
                    <a:lnTo>
                      <a:pt x="889" y="102"/>
                    </a:lnTo>
                    <a:lnTo>
                      <a:pt x="901" y="102"/>
                    </a:lnTo>
                    <a:lnTo>
                      <a:pt x="925" y="114"/>
                    </a:lnTo>
                    <a:lnTo>
                      <a:pt x="937" y="114"/>
                    </a:lnTo>
                    <a:lnTo>
                      <a:pt x="943" y="120"/>
                    </a:lnTo>
                    <a:lnTo>
                      <a:pt x="955" y="126"/>
                    </a:lnTo>
                    <a:lnTo>
                      <a:pt x="979" y="132"/>
                    </a:lnTo>
                    <a:lnTo>
                      <a:pt x="985" y="138"/>
                    </a:lnTo>
                    <a:lnTo>
                      <a:pt x="997" y="144"/>
                    </a:lnTo>
                    <a:lnTo>
                      <a:pt x="1015" y="150"/>
                    </a:lnTo>
                    <a:lnTo>
                      <a:pt x="1021" y="156"/>
                    </a:lnTo>
                    <a:lnTo>
                      <a:pt x="0" y="282"/>
                    </a:lnTo>
                    <a:lnTo>
                      <a:pt x="348" y="0"/>
                    </a:lnTo>
                    <a:close/>
                  </a:path>
                </a:pathLst>
              </a:custGeom>
              <a:solidFill>
                <a:srgbClr val="333399"/>
              </a:solidFill>
              <a:ln w="9525">
                <a:solidFill>
                  <a:srgbClr val="000000"/>
                </a:solidFill>
                <a:prstDash val="solid"/>
                <a:round/>
                <a:headEnd/>
                <a:tailEnd/>
              </a:ln>
            </p:spPr>
            <p:txBody>
              <a:bodyPr/>
              <a:lstStyle/>
              <a:p>
                <a:endParaRPr lang="en-CA"/>
              </a:p>
            </p:txBody>
          </p:sp>
          <p:sp>
            <p:nvSpPr>
              <p:cNvPr id="18454" name="Freeform 27"/>
              <p:cNvSpPr>
                <a:spLocks/>
              </p:cNvSpPr>
              <p:nvPr/>
            </p:nvSpPr>
            <p:spPr bwMode="auto">
              <a:xfrm>
                <a:off x="3043" y="2150"/>
                <a:ext cx="2258" cy="605"/>
              </a:xfrm>
              <a:custGeom>
                <a:avLst/>
                <a:gdLst>
                  <a:gd name="T0" fmla="*/ 2252 w 2258"/>
                  <a:gd name="T1" fmla="*/ 24 h 605"/>
                  <a:gd name="T2" fmla="*/ 2234 w 2258"/>
                  <a:gd name="T3" fmla="*/ 60 h 605"/>
                  <a:gd name="T4" fmla="*/ 2198 w 2258"/>
                  <a:gd name="T5" fmla="*/ 96 h 605"/>
                  <a:gd name="T6" fmla="*/ 2150 w 2258"/>
                  <a:gd name="T7" fmla="*/ 120 h 605"/>
                  <a:gd name="T8" fmla="*/ 2084 w 2258"/>
                  <a:gd name="T9" fmla="*/ 155 h 605"/>
                  <a:gd name="T10" fmla="*/ 2006 w 2258"/>
                  <a:gd name="T11" fmla="*/ 185 h 605"/>
                  <a:gd name="T12" fmla="*/ 1927 w 2258"/>
                  <a:gd name="T13" fmla="*/ 203 h 605"/>
                  <a:gd name="T14" fmla="*/ 1819 w 2258"/>
                  <a:gd name="T15" fmla="*/ 227 h 605"/>
                  <a:gd name="T16" fmla="*/ 1711 w 2258"/>
                  <a:gd name="T17" fmla="*/ 251 h 605"/>
                  <a:gd name="T18" fmla="*/ 1603 w 2258"/>
                  <a:gd name="T19" fmla="*/ 263 h 605"/>
                  <a:gd name="T20" fmla="*/ 1477 w 2258"/>
                  <a:gd name="T21" fmla="*/ 275 h 605"/>
                  <a:gd name="T22" fmla="*/ 1345 w 2258"/>
                  <a:gd name="T23" fmla="*/ 287 h 605"/>
                  <a:gd name="T24" fmla="*/ 1225 w 2258"/>
                  <a:gd name="T25" fmla="*/ 293 h 605"/>
                  <a:gd name="T26" fmla="*/ 1087 w 2258"/>
                  <a:gd name="T27" fmla="*/ 293 h 605"/>
                  <a:gd name="T28" fmla="*/ 949 w 2258"/>
                  <a:gd name="T29" fmla="*/ 287 h 605"/>
                  <a:gd name="T30" fmla="*/ 835 w 2258"/>
                  <a:gd name="T31" fmla="*/ 281 h 605"/>
                  <a:gd name="T32" fmla="*/ 703 w 2258"/>
                  <a:gd name="T33" fmla="*/ 269 h 605"/>
                  <a:gd name="T34" fmla="*/ 583 w 2258"/>
                  <a:gd name="T35" fmla="*/ 257 h 605"/>
                  <a:gd name="T36" fmla="*/ 481 w 2258"/>
                  <a:gd name="T37" fmla="*/ 239 h 605"/>
                  <a:gd name="T38" fmla="*/ 373 w 2258"/>
                  <a:gd name="T39" fmla="*/ 215 h 605"/>
                  <a:gd name="T40" fmla="*/ 276 w 2258"/>
                  <a:gd name="T41" fmla="*/ 191 h 605"/>
                  <a:gd name="T42" fmla="*/ 204 w 2258"/>
                  <a:gd name="T43" fmla="*/ 167 h 605"/>
                  <a:gd name="T44" fmla="*/ 132 w 2258"/>
                  <a:gd name="T45" fmla="*/ 137 h 605"/>
                  <a:gd name="T46" fmla="*/ 72 w 2258"/>
                  <a:gd name="T47" fmla="*/ 102 h 605"/>
                  <a:gd name="T48" fmla="*/ 36 w 2258"/>
                  <a:gd name="T49" fmla="*/ 72 h 605"/>
                  <a:gd name="T50" fmla="*/ 12 w 2258"/>
                  <a:gd name="T51" fmla="*/ 42 h 605"/>
                  <a:gd name="T52" fmla="*/ 0 w 2258"/>
                  <a:gd name="T53" fmla="*/ 6 h 605"/>
                  <a:gd name="T54" fmla="*/ 0 w 2258"/>
                  <a:gd name="T55" fmla="*/ 329 h 605"/>
                  <a:gd name="T56" fmla="*/ 18 w 2258"/>
                  <a:gd name="T57" fmla="*/ 365 h 605"/>
                  <a:gd name="T58" fmla="*/ 48 w 2258"/>
                  <a:gd name="T59" fmla="*/ 395 h 605"/>
                  <a:gd name="T60" fmla="*/ 96 w 2258"/>
                  <a:gd name="T61" fmla="*/ 431 h 605"/>
                  <a:gd name="T62" fmla="*/ 162 w 2258"/>
                  <a:gd name="T63" fmla="*/ 461 h 605"/>
                  <a:gd name="T64" fmla="*/ 228 w 2258"/>
                  <a:gd name="T65" fmla="*/ 485 h 605"/>
                  <a:gd name="T66" fmla="*/ 319 w 2258"/>
                  <a:gd name="T67" fmla="*/ 515 h 605"/>
                  <a:gd name="T68" fmla="*/ 415 w 2258"/>
                  <a:gd name="T69" fmla="*/ 539 h 605"/>
                  <a:gd name="T70" fmla="*/ 511 w 2258"/>
                  <a:gd name="T71" fmla="*/ 557 h 605"/>
                  <a:gd name="T72" fmla="*/ 631 w 2258"/>
                  <a:gd name="T73" fmla="*/ 575 h 605"/>
                  <a:gd name="T74" fmla="*/ 763 w 2258"/>
                  <a:gd name="T75" fmla="*/ 587 h 605"/>
                  <a:gd name="T76" fmla="*/ 871 w 2258"/>
                  <a:gd name="T77" fmla="*/ 593 h 605"/>
                  <a:gd name="T78" fmla="*/ 1009 w 2258"/>
                  <a:gd name="T79" fmla="*/ 599 h 605"/>
                  <a:gd name="T80" fmla="*/ 1147 w 2258"/>
                  <a:gd name="T81" fmla="*/ 605 h 605"/>
                  <a:gd name="T82" fmla="*/ 1267 w 2258"/>
                  <a:gd name="T83" fmla="*/ 599 h 605"/>
                  <a:gd name="T84" fmla="*/ 1399 w 2258"/>
                  <a:gd name="T85" fmla="*/ 593 h 605"/>
                  <a:gd name="T86" fmla="*/ 1531 w 2258"/>
                  <a:gd name="T87" fmla="*/ 581 h 605"/>
                  <a:gd name="T88" fmla="*/ 1639 w 2258"/>
                  <a:gd name="T89" fmla="*/ 569 h 605"/>
                  <a:gd name="T90" fmla="*/ 1759 w 2258"/>
                  <a:gd name="T91" fmla="*/ 551 h 605"/>
                  <a:gd name="T92" fmla="*/ 1867 w 2258"/>
                  <a:gd name="T93" fmla="*/ 533 h 605"/>
                  <a:gd name="T94" fmla="*/ 1951 w 2258"/>
                  <a:gd name="T95" fmla="*/ 509 h 605"/>
                  <a:gd name="T96" fmla="*/ 2042 w 2258"/>
                  <a:gd name="T97" fmla="*/ 485 h 605"/>
                  <a:gd name="T98" fmla="*/ 2114 w 2258"/>
                  <a:gd name="T99" fmla="*/ 455 h 605"/>
                  <a:gd name="T100" fmla="*/ 2168 w 2258"/>
                  <a:gd name="T101" fmla="*/ 425 h 605"/>
                  <a:gd name="T102" fmla="*/ 2210 w 2258"/>
                  <a:gd name="T103" fmla="*/ 389 h 605"/>
                  <a:gd name="T104" fmla="*/ 2240 w 2258"/>
                  <a:gd name="T105" fmla="*/ 353 h 605"/>
                  <a:gd name="T106" fmla="*/ 2252 w 2258"/>
                  <a:gd name="T107" fmla="*/ 323 h 6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58" h="605">
                    <a:moveTo>
                      <a:pt x="2258" y="0"/>
                    </a:moveTo>
                    <a:lnTo>
                      <a:pt x="2258" y="6"/>
                    </a:lnTo>
                    <a:lnTo>
                      <a:pt x="2252" y="12"/>
                    </a:lnTo>
                    <a:lnTo>
                      <a:pt x="2252" y="18"/>
                    </a:lnTo>
                    <a:lnTo>
                      <a:pt x="2252" y="24"/>
                    </a:lnTo>
                    <a:lnTo>
                      <a:pt x="2246" y="36"/>
                    </a:lnTo>
                    <a:lnTo>
                      <a:pt x="2246" y="42"/>
                    </a:lnTo>
                    <a:lnTo>
                      <a:pt x="2240" y="42"/>
                    </a:lnTo>
                    <a:lnTo>
                      <a:pt x="2234" y="54"/>
                    </a:lnTo>
                    <a:lnTo>
                      <a:pt x="2234" y="60"/>
                    </a:lnTo>
                    <a:lnTo>
                      <a:pt x="2228" y="66"/>
                    </a:lnTo>
                    <a:lnTo>
                      <a:pt x="2216" y="72"/>
                    </a:lnTo>
                    <a:lnTo>
                      <a:pt x="2210" y="78"/>
                    </a:lnTo>
                    <a:lnTo>
                      <a:pt x="2210" y="84"/>
                    </a:lnTo>
                    <a:lnTo>
                      <a:pt x="2198" y="96"/>
                    </a:lnTo>
                    <a:lnTo>
                      <a:pt x="2186" y="102"/>
                    </a:lnTo>
                    <a:lnTo>
                      <a:pt x="2180" y="102"/>
                    </a:lnTo>
                    <a:lnTo>
                      <a:pt x="2168" y="114"/>
                    </a:lnTo>
                    <a:lnTo>
                      <a:pt x="2156" y="120"/>
                    </a:lnTo>
                    <a:lnTo>
                      <a:pt x="2150" y="120"/>
                    </a:lnTo>
                    <a:lnTo>
                      <a:pt x="2132" y="131"/>
                    </a:lnTo>
                    <a:lnTo>
                      <a:pt x="2126" y="137"/>
                    </a:lnTo>
                    <a:lnTo>
                      <a:pt x="2114" y="143"/>
                    </a:lnTo>
                    <a:lnTo>
                      <a:pt x="2096" y="149"/>
                    </a:lnTo>
                    <a:lnTo>
                      <a:pt x="2084" y="155"/>
                    </a:lnTo>
                    <a:lnTo>
                      <a:pt x="2072" y="155"/>
                    </a:lnTo>
                    <a:lnTo>
                      <a:pt x="2054" y="167"/>
                    </a:lnTo>
                    <a:lnTo>
                      <a:pt x="2042" y="173"/>
                    </a:lnTo>
                    <a:lnTo>
                      <a:pt x="2030" y="173"/>
                    </a:lnTo>
                    <a:lnTo>
                      <a:pt x="2006" y="185"/>
                    </a:lnTo>
                    <a:lnTo>
                      <a:pt x="1994" y="185"/>
                    </a:lnTo>
                    <a:lnTo>
                      <a:pt x="1982" y="191"/>
                    </a:lnTo>
                    <a:lnTo>
                      <a:pt x="1951" y="197"/>
                    </a:lnTo>
                    <a:lnTo>
                      <a:pt x="1939" y="203"/>
                    </a:lnTo>
                    <a:lnTo>
                      <a:pt x="1927" y="203"/>
                    </a:lnTo>
                    <a:lnTo>
                      <a:pt x="1897" y="215"/>
                    </a:lnTo>
                    <a:lnTo>
                      <a:pt x="1885" y="215"/>
                    </a:lnTo>
                    <a:lnTo>
                      <a:pt x="1867" y="221"/>
                    </a:lnTo>
                    <a:lnTo>
                      <a:pt x="1837" y="227"/>
                    </a:lnTo>
                    <a:lnTo>
                      <a:pt x="1819" y="227"/>
                    </a:lnTo>
                    <a:lnTo>
                      <a:pt x="1807" y="233"/>
                    </a:lnTo>
                    <a:lnTo>
                      <a:pt x="1777" y="239"/>
                    </a:lnTo>
                    <a:lnTo>
                      <a:pt x="1759" y="239"/>
                    </a:lnTo>
                    <a:lnTo>
                      <a:pt x="1741" y="245"/>
                    </a:lnTo>
                    <a:lnTo>
                      <a:pt x="1711" y="251"/>
                    </a:lnTo>
                    <a:lnTo>
                      <a:pt x="1693" y="251"/>
                    </a:lnTo>
                    <a:lnTo>
                      <a:pt x="1675" y="257"/>
                    </a:lnTo>
                    <a:lnTo>
                      <a:pt x="1639" y="257"/>
                    </a:lnTo>
                    <a:lnTo>
                      <a:pt x="1621" y="263"/>
                    </a:lnTo>
                    <a:lnTo>
                      <a:pt x="1603" y="263"/>
                    </a:lnTo>
                    <a:lnTo>
                      <a:pt x="1567" y="269"/>
                    </a:lnTo>
                    <a:lnTo>
                      <a:pt x="1549" y="269"/>
                    </a:lnTo>
                    <a:lnTo>
                      <a:pt x="1531" y="269"/>
                    </a:lnTo>
                    <a:lnTo>
                      <a:pt x="1495" y="275"/>
                    </a:lnTo>
                    <a:lnTo>
                      <a:pt x="1477" y="275"/>
                    </a:lnTo>
                    <a:lnTo>
                      <a:pt x="1459" y="281"/>
                    </a:lnTo>
                    <a:lnTo>
                      <a:pt x="1417" y="281"/>
                    </a:lnTo>
                    <a:lnTo>
                      <a:pt x="1399" y="281"/>
                    </a:lnTo>
                    <a:lnTo>
                      <a:pt x="1381" y="281"/>
                    </a:lnTo>
                    <a:lnTo>
                      <a:pt x="1345" y="287"/>
                    </a:lnTo>
                    <a:lnTo>
                      <a:pt x="1321" y="287"/>
                    </a:lnTo>
                    <a:lnTo>
                      <a:pt x="1303" y="287"/>
                    </a:lnTo>
                    <a:lnTo>
                      <a:pt x="1267" y="287"/>
                    </a:lnTo>
                    <a:lnTo>
                      <a:pt x="1243" y="287"/>
                    </a:lnTo>
                    <a:lnTo>
                      <a:pt x="1225" y="293"/>
                    </a:lnTo>
                    <a:lnTo>
                      <a:pt x="1189" y="293"/>
                    </a:lnTo>
                    <a:lnTo>
                      <a:pt x="1165" y="293"/>
                    </a:lnTo>
                    <a:lnTo>
                      <a:pt x="1147" y="293"/>
                    </a:lnTo>
                    <a:lnTo>
                      <a:pt x="1105" y="293"/>
                    </a:lnTo>
                    <a:lnTo>
                      <a:pt x="1087" y="293"/>
                    </a:lnTo>
                    <a:lnTo>
                      <a:pt x="1069" y="293"/>
                    </a:lnTo>
                    <a:lnTo>
                      <a:pt x="1027" y="293"/>
                    </a:lnTo>
                    <a:lnTo>
                      <a:pt x="1009" y="287"/>
                    </a:lnTo>
                    <a:lnTo>
                      <a:pt x="991" y="287"/>
                    </a:lnTo>
                    <a:lnTo>
                      <a:pt x="949" y="287"/>
                    </a:lnTo>
                    <a:lnTo>
                      <a:pt x="931" y="287"/>
                    </a:lnTo>
                    <a:lnTo>
                      <a:pt x="913" y="287"/>
                    </a:lnTo>
                    <a:lnTo>
                      <a:pt x="871" y="281"/>
                    </a:lnTo>
                    <a:lnTo>
                      <a:pt x="853" y="281"/>
                    </a:lnTo>
                    <a:lnTo>
                      <a:pt x="835" y="281"/>
                    </a:lnTo>
                    <a:lnTo>
                      <a:pt x="799" y="281"/>
                    </a:lnTo>
                    <a:lnTo>
                      <a:pt x="781" y="275"/>
                    </a:lnTo>
                    <a:lnTo>
                      <a:pt x="763" y="275"/>
                    </a:lnTo>
                    <a:lnTo>
                      <a:pt x="721" y="269"/>
                    </a:lnTo>
                    <a:lnTo>
                      <a:pt x="703" y="269"/>
                    </a:lnTo>
                    <a:lnTo>
                      <a:pt x="685" y="269"/>
                    </a:lnTo>
                    <a:lnTo>
                      <a:pt x="649" y="263"/>
                    </a:lnTo>
                    <a:lnTo>
                      <a:pt x="631" y="263"/>
                    </a:lnTo>
                    <a:lnTo>
                      <a:pt x="613" y="257"/>
                    </a:lnTo>
                    <a:lnTo>
                      <a:pt x="583" y="257"/>
                    </a:lnTo>
                    <a:lnTo>
                      <a:pt x="565" y="251"/>
                    </a:lnTo>
                    <a:lnTo>
                      <a:pt x="547" y="251"/>
                    </a:lnTo>
                    <a:lnTo>
                      <a:pt x="511" y="245"/>
                    </a:lnTo>
                    <a:lnTo>
                      <a:pt x="499" y="239"/>
                    </a:lnTo>
                    <a:lnTo>
                      <a:pt x="481" y="239"/>
                    </a:lnTo>
                    <a:lnTo>
                      <a:pt x="451" y="233"/>
                    </a:lnTo>
                    <a:lnTo>
                      <a:pt x="433" y="227"/>
                    </a:lnTo>
                    <a:lnTo>
                      <a:pt x="415" y="227"/>
                    </a:lnTo>
                    <a:lnTo>
                      <a:pt x="385" y="221"/>
                    </a:lnTo>
                    <a:lnTo>
                      <a:pt x="373" y="215"/>
                    </a:lnTo>
                    <a:lnTo>
                      <a:pt x="361" y="215"/>
                    </a:lnTo>
                    <a:lnTo>
                      <a:pt x="331" y="203"/>
                    </a:lnTo>
                    <a:lnTo>
                      <a:pt x="319" y="203"/>
                    </a:lnTo>
                    <a:lnTo>
                      <a:pt x="301" y="197"/>
                    </a:lnTo>
                    <a:lnTo>
                      <a:pt x="276" y="191"/>
                    </a:lnTo>
                    <a:lnTo>
                      <a:pt x="264" y="185"/>
                    </a:lnTo>
                    <a:lnTo>
                      <a:pt x="252" y="185"/>
                    </a:lnTo>
                    <a:lnTo>
                      <a:pt x="228" y="173"/>
                    </a:lnTo>
                    <a:lnTo>
                      <a:pt x="216" y="173"/>
                    </a:lnTo>
                    <a:lnTo>
                      <a:pt x="204" y="167"/>
                    </a:lnTo>
                    <a:lnTo>
                      <a:pt x="180" y="155"/>
                    </a:lnTo>
                    <a:lnTo>
                      <a:pt x="168" y="155"/>
                    </a:lnTo>
                    <a:lnTo>
                      <a:pt x="162" y="149"/>
                    </a:lnTo>
                    <a:lnTo>
                      <a:pt x="138" y="143"/>
                    </a:lnTo>
                    <a:lnTo>
                      <a:pt x="132" y="137"/>
                    </a:lnTo>
                    <a:lnTo>
                      <a:pt x="120" y="131"/>
                    </a:lnTo>
                    <a:lnTo>
                      <a:pt x="102" y="120"/>
                    </a:lnTo>
                    <a:lnTo>
                      <a:pt x="96" y="120"/>
                    </a:lnTo>
                    <a:lnTo>
                      <a:pt x="90" y="114"/>
                    </a:lnTo>
                    <a:lnTo>
                      <a:pt x="72" y="102"/>
                    </a:lnTo>
                    <a:lnTo>
                      <a:pt x="66" y="102"/>
                    </a:lnTo>
                    <a:lnTo>
                      <a:pt x="60" y="96"/>
                    </a:lnTo>
                    <a:lnTo>
                      <a:pt x="48" y="84"/>
                    </a:lnTo>
                    <a:lnTo>
                      <a:pt x="42" y="78"/>
                    </a:lnTo>
                    <a:lnTo>
                      <a:pt x="36" y="72"/>
                    </a:lnTo>
                    <a:lnTo>
                      <a:pt x="30" y="66"/>
                    </a:lnTo>
                    <a:lnTo>
                      <a:pt x="24" y="60"/>
                    </a:lnTo>
                    <a:lnTo>
                      <a:pt x="18" y="54"/>
                    </a:lnTo>
                    <a:lnTo>
                      <a:pt x="12" y="42"/>
                    </a:lnTo>
                    <a:lnTo>
                      <a:pt x="6" y="36"/>
                    </a:lnTo>
                    <a:lnTo>
                      <a:pt x="0" y="24"/>
                    </a:lnTo>
                    <a:lnTo>
                      <a:pt x="0" y="18"/>
                    </a:lnTo>
                    <a:lnTo>
                      <a:pt x="0" y="12"/>
                    </a:lnTo>
                    <a:lnTo>
                      <a:pt x="0" y="6"/>
                    </a:lnTo>
                    <a:lnTo>
                      <a:pt x="0" y="0"/>
                    </a:lnTo>
                    <a:lnTo>
                      <a:pt x="0" y="311"/>
                    </a:lnTo>
                    <a:lnTo>
                      <a:pt x="0" y="317"/>
                    </a:lnTo>
                    <a:lnTo>
                      <a:pt x="0" y="323"/>
                    </a:lnTo>
                    <a:lnTo>
                      <a:pt x="0" y="329"/>
                    </a:lnTo>
                    <a:lnTo>
                      <a:pt x="0" y="335"/>
                    </a:lnTo>
                    <a:lnTo>
                      <a:pt x="6" y="347"/>
                    </a:lnTo>
                    <a:lnTo>
                      <a:pt x="12" y="353"/>
                    </a:lnTo>
                    <a:lnTo>
                      <a:pt x="18" y="365"/>
                    </a:lnTo>
                    <a:lnTo>
                      <a:pt x="24" y="371"/>
                    </a:lnTo>
                    <a:lnTo>
                      <a:pt x="30" y="377"/>
                    </a:lnTo>
                    <a:lnTo>
                      <a:pt x="36" y="383"/>
                    </a:lnTo>
                    <a:lnTo>
                      <a:pt x="42" y="389"/>
                    </a:lnTo>
                    <a:lnTo>
                      <a:pt x="48" y="395"/>
                    </a:lnTo>
                    <a:lnTo>
                      <a:pt x="60" y="407"/>
                    </a:lnTo>
                    <a:lnTo>
                      <a:pt x="66" y="413"/>
                    </a:lnTo>
                    <a:lnTo>
                      <a:pt x="72" y="413"/>
                    </a:lnTo>
                    <a:lnTo>
                      <a:pt x="90" y="425"/>
                    </a:lnTo>
                    <a:lnTo>
                      <a:pt x="96" y="431"/>
                    </a:lnTo>
                    <a:lnTo>
                      <a:pt x="102" y="431"/>
                    </a:lnTo>
                    <a:lnTo>
                      <a:pt x="120" y="443"/>
                    </a:lnTo>
                    <a:lnTo>
                      <a:pt x="132" y="449"/>
                    </a:lnTo>
                    <a:lnTo>
                      <a:pt x="138" y="455"/>
                    </a:lnTo>
                    <a:lnTo>
                      <a:pt x="162" y="461"/>
                    </a:lnTo>
                    <a:lnTo>
                      <a:pt x="168" y="467"/>
                    </a:lnTo>
                    <a:lnTo>
                      <a:pt x="180" y="467"/>
                    </a:lnTo>
                    <a:lnTo>
                      <a:pt x="204" y="479"/>
                    </a:lnTo>
                    <a:lnTo>
                      <a:pt x="216" y="485"/>
                    </a:lnTo>
                    <a:lnTo>
                      <a:pt x="228" y="485"/>
                    </a:lnTo>
                    <a:lnTo>
                      <a:pt x="252" y="497"/>
                    </a:lnTo>
                    <a:lnTo>
                      <a:pt x="264" y="497"/>
                    </a:lnTo>
                    <a:lnTo>
                      <a:pt x="276" y="503"/>
                    </a:lnTo>
                    <a:lnTo>
                      <a:pt x="301" y="509"/>
                    </a:lnTo>
                    <a:lnTo>
                      <a:pt x="319" y="515"/>
                    </a:lnTo>
                    <a:lnTo>
                      <a:pt x="331" y="515"/>
                    </a:lnTo>
                    <a:lnTo>
                      <a:pt x="361" y="527"/>
                    </a:lnTo>
                    <a:lnTo>
                      <a:pt x="373" y="527"/>
                    </a:lnTo>
                    <a:lnTo>
                      <a:pt x="385" y="533"/>
                    </a:lnTo>
                    <a:lnTo>
                      <a:pt x="415" y="539"/>
                    </a:lnTo>
                    <a:lnTo>
                      <a:pt x="433" y="539"/>
                    </a:lnTo>
                    <a:lnTo>
                      <a:pt x="451" y="545"/>
                    </a:lnTo>
                    <a:lnTo>
                      <a:pt x="481" y="551"/>
                    </a:lnTo>
                    <a:lnTo>
                      <a:pt x="499" y="551"/>
                    </a:lnTo>
                    <a:lnTo>
                      <a:pt x="511" y="557"/>
                    </a:lnTo>
                    <a:lnTo>
                      <a:pt x="547" y="563"/>
                    </a:lnTo>
                    <a:lnTo>
                      <a:pt x="565" y="563"/>
                    </a:lnTo>
                    <a:lnTo>
                      <a:pt x="583" y="569"/>
                    </a:lnTo>
                    <a:lnTo>
                      <a:pt x="613" y="569"/>
                    </a:lnTo>
                    <a:lnTo>
                      <a:pt x="631" y="575"/>
                    </a:lnTo>
                    <a:lnTo>
                      <a:pt x="649" y="575"/>
                    </a:lnTo>
                    <a:lnTo>
                      <a:pt x="685" y="581"/>
                    </a:lnTo>
                    <a:lnTo>
                      <a:pt x="703" y="581"/>
                    </a:lnTo>
                    <a:lnTo>
                      <a:pt x="721" y="581"/>
                    </a:lnTo>
                    <a:lnTo>
                      <a:pt x="763" y="587"/>
                    </a:lnTo>
                    <a:lnTo>
                      <a:pt x="781" y="587"/>
                    </a:lnTo>
                    <a:lnTo>
                      <a:pt x="799" y="593"/>
                    </a:lnTo>
                    <a:lnTo>
                      <a:pt x="835" y="593"/>
                    </a:lnTo>
                    <a:lnTo>
                      <a:pt x="853" y="593"/>
                    </a:lnTo>
                    <a:lnTo>
                      <a:pt x="871" y="593"/>
                    </a:lnTo>
                    <a:lnTo>
                      <a:pt x="913" y="599"/>
                    </a:lnTo>
                    <a:lnTo>
                      <a:pt x="931" y="599"/>
                    </a:lnTo>
                    <a:lnTo>
                      <a:pt x="949" y="599"/>
                    </a:lnTo>
                    <a:lnTo>
                      <a:pt x="991" y="599"/>
                    </a:lnTo>
                    <a:lnTo>
                      <a:pt x="1009" y="599"/>
                    </a:lnTo>
                    <a:lnTo>
                      <a:pt x="1027" y="605"/>
                    </a:lnTo>
                    <a:lnTo>
                      <a:pt x="1069" y="605"/>
                    </a:lnTo>
                    <a:lnTo>
                      <a:pt x="1087" y="605"/>
                    </a:lnTo>
                    <a:lnTo>
                      <a:pt x="1105" y="605"/>
                    </a:lnTo>
                    <a:lnTo>
                      <a:pt x="1147" y="605"/>
                    </a:lnTo>
                    <a:lnTo>
                      <a:pt x="1165" y="605"/>
                    </a:lnTo>
                    <a:lnTo>
                      <a:pt x="1189" y="605"/>
                    </a:lnTo>
                    <a:lnTo>
                      <a:pt x="1225" y="605"/>
                    </a:lnTo>
                    <a:lnTo>
                      <a:pt x="1243" y="599"/>
                    </a:lnTo>
                    <a:lnTo>
                      <a:pt x="1267" y="599"/>
                    </a:lnTo>
                    <a:lnTo>
                      <a:pt x="1303" y="599"/>
                    </a:lnTo>
                    <a:lnTo>
                      <a:pt x="1321" y="599"/>
                    </a:lnTo>
                    <a:lnTo>
                      <a:pt x="1345" y="599"/>
                    </a:lnTo>
                    <a:lnTo>
                      <a:pt x="1381" y="593"/>
                    </a:lnTo>
                    <a:lnTo>
                      <a:pt x="1399" y="593"/>
                    </a:lnTo>
                    <a:lnTo>
                      <a:pt x="1417" y="593"/>
                    </a:lnTo>
                    <a:lnTo>
                      <a:pt x="1459" y="593"/>
                    </a:lnTo>
                    <a:lnTo>
                      <a:pt x="1477" y="587"/>
                    </a:lnTo>
                    <a:lnTo>
                      <a:pt x="1495" y="587"/>
                    </a:lnTo>
                    <a:lnTo>
                      <a:pt x="1531" y="581"/>
                    </a:lnTo>
                    <a:lnTo>
                      <a:pt x="1549" y="581"/>
                    </a:lnTo>
                    <a:lnTo>
                      <a:pt x="1567" y="581"/>
                    </a:lnTo>
                    <a:lnTo>
                      <a:pt x="1603" y="575"/>
                    </a:lnTo>
                    <a:lnTo>
                      <a:pt x="1621" y="575"/>
                    </a:lnTo>
                    <a:lnTo>
                      <a:pt x="1639" y="569"/>
                    </a:lnTo>
                    <a:lnTo>
                      <a:pt x="1675" y="569"/>
                    </a:lnTo>
                    <a:lnTo>
                      <a:pt x="1693" y="563"/>
                    </a:lnTo>
                    <a:lnTo>
                      <a:pt x="1711" y="563"/>
                    </a:lnTo>
                    <a:lnTo>
                      <a:pt x="1741" y="557"/>
                    </a:lnTo>
                    <a:lnTo>
                      <a:pt x="1759" y="551"/>
                    </a:lnTo>
                    <a:lnTo>
                      <a:pt x="1777" y="551"/>
                    </a:lnTo>
                    <a:lnTo>
                      <a:pt x="1807" y="545"/>
                    </a:lnTo>
                    <a:lnTo>
                      <a:pt x="1819" y="539"/>
                    </a:lnTo>
                    <a:lnTo>
                      <a:pt x="1837" y="539"/>
                    </a:lnTo>
                    <a:lnTo>
                      <a:pt x="1867" y="533"/>
                    </a:lnTo>
                    <a:lnTo>
                      <a:pt x="1885" y="527"/>
                    </a:lnTo>
                    <a:lnTo>
                      <a:pt x="1897" y="527"/>
                    </a:lnTo>
                    <a:lnTo>
                      <a:pt x="1927" y="515"/>
                    </a:lnTo>
                    <a:lnTo>
                      <a:pt x="1939" y="515"/>
                    </a:lnTo>
                    <a:lnTo>
                      <a:pt x="1951" y="509"/>
                    </a:lnTo>
                    <a:lnTo>
                      <a:pt x="1982" y="503"/>
                    </a:lnTo>
                    <a:lnTo>
                      <a:pt x="1994" y="497"/>
                    </a:lnTo>
                    <a:lnTo>
                      <a:pt x="2006" y="497"/>
                    </a:lnTo>
                    <a:lnTo>
                      <a:pt x="2030" y="485"/>
                    </a:lnTo>
                    <a:lnTo>
                      <a:pt x="2042" y="485"/>
                    </a:lnTo>
                    <a:lnTo>
                      <a:pt x="2054" y="479"/>
                    </a:lnTo>
                    <a:lnTo>
                      <a:pt x="2072" y="467"/>
                    </a:lnTo>
                    <a:lnTo>
                      <a:pt x="2084" y="467"/>
                    </a:lnTo>
                    <a:lnTo>
                      <a:pt x="2096" y="461"/>
                    </a:lnTo>
                    <a:lnTo>
                      <a:pt x="2114" y="455"/>
                    </a:lnTo>
                    <a:lnTo>
                      <a:pt x="2126" y="449"/>
                    </a:lnTo>
                    <a:lnTo>
                      <a:pt x="2132" y="443"/>
                    </a:lnTo>
                    <a:lnTo>
                      <a:pt x="2150" y="431"/>
                    </a:lnTo>
                    <a:lnTo>
                      <a:pt x="2156" y="431"/>
                    </a:lnTo>
                    <a:lnTo>
                      <a:pt x="2168" y="425"/>
                    </a:lnTo>
                    <a:lnTo>
                      <a:pt x="2180" y="413"/>
                    </a:lnTo>
                    <a:lnTo>
                      <a:pt x="2186" y="413"/>
                    </a:lnTo>
                    <a:lnTo>
                      <a:pt x="2198" y="407"/>
                    </a:lnTo>
                    <a:lnTo>
                      <a:pt x="2210" y="395"/>
                    </a:lnTo>
                    <a:lnTo>
                      <a:pt x="2210" y="389"/>
                    </a:lnTo>
                    <a:lnTo>
                      <a:pt x="2216" y="383"/>
                    </a:lnTo>
                    <a:lnTo>
                      <a:pt x="2228" y="377"/>
                    </a:lnTo>
                    <a:lnTo>
                      <a:pt x="2234" y="371"/>
                    </a:lnTo>
                    <a:lnTo>
                      <a:pt x="2234" y="365"/>
                    </a:lnTo>
                    <a:lnTo>
                      <a:pt x="2240" y="353"/>
                    </a:lnTo>
                    <a:lnTo>
                      <a:pt x="2246" y="353"/>
                    </a:lnTo>
                    <a:lnTo>
                      <a:pt x="2246" y="347"/>
                    </a:lnTo>
                    <a:lnTo>
                      <a:pt x="2252" y="335"/>
                    </a:lnTo>
                    <a:lnTo>
                      <a:pt x="2252" y="329"/>
                    </a:lnTo>
                    <a:lnTo>
                      <a:pt x="2252" y="323"/>
                    </a:lnTo>
                    <a:lnTo>
                      <a:pt x="2258" y="317"/>
                    </a:lnTo>
                    <a:lnTo>
                      <a:pt x="2258" y="311"/>
                    </a:lnTo>
                    <a:lnTo>
                      <a:pt x="2258" y="0"/>
                    </a:lnTo>
                    <a:close/>
                  </a:path>
                </a:pathLst>
              </a:custGeom>
              <a:solidFill>
                <a:srgbClr val="800000"/>
              </a:solidFill>
              <a:ln w="9525">
                <a:solidFill>
                  <a:srgbClr val="000000"/>
                </a:solidFill>
                <a:prstDash val="solid"/>
                <a:round/>
                <a:headEnd/>
                <a:tailEnd/>
              </a:ln>
            </p:spPr>
            <p:txBody>
              <a:bodyPr/>
              <a:lstStyle/>
              <a:p>
                <a:endParaRPr lang="en-CA"/>
              </a:p>
            </p:txBody>
          </p:sp>
          <p:sp>
            <p:nvSpPr>
              <p:cNvPr id="18455" name="Freeform 28"/>
              <p:cNvSpPr>
                <a:spLocks/>
              </p:cNvSpPr>
              <p:nvPr/>
            </p:nvSpPr>
            <p:spPr bwMode="auto">
              <a:xfrm>
                <a:off x="3043" y="1856"/>
                <a:ext cx="2258" cy="587"/>
              </a:xfrm>
              <a:custGeom>
                <a:avLst/>
                <a:gdLst>
                  <a:gd name="T0" fmla="*/ 2180 w 2258"/>
                  <a:gd name="T1" fmla="*/ 186 h 587"/>
                  <a:gd name="T2" fmla="*/ 2210 w 2258"/>
                  <a:gd name="T3" fmla="*/ 210 h 587"/>
                  <a:gd name="T4" fmla="*/ 2240 w 2258"/>
                  <a:gd name="T5" fmla="*/ 240 h 587"/>
                  <a:gd name="T6" fmla="*/ 2252 w 2258"/>
                  <a:gd name="T7" fmla="*/ 264 h 587"/>
                  <a:gd name="T8" fmla="*/ 2258 w 2258"/>
                  <a:gd name="T9" fmla="*/ 294 h 587"/>
                  <a:gd name="T10" fmla="*/ 2252 w 2258"/>
                  <a:gd name="T11" fmla="*/ 324 h 587"/>
                  <a:gd name="T12" fmla="*/ 2234 w 2258"/>
                  <a:gd name="T13" fmla="*/ 348 h 587"/>
                  <a:gd name="T14" fmla="*/ 2210 w 2258"/>
                  <a:gd name="T15" fmla="*/ 372 h 587"/>
                  <a:gd name="T16" fmla="*/ 2174 w 2258"/>
                  <a:gd name="T17" fmla="*/ 402 h 587"/>
                  <a:gd name="T18" fmla="*/ 2132 w 2258"/>
                  <a:gd name="T19" fmla="*/ 425 h 587"/>
                  <a:gd name="T20" fmla="*/ 2084 w 2258"/>
                  <a:gd name="T21" fmla="*/ 449 h 587"/>
                  <a:gd name="T22" fmla="*/ 2030 w 2258"/>
                  <a:gd name="T23" fmla="*/ 467 h 587"/>
                  <a:gd name="T24" fmla="*/ 1951 w 2258"/>
                  <a:gd name="T25" fmla="*/ 491 h 587"/>
                  <a:gd name="T26" fmla="*/ 1885 w 2258"/>
                  <a:gd name="T27" fmla="*/ 509 h 587"/>
                  <a:gd name="T28" fmla="*/ 1807 w 2258"/>
                  <a:gd name="T29" fmla="*/ 527 h 587"/>
                  <a:gd name="T30" fmla="*/ 1711 w 2258"/>
                  <a:gd name="T31" fmla="*/ 545 h 587"/>
                  <a:gd name="T32" fmla="*/ 1621 w 2258"/>
                  <a:gd name="T33" fmla="*/ 557 h 587"/>
                  <a:gd name="T34" fmla="*/ 1531 w 2258"/>
                  <a:gd name="T35" fmla="*/ 563 h 587"/>
                  <a:gd name="T36" fmla="*/ 1417 w 2258"/>
                  <a:gd name="T37" fmla="*/ 575 h 587"/>
                  <a:gd name="T38" fmla="*/ 1321 w 2258"/>
                  <a:gd name="T39" fmla="*/ 581 h 587"/>
                  <a:gd name="T40" fmla="*/ 1225 w 2258"/>
                  <a:gd name="T41" fmla="*/ 587 h 587"/>
                  <a:gd name="T42" fmla="*/ 1105 w 2258"/>
                  <a:gd name="T43" fmla="*/ 587 h 587"/>
                  <a:gd name="T44" fmla="*/ 1009 w 2258"/>
                  <a:gd name="T45" fmla="*/ 581 h 587"/>
                  <a:gd name="T46" fmla="*/ 913 w 2258"/>
                  <a:gd name="T47" fmla="*/ 581 h 587"/>
                  <a:gd name="T48" fmla="*/ 799 w 2258"/>
                  <a:gd name="T49" fmla="*/ 575 h 587"/>
                  <a:gd name="T50" fmla="*/ 703 w 2258"/>
                  <a:gd name="T51" fmla="*/ 563 h 587"/>
                  <a:gd name="T52" fmla="*/ 613 w 2258"/>
                  <a:gd name="T53" fmla="*/ 551 h 587"/>
                  <a:gd name="T54" fmla="*/ 511 w 2258"/>
                  <a:gd name="T55" fmla="*/ 539 h 587"/>
                  <a:gd name="T56" fmla="*/ 433 w 2258"/>
                  <a:gd name="T57" fmla="*/ 521 h 587"/>
                  <a:gd name="T58" fmla="*/ 361 w 2258"/>
                  <a:gd name="T59" fmla="*/ 509 h 587"/>
                  <a:gd name="T60" fmla="*/ 289 w 2258"/>
                  <a:gd name="T61" fmla="*/ 491 h 587"/>
                  <a:gd name="T62" fmla="*/ 216 w 2258"/>
                  <a:gd name="T63" fmla="*/ 467 h 587"/>
                  <a:gd name="T64" fmla="*/ 162 w 2258"/>
                  <a:gd name="T65" fmla="*/ 443 h 587"/>
                  <a:gd name="T66" fmla="*/ 114 w 2258"/>
                  <a:gd name="T67" fmla="*/ 420 h 587"/>
                  <a:gd name="T68" fmla="*/ 66 w 2258"/>
                  <a:gd name="T69" fmla="*/ 396 h 587"/>
                  <a:gd name="T70" fmla="*/ 36 w 2258"/>
                  <a:gd name="T71" fmla="*/ 366 h 587"/>
                  <a:gd name="T72" fmla="*/ 18 w 2258"/>
                  <a:gd name="T73" fmla="*/ 342 h 587"/>
                  <a:gd name="T74" fmla="*/ 0 w 2258"/>
                  <a:gd name="T75" fmla="*/ 312 h 587"/>
                  <a:gd name="T76" fmla="*/ 0 w 2258"/>
                  <a:gd name="T77" fmla="*/ 288 h 587"/>
                  <a:gd name="T78" fmla="*/ 6 w 2258"/>
                  <a:gd name="T79" fmla="*/ 264 h 587"/>
                  <a:gd name="T80" fmla="*/ 24 w 2258"/>
                  <a:gd name="T81" fmla="*/ 234 h 587"/>
                  <a:gd name="T82" fmla="*/ 48 w 2258"/>
                  <a:gd name="T83" fmla="*/ 204 h 587"/>
                  <a:gd name="T84" fmla="*/ 78 w 2258"/>
                  <a:gd name="T85" fmla="*/ 180 h 587"/>
                  <a:gd name="T86" fmla="*/ 132 w 2258"/>
                  <a:gd name="T87" fmla="*/ 156 h 587"/>
                  <a:gd name="T88" fmla="*/ 180 w 2258"/>
                  <a:gd name="T89" fmla="*/ 132 h 587"/>
                  <a:gd name="T90" fmla="*/ 240 w 2258"/>
                  <a:gd name="T91" fmla="*/ 114 h 587"/>
                  <a:gd name="T92" fmla="*/ 301 w 2258"/>
                  <a:gd name="T93" fmla="*/ 90 h 587"/>
                  <a:gd name="T94" fmla="*/ 385 w 2258"/>
                  <a:gd name="T95" fmla="*/ 72 h 587"/>
                  <a:gd name="T96" fmla="*/ 463 w 2258"/>
                  <a:gd name="T97" fmla="*/ 54 h 587"/>
                  <a:gd name="T98" fmla="*/ 547 w 2258"/>
                  <a:gd name="T99" fmla="*/ 42 h 587"/>
                  <a:gd name="T100" fmla="*/ 649 w 2258"/>
                  <a:gd name="T101" fmla="*/ 24 h 587"/>
                  <a:gd name="T102" fmla="*/ 739 w 2258"/>
                  <a:gd name="T103" fmla="*/ 18 h 587"/>
                  <a:gd name="T104" fmla="*/ 835 w 2258"/>
                  <a:gd name="T105" fmla="*/ 6 h 587"/>
                  <a:gd name="T106" fmla="*/ 949 w 2258"/>
                  <a:gd name="T107" fmla="*/ 0 h 587"/>
                  <a:gd name="T108" fmla="*/ 1051 w 2258"/>
                  <a:gd name="T109" fmla="*/ 0 h 587"/>
                  <a:gd name="T110" fmla="*/ 1129 w 2258"/>
                  <a:gd name="T111" fmla="*/ 294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58" h="587">
                    <a:moveTo>
                      <a:pt x="2150" y="168"/>
                    </a:moveTo>
                    <a:lnTo>
                      <a:pt x="2156" y="174"/>
                    </a:lnTo>
                    <a:lnTo>
                      <a:pt x="2174" y="180"/>
                    </a:lnTo>
                    <a:lnTo>
                      <a:pt x="2180" y="186"/>
                    </a:lnTo>
                    <a:lnTo>
                      <a:pt x="2186" y="192"/>
                    </a:lnTo>
                    <a:lnTo>
                      <a:pt x="2204" y="204"/>
                    </a:lnTo>
                    <a:lnTo>
                      <a:pt x="2210" y="204"/>
                    </a:lnTo>
                    <a:lnTo>
                      <a:pt x="2210" y="210"/>
                    </a:lnTo>
                    <a:lnTo>
                      <a:pt x="2222" y="222"/>
                    </a:lnTo>
                    <a:lnTo>
                      <a:pt x="2228" y="228"/>
                    </a:lnTo>
                    <a:lnTo>
                      <a:pt x="2234" y="234"/>
                    </a:lnTo>
                    <a:lnTo>
                      <a:pt x="2240" y="240"/>
                    </a:lnTo>
                    <a:lnTo>
                      <a:pt x="2240" y="246"/>
                    </a:lnTo>
                    <a:lnTo>
                      <a:pt x="2246" y="252"/>
                    </a:lnTo>
                    <a:lnTo>
                      <a:pt x="2252" y="264"/>
                    </a:lnTo>
                    <a:lnTo>
                      <a:pt x="2252" y="270"/>
                    </a:lnTo>
                    <a:lnTo>
                      <a:pt x="2258" y="282"/>
                    </a:lnTo>
                    <a:lnTo>
                      <a:pt x="2258" y="288"/>
                    </a:lnTo>
                    <a:lnTo>
                      <a:pt x="2258" y="294"/>
                    </a:lnTo>
                    <a:lnTo>
                      <a:pt x="2258" y="300"/>
                    </a:lnTo>
                    <a:lnTo>
                      <a:pt x="2252" y="306"/>
                    </a:lnTo>
                    <a:lnTo>
                      <a:pt x="2252" y="312"/>
                    </a:lnTo>
                    <a:lnTo>
                      <a:pt x="2252" y="324"/>
                    </a:lnTo>
                    <a:lnTo>
                      <a:pt x="2246" y="330"/>
                    </a:lnTo>
                    <a:lnTo>
                      <a:pt x="2246" y="336"/>
                    </a:lnTo>
                    <a:lnTo>
                      <a:pt x="2240" y="342"/>
                    </a:lnTo>
                    <a:lnTo>
                      <a:pt x="2234" y="348"/>
                    </a:lnTo>
                    <a:lnTo>
                      <a:pt x="2234" y="354"/>
                    </a:lnTo>
                    <a:lnTo>
                      <a:pt x="2222" y="366"/>
                    </a:lnTo>
                    <a:lnTo>
                      <a:pt x="2216" y="366"/>
                    </a:lnTo>
                    <a:lnTo>
                      <a:pt x="2210" y="372"/>
                    </a:lnTo>
                    <a:lnTo>
                      <a:pt x="2204" y="384"/>
                    </a:lnTo>
                    <a:lnTo>
                      <a:pt x="2198" y="390"/>
                    </a:lnTo>
                    <a:lnTo>
                      <a:pt x="2186" y="396"/>
                    </a:lnTo>
                    <a:lnTo>
                      <a:pt x="2174" y="402"/>
                    </a:lnTo>
                    <a:lnTo>
                      <a:pt x="2168" y="408"/>
                    </a:lnTo>
                    <a:lnTo>
                      <a:pt x="2156" y="414"/>
                    </a:lnTo>
                    <a:lnTo>
                      <a:pt x="2150" y="414"/>
                    </a:lnTo>
                    <a:lnTo>
                      <a:pt x="2132" y="425"/>
                    </a:lnTo>
                    <a:lnTo>
                      <a:pt x="2126" y="431"/>
                    </a:lnTo>
                    <a:lnTo>
                      <a:pt x="2114" y="437"/>
                    </a:lnTo>
                    <a:lnTo>
                      <a:pt x="2096" y="443"/>
                    </a:lnTo>
                    <a:lnTo>
                      <a:pt x="2084" y="449"/>
                    </a:lnTo>
                    <a:lnTo>
                      <a:pt x="2072" y="449"/>
                    </a:lnTo>
                    <a:lnTo>
                      <a:pt x="2054" y="461"/>
                    </a:lnTo>
                    <a:lnTo>
                      <a:pt x="2042" y="467"/>
                    </a:lnTo>
                    <a:lnTo>
                      <a:pt x="2030" y="467"/>
                    </a:lnTo>
                    <a:lnTo>
                      <a:pt x="2006" y="479"/>
                    </a:lnTo>
                    <a:lnTo>
                      <a:pt x="1994" y="479"/>
                    </a:lnTo>
                    <a:lnTo>
                      <a:pt x="1982" y="485"/>
                    </a:lnTo>
                    <a:lnTo>
                      <a:pt x="1951" y="491"/>
                    </a:lnTo>
                    <a:lnTo>
                      <a:pt x="1939" y="497"/>
                    </a:lnTo>
                    <a:lnTo>
                      <a:pt x="1927" y="497"/>
                    </a:lnTo>
                    <a:lnTo>
                      <a:pt x="1897" y="509"/>
                    </a:lnTo>
                    <a:lnTo>
                      <a:pt x="1885" y="509"/>
                    </a:lnTo>
                    <a:lnTo>
                      <a:pt x="1867" y="515"/>
                    </a:lnTo>
                    <a:lnTo>
                      <a:pt x="1837" y="521"/>
                    </a:lnTo>
                    <a:lnTo>
                      <a:pt x="1819" y="521"/>
                    </a:lnTo>
                    <a:lnTo>
                      <a:pt x="1807" y="527"/>
                    </a:lnTo>
                    <a:lnTo>
                      <a:pt x="1777" y="533"/>
                    </a:lnTo>
                    <a:lnTo>
                      <a:pt x="1759" y="533"/>
                    </a:lnTo>
                    <a:lnTo>
                      <a:pt x="1741" y="539"/>
                    </a:lnTo>
                    <a:lnTo>
                      <a:pt x="1711" y="545"/>
                    </a:lnTo>
                    <a:lnTo>
                      <a:pt x="1693" y="545"/>
                    </a:lnTo>
                    <a:lnTo>
                      <a:pt x="1675" y="551"/>
                    </a:lnTo>
                    <a:lnTo>
                      <a:pt x="1639" y="551"/>
                    </a:lnTo>
                    <a:lnTo>
                      <a:pt x="1621" y="557"/>
                    </a:lnTo>
                    <a:lnTo>
                      <a:pt x="1603" y="557"/>
                    </a:lnTo>
                    <a:lnTo>
                      <a:pt x="1567" y="563"/>
                    </a:lnTo>
                    <a:lnTo>
                      <a:pt x="1549" y="563"/>
                    </a:lnTo>
                    <a:lnTo>
                      <a:pt x="1531" y="563"/>
                    </a:lnTo>
                    <a:lnTo>
                      <a:pt x="1495" y="569"/>
                    </a:lnTo>
                    <a:lnTo>
                      <a:pt x="1477" y="569"/>
                    </a:lnTo>
                    <a:lnTo>
                      <a:pt x="1459" y="575"/>
                    </a:lnTo>
                    <a:lnTo>
                      <a:pt x="1417" y="575"/>
                    </a:lnTo>
                    <a:lnTo>
                      <a:pt x="1399" y="575"/>
                    </a:lnTo>
                    <a:lnTo>
                      <a:pt x="1381" y="575"/>
                    </a:lnTo>
                    <a:lnTo>
                      <a:pt x="1345" y="581"/>
                    </a:lnTo>
                    <a:lnTo>
                      <a:pt x="1321" y="581"/>
                    </a:lnTo>
                    <a:lnTo>
                      <a:pt x="1303" y="581"/>
                    </a:lnTo>
                    <a:lnTo>
                      <a:pt x="1267" y="581"/>
                    </a:lnTo>
                    <a:lnTo>
                      <a:pt x="1243" y="581"/>
                    </a:lnTo>
                    <a:lnTo>
                      <a:pt x="1225" y="587"/>
                    </a:lnTo>
                    <a:lnTo>
                      <a:pt x="1189" y="587"/>
                    </a:lnTo>
                    <a:lnTo>
                      <a:pt x="1165" y="587"/>
                    </a:lnTo>
                    <a:lnTo>
                      <a:pt x="1147" y="587"/>
                    </a:lnTo>
                    <a:lnTo>
                      <a:pt x="1105" y="587"/>
                    </a:lnTo>
                    <a:lnTo>
                      <a:pt x="1087" y="587"/>
                    </a:lnTo>
                    <a:lnTo>
                      <a:pt x="1069" y="587"/>
                    </a:lnTo>
                    <a:lnTo>
                      <a:pt x="1027" y="587"/>
                    </a:lnTo>
                    <a:lnTo>
                      <a:pt x="1009" y="581"/>
                    </a:lnTo>
                    <a:lnTo>
                      <a:pt x="991" y="581"/>
                    </a:lnTo>
                    <a:lnTo>
                      <a:pt x="949" y="581"/>
                    </a:lnTo>
                    <a:lnTo>
                      <a:pt x="931" y="581"/>
                    </a:lnTo>
                    <a:lnTo>
                      <a:pt x="913" y="581"/>
                    </a:lnTo>
                    <a:lnTo>
                      <a:pt x="871" y="575"/>
                    </a:lnTo>
                    <a:lnTo>
                      <a:pt x="853" y="575"/>
                    </a:lnTo>
                    <a:lnTo>
                      <a:pt x="835" y="575"/>
                    </a:lnTo>
                    <a:lnTo>
                      <a:pt x="799" y="575"/>
                    </a:lnTo>
                    <a:lnTo>
                      <a:pt x="781" y="569"/>
                    </a:lnTo>
                    <a:lnTo>
                      <a:pt x="763" y="569"/>
                    </a:lnTo>
                    <a:lnTo>
                      <a:pt x="721" y="563"/>
                    </a:lnTo>
                    <a:lnTo>
                      <a:pt x="703" y="563"/>
                    </a:lnTo>
                    <a:lnTo>
                      <a:pt x="685" y="563"/>
                    </a:lnTo>
                    <a:lnTo>
                      <a:pt x="649" y="557"/>
                    </a:lnTo>
                    <a:lnTo>
                      <a:pt x="631" y="557"/>
                    </a:lnTo>
                    <a:lnTo>
                      <a:pt x="613" y="551"/>
                    </a:lnTo>
                    <a:lnTo>
                      <a:pt x="583" y="551"/>
                    </a:lnTo>
                    <a:lnTo>
                      <a:pt x="565" y="545"/>
                    </a:lnTo>
                    <a:lnTo>
                      <a:pt x="547" y="545"/>
                    </a:lnTo>
                    <a:lnTo>
                      <a:pt x="511" y="539"/>
                    </a:lnTo>
                    <a:lnTo>
                      <a:pt x="499" y="533"/>
                    </a:lnTo>
                    <a:lnTo>
                      <a:pt x="481" y="533"/>
                    </a:lnTo>
                    <a:lnTo>
                      <a:pt x="463" y="527"/>
                    </a:lnTo>
                    <a:lnTo>
                      <a:pt x="433" y="521"/>
                    </a:lnTo>
                    <a:lnTo>
                      <a:pt x="415" y="521"/>
                    </a:lnTo>
                    <a:lnTo>
                      <a:pt x="403" y="515"/>
                    </a:lnTo>
                    <a:lnTo>
                      <a:pt x="373" y="509"/>
                    </a:lnTo>
                    <a:lnTo>
                      <a:pt x="361" y="509"/>
                    </a:lnTo>
                    <a:lnTo>
                      <a:pt x="343" y="503"/>
                    </a:lnTo>
                    <a:lnTo>
                      <a:pt x="319" y="497"/>
                    </a:lnTo>
                    <a:lnTo>
                      <a:pt x="301" y="491"/>
                    </a:lnTo>
                    <a:lnTo>
                      <a:pt x="289" y="491"/>
                    </a:lnTo>
                    <a:lnTo>
                      <a:pt x="264" y="479"/>
                    </a:lnTo>
                    <a:lnTo>
                      <a:pt x="252" y="479"/>
                    </a:lnTo>
                    <a:lnTo>
                      <a:pt x="240" y="473"/>
                    </a:lnTo>
                    <a:lnTo>
                      <a:pt x="216" y="467"/>
                    </a:lnTo>
                    <a:lnTo>
                      <a:pt x="204" y="461"/>
                    </a:lnTo>
                    <a:lnTo>
                      <a:pt x="192" y="455"/>
                    </a:lnTo>
                    <a:lnTo>
                      <a:pt x="168" y="449"/>
                    </a:lnTo>
                    <a:lnTo>
                      <a:pt x="162" y="443"/>
                    </a:lnTo>
                    <a:lnTo>
                      <a:pt x="150" y="437"/>
                    </a:lnTo>
                    <a:lnTo>
                      <a:pt x="132" y="431"/>
                    </a:lnTo>
                    <a:lnTo>
                      <a:pt x="120" y="425"/>
                    </a:lnTo>
                    <a:lnTo>
                      <a:pt x="114" y="420"/>
                    </a:lnTo>
                    <a:lnTo>
                      <a:pt x="96" y="414"/>
                    </a:lnTo>
                    <a:lnTo>
                      <a:pt x="90" y="408"/>
                    </a:lnTo>
                    <a:lnTo>
                      <a:pt x="78" y="402"/>
                    </a:lnTo>
                    <a:lnTo>
                      <a:pt x="66" y="396"/>
                    </a:lnTo>
                    <a:lnTo>
                      <a:pt x="60" y="390"/>
                    </a:lnTo>
                    <a:lnTo>
                      <a:pt x="54" y="384"/>
                    </a:lnTo>
                    <a:lnTo>
                      <a:pt x="42" y="372"/>
                    </a:lnTo>
                    <a:lnTo>
                      <a:pt x="36" y="366"/>
                    </a:lnTo>
                    <a:lnTo>
                      <a:pt x="30" y="366"/>
                    </a:lnTo>
                    <a:lnTo>
                      <a:pt x="24" y="354"/>
                    </a:lnTo>
                    <a:lnTo>
                      <a:pt x="18" y="348"/>
                    </a:lnTo>
                    <a:lnTo>
                      <a:pt x="18" y="342"/>
                    </a:lnTo>
                    <a:lnTo>
                      <a:pt x="12" y="336"/>
                    </a:lnTo>
                    <a:lnTo>
                      <a:pt x="6" y="330"/>
                    </a:lnTo>
                    <a:lnTo>
                      <a:pt x="6" y="324"/>
                    </a:lnTo>
                    <a:lnTo>
                      <a:pt x="0" y="312"/>
                    </a:lnTo>
                    <a:lnTo>
                      <a:pt x="0" y="306"/>
                    </a:lnTo>
                    <a:lnTo>
                      <a:pt x="0" y="300"/>
                    </a:lnTo>
                    <a:lnTo>
                      <a:pt x="0" y="294"/>
                    </a:lnTo>
                    <a:lnTo>
                      <a:pt x="0" y="288"/>
                    </a:lnTo>
                    <a:lnTo>
                      <a:pt x="0" y="282"/>
                    </a:lnTo>
                    <a:lnTo>
                      <a:pt x="0" y="270"/>
                    </a:lnTo>
                    <a:lnTo>
                      <a:pt x="0" y="264"/>
                    </a:lnTo>
                    <a:lnTo>
                      <a:pt x="6" y="264"/>
                    </a:lnTo>
                    <a:lnTo>
                      <a:pt x="12" y="252"/>
                    </a:lnTo>
                    <a:lnTo>
                      <a:pt x="12" y="246"/>
                    </a:lnTo>
                    <a:lnTo>
                      <a:pt x="18" y="240"/>
                    </a:lnTo>
                    <a:lnTo>
                      <a:pt x="24" y="234"/>
                    </a:lnTo>
                    <a:lnTo>
                      <a:pt x="30" y="228"/>
                    </a:lnTo>
                    <a:lnTo>
                      <a:pt x="30" y="222"/>
                    </a:lnTo>
                    <a:lnTo>
                      <a:pt x="42" y="210"/>
                    </a:lnTo>
                    <a:lnTo>
                      <a:pt x="48" y="204"/>
                    </a:lnTo>
                    <a:lnTo>
                      <a:pt x="54" y="204"/>
                    </a:lnTo>
                    <a:lnTo>
                      <a:pt x="66" y="192"/>
                    </a:lnTo>
                    <a:lnTo>
                      <a:pt x="72" y="186"/>
                    </a:lnTo>
                    <a:lnTo>
                      <a:pt x="78" y="180"/>
                    </a:lnTo>
                    <a:lnTo>
                      <a:pt x="96" y="174"/>
                    </a:lnTo>
                    <a:lnTo>
                      <a:pt x="102" y="168"/>
                    </a:lnTo>
                    <a:lnTo>
                      <a:pt x="114" y="162"/>
                    </a:lnTo>
                    <a:lnTo>
                      <a:pt x="132" y="156"/>
                    </a:lnTo>
                    <a:lnTo>
                      <a:pt x="138" y="150"/>
                    </a:lnTo>
                    <a:lnTo>
                      <a:pt x="150" y="144"/>
                    </a:lnTo>
                    <a:lnTo>
                      <a:pt x="168" y="138"/>
                    </a:lnTo>
                    <a:lnTo>
                      <a:pt x="180" y="132"/>
                    </a:lnTo>
                    <a:lnTo>
                      <a:pt x="192" y="126"/>
                    </a:lnTo>
                    <a:lnTo>
                      <a:pt x="216" y="120"/>
                    </a:lnTo>
                    <a:lnTo>
                      <a:pt x="228" y="114"/>
                    </a:lnTo>
                    <a:lnTo>
                      <a:pt x="240" y="114"/>
                    </a:lnTo>
                    <a:lnTo>
                      <a:pt x="264" y="102"/>
                    </a:lnTo>
                    <a:lnTo>
                      <a:pt x="276" y="102"/>
                    </a:lnTo>
                    <a:lnTo>
                      <a:pt x="289" y="96"/>
                    </a:lnTo>
                    <a:lnTo>
                      <a:pt x="301" y="90"/>
                    </a:lnTo>
                    <a:lnTo>
                      <a:pt x="331" y="84"/>
                    </a:lnTo>
                    <a:lnTo>
                      <a:pt x="343" y="84"/>
                    </a:lnTo>
                    <a:lnTo>
                      <a:pt x="361" y="78"/>
                    </a:lnTo>
                    <a:lnTo>
                      <a:pt x="385" y="72"/>
                    </a:lnTo>
                    <a:lnTo>
                      <a:pt x="403" y="66"/>
                    </a:lnTo>
                    <a:lnTo>
                      <a:pt x="415" y="66"/>
                    </a:lnTo>
                    <a:lnTo>
                      <a:pt x="451" y="60"/>
                    </a:lnTo>
                    <a:lnTo>
                      <a:pt x="463" y="54"/>
                    </a:lnTo>
                    <a:lnTo>
                      <a:pt x="481" y="54"/>
                    </a:lnTo>
                    <a:lnTo>
                      <a:pt x="511" y="48"/>
                    </a:lnTo>
                    <a:lnTo>
                      <a:pt x="529" y="42"/>
                    </a:lnTo>
                    <a:lnTo>
                      <a:pt x="547" y="42"/>
                    </a:lnTo>
                    <a:lnTo>
                      <a:pt x="583" y="36"/>
                    </a:lnTo>
                    <a:lnTo>
                      <a:pt x="595" y="30"/>
                    </a:lnTo>
                    <a:lnTo>
                      <a:pt x="613" y="30"/>
                    </a:lnTo>
                    <a:lnTo>
                      <a:pt x="649" y="24"/>
                    </a:lnTo>
                    <a:lnTo>
                      <a:pt x="667" y="24"/>
                    </a:lnTo>
                    <a:lnTo>
                      <a:pt x="685" y="24"/>
                    </a:lnTo>
                    <a:lnTo>
                      <a:pt x="721" y="18"/>
                    </a:lnTo>
                    <a:lnTo>
                      <a:pt x="739" y="18"/>
                    </a:lnTo>
                    <a:lnTo>
                      <a:pt x="763" y="12"/>
                    </a:lnTo>
                    <a:lnTo>
                      <a:pt x="799" y="12"/>
                    </a:lnTo>
                    <a:lnTo>
                      <a:pt x="817" y="12"/>
                    </a:lnTo>
                    <a:lnTo>
                      <a:pt x="835" y="6"/>
                    </a:lnTo>
                    <a:lnTo>
                      <a:pt x="871" y="6"/>
                    </a:lnTo>
                    <a:lnTo>
                      <a:pt x="895" y="6"/>
                    </a:lnTo>
                    <a:lnTo>
                      <a:pt x="913" y="6"/>
                    </a:lnTo>
                    <a:lnTo>
                      <a:pt x="949" y="0"/>
                    </a:lnTo>
                    <a:lnTo>
                      <a:pt x="973" y="0"/>
                    </a:lnTo>
                    <a:lnTo>
                      <a:pt x="991" y="0"/>
                    </a:lnTo>
                    <a:lnTo>
                      <a:pt x="1027" y="0"/>
                    </a:lnTo>
                    <a:lnTo>
                      <a:pt x="1051" y="0"/>
                    </a:lnTo>
                    <a:lnTo>
                      <a:pt x="1069" y="0"/>
                    </a:lnTo>
                    <a:lnTo>
                      <a:pt x="1105" y="0"/>
                    </a:lnTo>
                    <a:lnTo>
                      <a:pt x="1129" y="0"/>
                    </a:lnTo>
                    <a:lnTo>
                      <a:pt x="1129" y="294"/>
                    </a:lnTo>
                    <a:lnTo>
                      <a:pt x="2150" y="168"/>
                    </a:lnTo>
                    <a:close/>
                  </a:path>
                </a:pathLst>
              </a:custGeom>
              <a:solidFill>
                <a:srgbClr val="FF0000"/>
              </a:solidFill>
              <a:ln w="9525">
                <a:solidFill>
                  <a:srgbClr val="000000"/>
                </a:solidFill>
                <a:prstDash val="solid"/>
                <a:round/>
                <a:headEnd/>
                <a:tailEnd/>
              </a:ln>
            </p:spPr>
            <p:txBody>
              <a:bodyPr/>
              <a:lstStyle/>
              <a:p>
                <a:endParaRPr lang="en-CA"/>
              </a:p>
            </p:txBody>
          </p:sp>
        </p:grpSp>
        <p:sp>
          <p:nvSpPr>
            <p:cNvPr id="18444" name="Rectangle 29"/>
            <p:cNvSpPr>
              <a:spLocks noChangeArrowheads="1"/>
            </p:cNvSpPr>
            <p:nvPr/>
          </p:nvSpPr>
          <p:spPr bwMode="auto">
            <a:xfrm>
              <a:off x="4307" y="1776"/>
              <a:ext cx="25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Code</a:t>
              </a:r>
            </a:p>
            <a:p>
              <a:pPr algn="ctr">
                <a:lnSpc>
                  <a:spcPct val="100000"/>
                </a:lnSpc>
                <a:spcBef>
                  <a:spcPct val="0"/>
                </a:spcBef>
                <a:buClrTx/>
                <a:buSzTx/>
                <a:buFontTx/>
                <a:buNone/>
              </a:pPr>
              <a:r>
                <a:rPr lang="en-US" altLang="en-US" sz="1800" b="1">
                  <a:solidFill>
                    <a:srgbClr val="000000"/>
                  </a:solidFill>
                  <a:latin typeface="Futura Lt BT" pitchFamily="34" charset="0"/>
                </a:rPr>
                <a:t>1%</a:t>
              </a:r>
            </a:p>
          </p:txBody>
        </p:sp>
        <p:sp>
          <p:nvSpPr>
            <p:cNvPr id="18445" name="Rectangle 30"/>
            <p:cNvSpPr>
              <a:spLocks noChangeArrowheads="1"/>
            </p:cNvSpPr>
            <p:nvPr/>
          </p:nvSpPr>
          <p:spPr bwMode="auto">
            <a:xfrm>
              <a:off x="4631" y="1835"/>
              <a:ext cx="27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Other</a:t>
              </a:r>
            </a:p>
            <a:p>
              <a:pPr algn="ctr">
                <a:lnSpc>
                  <a:spcPct val="100000"/>
                </a:lnSpc>
                <a:spcBef>
                  <a:spcPct val="0"/>
                </a:spcBef>
                <a:buClrTx/>
                <a:buSzTx/>
                <a:buFontTx/>
                <a:buNone/>
              </a:pPr>
              <a:r>
                <a:rPr lang="en-US" altLang="en-US" sz="1800" b="1">
                  <a:solidFill>
                    <a:srgbClr val="000000"/>
                  </a:solidFill>
                  <a:latin typeface="Futura Lt BT" pitchFamily="34" charset="0"/>
                </a:rPr>
                <a:t>4%</a:t>
              </a:r>
            </a:p>
          </p:txBody>
        </p:sp>
        <p:sp>
          <p:nvSpPr>
            <p:cNvPr id="18446" name="Rectangle 31"/>
            <p:cNvSpPr>
              <a:spLocks noChangeArrowheads="1"/>
            </p:cNvSpPr>
            <p:nvPr/>
          </p:nvSpPr>
          <p:spPr bwMode="auto">
            <a:xfrm>
              <a:off x="5167" y="1876"/>
              <a:ext cx="315"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Design</a:t>
              </a:r>
            </a:p>
            <a:p>
              <a:pPr algn="ctr">
                <a:lnSpc>
                  <a:spcPct val="100000"/>
                </a:lnSpc>
                <a:spcBef>
                  <a:spcPct val="0"/>
                </a:spcBef>
                <a:buClrTx/>
                <a:buSzTx/>
                <a:buFontTx/>
                <a:buNone/>
              </a:pPr>
              <a:r>
                <a:rPr lang="en-US" altLang="en-US" sz="1800" b="1">
                  <a:solidFill>
                    <a:srgbClr val="000000"/>
                  </a:solidFill>
                  <a:latin typeface="Futura Lt BT" pitchFamily="34" charset="0"/>
                </a:rPr>
                <a:t>13%</a:t>
              </a:r>
            </a:p>
          </p:txBody>
        </p:sp>
        <p:sp>
          <p:nvSpPr>
            <p:cNvPr id="18447" name="Rectangle 32"/>
            <p:cNvSpPr>
              <a:spLocks noChangeArrowheads="1"/>
            </p:cNvSpPr>
            <p:nvPr/>
          </p:nvSpPr>
          <p:spPr bwMode="auto">
            <a:xfrm>
              <a:off x="3424" y="1989"/>
              <a:ext cx="61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800" b="1">
                  <a:solidFill>
                    <a:srgbClr val="000000"/>
                  </a:solidFill>
                  <a:latin typeface="Futura Lt BT" pitchFamily="34" charset="0"/>
                </a:rPr>
                <a:t>Requirements</a:t>
              </a:r>
            </a:p>
            <a:p>
              <a:pPr algn="ctr">
                <a:lnSpc>
                  <a:spcPct val="100000"/>
                </a:lnSpc>
                <a:spcBef>
                  <a:spcPct val="0"/>
                </a:spcBef>
                <a:buClrTx/>
                <a:buSzTx/>
                <a:buFontTx/>
                <a:buNone/>
              </a:pPr>
              <a:r>
                <a:rPr lang="en-US" altLang="en-US" sz="1800" b="1">
                  <a:solidFill>
                    <a:srgbClr val="000000"/>
                  </a:solidFill>
                  <a:latin typeface="Futura Lt BT" pitchFamily="34" charset="0"/>
                </a:rPr>
                <a:t>82%</a:t>
              </a:r>
            </a:p>
          </p:txBody>
        </p:sp>
      </p:grpSp>
      <p:sp>
        <p:nvSpPr>
          <p:cNvPr id="18439" name="Rectangle 33"/>
          <p:cNvSpPr>
            <a:spLocks noChangeArrowheads="1"/>
          </p:cNvSpPr>
          <p:nvPr/>
        </p:nvSpPr>
        <p:spPr bwMode="auto">
          <a:xfrm>
            <a:off x="1031875" y="1219200"/>
            <a:ext cx="4086225"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0"/>
              </a:spcBef>
              <a:buClrTx/>
              <a:buSzTx/>
              <a:buFontTx/>
              <a:buNone/>
            </a:pPr>
            <a:endParaRPr lang="fr-CA" altLang="en-US" sz="1900" b="1"/>
          </a:p>
        </p:txBody>
      </p:sp>
      <p:sp>
        <p:nvSpPr>
          <p:cNvPr id="18441" name="Text Box 36"/>
          <p:cNvSpPr txBox="1">
            <a:spLocks noChangeArrowheads="1"/>
          </p:cNvSpPr>
          <p:nvPr/>
        </p:nvSpPr>
        <p:spPr bwMode="auto">
          <a:xfrm>
            <a:off x="117475" y="6086475"/>
            <a:ext cx="24004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dirty="0">
                <a:solidFill>
                  <a:schemeClr val="tx1"/>
                </a:solidFill>
                <a:latin typeface="Times New Roman" pitchFamily="18" charset="0"/>
              </a:rPr>
              <a:t/>
            </a:r>
            <a:br>
              <a:rPr lang="en-CA" altLang="en-US" sz="1200" dirty="0">
                <a:solidFill>
                  <a:schemeClr val="tx1"/>
                </a:solidFill>
                <a:latin typeface="Times New Roman" pitchFamily="18" charset="0"/>
              </a:rPr>
            </a:br>
            <a:r>
              <a:rPr lang="en-CA" altLang="en-US" sz="1200" dirty="0">
                <a:solidFill>
                  <a:schemeClr val="tx1"/>
                </a:solidFill>
                <a:latin typeface="Times New Roman" pitchFamily="18" charset="0"/>
              </a:rPr>
              <a:t> Source: J. Martin / D. Leffingwell</a:t>
            </a:r>
          </a:p>
        </p:txBody>
      </p:sp>
      <p:sp>
        <p:nvSpPr>
          <p:cNvPr id="18442" name="Text Box 41"/>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dirty="0"/>
              <a:t>Chaos Report, 2015 (Standish Group)</a:t>
            </a:r>
          </a:p>
        </p:txBody>
      </p:sp>
      <p:pic>
        <p:nvPicPr>
          <p:cNvPr id="71682" name="Picture 2" descr="https://cdn.infoq.com/statics_s1_20160831-0533/resource/articles/standish-chaos-2015/en/resources/Modern%20Resolu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38" y="1442955"/>
            <a:ext cx="8874991" cy="3964162"/>
          </a:xfrm>
          <a:prstGeom prst="rect">
            <a:avLst/>
          </a:prstGeom>
          <a:noFill/>
          <a:extLst>
            <a:ext uri="{909E8E84-426E-40DD-AFC4-6F175D3DCCD1}">
              <a14:hiddenFill xmlns:a14="http://schemas.microsoft.com/office/drawing/2010/main">
                <a:solidFill>
                  <a:srgbClr val="FFFFFF"/>
                </a:solidFill>
              </a14:hiddenFill>
            </a:ext>
          </a:extLst>
        </p:spPr>
      </p:pic>
      <p:sp>
        <p:nvSpPr>
          <p:cNvPr id="25603"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charset="0"/>
              </a:defRPr>
            </a:lvl1pPr>
            <a:lvl2pPr marL="742950" indent="-285750" defTabSz="762000" eaLnBrk="0" hangingPunct="0">
              <a:defRPr sz="1600">
                <a:solidFill>
                  <a:schemeClr val="tx1"/>
                </a:solidFill>
                <a:latin typeface="Arial" charset="0"/>
              </a:defRPr>
            </a:lvl2pPr>
            <a:lvl3pPr marL="1143000" indent="-228600" defTabSz="762000" eaLnBrk="0" hangingPunct="0">
              <a:defRPr sz="1600">
                <a:solidFill>
                  <a:schemeClr val="tx1"/>
                </a:solidFill>
                <a:latin typeface="Arial" charset="0"/>
              </a:defRPr>
            </a:lvl3pPr>
            <a:lvl4pPr marL="1600200" indent="-228600" defTabSz="762000" eaLnBrk="0" hangingPunct="0">
              <a:defRPr sz="1600">
                <a:solidFill>
                  <a:schemeClr val="tx1"/>
                </a:solidFill>
                <a:latin typeface="Arial" charset="0"/>
              </a:defRPr>
            </a:lvl4pPr>
            <a:lvl5pPr marL="2057400" indent="-228600" defTabSz="762000" eaLnBrk="0" hangingPunct="0">
              <a:defRPr sz="1600">
                <a:solidFill>
                  <a:schemeClr val="tx1"/>
                </a:solidFill>
                <a:latin typeface="Arial" charset="0"/>
              </a:defRPr>
            </a:lvl5pPr>
            <a:lvl6pPr marL="2514600" indent="-228600" defTabSz="762000" eaLnBrk="0" fontAlgn="base" hangingPunct="0">
              <a:spcBef>
                <a:spcPct val="50000"/>
              </a:spcBef>
              <a:spcAft>
                <a:spcPct val="0"/>
              </a:spcAft>
              <a:defRPr sz="1600">
                <a:solidFill>
                  <a:schemeClr val="tx1"/>
                </a:solidFill>
                <a:latin typeface="Arial" charset="0"/>
              </a:defRPr>
            </a:lvl6pPr>
            <a:lvl7pPr marL="2971800" indent="-228600" defTabSz="762000" eaLnBrk="0" fontAlgn="base" hangingPunct="0">
              <a:spcBef>
                <a:spcPct val="50000"/>
              </a:spcBef>
              <a:spcAft>
                <a:spcPct val="0"/>
              </a:spcAft>
              <a:defRPr sz="1600">
                <a:solidFill>
                  <a:schemeClr val="tx1"/>
                </a:solidFill>
                <a:latin typeface="Arial" charset="0"/>
              </a:defRPr>
            </a:lvl7pPr>
            <a:lvl8pPr marL="3429000" indent="-228600" defTabSz="762000" eaLnBrk="0" fontAlgn="base" hangingPunct="0">
              <a:spcBef>
                <a:spcPct val="50000"/>
              </a:spcBef>
              <a:spcAft>
                <a:spcPct val="0"/>
              </a:spcAft>
              <a:defRPr sz="1600">
                <a:solidFill>
                  <a:schemeClr val="tx1"/>
                </a:solidFill>
                <a:latin typeface="Arial" charset="0"/>
              </a:defRPr>
            </a:lvl8pPr>
            <a:lvl9pPr marL="3886200" indent="-228600" defTabSz="762000" eaLnBrk="0" fontAlgn="base" hangingPunct="0">
              <a:spcBef>
                <a:spcPct val="50000"/>
              </a:spcBef>
              <a:spcAft>
                <a:spcPct val="0"/>
              </a:spcAft>
              <a:defRPr sz="1600">
                <a:solidFill>
                  <a:schemeClr val="tx1"/>
                </a:solidFill>
                <a:latin typeface="Arial" charset="0"/>
              </a:defRPr>
            </a:lvl9pPr>
          </a:lstStyle>
          <a:p>
            <a:fld id="{A8CCE498-4B38-467B-8A90-E6C1C07F0AC8}" type="slidenum">
              <a:rPr lang="en-CA" altLang="en-US" sz="1200" smtClean="0">
                <a:solidFill>
                  <a:srgbClr val="002654"/>
                </a:solidFill>
              </a:rPr>
              <a:pPr/>
              <a:t>19</a:t>
            </a:fld>
            <a:endParaRPr lang="en-CA" altLang="en-US" sz="1200">
              <a:solidFill>
                <a:srgbClr val="002654"/>
              </a:solidFill>
            </a:endParaRPr>
          </a:p>
        </p:txBody>
      </p:sp>
      <p:sp>
        <p:nvSpPr>
          <p:cNvPr id="25605"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
        <p:nvSpPr>
          <p:cNvPr id="3" name="TextBox 2"/>
          <p:cNvSpPr txBox="1"/>
          <p:nvPr/>
        </p:nvSpPr>
        <p:spPr>
          <a:xfrm>
            <a:off x="2198788" y="5803533"/>
            <a:ext cx="4906984" cy="338554"/>
          </a:xfrm>
          <a:prstGeom prst="rect">
            <a:avLst/>
          </a:prstGeom>
          <a:noFill/>
        </p:spPr>
        <p:txBody>
          <a:bodyPr wrap="none" rtlCol="0">
            <a:spAutoFit/>
          </a:bodyPr>
          <a:lstStyle/>
          <a:p>
            <a:r>
              <a:rPr lang="en-CA" dirty="0">
                <a:hlinkClick r:id="rId3"/>
              </a:rPr>
              <a:t>https://www.infoq.com/articles/standish-chaos-2015</a:t>
            </a:r>
            <a:r>
              <a:rPr lang="en-CA"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n-CA" altLang="en-US"/>
              <a:t>Table of Contents</a:t>
            </a:r>
          </a:p>
        </p:txBody>
      </p:sp>
      <p:sp>
        <p:nvSpPr>
          <p:cNvPr id="4100" name="Rectangle 5"/>
          <p:cNvSpPr>
            <a:spLocks noGrp="1" noChangeArrowheads="1"/>
          </p:cNvSpPr>
          <p:nvPr>
            <p:ph idx="1"/>
          </p:nvPr>
        </p:nvSpPr>
        <p:spPr/>
        <p:txBody>
          <a:bodyPr/>
          <a:lstStyle/>
          <a:p>
            <a:pPr eaLnBrk="1" hangingPunct="1">
              <a:defRPr/>
            </a:pPr>
            <a:endParaRPr lang="en-CA" dirty="0"/>
          </a:p>
          <a:p>
            <a:pPr eaLnBrk="1" hangingPunct="1">
              <a:defRPr/>
            </a:pPr>
            <a:r>
              <a:rPr lang="en-CA" dirty="0"/>
              <a:t>Definition and Importance of Requirements</a:t>
            </a:r>
          </a:p>
          <a:p>
            <a:pPr eaLnBrk="1" hangingPunct="1">
              <a:defRPr/>
            </a:pPr>
            <a:endParaRPr lang="en-CA" dirty="0"/>
          </a:p>
          <a:p>
            <a:pPr eaLnBrk="1" hangingPunct="1">
              <a:defRPr/>
            </a:pPr>
            <a:r>
              <a:rPr lang="en-CA" dirty="0"/>
              <a:t>Types of Requirements</a:t>
            </a:r>
          </a:p>
          <a:p>
            <a:pPr eaLnBrk="1" hangingPunct="1">
              <a:defRPr/>
            </a:pPr>
            <a:endParaRPr lang="en-CA" dirty="0"/>
          </a:p>
          <a:p>
            <a:pPr eaLnBrk="1" hangingPunct="1">
              <a:defRPr/>
            </a:pPr>
            <a:r>
              <a:rPr lang="en-CA" dirty="0"/>
              <a:t>The Requirements Engineering Process</a:t>
            </a:r>
          </a:p>
          <a:p>
            <a:pPr marL="185737" indent="0" eaLnBrk="1" hangingPunct="1">
              <a:buFontTx/>
              <a:buNone/>
              <a:defRPr/>
            </a:pPr>
            <a:endParaRPr lang="en-US" dirty="0"/>
          </a:p>
          <a:p>
            <a:pPr eaLnBrk="1" hangingPunct="1">
              <a:defRPr/>
            </a:pPr>
            <a:r>
              <a:rPr lang="en-CA" dirty="0"/>
              <a:t>Requirements Engineering: Main Activities</a:t>
            </a:r>
          </a:p>
          <a:p>
            <a:pPr eaLnBrk="1" hangingPunct="1">
              <a:buFontTx/>
              <a:buNone/>
              <a:defRPr/>
            </a:pPr>
            <a:endParaRPr lang="fr-CA" dirty="0"/>
          </a:p>
          <a:p>
            <a:pPr eaLnBrk="1" hangingPunct="1">
              <a:buFontTx/>
              <a:buNone/>
              <a:defRPr/>
            </a:pPr>
            <a:endParaRPr lang="fr-CA" dirty="0"/>
          </a:p>
          <a:p>
            <a:pPr eaLnBrk="1" hangingPunct="1">
              <a:buFontTx/>
              <a:buNone/>
              <a:defRPr/>
            </a:pPr>
            <a:endParaRPr lang="fr-CA" dirty="0"/>
          </a:p>
          <a:p>
            <a:pPr eaLnBrk="1" hangingPunct="1">
              <a:defRPr/>
            </a:pPr>
            <a:r>
              <a:rPr lang="en-US" dirty="0">
                <a:solidFill>
                  <a:srgbClr val="FF0000"/>
                </a:solidFill>
              </a:rPr>
              <a:t>The beginning is the most important part of the work.</a:t>
            </a:r>
            <a:r>
              <a:rPr lang="en-US" baseline="30000" dirty="0">
                <a:solidFill>
                  <a:schemeClr val="tx1"/>
                </a:solidFill>
              </a:rPr>
              <a:t>1</a:t>
            </a:r>
            <a:endParaRPr lang="fr-CA" dirty="0"/>
          </a:p>
        </p:txBody>
      </p:sp>
      <p:sp>
        <p:nvSpPr>
          <p:cNvPr id="409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E0619586-4715-47DB-BA16-E42DF08C5EB4}" type="slidenum">
              <a:rPr lang="en-CA" altLang="en-US" sz="1200" smtClean="0"/>
              <a:pPr>
                <a:lnSpc>
                  <a:spcPct val="100000"/>
                </a:lnSpc>
                <a:spcBef>
                  <a:spcPct val="0"/>
                </a:spcBef>
                <a:buClrTx/>
                <a:buSzTx/>
                <a:buFontTx/>
                <a:buNone/>
              </a:pPr>
              <a:t>2</a:t>
            </a:fld>
            <a:endParaRPr lang="en-CA" altLang="en-US" sz="1200"/>
          </a:p>
        </p:txBody>
      </p:sp>
      <p:sp>
        <p:nvSpPr>
          <p:cNvPr id="4101" name="Text Box 7"/>
          <p:cNvSpPr txBox="1">
            <a:spLocks noChangeArrowheads="1"/>
          </p:cNvSpPr>
          <p:nvPr/>
        </p:nvSpPr>
        <p:spPr bwMode="auto">
          <a:xfrm>
            <a:off x="385763" y="568483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[1] Plato, 4 B.C.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CA" altLang="en-US"/>
              <a:t>Evolution of Success Factors</a:t>
            </a:r>
          </a:p>
        </p:txBody>
      </p:sp>
      <p:sp>
        <p:nvSpPr>
          <p:cNvPr id="2457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0ADB3B86-440B-42EB-9335-B52CE99EB7B0}" type="slidenum">
              <a:rPr lang="en-CA" altLang="en-US" sz="1200" smtClean="0"/>
              <a:pPr>
                <a:lnSpc>
                  <a:spcPct val="100000"/>
                </a:lnSpc>
                <a:spcBef>
                  <a:spcPct val="0"/>
                </a:spcBef>
                <a:buClrTx/>
                <a:buSzTx/>
                <a:buFontTx/>
                <a:buNone/>
              </a:pPr>
              <a:t>20</a:t>
            </a:fld>
            <a:endParaRPr lang="en-CA" altLang="en-US" sz="1200"/>
          </a:p>
        </p:txBody>
      </p:sp>
      <p:sp>
        <p:nvSpPr>
          <p:cNvPr id="24580" name="Text Box 5"/>
          <p:cNvSpPr txBox="1">
            <a:spLocks noChangeArrowheads="1"/>
          </p:cNvSpPr>
          <p:nvPr/>
        </p:nvSpPr>
        <p:spPr bwMode="auto">
          <a:xfrm>
            <a:off x="117475" y="6086475"/>
            <a:ext cx="7769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Standish Group Inc., 2000. See </a:t>
            </a:r>
            <a:r>
              <a:rPr lang="en-CA" altLang="en-US" sz="1200" b="1">
                <a:solidFill>
                  <a:schemeClr val="tx1"/>
                </a:solidFill>
                <a:latin typeface="Times New Roman" pitchFamily="18" charset="0"/>
              </a:rPr>
              <a:t>2012 report </a:t>
            </a:r>
            <a:r>
              <a:rPr lang="en-CA" altLang="en-US" sz="1200">
                <a:solidFill>
                  <a:schemeClr val="tx1"/>
                </a:solidFill>
                <a:latin typeface="Times New Roman" pitchFamily="18" charset="0"/>
              </a:rPr>
              <a:t>at </a:t>
            </a:r>
            <a:r>
              <a:rPr lang="en-CA" altLang="en-US" sz="1200">
                <a:solidFill>
                  <a:schemeClr val="tx1"/>
                </a:solidFill>
                <a:latin typeface="Times New Roman" pitchFamily="18" charset="0"/>
                <a:hlinkClick r:id="rId3"/>
              </a:rPr>
              <a:t>http://versionone.com/assets/img/files/CHAOSManifesto2012.pdf</a:t>
            </a:r>
            <a:r>
              <a:rPr lang="en-CA" altLang="en-US" sz="1200">
                <a:solidFill>
                  <a:schemeClr val="tx1"/>
                </a:solidFill>
                <a:latin typeface="Times New Roman" pitchFamily="18" charset="0"/>
              </a:rPr>
              <a:t> </a:t>
            </a:r>
          </a:p>
        </p:txBody>
      </p:sp>
      <p:sp>
        <p:nvSpPr>
          <p:cNvPr id="24582" name="Text Box 9"/>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950913"/>
            <a:ext cx="8812212" cy="493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dirty="0"/>
              <a:t>Success Factors, 2015</a:t>
            </a:r>
          </a:p>
        </p:txBody>
      </p:sp>
      <p:pic>
        <p:nvPicPr>
          <p:cNvPr id="72706" name="Picture 2" descr="https://cdn.infoq.com/statics_s1_20160831-0533/resource/articles/standish-chaos-2015/en/resources/Factors%20of%20Succe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400" y="891891"/>
            <a:ext cx="7035781" cy="5218204"/>
          </a:xfrm>
          <a:prstGeom prst="rect">
            <a:avLst/>
          </a:prstGeom>
          <a:noFill/>
          <a:extLst>
            <a:ext uri="{909E8E84-426E-40DD-AFC4-6F175D3DCCD1}">
              <a14:hiddenFill xmlns:a14="http://schemas.microsoft.com/office/drawing/2010/main">
                <a:solidFill>
                  <a:srgbClr val="FFFFFF"/>
                </a:solidFill>
              </a14:hiddenFill>
            </a:ext>
          </a:extLst>
        </p:spPr>
      </p:pic>
      <p:sp>
        <p:nvSpPr>
          <p:cNvPr id="26627"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charset="0"/>
              </a:defRPr>
            </a:lvl1pPr>
            <a:lvl2pPr marL="742950" indent="-285750" defTabSz="762000" eaLnBrk="0" hangingPunct="0">
              <a:defRPr sz="1600">
                <a:solidFill>
                  <a:schemeClr val="tx1"/>
                </a:solidFill>
                <a:latin typeface="Arial" charset="0"/>
              </a:defRPr>
            </a:lvl2pPr>
            <a:lvl3pPr marL="1143000" indent="-228600" defTabSz="762000" eaLnBrk="0" hangingPunct="0">
              <a:defRPr sz="1600">
                <a:solidFill>
                  <a:schemeClr val="tx1"/>
                </a:solidFill>
                <a:latin typeface="Arial" charset="0"/>
              </a:defRPr>
            </a:lvl3pPr>
            <a:lvl4pPr marL="1600200" indent="-228600" defTabSz="762000" eaLnBrk="0" hangingPunct="0">
              <a:defRPr sz="1600">
                <a:solidFill>
                  <a:schemeClr val="tx1"/>
                </a:solidFill>
                <a:latin typeface="Arial" charset="0"/>
              </a:defRPr>
            </a:lvl4pPr>
            <a:lvl5pPr marL="2057400" indent="-228600" defTabSz="762000" eaLnBrk="0" hangingPunct="0">
              <a:defRPr sz="1600">
                <a:solidFill>
                  <a:schemeClr val="tx1"/>
                </a:solidFill>
                <a:latin typeface="Arial" charset="0"/>
              </a:defRPr>
            </a:lvl5pPr>
            <a:lvl6pPr marL="2514600" indent="-228600" defTabSz="762000" eaLnBrk="0" fontAlgn="base" hangingPunct="0">
              <a:spcBef>
                <a:spcPct val="50000"/>
              </a:spcBef>
              <a:spcAft>
                <a:spcPct val="0"/>
              </a:spcAft>
              <a:defRPr sz="1600">
                <a:solidFill>
                  <a:schemeClr val="tx1"/>
                </a:solidFill>
                <a:latin typeface="Arial" charset="0"/>
              </a:defRPr>
            </a:lvl6pPr>
            <a:lvl7pPr marL="2971800" indent="-228600" defTabSz="762000" eaLnBrk="0" fontAlgn="base" hangingPunct="0">
              <a:spcBef>
                <a:spcPct val="50000"/>
              </a:spcBef>
              <a:spcAft>
                <a:spcPct val="0"/>
              </a:spcAft>
              <a:defRPr sz="1600">
                <a:solidFill>
                  <a:schemeClr val="tx1"/>
                </a:solidFill>
                <a:latin typeface="Arial" charset="0"/>
              </a:defRPr>
            </a:lvl7pPr>
            <a:lvl8pPr marL="3429000" indent="-228600" defTabSz="762000" eaLnBrk="0" fontAlgn="base" hangingPunct="0">
              <a:spcBef>
                <a:spcPct val="50000"/>
              </a:spcBef>
              <a:spcAft>
                <a:spcPct val="0"/>
              </a:spcAft>
              <a:defRPr sz="1600">
                <a:solidFill>
                  <a:schemeClr val="tx1"/>
                </a:solidFill>
                <a:latin typeface="Arial" charset="0"/>
              </a:defRPr>
            </a:lvl8pPr>
            <a:lvl9pPr marL="3886200" indent="-228600" defTabSz="762000" eaLnBrk="0" fontAlgn="base" hangingPunct="0">
              <a:spcBef>
                <a:spcPct val="50000"/>
              </a:spcBef>
              <a:spcAft>
                <a:spcPct val="0"/>
              </a:spcAft>
              <a:defRPr sz="1600">
                <a:solidFill>
                  <a:schemeClr val="tx1"/>
                </a:solidFill>
                <a:latin typeface="Arial" charset="0"/>
              </a:defRPr>
            </a:lvl9pPr>
          </a:lstStyle>
          <a:p>
            <a:fld id="{41C615FB-8B63-40AA-8327-9FE30B642FED}" type="slidenum">
              <a:rPr lang="en-CA" altLang="en-US" sz="1200" smtClean="0">
                <a:solidFill>
                  <a:srgbClr val="002654"/>
                </a:solidFill>
              </a:rPr>
              <a:pPr/>
              <a:t>21</a:t>
            </a:fld>
            <a:endParaRPr lang="en-CA" altLang="en-US" sz="1200">
              <a:solidFill>
                <a:srgbClr val="002654"/>
              </a:solidFill>
            </a:endParaRPr>
          </a:p>
        </p:txBody>
      </p:sp>
      <p:sp>
        <p:nvSpPr>
          <p:cNvPr id="26630"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sp>
        <p:nvSpPr>
          <p:cNvPr id="3" name="Rectangle 2"/>
          <p:cNvSpPr/>
          <p:nvPr/>
        </p:nvSpPr>
        <p:spPr>
          <a:xfrm>
            <a:off x="1941121" y="6138970"/>
            <a:ext cx="5198338" cy="338554"/>
          </a:xfrm>
          <a:prstGeom prst="rect">
            <a:avLst/>
          </a:prstGeom>
        </p:spPr>
        <p:txBody>
          <a:bodyPr wrap="square">
            <a:spAutoFit/>
          </a:bodyPr>
          <a:lstStyle/>
          <a:p>
            <a:pPr algn="ctr"/>
            <a:r>
              <a:rPr lang="en-CA" dirty="0">
                <a:hlinkClick r:id="rId3"/>
              </a:rPr>
              <a:t>https://www.infoq.com/articles/standish-chaos-2015</a:t>
            </a:r>
            <a:r>
              <a:rPr lang="en-CA"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dirty="0"/>
              <a:t>Project Size Matters!</a:t>
            </a:r>
          </a:p>
        </p:txBody>
      </p:sp>
      <p:sp>
        <p:nvSpPr>
          <p:cNvPr id="27651"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charset="0"/>
              </a:defRPr>
            </a:lvl1pPr>
            <a:lvl2pPr marL="742950" indent="-285750" defTabSz="762000" eaLnBrk="0" hangingPunct="0">
              <a:defRPr sz="1600">
                <a:solidFill>
                  <a:schemeClr val="tx1"/>
                </a:solidFill>
                <a:latin typeface="Arial" charset="0"/>
              </a:defRPr>
            </a:lvl2pPr>
            <a:lvl3pPr marL="1143000" indent="-228600" defTabSz="762000" eaLnBrk="0" hangingPunct="0">
              <a:defRPr sz="1600">
                <a:solidFill>
                  <a:schemeClr val="tx1"/>
                </a:solidFill>
                <a:latin typeface="Arial" charset="0"/>
              </a:defRPr>
            </a:lvl3pPr>
            <a:lvl4pPr marL="1600200" indent="-228600" defTabSz="762000" eaLnBrk="0" hangingPunct="0">
              <a:defRPr sz="1600">
                <a:solidFill>
                  <a:schemeClr val="tx1"/>
                </a:solidFill>
                <a:latin typeface="Arial" charset="0"/>
              </a:defRPr>
            </a:lvl4pPr>
            <a:lvl5pPr marL="2057400" indent="-228600" defTabSz="762000" eaLnBrk="0" hangingPunct="0">
              <a:defRPr sz="1600">
                <a:solidFill>
                  <a:schemeClr val="tx1"/>
                </a:solidFill>
                <a:latin typeface="Arial" charset="0"/>
              </a:defRPr>
            </a:lvl5pPr>
            <a:lvl6pPr marL="2514600" indent="-228600" defTabSz="762000" eaLnBrk="0" fontAlgn="base" hangingPunct="0">
              <a:spcBef>
                <a:spcPct val="50000"/>
              </a:spcBef>
              <a:spcAft>
                <a:spcPct val="0"/>
              </a:spcAft>
              <a:defRPr sz="1600">
                <a:solidFill>
                  <a:schemeClr val="tx1"/>
                </a:solidFill>
                <a:latin typeface="Arial" charset="0"/>
              </a:defRPr>
            </a:lvl6pPr>
            <a:lvl7pPr marL="2971800" indent="-228600" defTabSz="762000" eaLnBrk="0" fontAlgn="base" hangingPunct="0">
              <a:spcBef>
                <a:spcPct val="50000"/>
              </a:spcBef>
              <a:spcAft>
                <a:spcPct val="0"/>
              </a:spcAft>
              <a:defRPr sz="1600">
                <a:solidFill>
                  <a:schemeClr val="tx1"/>
                </a:solidFill>
                <a:latin typeface="Arial" charset="0"/>
              </a:defRPr>
            </a:lvl7pPr>
            <a:lvl8pPr marL="3429000" indent="-228600" defTabSz="762000" eaLnBrk="0" fontAlgn="base" hangingPunct="0">
              <a:spcBef>
                <a:spcPct val="50000"/>
              </a:spcBef>
              <a:spcAft>
                <a:spcPct val="0"/>
              </a:spcAft>
              <a:defRPr sz="1600">
                <a:solidFill>
                  <a:schemeClr val="tx1"/>
                </a:solidFill>
                <a:latin typeface="Arial" charset="0"/>
              </a:defRPr>
            </a:lvl8pPr>
            <a:lvl9pPr marL="3886200" indent="-228600" defTabSz="762000" eaLnBrk="0" fontAlgn="base" hangingPunct="0">
              <a:spcBef>
                <a:spcPct val="50000"/>
              </a:spcBef>
              <a:spcAft>
                <a:spcPct val="0"/>
              </a:spcAft>
              <a:defRPr sz="1600">
                <a:solidFill>
                  <a:schemeClr val="tx1"/>
                </a:solidFill>
                <a:latin typeface="Arial" charset="0"/>
              </a:defRPr>
            </a:lvl9pPr>
          </a:lstStyle>
          <a:p>
            <a:fld id="{ACB65B98-6579-4A3B-8689-211B05216BA3}" type="slidenum">
              <a:rPr lang="en-CA" altLang="en-US" sz="1200" smtClean="0">
                <a:solidFill>
                  <a:srgbClr val="002654"/>
                </a:solidFill>
              </a:rPr>
              <a:pPr/>
              <a:t>22</a:t>
            </a:fld>
            <a:endParaRPr lang="en-CA" altLang="en-US" sz="1200">
              <a:solidFill>
                <a:srgbClr val="002654"/>
              </a:solidFill>
            </a:endParaRPr>
          </a:p>
        </p:txBody>
      </p:sp>
      <p:sp>
        <p:nvSpPr>
          <p:cNvPr id="27653"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u="sng">
                <a:solidFill>
                  <a:schemeClr val="tx1"/>
                </a:solidFill>
              </a:rPr>
              <a:t>Requirements Definition/Importance</a:t>
            </a:r>
            <a:r>
              <a:rPr lang="en-CA" altLang="en-US" sz="1200">
                <a:solidFill>
                  <a:srgbClr val="969696"/>
                </a:solidFill>
              </a:rPr>
              <a:t>         Requirements Types</a:t>
            </a:r>
            <a:r>
              <a:rPr lang="en-CA" altLang="en-US" sz="1200">
                <a:solidFill>
                  <a:schemeClr val="tx1"/>
                </a:solidFill>
              </a:rPr>
              <a:t>         </a:t>
            </a:r>
            <a:r>
              <a:rPr lang="en-CA" altLang="en-US" sz="1200">
                <a:solidFill>
                  <a:srgbClr val="969696"/>
                </a:solidFill>
              </a:rPr>
              <a:t>Development Process         Requirements Activities</a:t>
            </a:r>
          </a:p>
        </p:txBody>
      </p:sp>
      <p:pic>
        <p:nvPicPr>
          <p:cNvPr id="73730" name="Picture 2" descr="https://cdn.infoq.com/statics_s1_20160831-0533/resource/articles/standish-chaos-2015/en/resources/Resolution%20by%20Project%20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951" y="960716"/>
            <a:ext cx="6004384" cy="51737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41121" y="6138970"/>
            <a:ext cx="5198338" cy="338554"/>
          </a:xfrm>
          <a:prstGeom prst="rect">
            <a:avLst/>
          </a:prstGeom>
        </p:spPr>
        <p:txBody>
          <a:bodyPr wrap="square">
            <a:spAutoFit/>
          </a:bodyPr>
          <a:lstStyle/>
          <a:p>
            <a:pPr algn="ctr"/>
            <a:r>
              <a:rPr lang="en-CA" dirty="0">
                <a:hlinkClick r:id="rId3"/>
              </a:rPr>
              <a:t>https://www.infoq.com/articles/standish-chaos-2015</a:t>
            </a:r>
            <a:r>
              <a:rPr lang="en-CA"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a:t>Agile vs Waterfall</a:t>
            </a:r>
          </a:p>
        </p:txBody>
      </p:sp>
      <p:sp>
        <p:nvSpPr>
          <p:cNvPr id="27651" name="Slide Number Placeholder 3"/>
          <p:cNvSpPr>
            <a:spLocks noGrp="1"/>
          </p:cNvSpPr>
          <p:nvPr>
            <p:ph type="sldNum" sz="quarter" idx="10"/>
          </p:nvPr>
        </p:nvSpPr>
        <p:spPr>
          <a:noFill/>
        </p:spPr>
        <p:txBody>
          <a:bodyPr/>
          <a:lstStyle>
            <a:lvl1pPr defTabSz="762000" eaLnBrk="0" hangingPunct="0">
              <a:defRPr sz="1600">
                <a:solidFill>
                  <a:schemeClr val="tx1"/>
                </a:solidFill>
                <a:latin typeface="Arial" charset="0"/>
              </a:defRPr>
            </a:lvl1pPr>
            <a:lvl2pPr marL="742950" indent="-285750" defTabSz="762000" eaLnBrk="0" hangingPunct="0">
              <a:defRPr sz="1600">
                <a:solidFill>
                  <a:schemeClr val="tx1"/>
                </a:solidFill>
                <a:latin typeface="Arial" charset="0"/>
              </a:defRPr>
            </a:lvl2pPr>
            <a:lvl3pPr marL="1143000" indent="-228600" defTabSz="762000" eaLnBrk="0" hangingPunct="0">
              <a:defRPr sz="1600">
                <a:solidFill>
                  <a:schemeClr val="tx1"/>
                </a:solidFill>
                <a:latin typeface="Arial" charset="0"/>
              </a:defRPr>
            </a:lvl3pPr>
            <a:lvl4pPr marL="1600200" indent="-228600" defTabSz="762000" eaLnBrk="0" hangingPunct="0">
              <a:defRPr sz="1600">
                <a:solidFill>
                  <a:schemeClr val="tx1"/>
                </a:solidFill>
                <a:latin typeface="Arial" charset="0"/>
              </a:defRPr>
            </a:lvl4pPr>
            <a:lvl5pPr marL="2057400" indent="-228600" defTabSz="762000" eaLnBrk="0" hangingPunct="0">
              <a:defRPr sz="1600">
                <a:solidFill>
                  <a:schemeClr val="tx1"/>
                </a:solidFill>
                <a:latin typeface="Arial" charset="0"/>
              </a:defRPr>
            </a:lvl5pPr>
            <a:lvl6pPr marL="2514600" indent="-228600" defTabSz="762000" eaLnBrk="0" fontAlgn="base" hangingPunct="0">
              <a:spcBef>
                <a:spcPct val="50000"/>
              </a:spcBef>
              <a:spcAft>
                <a:spcPct val="0"/>
              </a:spcAft>
              <a:defRPr sz="1600">
                <a:solidFill>
                  <a:schemeClr val="tx1"/>
                </a:solidFill>
                <a:latin typeface="Arial" charset="0"/>
              </a:defRPr>
            </a:lvl6pPr>
            <a:lvl7pPr marL="2971800" indent="-228600" defTabSz="762000" eaLnBrk="0" fontAlgn="base" hangingPunct="0">
              <a:spcBef>
                <a:spcPct val="50000"/>
              </a:spcBef>
              <a:spcAft>
                <a:spcPct val="0"/>
              </a:spcAft>
              <a:defRPr sz="1600">
                <a:solidFill>
                  <a:schemeClr val="tx1"/>
                </a:solidFill>
                <a:latin typeface="Arial" charset="0"/>
              </a:defRPr>
            </a:lvl7pPr>
            <a:lvl8pPr marL="3429000" indent="-228600" defTabSz="762000" eaLnBrk="0" fontAlgn="base" hangingPunct="0">
              <a:spcBef>
                <a:spcPct val="50000"/>
              </a:spcBef>
              <a:spcAft>
                <a:spcPct val="0"/>
              </a:spcAft>
              <a:defRPr sz="1600">
                <a:solidFill>
                  <a:schemeClr val="tx1"/>
                </a:solidFill>
                <a:latin typeface="Arial" charset="0"/>
              </a:defRPr>
            </a:lvl8pPr>
            <a:lvl9pPr marL="3886200" indent="-228600" defTabSz="762000" eaLnBrk="0" fontAlgn="base" hangingPunct="0">
              <a:spcBef>
                <a:spcPct val="50000"/>
              </a:spcBef>
              <a:spcAft>
                <a:spcPct val="0"/>
              </a:spcAft>
              <a:defRPr sz="1600">
                <a:solidFill>
                  <a:schemeClr val="tx1"/>
                </a:solidFill>
                <a:latin typeface="Arial" charset="0"/>
              </a:defRPr>
            </a:lvl9pPr>
          </a:lstStyle>
          <a:p>
            <a:fld id="{ACB65B98-6579-4A3B-8689-211B05216BA3}" type="slidenum">
              <a:rPr lang="en-CA" altLang="en-US" sz="1200" smtClean="0">
                <a:solidFill>
                  <a:srgbClr val="002654"/>
                </a:solidFill>
              </a:rPr>
              <a:pPr/>
              <a:t>23</a:t>
            </a:fld>
            <a:endParaRPr lang="en-CA" altLang="en-US" sz="1200">
              <a:solidFill>
                <a:srgbClr val="002654"/>
              </a:solidFill>
            </a:endParaRPr>
          </a:p>
        </p:txBody>
      </p:sp>
      <p:sp>
        <p:nvSpPr>
          <p:cNvPr id="27653"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u="sng" dirty="0">
                <a:solidFill>
                  <a:schemeClr val="tx1"/>
                </a:solidFill>
              </a:rPr>
              <a:t>Requirements Definition/Importance</a:t>
            </a:r>
            <a:r>
              <a:rPr lang="en-CA" altLang="en-US" sz="1200" dirty="0">
                <a:solidFill>
                  <a:srgbClr val="969696"/>
                </a:solidFill>
              </a:rPr>
              <a:t>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
        <p:nvSpPr>
          <p:cNvPr id="5" name="Rectangle 4"/>
          <p:cNvSpPr/>
          <p:nvPr/>
        </p:nvSpPr>
        <p:spPr>
          <a:xfrm>
            <a:off x="1941121" y="6138970"/>
            <a:ext cx="5198338" cy="338554"/>
          </a:xfrm>
          <a:prstGeom prst="rect">
            <a:avLst/>
          </a:prstGeom>
        </p:spPr>
        <p:txBody>
          <a:bodyPr wrap="square">
            <a:spAutoFit/>
          </a:bodyPr>
          <a:lstStyle/>
          <a:p>
            <a:pPr algn="ctr"/>
            <a:r>
              <a:rPr lang="en-CA" dirty="0">
                <a:hlinkClick r:id="rId2"/>
              </a:rPr>
              <a:t>https://www.infoq.com/articles/standish-chaos-2015</a:t>
            </a:r>
            <a:r>
              <a:rPr lang="en-CA" dirty="0"/>
              <a:t> </a:t>
            </a:r>
          </a:p>
        </p:txBody>
      </p:sp>
      <p:pic>
        <p:nvPicPr>
          <p:cNvPr id="75778" name="Picture 2" descr="https://cdn.infoq.com/statics_s1_20160831-0533/resource/articles/standish-chaos-2015/en/resources/1Resolution%20Agile%20Waterf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3611"/>
            <a:ext cx="6723899" cy="49196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54208" y="1270237"/>
            <a:ext cx="2389792" cy="2062103"/>
          </a:xfrm>
          <a:prstGeom prst="rect">
            <a:avLst/>
          </a:prstGeom>
          <a:noFill/>
        </p:spPr>
        <p:txBody>
          <a:bodyPr wrap="square" rtlCol="0">
            <a:spAutoFit/>
          </a:bodyPr>
          <a:lstStyle/>
          <a:p>
            <a:r>
              <a:rPr lang="en-CA" b="1" dirty="0"/>
              <a:t>Notes</a:t>
            </a:r>
            <a:r>
              <a:rPr lang="en-CA" dirty="0"/>
              <a:t>:</a:t>
            </a:r>
          </a:p>
          <a:p>
            <a:pPr marL="285750" indent="-285750">
              <a:buFont typeface="Arial" panose="020B0604020202020204" pitchFamily="34" charset="0"/>
              <a:buChar char="•"/>
            </a:pPr>
            <a:r>
              <a:rPr lang="en-CA" dirty="0"/>
              <a:t>Not all “agile” projects actually follow agile practices</a:t>
            </a:r>
          </a:p>
          <a:p>
            <a:pPr marL="285750" indent="-285750">
              <a:buFont typeface="Arial" panose="020B0604020202020204" pitchFamily="34" charset="0"/>
              <a:buChar char="•"/>
            </a:pPr>
            <a:r>
              <a:rPr lang="en-CA" dirty="0"/>
              <a:t>Agility also allows projects to fail (and restart) more quickly</a:t>
            </a:r>
          </a:p>
        </p:txBody>
      </p:sp>
    </p:spTree>
    <p:extLst>
      <p:ext uri="{BB962C8B-B14F-4D97-AF65-F5344CB8AC3E}">
        <p14:creationId xmlns:p14="http://schemas.microsoft.com/office/powerpoint/2010/main" val="13059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F59E5-E8CC-4036-BA29-80079251B469}"/>
              </a:ext>
            </a:extLst>
          </p:cNvPr>
          <p:cNvSpPr>
            <a:spLocks noGrp="1"/>
          </p:cNvSpPr>
          <p:nvPr>
            <p:ph type="title"/>
          </p:nvPr>
        </p:nvSpPr>
        <p:spPr/>
        <p:txBody>
          <a:bodyPr/>
          <a:lstStyle/>
          <a:p>
            <a:r>
              <a:rPr lang="en-CA" dirty="0"/>
              <a:t>Top-10 RE Problems (</a:t>
            </a:r>
            <a:r>
              <a:rPr lang="en-CA" dirty="0" err="1"/>
              <a:t>NaPiRE</a:t>
            </a:r>
            <a:r>
              <a:rPr lang="en-CA" dirty="0"/>
              <a:t> 2016)</a:t>
            </a:r>
          </a:p>
        </p:txBody>
      </p:sp>
      <p:pic>
        <p:nvPicPr>
          <p:cNvPr id="6" name="Content Placeholder 5">
            <a:extLst>
              <a:ext uri="{FF2B5EF4-FFF2-40B4-BE49-F238E27FC236}">
                <a16:creationId xmlns="" xmlns:a16="http://schemas.microsoft.com/office/drawing/2014/main" id="{49B20C9C-4939-4B05-B5CA-87F44046727D}"/>
              </a:ext>
            </a:extLst>
          </p:cNvPr>
          <p:cNvPicPr>
            <a:picLocks noGrp="1" noChangeAspect="1"/>
          </p:cNvPicPr>
          <p:nvPr>
            <p:ph idx="1"/>
          </p:nvPr>
        </p:nvPicPr>
        <p:blipFill>
          <a:blip r:embed="rId2"/>
          <a:stretch>
            <a:fillRect/>
          </a:stretch>
        </p:blipFill>
        <p:spPr>
          <a:xfrm>
            <a:off x="523054" y="927100"/>
            <a:ext cx="8096305" cy="5575300"/>
          </a:xfrm>
          <a:prstGeom prst="rect">
            <a:avLst/>
          </a:prstGeom>
        </p:spPr>
      </p:pic>
      <p:sp>
        <p:nvSpPr>
          <p:cNvPr id="4" name="Slide Number Placeholder 3">
            <a:extLst>
              <a:ext uri="{FF2B5EF4-FFF2-40B4-BE49-F238E27FC236}">
                <a16:creationId xmlns="" xmlns:a16="http://schemas.microsoft.com/office/drawing/2014/main" id="{1B0146B0-01D8-404C-A573-7BB2F7769403}"/>
              </a:ext>
            </a:extLst>
          </p:cNvPr>
          <p:cNvSpPr>
            <a:spLocks noGrp="1"/>
          </p:cNvSpPr>
          <p:nvPr>
            <p:ph type="sldNum" sz="quarter" idx="10"/>
          </p:nvPr>
        </p:nvSpPr>
        <p:spPr/>
        <p:txBody>
          <a:bodyPr/>
          <a:lstStyle/>
          <a:p>
            <a:pPr>
              <a:defRPr/>
            </a:pPr>
            <a:fld id="{0196BF65-0201-4C92-8455-76D846B572F2}" type="slidenum">
              <a:rPr lang="fr-CA" altLang="en-US" noProof="0" smtClean="0"/>
              <a:pPr>
                <a:defRPr/>
              </a:pPr>
              <a:t>24</a:t>
            </a:fld>
            <a:endParaRPr lang="fr-CA" altLang="en-US" noProof="0" dirty="0"/>
          </a:p>
        </p:txBody>
      </p:sp>
      <p:sp>
        <p:nvSpPr>
          <p:cNvPr id="7" name="Rectangle 6">
            <a:extLst>
              <a:ext uri="{FF2B5EF4-FFF2-40B4-BE49-F238E27FC236}">
                <a16:creationId xmlns="" xmlns:a16="http://schemas.microsoft.com/office/drawing/2014/main" id="{48DA79E2-A424-428E-9639-CAACDD758111}"/>
              </a:ext>
            </a:extLst>
          </p:cNvPr>
          <p:cNvSpPr/>
          <p:nvPr/>
        </p:nvSpPr>
        <p:spPr>
          <a:xfrm>
            <a:off x="533400" y="1676400"/>
            <a:ext cx="4255332" cy="338554"/>
          </a:xfrm>
          <a:prstGeom prst="rect">
            <a:avLst/>
          </a:prstGeom>
        </p:spPr>
        <p:txBody>
          <a:bodyPr wrap="none">
            <a:spAutoFit/>
          </a:bodyPr>
          <a:lstStyle/>
          <a:p>
            <a:r>
              <a:rPr lang="en-CA" b="1" dirty="0">
                <a:hlinkClick r:id="rId3"/>
              </a:rPr>
              <a:t>https://arxiv.org/pdf/1611.10288.pdf</a:t>
            </a:r>
            <a:r>
              <a:rPr lang="en-CA" dirty="0"/>
              <a:t> (2016)</a:t>
            </a:r>
          </a:p>
        </p:txBody>
      </p:sp>
      <p:sp>
        <p:nvSpPr>
          <p:cNvPr id="8" name="Text Box 7">
            <a:extLst>
              <a:ext uri="{FF2B5EF4-FFF2-40B4-BE49-F238E27FC236}">
                <a16:creationId xmlns="" xmlns:a16="http://schemas.microsoft.com/office/drawing/2014/main" id="{A8CBD103-D609-487C-B599-603E742AADA0}"/>
              </a:ext>
            </a:extLst>
          </p:cNvPr>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u="sng" dirty="0">
                <a:solidFill>
                  <a:schemeClr val="tx1"/>
                </a:solidFill>
              </a:rPr>
              <a:t>Requirements Definition/Importance</a:t>
            </a:r>
            <a:r>
              <a:rPr lang="en-CA" altLang="en-US" sz="1200" dirty="0">
                <a:solidFill>
                  <a:srgbClr val="969696"/>
                </a:solidFill>
              </a:rPr>
              <a:t>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extLst>
      <p:ext uri="{BB962C8B-B14F-4D97-AF65-F5344CB8AC3E}">
        <p14:creationId xmlns:p14="http://schemas.microsoft.com/office/powerpoint/2010/main" val="56014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82E6A-20BD-412A-AAE2-E54434EE7DD1}"/>
              </a:ext>
            </a:extLst>
          </p:cNvPr>
          <p:cNvSpPr>
            <a:spLocks noGrp="1"/>
          </p:cNvSpPr>
          <p:nvPr>
            <p:ph type="title"/>
          </p:nvPr>
        </p:nvSpPr>
        <p:spPr>
          <a:xfrm>
            <a:off x="117474" y="209193"/>
            <a:ext cx="8907463" cy="608013"/>
          </a:xfrm>
        </p:spPr>
        <p:txBody>
          <a:bodyPr/>
          <a:lstStyle/>
          <a:p>
            <a:r>
              <a:rPr lang="en-CA" dirty="0"/>
              <a:t>This “Truth” is Contextual…</a:t>
            </a:r>
          </a:p>
        </p:txBody>
      </p:sp>
      <p:sp>
        <p:nvSpPr>
          <p:cNvPr id="3" name="Content Placeholder 2">
            <a:extLst>
              <a:ext uri="{FF2B5EF4-FFF2-40B4-BE49-F238E27FC236}">
                <a16:creationId xmlns="" xmlns:a16="http://schemas.microsoft.com/office/drawing/2014/main" id="{EE0D32AB-9449-40B5-BE55-C42B12418B4C}"/>
              </a:ext>
            </a:extLst>
          </p:cNvPr>
          <p:cNvSpPr>
            <a:spLocks noGrp="1"/>
          </p:cNvSpPr>
          <p:nvPr>
            <p:ph idx="1"/>
          </p:nvPr>
        </p:nvSpPr>
        <p:spPr>
          <a:xfrm>
            <a:off x="117475" y="927100"/>
            <a:ext cx="8907463" cy="5575300"/>
          </a:xfrm>
        </p:spPr>
        <p:txBody>
          <a:bodyPr>
            <a:normAutofit fontScale="92500"/>
          </a:bodyPr>
          <a:lstStyle/>
          <a:p>
            <a:r>
              <a:rPr lang="en-CA" dirty="0"/>
              <a:t>Tim Menzies, William Nichols, Forrest Shull, Lucas Layman: </a:t>
            </a:r>
            <a:r>
              <a:rPr lang="en-CA" b="1" dirty="0">
                <a:hlinkClick r:id="rId2"/>
              </a:rPr>
              <a:t>Are delayed issues harder to resolve? Revisiting cost-to-fix of defects throughout the lifecycle</a:t>
            </a:r>
            <a:r>
              <a:rPr lang="en-CA" dirty="0"/>
              <a:t>. </a:t>
            </a:r>
            <a:r>
              <a:rPr lang="en-CA" i="1" dirty="0"/>
              <a:t>Empirical Software Engineering </a:t>
            </a:r>
            <a:r>
              <a:rPr lang="en-CA" dirty="0"/>
              <a:t>22(4): 1903-1935 (2017)</a:t>
            </a:r>
          </a:p>
          <a:p>
            <a:r>
              <a:rPr lang="en-CA" dirty="0"/>
              <a:t>Many practitioners and academics believe in a delayed issue effect (DIE); i.e. the longer an issue lingers in the system, the more effort it requires to resolve.</a:t>
            </a:r>
          </a:p>
          <a:p>
            <a:r>
              <a:rPr lang="en-CA" dirty="0"/>
              <a:t>Tested for DIE in 171 software projects (median duration = 61 days, based on the Team Software Process) from 2006–2014.</a:t>
            </a:r>
          </a:p>
          <a:p>
            <a:r>
              <a:rPr lang="en-CA" dirty="0"/>
              <a:t>The effort to resolve issues in a later phase was not consistently or substantially greater than when issues were resolved soon after their introduction.</a:t>
            </a:r>
          </a:p>
          <a:p>
            <a:r>
              <a:rPr lang="en-CA" dirty="0"/>
              <a:t>DIE is not a global truism; it might be a historical relic that occurs intermittently only in certain kinds of projects. </a:t>
            </a:r>
          </a:p>
          <a:p>
            <a:r>
              <a:rPr lang="en-CA" dirty="0"/>
              <a:t>“Truth” may vary with system type (e.g., cloud vs embedded) | size.</a:t>
            </a:r>
          </a:p>
        </p:txBody>
      </p:sp>
      <p:sp>
        <p:nvSpPr>
          <p:cNvPr id="4" name="Slide Number Placeholder 3">
            <a:extLst>
              <a:ext uri="{FF2B5EF4-FFF2-40B4-BE49-F238E27FC236}">
                <a16:creationId xmlns="" xmlns:a16="http://schemas.microsoft.com/office/drawing/2014/main" id="{54CA8802-76D3-4465-8E85-4EF3096FD20D}"/>
              </a:ext>
            </a:extLst>
          </p:cNvPr>
          <p:cNvSpPr>
            <a:spLocks noGrp="1"/>
          </p:cNvSpPr>
          <p:nvPr>
            <p:ph type="sldNum" sz="quarter" idx="10"/>
          </p:nvPr>
        </p:nvSpPr>
        <p:spPr/>
        <p:txBody>
          <a:bodyPr/>
          <a:lstStyle/>
          <a:p>
            <a:pPr>
              <a:defRPr/>
            </a:pPr>
            <a:fld id="{8DBD541E-E881-495A-814B-FC70AF8D59F5}" type="slidenum">
              <a:rPr lang="en-CA" smtClean="0"/>
              <a:pPr>
                <a:defRPr/>
              </a:pPr>
              <a:t>25</a:t>
            </a:fld>
            <a:endParaRPr lang="en-CA"/>
          </a:p>
        </p:txBody>
      </p:sp>
      <p:sp>
        <p:nvSpPr>
          <p:cNvPr id="5" name="Text Box 7">
            <a:extLst>
              <a:ext uri="{FF2B5EF4-FFF2-40B4-BE49-F238E27FC236}">
                <a16:creationId xmlns="" xmlns:a16="http://schemas.microsoft.com/office/drawing/2014/main" id="{8D590BA9-0B25-4DB2-882A-F4E20F08673C}"/>
              </a:ext>
            </a:extLst>
          </p:cNvPr>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u="sng" dirty="0">
                <a:solidFill>
                  <a:schemeClr val="tx1"/>
                </a:solidFill>
              </a:rPr>
              <a:t>Requirements Definition/Importance</a:t>
            </a:r>
            <a:r>
              <a:rPr lang="en-CA" altLang="en-US" sz="1200" dirty="0">
                <a:solidFill>
                  <a:srgbClr val="969696"/>
                </a:solidFill>
              </a:rPr>
              <a:t>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extLst>
      <p:ext uri="{BB962C8B-B14F-4D97-AF65-F5344CB8AC3E}">
        <p14:creationId xmlns:p14="http://schemas.microsoft.com/office/powerpoint/2010/main" val="23415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Keep Users and Other Stakeholders Involved?</a:t>
            </a:r>
            <a:endParaRPr lang="en-CA" altLang="en-US"/>
          </a:p>
        </p:txBody>
      </p:sp>
      <p:sp>
        <p:nvSpPr>
          <p:cNvPr id="29699"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A70AF085-740A-4248-8C6D-F89CF9130F54}" type="slidenum">
              <a:rPr lang="en-CA" altLang="en-US" sz="1200" smtClean="0"/>
              <a:pPr>
                <a:lnSpc>
                  <a:spcPct val="100000"/>
                </a:lnSpc>
                <a:spcBef>
                  <a:spcPct val="0"/>
                </a:spcBef>
                <a:buClrTx/>
                <a:buSzTx/>
                <a:buFontTx/>
                <a:buNone/>
              </a:pPr>
              <a:t>26</a:t>
            </a:fld>
            <a:endParaRPr lang="en-CA" altLang="en-US" sz="1200"/>
          </a:p>
        </p:txBody>
      </p:sp>
      <p:pic>
        <p:nvPicPr>
          <p:cNvPr id="29700" name="Picture 8" descr="47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266825"/>
            <a:ext cx="9097962"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u="sng" dirty="0">
                <a:solidFill>
                  <a:schemeClr val="tx1"/>
                </a:solidFill>
              </a:rPr>
              <a:t>Requirements Definition/Importance</a:t>
            </a:r>
            <a:r>
              <a:rPr lang="en-CA" altLang="en-US" sz="1200" dirty="0">
                <a:solidFill>
                  <a:srgbClr val="969696"/>
                </a:solidFill>
              </a:rPr>
              <a:t>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r>
              <a:rPr lang="en-CA" altLang="en-US"/>
              <a:t>Types of Requirements</a:t>
            </a:r>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pPr eaLnBrk="1" hangingPunct="1"/>
            <a:r>
              <a:rPr lang="en-US" altLang="en-US"/>
              <a:t>So Many “Requirements”… (1)</a:t>
            </a:r>
          </a:p>
        </p:txBody>
      </p:sp>
      <p:sp>
        <p:nvSpPr>
          <p:cNvPr id="888837" name="Rectangle 5"/>
          <p:cNvSpPr>
            <a:spLocks noGrp="1" noChangeArrowheads="1"/>
          </p:cNvSpPr>
          <p:nvPr>
            <p:ph idx="1"/>
          </p:nvPr>
        </p:nvSpPr>
        <p:spPr/>
        <p:txBody>
          <a:bodyPr/>
          <a:lstStyle/>
          <a:p>
            <a:pPr eaLnBrk="1" hangingPunct="1"/>
            <a:r>
              <a:rPr lang="en-US" altLang="en-US" dirty="0"/>
              <a:t>A </a:t>
            </a:r>
            <a:r>
              <a:rPr lang="en-US" altLang="en-US" dirty="0">
                <a:solidFill>
                  <a:srgbClr val="FF0000"/>
                </a:solidFill>
              </a:rPr>
              <a:t>goal</a:t>
            </a:r>
            <a:r>
              <a:rPr lang="en-US" altLang="en-US" dirty="0"/>
              <a:t> is an objective or concern that guides the RE process. It can be used to discover and evaluate functional and non-functional requirements</a:t>
            </a:r>
          </a:p>
          <a:p>
            <a:pPr lvl="1" eaLnBrk="1" hangingPunct="1"/>
            <a:r>
              <a:rPr lang="en-US" altLang="en-US" dirty="0"/>
              <a:t>A goal is not yet a requirement…</a:t>
            </a:r>
          </a:p>
          <a:p>
            <a:pPr eaLnBrk="1" hangingPunct="1"/>
            <a:r>
              <a:rPr lang="en-US" altLang="en-US" dirty="0"/>
              <a:t>Note: All requirements must be verifiable (by some test, inspection, audit, etc.)</a:t>
            </a:r>
          </a:p>
          <a:p>
            <a:pPr eaLnBrk="1" hangingPunct="1"/>
            <a:r>
              <a:rPr lang="en-US" altLang="en-US" dirty="0"/>
              <a:t>A </a:t>
            </a:r>
            <a:r>
              <a:rPr lang="en-US" altLang="en-US" dirty="0">
                <a:solidFill>
                  <a:srgbClr val="FF0000"/>
                </a:solidFill>
              </a:rPr>
              <a:t>functional requirement</a:t>
            </a:r>
            <a:r>
              <a:rPr lang="en-US" altLang="en-US" dirty="0"/>
              <a:t> is a requirement defining functions of the system under development</a:t>
            </a:r>
          </a:p>
          <a:p>
            <a:pPr lvl="1" eaLnBrk="1" hangingPunct="1"/>
            <a:r>
              <a:rPr lang="en-GB" altLang="en-US" dirty="0"/>
              <a:t>Describes what the system should do</a:t>
            </a:r>
            <a:endParaRPr lang="en-US" altLang="en-US" dirty="0"/>
          </a:p>
          <a:p>
            <a:pPr eaLnBrk="1" hangingPunct="1"/>
            <a:r>
              <a:rPr lang="en-US" altLang="en-US" dirty="0"/>
              <a:t>A </a:t>
            </a:r>
            <a:r>
              <a:rPr lang="en-US" altLang="en-US" dirty="0">
                <a:solidFill>
                  <a:srgbClr val="FF0000"/>
                </a:solidFill>
              </a:rPr>
              <a:t>non-functional requirement</a:t>
            </a:r>
            <a:r>
              <a:rPr lang="en-US" altLang="en-US" dirty="0"/>
              <a:t> (NFR) is a requirement characterized by a measurable property or quality such as system performance, robustness, usability, maintainability, etc. </a:t>
            </a:r>
          </a:p>
          <a:p>
            <a:pPr eaLnBrk="1" hangingPunct="1"/>
            <a:endParaRPr lang="en-US" altLang="en-US" dirty="0"/>
          </a:p>
        </p:txBody>
      </p:sp>
      <p:sp>
        <p:nvSpPr>
          <p:cNvPr id="3174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31DE16A8-4189-4150-8139-33BFBCCC0EAD}" type="slidenum">
              <a:rPr lang="en-CA" altLang="en-US" sz="1200" smtClean="0"/>
              <a:pPr>
                <a:lnSpc>
                  <a:spcPct val="100000"/>
                </a:lnSpc>
                <a:spcBef>
                  <a:spcPct val="0"/>
                </a:spcBef>
                <a:buClrTx/>
                <a:buSzTx/>
                <a:buFontTx/>
                <a:buNone/>
              </a:pPr>
              <a:t>28</a:t>
            </a:fld>
            <a:endParaRPr lang="en-CA" altLang="en-US" sz="1200"/>
          </a:p>
        </p:txBody>
      </p:sp>
      <p:sp>
        <p:nvSpPr>
          <p:cNvPr id="31749"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883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88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883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888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pPr eaLnBrk="1" hangingPunct="1"/>
            <a:r>
              <a:rPr lang="en-US" altLang="en-US"/>
              <a:t>So Many “Requirements”… (2)</a:t>
            </a:r>
          </a:p>
        </p:txBody>
      </p:sp>
      <p:sp>
        <p:nvSpPr>
          <p:cNvPr id="989189" name="Rectangle 5"/>
          <p:cNvSpPr>
            <a:spLocks noGrp="1" noChangeArrowheads="1"/>
          </p:cNvSpPr>
          <p:nvPr>
            <p:ph idx="1"/>
          </p:nvPr>
        </p:nvSpPr>
        <p:spPr/>
        <p:txBody>
          <a:bodyPr/>
          <a:lstStyle/>
          <a:p>
            <a:pPr eaLnBrk="1" hangingPunct="1"/>
            <a:r>
              <a:rPr lang="en-US" altLang="en-US"/>
              <a:t>A </a:t>
            </a:r>
            <a:r>
              <a:rPr lang="en-US" altLang="en-US">
                <a:solidFill>
                  <a:srgbClr val="FF0000"/>
                </a:solidFill>
              </a:rPr>
              <a:t>user requirement</a:t>
            </a:r>
            <a:r>
              <a:rPr lang="en-US" altLang="en-US"/>
              <a:t> is a desired goal or function that a user and other stakeholders expect the system to achieve</a:t>
            </a:r>
          </a:p>
          <a:p>
            <a:pPr lvl="1" eaLnBrk="1" hangingPunct="1"/>
            <a:r>
              <a:rPr lang="en-GB" altLang="en-US"/>
              <a:t>Does not necessarily become a system requirement</a:t>
            </a:r>
            <a:r>
              <a:rPr lang="en-US" altLang="en-US"/>
              <a:t>  </a:t>
            </a:r>
          </a:p>
          <a:p>
            <a:pPr eaLnBrk="1" hangingPunct="1"/>
            <a:r>
              <a:rPr lang="en-CA" altLang="en-US">
                <a:solidFill>
                  <a:srgbClr val="F52C17"/>
                </a:solidFill>
              </a:rPr>
              <a:t>Application domain requirement</a:t>
            </a:r>
            <a:r>
              <a:rPr lang="en-CA" altLang="en-US"/>
              <a:t> (sometimes called </a:t>
            </a:r>
            <a:r>
              <a:rPr lang="en-CA" altLang="en-US">
                <a:solidFill>
                  <a:srgbClr val="FF0000"/>
                </a:solidFill>
              </a:rPr>
              <a:t>business rules) </a:t>
            </a:r>
            <a:r>
              <a:rPr lang="en-CA" altLang="en-US"/>
              <a:t>are requirements derived from business practices within a given industrial sector, or in a given company, or defined by government regulations or standards. </a:t>
            </a:r>
          </a:p>
          <a:p>
            <a:pPr lvl="1" eaLnBrk="1" hangingPunct="1"/>
            <a:r>
              <a:rPr lang="en-CA" altLang="en-US"/>
              <a:t>May lead to system requirements</a:t>
            </a:r>
            <a:r>
              <a:rPr lang="en-US" altLang="en-US"/>
              <a:t>. </a:t>
            </a:r>
            <a:r>
              <a:rPr lang="en-CA" altLang="en-US"/>
              <a:t>Can be functional or non-functional</a:t>
            </a:r>
          </a:p>
          <a:p>
            <a:pPr eaLnBrk="1" hangingPunct="1"/>
            <a:r>
              <a:rPr lang="en-CA" altLang="en-US">
                <a:solidFill>
                  <a:srgbClr val="FF0000"/>
                </a:solidFill>
              </a:rPr>
              <a:t>System requirements</a:t>
            </a:r>
            <a:r>
              <a:rPr lang="en-CA" altLang="en-US"/>
              <a:t> are the requirements for the system to be built, as a whole</a:t>
            </a:r>
          </a:p>
          <a:p>
            <a:pPr lvl="1" eaLnBrk="1" hangingPunct="1">
              <a:lnSpc>
                <a:spcPts val="2000"/>
              </a:lnSpc>
              <a:spcBef>
                <a:spcPct val="0"/>
              </a:spcBef>
            </a:pPr>
            <a:r>
              <a:rPr lang="en-CA" altLang="en-US" sz="1600"/>
              <a:t>A system is a collection of interrelated components working together towards some common objective (may be software, mechanical, electrical and electronic hardware and be operated by people)</a:t>
            </a:r>
          </a:p>
          <a:p>
            <a:pPr lvl="1" eaLnBrk="1" hangingPunct="1">
              <a:lnSpc>
                <a:spcPts val="2000"/>
              </a:lnSpc>
              <a:spcBef>
                <a:spcPct val="0"/>
              </a:spcBef>
            </a:pPr>
            <a:r>
              <a:rPr lang="en-CA" altLang="en-US" sz="1600"/>
              <a:t>Systems Engineering is a multidisciplinary approach to systems development – software is only a part (but often the problematic part)</a:t>
            </a:r>
          </a:p>
        </p:txBody>
      </p:sp>
      <p:sp>
        <p:nvSpPr>
          <p:cNvPr id="3379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8328E4D4-3B66-427C-AC78-42C3883827A3}" type="slidenum">
              <a:rPr lang="en-CA" altLang="en-US" sz="1200" smtClean="0"/>
              <a:pPr>
                <a:lnSpc>
                  <a:spcPct val="100000"/>
                </a:lnSpc>
                <a:spcBef>
                  <a:spcPct val="0"/>
                </a:spcBef>
                <a:buClrTx/>
                <a:buSzTx/>
                <a:buFontTx/>
                <a:buNone/>
              </a:pPr>
              <a:t>29</a:t>
            </a:fld>
            <a:endParaRPr lang="en-CA" altLang="en-US" sz="1200"/>
          </a:p>
        </p:txBody>
      </p:sp>
      <p:sp>
        <p:nvSpPr>
          <p:cNvPr id="33797"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a:t>
            </a:r>
            <a:r>
              <a:rPr lang="en-CA" altLang="en-US" sz="1200" u="sng" dirty="0">
                <a:solidFill>
                  <a:schemeClr val="tx1"/>
                </a:solidFill>
              </a:rPr>
              <a:t>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891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918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8918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918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918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918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91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n-CA" altLang="en-US"/>
              <a:t>Mars Climate Orbiter</a:t>
            </a:r>
          </a:p>
        </p:txBody>
      </p:sp>
      <p:sp>
        <p:nvSpPr>
          <p:cNvPr id="851973" name="Rectangle 5"/>
          <p:cNvSpPr>
            <a:spLocks noGrp="1" noChangeArrowheads="1"/>
          </p:cNvSpPr>
          <p:nvPr>
            <p:ph idx="1"/>
          </p:nvPr>
        </p:nvSpPr>
        <p:spPr>
          <a:xfrm>
            <a:off x="117475" y="927100"/>
            <a:ext cx="8907463" cy="5575300"/>
          </a:xfrm>
        </p:spPr>
        <p:txBody>
          <a:bodyPr/>
          <a:lstStyle/>
          <a:p>
            <a:pPr eaLnBrk="1" hangingPunct="1"/>
            <a:r>
              <a:rPr lang="en-CA" altLang="en-US" dirty="0"/>
              <a:t>In 1999, the Mars Climate Orbiter disappears around Mars</a:t>
            </a:r>
          </a:p>
          <a:p>
            <a:pPr eaLnBrk="1" hangingPunct="1"/>
            <a:endParaRPr lang="en-CA" altLang="en-US" dirty="0"/>
          </a:p>
          <a:p>
            <a:pPr eaLnBrk="1" hangingPunct="1"/>
            <a:r>
              <a:rPr lang="en-CA" altLang="en-US" dirty="0"/>
              <a:t>Cost: about $125M US</a:t>
            </a:r>
          </a:p>
          <a:p>
            <a:pPr eaLnBrk="1" hangingPunct="1"/>
            <a:endParaRPr lang="en-CA" altLang="en-US" dirty="0"/>
          </a:p>
          <a:p>
            <a:pPr eaLnBrk="1" hangingPunct="1"/>
            <a:r>
              <a:rPr lang="en-CA" altLang="en-US" dirty="0"/>
              <a:t>Problem caused by a misunderstanding between a team in Colorado and one in California</a:t>
            </a:r>
          </a:p>
          <a:p>
            <a:pPr eaLnBrk="1" hangingPunct="1"/>
            <a:endParaRPr lang="en-CA" altLang="en-US" dirty="0"/>
          </a:p>
          <a:p>
            <a:pPr eaLnBrk="1" hangingPunct="1"/>
            <a:r>
              <a:rPr lang="en-CA" altLang="en-US" dirty="0"/>
              <a:t>One team used the </a:t>
            </a:r>
            <a:r>
              <a:rPr lang="en-CA" altLang="en-US" b="1" dirty="0"/>
              <a:t>metric system</a:t>
            </a:r>
            <a:r>
              <a:rPr lang="en-CA" altLang="en-US" dirty="0"/>
              <a:t> while the other used the </a:t>
            </a:r>
            <a:r>
              <a:rPr lang="en-CA" altLang="en-US" b="1" dirty="0"/>
              <a:t>English system </a:t>
            </a:r>
            <a:r>
              <a:rPr lang="en-CA" altLang="en-US" dirty="0"/>
              <a:t>for a key function…</a:t>
            </a:r>
          </a:p>
        </p:txBody>
      </p:sp>
      <p:sp>
        <p:nvSpPr>
          <p:cNvPr id="614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1E5618DE-0170-446B-BF4B-3A83D3A56432}" type="slidenum">
              <a:rPr lang="en-CA" altLang="en-US" sz="1200" smtClean="0"/>
              <a:pPr>
                <a:lnSpc>
                  <a:spcPct val="100000"/>
                </a:lnSpc>
                <a:spcBef>
                  <a:spcPct val="0"/>
                </a:spcBef>
                <a:buClrTx/>
                <a:buSzTx/>
                <a:buFontTx/>
                <a:buNone/>
              </a:pPr>
              <a:t>3</a:t>
            </a:fld>
            <a:endParaRPr lang="en-CA" altLang="en-US" sz="1200"/>
          </a:p>
        </p:txBody>
      </p:sp>
      <p:sp>
        <p:nvSpPr>
          <p:cNvPr id="6149"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u="sng">
                <a:solidFill>
                  <a:schemeClr val="tx1"/>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197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19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en-US"/>
              <a:t>So Many “Requirements”… (3)</a:t>
            </a:r>
          </a:p>
        </p:txBody>
      </p:sp>
      <p:sp>
        <p:nvSpPr>
          <p:cNvPr id="34820" name="Rectangle 3"/>
          <p:cNvSpPr>
            <a:spLocks noGrp="1" noChangeArrowheads="1"/>
          </p:cNvSpPr>
          <p:nvPr>
            <p:ph idx="1"/>
          </p:nvPr>
        </p:nvSpPr>
        <p:spPr/>
        <p:txBody>
          <a:bodyPr/>
          <a:lstStyle/>
          <a:p>
            <a:pPr eaLnBrk="1" hangingPunct="1"/>
            <a:r>
              <a:rPr lang="en-CA" altLang="en-US">
                <a:solidFill>
                  <a:schemeClr val="folHlink"/>
                </a:solidFill>
              </a:rPr>
              <a:t>Important note:</a:t>
            </a:r>
            <a:r>
              <a:rPr lang="en-CA" altLang="en-US"/>
              <a:t> Software Requirements Engineering is a special case of Requirements Engineering. Many topics discussed in this course are quite general and apply to requirements engineering, in general.</a:t>
            </a:r>
          </a:p>
          <a:p>
            <a:pPr eaLnBrk="1" hangingPunct="1"/>
            <a:endParaRPr lang="en-CA" altLang="en-US"/>
          </a:p>
          <a:p>
            <a:pPr eaLnBrk="1" hangingPunct="1"/>
            <a:r>
              <a:rPr lang="en-CA" altLang="en-US"/>
              <a:t>In a system containing software, </a:t>
            </a:r>
            <a:r>
              <a:rPr lang="en-CA" altLang="en-US">
                <a:solidFill>
                  <a:srgbClr val="FF0000"/>
                </a:solidFill>
              </a:rPr>
              <a:t>software requirements</a:t>
            </a:r>
            <a:r>
              <a:rPr lang="en-CA" altLang="en-US"/>
              <a:t> are derived from the system requirements. The system then consists of hardware and software, and the hardware (and often the operating system and other existing software modules) are part of the environment in which the software is used.</a:t>
            </a:r>
          </a:p>
          <a:p>
            <a:pPr eaLnBrk="1" hangingPunct="1"/>
            <a:endParaRPr lang="en-US" altLang="en-US"/>
          </a:p>
        </p:txBody>
      </p:sp>
      <p:sp>
        <p:nvSpPr>
          <p:cNvPr id="3481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61452CEA-B736-453D-A7B9-E5FDEA82DE33}" type="slidenum">
              <a:rPr lang="en-CA" altLang="en-US" sz="1200" smtClean="0"/>
              <a:pPr>
                <a:lnSpc>
                  <a:spcPct val="100000"/>
                </a:lnSpc>
                <a:spcBef>
                  <a:spcPct val="0"/>
                </a:spcBef>
                <a:buClrTx/>
                <a:buSzTx/>
                <a:buFontTx/>
                <a:buNone/>
              </a:pPr>
              <a:t>30</a:t>
            </a:fld>
            <a:endParaRPr lang="en-CA" altLang="en-US" sz="1200"/>
          </a:p>
        </p:txBody>
      </p:sp>
      <p:sp>
        <p:nvSpPr>
          <p:cNvPr id="5"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a:t>
            </a:r>
            <a:r>
              <a:rPr lang="en-CA" altLang="en-US" sz="1200" u="sng" dirty="0">
                <a:solidFill>
                  <a:schemeClr val="tx1"/>
                </a:solidFill>
              </a:rPr>
              <a:t>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p:txBody>
          <a:bodyPr/>
          <a:lstStyle/>
          <a:p>
            <a:pPr eaLnBrk="1" hangingPunct="1"/>
            <a:r>
              <a:rPr lang="en-GB" altLang="en-US"/>
              <a:t>Functional Requirements</a:t>
            </a:r>
            <a:r>
              <a:rPr lang="en-US" altLang="en-US"/>
              <a:t> </a:t>
            </a:r>
          </a:p>
        </p:txBody>
      </p:sp>
      <p:sp>
        <p:nvSpPr>
          <p:cNvPr id="35844" name="Rectangle 5"/>
          <p:cNvSpPr>
            <a:spLocks noGrp="1" noChangeArrowheads="1"/>
          </p:cNvSpPr>
          <p:nvPr>
            <p:ph idx="1"/>
          </p:nvPr>
        </p:nvSpPr>
        <p:spPr/>
        <p:txBody>
          <a:bodyPr/>
          <a:lstStyle/>
          <a:p>
            <a:pPr eaLnBrk="1" hangingPunct="1"/>
            <a:r>
              <a:rPr lang="en-GB" altLang="en-US" dirty="0"/>
              <a:t>What </a:t>
            </a:r>
            <a:r>
              <a:rPr lang="en-GB" altLang="en-US" dirty="0">
                <a:solidFill>
                  <a:srgbClr val="FF0000"/>
                </a:solidFill>
              </a:rPr>
              <a:t>inputs</a:t>
            </a:r>
            <a:r>
              <a:rPr lang="en-GB" altLang="en-US" dirty="0"/>
              <a:t> the system should accept</a:t>
            </a:r>
            <a:endParaRPr lang="en-US" altLang="en-US" dirty="0"/>
          </a:p>
          <a:p>
            <a:pPr eaLnBrk="1" hangingPunct="1"/>
            <a:r>
              <a:rPr lang="en-GB" altLang="en-US" dirty="0"/>
              <a:t>What </a:t>
            </a:r>
            <a:r>
              <a:rPr lang="en-GB" altLang="en-US" dirty="0">
                <a:solidFill>
                  <a:srgbClr val="FF0000"/>
                </a:solidFill>
              </a:rPr>
              <a:t>outputs</a:t>
            </a:r>
            <a:r>
              <a:rPr lang="en-GB" altLang="en-US" dirty="0"/>
              <a:t> the system should produce</a:t>
            </a:r>
            <a:endParaRPr lang="en-US" altLang="en-US" dirty="0"/>
          </a:p>
          <a:p>
            <a:pPr eaLnBrk="1" hangingPunct="1"/>
            <a:r>
              <a:rPr lang="en-GB" altLang="en-US" dirty="0"/>
              <a:t>What data the system should </a:t>
            </a:r>
            <a:r>
              <a:rPr lang="en-GB" altLang="en-US" dirty="0">
                <a:solidFill>
                  <a:srgbClr val="FF0000"/>
                </a:solidFill>
              </a:rPr>
              <a:t>store</a:t>
            </a:r>
            <a:r>
              <a:rPr lang="en-GB" altLang="en-US" dirty="0"/>
              <a:t> other systems might use</a:t>
            </a:r>
            <a:endParaRPr lang="en-US" altLang="en-US" dirty="0"/>
          </a:p>
          <a:p>
            <a:pPr eaLnBrk="1" hangingPunct="1"/>
            <a:r>
              <a:rPr lang="en-GB" altLang="en-US" dirty="0"/>
              <a:t>What </a:t>
            </a:r>
            <a:r>
              <a:rPr lang="en-GB" altLang="en-US" dirty="0">
                <a:solidFill>
                  <a:srgbClr val="FF0000"/>
                </a:solidFill>
              </a:rPr>
              <a:t>computations</a:t>
            </a:r>
            <a:r>
              <a:rPr lang="en-GB" altLang="en-US" dirty="0"/>
              <a:t> the system should perform</a:t>
            </a:r>
            <a:endParaRPr lang="en-US" altLang="en-US" dirty="0"/>
          </a:p>
          <a:p>
            <a:pPr eaLnBrk="1" hangingPunct="1"/>
            <a:r>
              <a:rPr lang="en-GB" altLang="en-US" dirty="0"/>
              <a:t>The </a:t>
            </a:r>
            <a:r>
              <a:rPr lang="en-GB" altLang="en-US" dirty="0">
                <a:solidFill>
                  <a:srgbClr val="FF0000"/>
                </a:solidFill>
              </a:rPr>
              <a:t>timing</a:t>
            </a:r>
            <a:r>
              <a:rPr lang="en-GB" altLang="en-US" dirty="0"/>
              <a:t> and </a:t>
            </a:r>
            <a:r>
              <a:rPr lang="en-GB" altLang="en-US" dirty="0">
                <a:solidFill>
                  <a:srgbClr val="FF0000"/>
                </a:solidFill>
              </a:rPr>
              <a:t>synchronization</a:t>
            </a:r>
            <a:r>
              <a:rPr lang="en-GB" altLang="en-US" dirty="0"/>
              <a:t> of the above</a:t>
            </a:r>
            <a:r>
              <a:rPr lang="en-US" altLang="en-US" dirty="0"/>
              <a:t> </a:t>
            </a:r>
          </a:p>
          <a:p>
            <a:pPr eaLnBrk="1" hangingPunct="1"/>
            <a:endParaRPr lang="en-US" altLang="en-US" dirty="0"/>
          </a:p>
          <a:p>
            <a:pPr eaLnBrk="1" hangingPunct="1"/>
            <a:r>
              <a:rPr lang="en-US" altLang="en-US" dirty="0"/>
              <a:t>Depend on the type of software, expected users, and the type of system where the software is used</a:t>
            </a:r>
          </a:p>
          <a:p>
            <a:pPr eaLnBrk="1" hangingPunct="1"/>
            <a:r>
              <a:rPr lang="en-US" altLang="en-US" dirty="0"/>
              <a:t>Functional user requirements may be high-level statements of what the system should do, but functional system requirements should describe the system services in detail</a:t>
            </a:r>
          </a:p>
        </p:txBody>
      </p:sp>
      <p:sp>
        <p:nvSpPr>
          <p:cNvPr id="3584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126EF5EF-0064-4428-882F-C566982241E3}" type="slidenum">
              <a:rPr lang="en-CA" altLang="en-US" sz="1200" smtClean="0"/>
              <a:pPr>
                <a:lnSpc>
                  <a:spcPct val="100000"/>
                </a:lnSpc>
                <a:spcBef>
                  <a:spcPct val="0"/>
                </a:spcBef>
                <a:buClrTx/>
                <a:buSzTx/>
                <a:buFontTx/>
                <a:buNone/>
              </a:pPr>
              <a:t>31</a:t>
            </a:fld>
            <a:endParaRPr lang="en-CA" altLang="en-US" sz="1200"/>
          </a:p>
        </p:txBody>
      </p:sp>
      <p:sp>
        <p:nvSpPr>
          <p:cNvPr id="35845"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p:txBody>
          <a:bodyPr/>
          <a:lstStyle/>
          <a:p>
            <a:pPr eaLnBrk="1" hangingPunct="1"/>
            <a:r>
              <a:rPr lang="en-CA" altLang="en-US"/>
              <a:t>Examples of Functional Requirements</a:t>
            </a:r>
          </a:p>
        </p:txBody>
      </p:sp>
      <p:sp>
        <p:nvSpPr>
          <p:cNvPr id="946181" name="Rectangle 5"/>
          <p:cNvSpPr>
            <a:spLocks noGrp="1" noChangeArrowheads="1"/>
          </p:cNvSpPr>
          <p:nvPr>
            <p:ph idx="1"/>
          </p:nvPr>
        </p:nvSpPr>
        <p:spPr>
          <a:xfrm>
            <a:off x="117475" y="927100"/>
            <a:ext cx="8907463" cy="5575300"/>
          </a:xfrm>
        </p:spPr>
        <p:txBody>
          <a:bodyPr/>
          <a:lstStyle/>
          <a:p>
            <a:pPr eaLnBrk="1" hangingPunct="1"/>
            <a:r>
              <a:rPr lang="en-CA" altLang="en-US" dirty="0"/>
              <a:t>The system shall enable the user to search the database by product.</a:t>
            </a:r>
          </a:p>
          <a:p>
            <a:pPr eaLnBrk="1" hangingPunct="1"/>
            <a:endParaRPr lang="en-CA" altLang="en-US" dirty="0"/>
          </a:p>
          <a:p>
            <a:pPr eaLnBrk="1" hangingPunct="1"/>
            <a:r>
              <a:rPr lang="en-CA" altLang="en-US" dirty="0"/>
              <a:t>The system shall provide access to a Microsoft Word viewer for the user to read documents in the document store.</a:t>
            </a:r>
          </a:p>
          <a:p>
            <a:pPr eaLnBrk="1" hangingPunct="1"/>
            <a:endParaRPr lang="en-CA" altLang="en-US" dirty="0"/>
          </a:p>
        </p:txBody>
      </p:sp>
      <p:sp>
        <p:nvSpPr>
          <p:cNvPr id="3686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56D409C7-7561-4D89-98FE-04C21CB03543}" type="slidenum">
              <a:rPr lang="en-CA" altLang="en-US" sz="1200" smtClean="0"/>
              <a:pPr>
                <a:lnSpc>
                  <a:spcPct val="100000"/>
                </a:lnSpc>
                <a:spcBef>
                  <a:spcPct val="0"/>
                </a:spcBef>
                <a:buClrTx/>
                <a:buSzTx/>
                <a:buFontTx/>
                <a:buNone/>
              </a:pPr>
              <a:t>32</a:t>
            </a:fld>
            <a:endParaRPr lang="en-CA" altLang="en-US" sz="1200"/>
          </a:p>
        </p:txBody>
      </p:sp>
      <p:sp>
        <p:nvSpPr>
          <p:cNvPr id="36870"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461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61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p:txBody>
          <a:bodyPr/>
          <a:lstStyle/>
          <a:p>
            <a:pPr eaLnBrk="1" hangingPunct="1"/>
            <a:r>
              <a:rPr lang="en-CA" altLang="en-US"/>
              <a:t>Non-Functional Requirements (NFR) (1)</a:t>
            </a:r>
          </a:p>
        </p:txBody>
      </p:sp>
      <p:sp>
        <p:nvSpPr>
          <p:cNvPr id="37892" name="Rectangle 5"/>
          <p:cNvSpPr>
            <a:spLocks noGrp="1" noChangeArrowheads="1"/>
          </p:cNvSpPr>
          <p:nvPr>
            <p:ph idx="1"/>
          </p:nvPr>
        </p:nvSpPr>
        <p:spPr/>
        <p:txBody>
          <a:bodyPr/>
          <a:lstStyle/>
          <a:p>
            <a:pPr eaLnBrk="1" hangingPunct="1"/>
            <a:r>
              <a:rPr lang="en-CA" altLang="en-US" dirty="0"/>
              <a:t>Non-functional requirements are important</a:t>
            </a:r>
          </a:p>
          <a:p>
            <a:pPr lvl="1" eaLnBrk="1" hangingPunct="1"/>
            <a:r>
              <a:rPr lang="en-CA" altLang="en-US" dirty="0"/>
              <a:t>If the</a:t>
            </a:r>
            <a:r>
              <a:rPr lang="en-US" altLang="en-US" dirty="0"/>
              <a:t>y</a:t>
            </a:r>
            <a:r>
              <a:rPr lang="en-CA" altLang="en-US" dirty="0"/>
              <a:t> are not met, the system is useless</a:t>
            </a:r>
          </a:p>
          <a:p>
            <a:pPr lvl="1" eaLnBrk="1" hangingPunct="1"/>
            <a:r>
              <a:rPr lang="en-US" altLang="en-US" dirty="0"/>
              <a:t>Non-functional requirements may be very difficult to state precisely (especially at the beginning) and imprecise requirements may be difficult to verify</a:t>
            </a:r>
            <a:endParaRPr lang="en-CA" altLang="en-US" dirty="0"/>
          </a:p>
          <a:p>
            <a:pPr eaLnBrk="1" hangingPunct="1"/>
            <a:r>
              <a:rPr lang="en-CA" altLang="en-US" dirty="0"/>
              <a:t>T</a:t>
            </a:r>
            <a:r>
              <a:rPr lang="en-US" altLang="en-US" dirty="0"/>
              <a:t>hey are sometimes</a:t>
            </a:r>
            <a:r>
              <a:rPr lang="en-CA" altLang="en-US" dirty="0"/>
              <a:t> called quality requirements, quality of service, or extra-functional requirements. </a:t>
            </a:r>
          </a:p>
          <a:p>
            <a:pPr eaLnBrk="1" hangingPunct="1"/>
            <a:r>
              <a:rPr lang="en-CA" altLang="en-US" i="1" dirty="0"/>
              <a:t>Three main categories </a:t>
            </a:r>
            <a:r>
              <a:rPr lang="en-CA" altLang="en-US" i="1" baseline="30000" dirty="0"/>
              <a:t>1</a:t>
            </a:r>
            <a:r>
              <a:rPr lang="en-CA" altLang="en-US" i="1" dirty="0"/>
              <a:t>:</a:t>
            </a:r>
          </a:p>
          <a:p>
            <a:pPr lvl="1" eaLnBrk="1" hangingPunct="1"/>
            <a:r>
              <a:rPr lang="en-CA" altLang="en-US" b="1" dirty="0">
                <a:solidFill>
                  <a:schemeClr val="tx1"/>
                </a:solidFill>
              </a:rPr>
              <a:t>Performance requirements</a:t>
            </a:r>
            <a:r>
              <a:rPr lang="en-CA" altLang="en-US" dirty="0"/>
              <a:t> reflecting: </a:t>
            </a:r>
            <a:r>
              <a:rPr lang="en-CA" altLang="en-US" dirty="0">
                <a:solidFill>
                  <a:srgbClr val="FF0000"/>
                </a:solidFill>
              </a:rPr>
              <a:t>usability, efficiency, reliability, maintainability </a:t>
            </a:r>
            <a:r>
              <a:rPr lang="en-CA" altLang="en-US" dirty="0"/>
              <a:t>and</a:t>
            </a:r>
            <a:r>
              <a:rPr lang="en-CA" altLang="en-US" dirty="0">
                <a:solidFill>
                  <a:srgbClr val="FF0000"/>
                </a:solidFill>
              </a:rPr>
              <a:t> reusability</a:t>
            </a:r>
            <a:r>
              <a:rPr lang="en-CA" altLang="en-US" dirty="0"/>
              <a:t>  (note: also </a:t>
            </a:r>
            <a:r>
              <a:rPr lang="en-CA" altLang="en-US" dirty="0">
                <a:solidFill>
                  <a:schemeClr val="folHlink"/>
                </a:solidFill>
              </a:rPr>
              <a:t>security</a:t>
            </a:r>
            <a:r>
              <a:rPr lang="en-CA" altLang="en-US" dirty="0"/>
              <a:t> requirements)</a:t>
            </a:r>
          </a:p>
          <a:p>
            <a:pPr lvl="2" eaLnBrk="1" hangingPunct="1">
              <a:lnSpc>
                <a:spcPts val="2000"/>
              </a:lnSpc>
              <a:spcBef>
                <a:spcPct val="0"/>
              </a:spcBef>
            </a:pPr>
            <a:r>
              <a:rPr lang="en-CA" altLang="en-US" dirty="0"/>
              <a:t>Response time, throughput</a:t>
            </a:r>
            <a:endParaRPr lang="en-US" altLang="en-US" dirty="0"/>
          </a:p>
          <a:p>
            <a:pPr lvl="2" eaLnBrk="1" hangingPunct="1">
              <a:lnSpc>
                <a:spcPts val="2000"/>
              </a:lnSpc>
              <a:spcBef>
                <a:spcPct val="0"/>
              </a:spcBef>
            </a:pPr>
            <a:r>
              <a:rPr lang="en-US" altLang="en-US" dirty="0"/>
              <a:t>Re</a:t>
            </a:r>
            <a:r>
              <a:rPr lang="en-CA" altLang="en-US" dirty="0"/>
              <a:t>source usage</a:t>
            </a:r>
            <a:endParaRPr lang="en-US" altLang="en-US" dirty="0"/>
          </a:p>
          <a:p>
            <a:pPr lvl="2" eaLnBrk="1" hangingPunct="1">
              <a:lnSpc>
                <a:spcPts val="2000"/>
              </a:lnSpc>
              <a:spcBef>
                <a:spcPct val="0"/>
              </a:spcBef>
            </a:pPr>
            <a:r>
              <a:rPr lang="en-CA" altLang="en-US" dirty="0"/>
              <a:t>Reliability, availability</a:t>
            </a:r>
          </a:p>
          <a:p>
            <a:pPr lvl="2" eaLnBrk="1" hangingPunct="1">
              <a:lnSpc>
                <a:spcPts val="2000"/>
              </a:lnSpc>
              <a:spcBef>
                <a:spcPct val="0"/>
              </a:spcBef>
            </a:pPr>
            <a:r>
              <a:rPr lang="en-CA" altLang="en-US" dirty="0"/>
              <a:t>Recovery from failure</a:t>
            </a:r>
          </a:p>
          <a:p>
            <a:pPr lvl="2" eaLnBrk="1" hangingPunct="1">
              <a:lnSpc>
                <a:spcPts val="2000"/>
              </a:lnSpc>
              <a:spcBef>
                <a:spcPct val="0"/>
              </a:spcBef>
            </a:pPr>
            <a:r>
              <a:rPr lang="en-CA" altLang="en-US" dirty="0"/>
              <a:t>Allowances for maintainability and enhancement</a:t>
            </a:r>
          </a:p>
          <a:p>
            <a:pPr lvl="2" eaLnBrk="1" hangingPunct="1">
              <a:lnSpc>
                <a:spcPts val="2000"/>
              </a:lnSpc>
              <a:spcBef>
                <a:spcPct val="0"/>
              </a:spcBef>
            </a:pPr>
            <a:r>
              <a:rPr lang="en-CA" altLang="en-US" dirty="0"/>
              <a:t>Allowances for reusability </a:t>
            </a:r>
          </a:p>
        </p:txBody>
      </p:sp>
      <p:sp>
        <p:nvSpPr>
          <p:cNvPr id="3789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6554A11B-CBDE-4272-8B90-BD31DCC617A6}" type="slidenum">
              <a:rPr lang="en-CA" altLang="en-US" sz="1200" smtClean="0"/>
              <a:pPr>
                <a:lnSpc>
                  <a:spcPct val="100000"/>
                </a:lnSpc>
                <a:spcBef>
                  <a:spcPct val="0"/>
                </a:spcBef>
                <a:buClrTx/>
                <a:buSzTx/>
                <a:buFontTx/>
                <a:buNone/>
              </a:pPr>
              <a:t>33</a:t>
            </a:fld>
            <a:endParaRPr lang="en-CA" altLang="en-US" sz="1200"/>
          </a:p>
        </p:txBody>
      </p:sp>
      <p:sp>
        <p:nvSpPr>
          <p:cNvPr id="37893" name="Text Box 6"/>
          <p:cNvSpPr txBox="1">
            <a:spLocks noChangeArrowheads="1"/>
          </p:cNvSpPr>
          <p:nvPr/>
        </p:nvSpPr>
        <p:spPr bwMode="auto">
          <a:xfrm>
            <a:off x="117475" y="6086475"/>
            <a:ext cx="817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[1] Lethbridge and Laganière, Object Oriented Software Engineering: Practical Software Development using UML and Java, 2005</a:t>
            </a:r>
          </a:p>
        </p:txBody>
      </p:sp>
      <p:sp>
        <p:nvSpPr>
          <p:cNvPr id="37894"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pPr eaLnBrk="1" hangingPunct="1"/>
            <a:r>
              <a:rPr lang="en-GB" altLang="en-US"/>
              <a:t>Non-Functional Requirements</a:t>
            </a:r>
            <a:r>
              <a:rPr lang="en-US" altLang="en-US"/>
              <a:t> (NFR) (2)</a:t>
            </a:r>
          </a:p>
        </p:txBody>
      </p:sp>
      <p:sp>
        <p:nvSpPr>
          <p:cNvPr id="38916" name="Rectangle 5"/>
          <p:cNvSpPr>
            <a:spLocks noGrp="1" noChangeArrowheads="1"/>
          </p:cNvSpPr>
          <p:nvPr>
            <p:ph idx="1"/>
          </p:nvPr>
        </p:nvSpPr>
        <p:spPr/>
        <p:txBody>
          <a:bodyPr/>
          <a:lstStyle/>
          <a:p>
            <a:pPr lvl="1" eaLnBrk="1" hangingPunct="1"/>
            <a:r>
              <a:rPr lang="en-GB" altLang="en-US" b="1"/>
              <a:t>De</a:t>
            </a:r>
            <a:r>
              <a:rPr lang="en-US" altLang="en-US" b="1"/>
              <a:t>sign constraints:</a:t>
            </a:r>
            <a:r>
              <a:rPr lang="en-US" altLang="en-US"/>
              <a:t> </a:t>
            </a:r>
            <a:r>
              <a:rPr lang="en-GB" altLang="en-US"/>
              <a:t>Categories </a:t>
            </a:r>
            <a:r>
              <a:rPr lang="en-US" altLang="en-US"/>
              <a:t>constraining </a:t>
            </a:r>
            <a:r>
              <a:rPr lang="en-GB" altLang="en-US"/>
              <a:t>the </a:t>
            </a:r>
            <a:r>
              <a:rPr lang="en-GB" altLang="en-US">
                <a:solidFill>
                  <a:srgbClr val="FF0000"/>
                </a:solidFill>
              </a:rPr>
              <a:t>environment </a:t>
            </a:r>
            <a:r>
              <a:rPr lang="en-GB" altLang="en-US"/>
              <a:t>and</a:t>
            </a:r>
            <a:r>
              <a:rPr lang="en-GB" altLang="en-US">
                <a:solidFill>
                  <a:srgbClr val="FF0000"/>
                </a:solidFill>
              </a:rPr>
              <a:t> technology</a:t>
            </a:r>
            <a:r>
              <a:rPr lang="en-GB" altLang="en-US"/>
              <a:t> of the system.</a:t>
            </a:r>
          </a:p>
          <a:p>
            <a:pPr lvl="2" eaLnBrk="1" hangingPunct="1"/>
            <a:r>
              <a:rPr lang="en-GB" altLang="en-US"/>
              <a:t>Platform (minimal requirements, OS, devices…)</a:t>
            </a:r>
          </a:p>
          <a:p>
            <a:pPr lvl="2" eaLnBrk="1" hangingPunct="1"/>
            <a:r>
              <a:rPr lang="en-US" altLang="en-US"/>
              <a:t>Technology to be used (language, DB, …)</a:t>
            </a:r>
            <a:r>
              <a:rPr lang="en-GB" altLang="en-US"/>
              <a:t> </a:t>
            </a:r>
          </a:p>
          <a:p>
            <a:pPr lvl="2" eaLnBrk="1" hangingPunct="1"/>
            <a:endParaRPr lang="en-GB" altLang="en-US"/>
          </a:p>
          <a:p>
            <a:pPr lvl="1" eaLnBrk="1" hangingPunct="1"/>
            <a:r>
              <a:rPr lang="en-GB" altLang="en-US" b="1"/>
              <a:t>Commercial constaints:</a:t>
            </a:r>
            <a:r>
              <a:rPr lang="en-GB" altLang="en-US"/>
              <a:t> Categories </a:t>
            </a:r>
            <a:r>
              <a:rPr lang="en-US" altLang="en-US"/>
              <a:t>constraining the </a:t>
            </a:r>
            <a:r>
              <a:rPr lang="en-US" altLang="en-US">
                <a:solidFill>
                  <a:srgbClr val="FF0000"/>
                </a:solidFill>
              </a:rPr>
              <a:t>project plan </a:t>
            </a:r>
            <a:r>
              <a:rPr lang="en-US" altLang="en-US"/>
              <a:t>and</a:t>
            </a:r>
            <a:r>
              <a:rPr lang="en-US" altLang="en-US">
                <a:solidFill>
                  <a:srgbClr val="FF0000"/>
                </a:solidFill>
              </a:rPr>
              <a:t> development methods</a:t>
            </a:r>
          </a:p>
          <a:p>
            <a:pPr lvl="2" eaLnBrk="1" hangingPunct="1"/>
            <a:r>
              <a:rPr lang="en-GB" altLang="en-US"/>
              <a:t>Development process (methodology) to be used</a:t>
            </a:r>
            <a:r>
              <a:rPr lang="en-US" altLang="en-US"/>
              <a:t> </a:t>
            </a:r>
          </a:p>
          <a:p>
            <a:pPr lvl="2" eaLnBrk="1" hangingPunct="1"/>
            <a:r>
              <a:rPr lang="en-GB" altLang="en-US"/>
              <a:t>Cost and delivery date</a:t>
            </a:r>
            <a:r>
              <a:rPr lang="en-US" altLang="en-US"/>
              <a:t> </a:t>
            </a:r>
          </a:p>
          <a:p>
            <a:pPr lvl="3" eaLnBrk="1" hangingPunct="1"/>
            <a:r>
              <a:rPr lang="en-GB" altLang="en-US"/>
              <a:t>Often put in contract or project plan instead</a:t>
            </a:r>
            <a:endParaRPr lang="en-US" altLang="en-US"/>
          </a:p>
          <a:p>
            <a:pPr eaLnBrk="1" hangingPunct="1"/>
            <a:endParaRPr lang="en-US" altLang="en-US"/>
          </a:p>
        </p:txBody>
      </p:sp>
      <p:sp>
        <p:nvSpPr>
          <p:cNvPr id="3891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435B4A72-504B-4993-85FC-0B05261B113B}" type="slidenum">
              <a:rPr lang="en-CA" altLang="en-US" sz="1200" smtClean="0"/>
              <a:pPr>
                <a:lnSpc>
                  <a:spcPct val="100000"/>
                </a:lnSpc>
                <a:spcBef>
                  <a:spcPct val="0"/>
                </a:spcBef>
                <a:buClrTx/>
                <a:buSzTx/>
                <a:buFontTx/>
                <a:buNone/>
              </a:pPr>
              <a:t>34</a:t>
            </a:fld>
            <a:endParaRPr lang="en-CA" altLang="en-US" sz="1200"/>
          </a:p>
        </p:txBody>
      </p:sp>
      <p:sp>
        <p:nvSpPr>
          <p:cNvPr id="38917"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Grp="1" noChangeArrowheads="1"/>
          </p:cNvSpPr>
          <p:nvPr>
            <p:ph type="title"/>
          </p:nvPr>
        </p:nvSpPr>
        <p:spPr/>
        <p:txBody>
          <a:bodyPr/>
          <a:lstStyle/>
          <a:p>
            <a:pPr eaLnBrk="1" hangingPunct="1"/>
            <a:r>
              <a:rPr lang="en-CA" altLang="en-US"/>
              <a:t>Various NFR Types</a:t>
            </a:r>
          </a:p>
        </p:txBody>
      </p:sp>
      <p:sp>
        <p:nvSpPr>
          <p:cNvPr id="39940" name="Rectangle 8"/>
          <p:cNvSpPr>
            <a:spLocks noGrp="1" noChangeArrowheads="1"/>
          </p:cNvSpPr>
          <p:nvPr>
            <p:ph idx="1"/>
          </p:nvPr>
        </p:nvSpPr>
        <p:spPr/>
        <p:txBody>
          <a:bodyPr/>
          <a:lstStyle/>
          <a:p>
            <a:pPr eaLnBrk="1" hangingPunct="1"/>
            <a:r>
              <a:rPr lang="en-CA" altLang="en-US" i="1">
                <a:solidFill>
                  <a:schemeClr val="tx1"/>
                </a:solidFill>
              </a:rPr>
              <a:t>Other ontologies also exist</a:t>
            </a:r>
          </a:p>
          <a:p>
            <a:pPr eaLnBrk="1" hangingPunct="1"/>
            <a:endParaRPr lang="en-CA" altLang="en-US"/>
          </a:p>
        </p:txBody>
      </p:sp>
      <p:sp>
        <p:nvSpPr>
          <p:cNvPr id="3993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EBC29C3E-0D43-4A09-B456-B94E29849D2F}" type="slidenum">
              <a:rPr lang="en-CA" altLang="en-US" sz="1200" smtClean="0"/>
              <a:pPr>
                <a:lnSpc>
                  <a:spcPct val="100000"/>
                </a:lnSpc>
                <a:spcBef>
                  <a:spcPct val="0"/>
                </a:spcBef>
                <a:buClrTx/>
                <a:buSzTx/>
                <a:buFontTx/>
                <a:buNone/>
              </a:pPr>
              <a:t>35</a:t>
            </a:fld>
            <a:endParaRPr lang="en-CA" altLang="en-US" sz="1200"/>
          </a:p>
        </p:txBody>
      </p:sp>
      <p:pic>
        <p:nvPicPr>
          <p:cNvPr id="399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1341438"/>
            <a:ext cx="8161338" cy="46196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117475" y="6086475"/>
            <a:ext cx="731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Gerald Kotonya and Ian Sommerville, Requirements Engineering – Processes and Techniques, Wiley, 1998</a:t>
            </a:r>
          </a:p>
        </p:txBody>
      </p:sp>
      <p:sp>
        <p:nvSpPr>
          <p:cNvPr id="39943" name="Text Box 10"/>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p:txBody>
          <a:bodyPr/>
          <a:lstStyle/>
          <a:p>
            <a:pPr eaLnBrk="1" hangingPunct="1"/>
            <a:r>
              <a:rPr lang="en-GB" altLang="en-US"/>
              <a:t>Examples of Non-Functional Requirements</a:t>
            </a:r>
            <a:endParaRPr lang="en-US" altLang="en-US"/>
          </a:p>
        </p:txBody>
      </p:sp>
      <p:sp>
        <p:nvSpPr>
          <p:cNvPr id="40964" name="Rectangle 5"/>
          <p:cNvSpPr>
            <a:spLocks noGrp="1" noChangeArrowheads="1"/>
          </p:cNvSpPr>
          <p:nvPr>
            <p:ph idx="1"/>
          </p:nvPr>
        </p:nvSpPr>
        <p:spPr/>
        <p:txBody>
          <a:bodyPr/>
          <a:lstStyle/>
          <a:p>
            <a:pPr eaLnBrk="1" hangingPunct="1"/>
            <a:r>
              <a:rPr lang="en-GB" altLang="en-US" dirty="0"/>
              <a:t>Security requirement</a:t>
            </a:r>
          </a:p>
          <a:p>
            <a:pPr lvl="1" eaLnBrk="1" hangingPunct="1"/>
            <a:r>
              <a:rPr lang="en-GB" altLang="en-US" dirty="0"/>
              <a:t>The system shall not disclose any personal information about customers to users other than the operators of the system.</a:t>
            </a:r>
            <a:endParaRPr lang="en-US" altLang="en-US" dirty="0"/>
          </a:p>
          <a:p>
            <a:pPr eaLnBrk="1" hangingPunct="1"/>
            <a:endParaRPr lang="en-GB" altLang="en-US" dirty="0"/>
          </a:p>
          <a:p>
            <a:pPr eaLnBrk="1" hangingPunct="1"/>
            <a:r>
              <a:rPr lang="en-GB" altLang="en-US" dirty="0"/>
              <a:t>Technology requirement</a:t>
            </a:r>
          </a:p>
          <a:p>
            <a:pPr lvl="1" eaLnBrk="1" hangingPunct="1"/>
            <a:r>
              <a:rPr lang="en-GB" altLang="en-US" dirty="0"/>
              <a:t>The system must support the </a:t>
            </a:r>
            <a:r>
              <a:rPr lang="fr-CA" dirty="0"/>
              <a:t>ISO/CEI 10646 </a:t>
            </a:r>
            <a:r>
              <a:rPr lang="fr-CA" dirty="0" err="1"/>
              <a:t>universal</a:t>
            </a:r>
            <a:r>
              <a:rPr lang="fr-CA" dirty="0"/>
              <a:t> </a:t>
            </a:r>
            <a:r>
              <a:rPr lang="en-GB" altLang="en-US" dirty="0"/>
              <a:t>character set.</a:t>
            </a:r>
          </a:p>
          <a:p>
            <a:pPr eaLnBrk="1" hangingPunct="1"/>
            <a:endParaRPr lang="en-GB" altLang="en-US" dirty="0"/>
          </a:p>
          <a:p>
            <a:pPr eaLnBrk="1" hangingPunct="1"/>
            <a:r>
              <a:rPr lang="en-GB" altLang="en-US" dirty="0"/>
              <a:t>Process requirement</a:t>
            </a:r>
          </a:p>
          <a:p>
            <a:pPr lvl="1" eaLnBrk="1" hangingPunct="1"/>
            <a:r>
              <a:rPr lang="en-GB" altLang="en-US" dirty="0"/>
              <a:t>The system development process and deliverable documents shall conform to the </a:t>
            </a:r>
            <a:r>
              <a:rPr lang="en-CA" altLang="en-US" dirty="0">
                <a:hlinkClick r:id="rId3" tooltip="MIL-STD-498"/>
              </a:rPr>
              <a:t>MIL-STD-498</a:t>
            </a:r>
            <a:r>
              <a:rPr lang="en-CA" altLang="en-US" dirty="0"/>
              <a:t> standard</a:t>
            </a:r>
            <a:r>
              <a:rPr lang="en-GB" altLang="en-US" dirty="0"/>
              <a:t>.</a:t>
            </a:r>
          </a:p>
          <a:p>
            <a:pPr eaLnBrk="1" hangingPunct="1"/>
            <a:endParaRPr lang="en-GB" altLang="en-US" dirty="0"/>
          </a:p>
        </p:txBody>
      </p:sp>
      <p:sp>
        <p:nvSpPr>
          <p:cNvPr id="4096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2F40F8F6-A829-427A-BBDF-CB44BE489781}" type="slidenum">
              <a:rPr lang="en-CA" altLang="en-US" sz="1200" smtClean="0"/>
              <a:pPr>
                <a:lnSpc>
                  <a:spcPct val="100000"/>
                </a:lnSpc>
                <a:spcBef>
                  <a:spcPct val="0"/>
                </a:spcBef>
                <a:buClrTx/>
                <a:buSzTx/>
                <a:buFontTx/>
                <a:buNone/>
              </a:pPr>
              <a:t>36</a:t>
            </a:fld>
            <a:endParaRPr lang="en-CA" altLang="en-US" sz="1200"/>
          </a:p>
        </p:txBody>
      </p:sp>
      <p:sp>
        <p:nvSpPr>
          <p:cNvPr id="40965"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CA" altLang="en-US"/>
              <a:t>Measurable </a:t>
            </a:r>
            <a:r>
              <a:rPr lang="en-GB" altLang="en-US"/>
              <a:t>Non-Functional Requirements</a:t>
            </a:r>
            <a:endParaRPr lang="en-CA" altLang="en-US"/>
          </a:p>
        </p:txBody>
      </p:sp>
      <p:sp>
        <p:nvSpPr>
          <p:cNvPr id="4198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0E4C8E74-84B4-4C48-AF2C-D9252BCED206}" type="slidenum">
              <a:rPr lang="en-CA" altLang="en-US" sz="1200" smtClean="0"/>
              <a:pPr>
                <a:lnSpc>
                  <a:spcPct val="100000"/>
                </a:lnSpc>
                <a:spcBef>
                  <a:spcPct val="0"/>
                </a:spcBef>
                <a:buClrTx/>
                <a:buSzTx/>
                <a:buFontTx/>
                <a:buNone/>
              </a:pPr>
              <a:t>37</a:t>
            </a:fld>
            <a:endParaRPr lang="en-CA" altLang="en-US" sz="1200"/>
          </a:p>
        </p:txBody>
      </p:sp>
      <p:grpSp>
        <p:nvGrpSpPr>
          <p:cNvPr id="41988" name="Group 4"/>
          <p:cNvGrpSpPr>
            <a:grpSpLocks noChangeAspect="1"/>
          </p:cNvGrpSpPr>
          <p:nvPr/>
        </p:nvGrpSpPr>
        <p:grpSpPr bwMode="auto">
          <a:xfrm>
            <a:off x="1109663" y="1211263"/>
            <a:ext cx="6926262" cy="4808537"/>
            <a:chOff x="1030" y="763"/>
            <a:chExt cx="4363" cy="3029"/>
          </a:xfrm>
        </p:grpSpPr>
        <p:sp>
          <p:nvSpPr>
            <p:cNvPr id="41991" name="AutoShape 5"/>
            <p:cNvSpPr>
              <a:spLocks noChangeAspect="1" noChangeArrowheads="1" noTextEdit="1"/>
            </p:cNvSpPr>
            <p:nvPr/>
          </p:nvSpPr>
          <p:spPr bwMode="auto">
            <a:xfrm>
              <a:off x="1030" y="763"/>
              <a:ext cx="4298" cy="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41992" name="Rectangle 6"/>
            <p:cNvSpPr>
              <a:spLocks noChangeArrowheads="1"/>
            </p:cNvSpPr>
            <p:nvPr/>
          </p:nvSpPr>
          <p:spPr bwMode="auto">
            <a:xfrm>
              <a:off x="1106" y="774"/>
              <a:ext cx="5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b="1">
                  <a:solidFill>
                    <a:srgbClr val="000000"/>
                  </a:solidFill>
                  <a:latin typeface="Times" pitchFamily="18" charset="0"/>
                </a:rPr>
                <a:t>Property</a:t>
              </a:r>
              <a:endParaRPr lang="en-CA" altLang="en-US">
                <a:solidFill>
                  <a:schemeClr val="tx1"/>
                </a:solidFill>
                <a:latin typeface="Times New Roman" pitchFamily="18" charset="0"/>
              </a:endParaRPr>
            </a:p>
          </p:txBody>
        </p:sp>
        <p:sp>
          <p:nvSpPr>
            <p:cNvPr id="41993" name="Rectangle 7"/>
            <p:cNvSpPr>
              <a:spLocks noChangeArrowheads="1"/>
            </p:cNvSpPr>
            <p:nvPr/>
          </p:nvSpPr>
          <p:spPr bwMode="auto">
            <a:xfrm>
              <a:off x="2665" y="774"/>
              <a:ext cx="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b="1">
                  <a:solidFill>
                    <a:srgbClr val="000000"/>
                  </a:solidFill>
                  <a:latin typeface="Times" pitchFamily="18" charset="0"/>
                </a:rPr>
                <a:t>Measure</a:t>
              </a:r>
              <a:endParaRPr lang="en-CA" altLang="en-US">
                <a:solidFill>
                  <a:schemeClr val="tx1"/>
                </a:solidFill>
                <a:latin typeface="Times New Roman" pitchFamily="18" charset="0"/>
              </a:endParaRPr>
            </a:p>
          </p:txBody>
        </p:sp>
        <p:sp>
          <p:nvSpPr>
            <p:cNvPr id="41994" name="Line 8"/>
            <p:cNvSpPr>
              <a:spLocks noChangeShapeType="1"/>
            </p:cNvSpPr>
            <p:nvPr/>
          </p:nvSpPr>
          <p:spPr bwMode="auto">
            <a:xfrm>
              <a:off x="1030" y="76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995" name="Line 9"/>
            <p:cNvSpPr>
              <a:spLocks noChangeShapeType="1"/>
            </p:cNvSpPr>
            <p:nvPr/>
          </p:nvSpPr>
          <p:spPr bwMode="auto">
            <a:xfrm>
              <a:off x="1030" y="76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996" name="Line 10"/>
            <p:cNvSpPr>
              <a:spLocks noChangeShapeType="1"/>
            </p:cNvSpPr>
            <p:nvPr/>
          </p:nvSpPr>
          <p:spPr bwMode="auto">
            <a:xfrm>
              <a:off x="1041" y="763"/>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997" name="Line 11"/>
            <p:cNvSpPr>
              <a:spLocks noChangeShapeType="1"/>
            </p:cNvSpPr>
            <p:nvPr/>
          </p:nvSpPr>
          <p:spPr bwMode="auto">
            <a:xfrm>
              <a:off x="2589" y="76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998" name="Line 12"/>
            <p:cNvSpPr>
              <a:spLocks noChangeShapeType="1"/>
            </p:cNvSpPr>
            <p:nvPr/>
          </p:nvSpPr>
          <p:spPr bwMode="auto">
            <a:xfrm>
              <a:off x="2600" y="763"/>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999" name="Line 13"/>
            <p:cNvSpPr>
              <a:spLocks noChangeShapeType="1"/>
            </p:cNvSpPr>
            <p:nvPr/>
          </p:nvSpPr>
          <p:spPr bwMode="auto">
            <a:xfrm>
              <a:off x="5241" y="76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0" name="Line 14"/>
            <p:cNvSpPr>
              <a:spLocks noChangeShapeType="1"/>
            </p:cNvSpPr>
            <p:nvPr/>
          </p:nvSpPr>
          <p:spPr bwMode="auto">
            <a:xfrm>
              <a:off x="5241" y="76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1" name="Line 15"/>
            <p:cNvSpPr>
              <a:spLocks noChangeShapeType="1"/>
            </p:cNvSpPr>
            <p:nvPr/>
          </p:nvSpPr>
          <p:spPr bwMode="auto">
            <a:xfrm>
              <a:off x="1030" y="774"/>
              <a:ext cx="1" cy="15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2" name="Line 16"/>
            <p:cNvSpPr>
              <a:spLocks noChangeShapeType="1"/>
            </p:cNvSpPr>
            <p:nvPr/>
          </p:nvSpPr>
          <p:spPr bwMode="auto">
            <a:xfrm>
              <a:off x="2589" y="774"/>
              <a:ext cx="1" cy="15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3" name="Line 17"/>
            <p:cNvSpPr>
              <a:spLocks noChangeShapeType="1"/>
            </p:cNvSpPr>
            <p:nvPr/>
          </p:nvSpPr>
          <p:spPr bwMode="auto">
            <a:xfrm>
              <a:off x="5241" y="774"/>
              <a:ext cx="1" cy="15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4" name="Rectangle 18"/>
            <p:cNvSpPr>
              <a:spLocks noChangeArrowheads="1"/>
            </p:cNvSpPr>
            <p:nvPr/>
          </p:nvSpPr>
          <p:spPr bwMode="auto">
            <a:xfrm>
              <a:off x="1106" y="947"/>
              <a:ext cx="3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Speed</a:t>
              </a:r>
              <a:endParaRPr lang="en-CA" altLang="en-US">
                <a:solidFill>
                  <a:schemeClr val="tx1"/>
                </a:solidFill>
                <a:latin typeface="Times New Roman" pitchFamily="18" charset="0"/>
              </a:endParaRPr>
            </a:p>
          </p:txBody>
        </p:sp>
        <p:sp>
          <p:nvSpPr>
            <p:cNvPr id="42005" name="Rectangle 19"/>
            <p:cNvSpPr>
              <a:spLocks noChangeArrowheads="1"/>
            </p:cNvSpPr>
            <p:nvPr/>
          </p:nvSpPr>
          <p:spPr bwMode="auto">
            <a:xfrm>
              <a:off x="2665" y="947"/>
              <a:ext cx="17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Processed transactions/second</a:t>
              </a:r>
              <a:endParaRPr lang="en-CA" altLang="en-US">
                <a:solidFill>
                  <a:schemeClr val="tx1"/>
                </a:solidFill>
                <a:latin typeface="Times New Roman" pitchFamily="18" charset="0"/>
              </a:endParaRPr>
            </a:p>
          </p:txBody>
        </p:sp>
        <p:sp>
          <p:nvSpPr>
            <p:cNvPr id="42006" name="Rectangle 20"/>
            <p:cNvSpPr>
              <a:spLocks noChangeArrowheads="1"/>
            </p:cNvSpPr>
            <p:nvPr/>
          </p:nvSpPr>
          <p:spPr bwMode="auto">
            <a:xfrm>
              <a:off x="2665" y="1109"/>
              <a:ext cx="14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User/Event response time</a:t>
              </a:r>
              <a:endParaRPr lang="en-CA" altLang="en-US">
                <a:solidFill>
                  <a:schemeClr val="tx1"/>
                </a:solidFill>
                <a:latin typeface="Times New Roman" pitchFamily="18" charset="0"/>
              </a:endParaRPr>
            </a:p>
          </p:txBody>
        </p:sp>
        <p:sp>
          <p:nvSpPr>
            <p:cNvPr id="42007" name="Rectangle 21"/>
            <p:cNvSpPr>
              <a:spLocks noChangeArrowheads="1"/>
            </p:cNvSpPr>
            <p:nvPr/>
          </p:nvSpPr>
          <p:spPr bwMode="auto">
            <a:xfrm>
              <a:off x="2665" y="1271"/>
              <a:ext cx="11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Screen refresh time</a:t>
              </a:r>
              <a:endParaRPr lang="en-CA" altLang="en-US">
                <a:solidFill>
                  <a:schemeClr val="tx1"/>
                </a:solidFill>
                <a:latin typeface="Times New Roman" pitchFamily="18" charset="0"/>
              </a:endParaRPr>
            </a:p>
          </p:txBody>
        </p:sp>
        <p:sp>
          <p:nvSpPr>
            <p:cNvPr id="42008" name="Line 22"/>
            <p:cNvSpPr>
              <a:spLocks noChangeShapeType="1"/>
            </p:cNvSpPr>
            <p:nvPr/>
          </p:nvSpPr>
          <p:spPr bwMode="auto">
            <a:xfrm>
              <a:off x="1030" y="936"/>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09" name="Line 23"/>
            <p:cNvSpPr>
              <a:spLocks noChangeShapeType="1"/>
            </p:cNvSpPr>
            <p:nvPr/>
          </p:nvSpPr>
          <p:spPr bwMode="auto">
            <a:xfrm>
              <a:off x="1041" y="936"/>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0" name="Line 24"/>
            <p:cNvSpPr>
              <a:spLocks noChangeShapeType="1"/>
            </p:cNvSpPr>
            <p:nvPr/>
          </p:nvSpPr>
          <p:spPr bwMode="auto">
            <a:xfrm>
              <a:off x="2589" y="936"/>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1" name="Line 25"/>
            <p:cNvSpPr>
              <a:spLocks noChangeShapeType="1"/>
            </p:cNvSpPr>
            <p:nvPr/>
          </p:nvSpPr>
          <p:spPr bwMode="auto">
            <a:xfrm>
              <a:off x="2600" y="936"/>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2" name="Line 26"/>
            <p:cNvSpPr>
              <a:spLocks noChangeShapeType="1"/>
            </p:cNvSpPr>
            <p:nvPr/>
          </p:nvSpPr>
          <p:spPr bwMode="auto">
            <a:xfrm>
              <a:off x="5241" y="936"/>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3" name="Line 27"/>
            <p:cNvSpPr>
              <a:spLocks noChangeShapeType="1"/>
            </p:cNvSpPr>
            <p:nvPr/>
          </p:nvSpPr>
          <p:spPr bwMode="auto">
            <a:xfrm>
              <a:off x="1030" y="947"/>
              <a:ext cx="1" cy="4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4" name="Line 28"/>
            <p:cNvSpPr>
              <a:spLocks noChangeShapeType="1"/>
            </p:cNvSpPr>
            <p:nvPr/>
          </p:nvSpPr>
          <p:spPr bwMode="auto">
            <a:xfrm>
              <a:off x="2589" y="947"/>
              <a:ext cx="1" cy="4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5" name="Line 29"/>
            <p:cNvSpPr>
              <a:spLocks noChangeShapeType="1"/>
            </p:cNvSpPr>
            <p:nvPr/>
          </p:nvSpPr>
          <p:spPr bwMode="auto">
            <a:xfrm>
              <a:off x="5241" y="947"/>
              <a:ext cx="1" cy="46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16" name="Rectangle 30"/>
            <p:cNvSpPr>
              <a:spLocks noChangeArrowheads="1"/>
            </p:cNvSpPr>
            <p:nvPr/>
          </p:nvSpPr>
          <p:spPr bwMode="auto">
            <a:xfrm>
              <a:off x="1106" y="1444"/>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Size</a:t>
              </a:r>
              <a:endParaRPr lang="en-CA" altLang="en-US">
                <a:solidFill>
                  <a:schemeClr val="tx1"/>
                </a:solidFill>
                <a:latin typeface="Times New Roman" pitchFamily="18" charset="0"/>
              </a:endParaRPr>
            </a:p>
          </p:txBody>
        </p:sp>
        <p:sp>
          <p:nvSpPr>
            <p:cNvPr id="42017" name="Rectangle 31"/>
            <p:cNvSpPr>
              <a:spLocks noChangeArrowheads="1"/>
            </p:cNvSpPr>
            <p:nvPr/>
          </p:nvSpPr>
          <p:spPr bwMode="auto">
            <a:xfrm>
              <a:off x="2665" y="1444"/>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K Bytes</a:t>
              </a:r>
              <a:endParaRPr lang="en-CA" altLang="en-US">
                <a:solidFill>
                  <a:schemeClr val="tx1"/>
                </a:solidFill>
                <a:latin typeface="Times New Roman" pitchFamily="18" charset="0"/>
              </a:endParaRPr>
            </a:p>
          </p:txBody>
        </p:sp>
        <p:sp>
          <p:nvSpPr>
            <p:cNvPr id="42018" name="Rectangle 32"/>
            <p:cNvSpPr>
              <a:spLocks noChangeArrowheads="1"/>
            </p:cNvSpPr>
            <p:nvPr/>
          </p:nvSpPr>
          <p:spPr bwMode="auto">
            <a:xfrm>
              <a:off x="2665" y="1596"/>
              <a:ext cx="1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Number of RAM chips</a:t>
              </a:r>
              <a:endParaRPr lang="en-CA" altLang="en-US">
                <a:solidFill>
                  <a:schemeClr val="tx1"/>
                </a:solidFill>
                <a:latin typeface="Times New Roman" pitchFamily="18" charset="0"/>
              </a:endParaRPr>
            </a:p>
          </p:txBody>
        </p:sp>
        <p:sp>
          <p:nvSpPr>
            <p:cNvPr id="42019" name="Line 33"/>
            <p:cNvSpPr>
              <a:spLocks noChangeShapeType="1"/>
            </p:cNvSpPr>
            <p:nvPr/>
          </p:nvSpPr>
          <p:spPr bwMode="auto">
            <a:xfrm>
              <a:off x="1030" y="142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0" name="Line 34"/>
            <p:cNvSpPr>
              <a:spLocks noChangeShapeType="1"/>
            </p:cNvSpPr>
            <p:nvPr/>
          </p:nvSpPr>
          <p:spPr bwMode="auto">
            <a:xfrm>
              <a:off x="1041" y="1423"/>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1" name="Line 35"/>
            <p:cNvSpPr>
              <a:spLocks noChangeShapeType="1"/>
            </p:cNvSpPr>
            <p:nvPr/>
          </p:nvSpPr>
          <p:spPr bwMode="auto">
            <a:xfrm>
              <a:off x="2589" y="142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2" name="Line 36"/>
            <p:cNvSpPr>
              <a:spLocks noChangeShapeType="1"/>
            </p:cNvSpPr>
            <p:nvPr/>
          </p:nvSpPr>
          <p:spPr bwMode="auto">
            <a:xfrm>
              <a:off x="2600" y="1423"/>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3" name="Line 37"/>
            <p:cNvSpPr>
              <a:spLocks noChangeShapeType="1"/>
            </p:cNvSpPr>
            <p:nvPr/>
          </p:nvSpPr>
          <p:spPr bwMode="auto">
            <a:xfrm>
              <a:off x="5241" y="142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4" name="Line 38"/>
            <p:cNvSpPr>
              <a:spLocks noChangeShapeType="1"/>
            </p:cNvSpPr>
            <p:nvPr/>
          </p:nvSpPr>
          <p:spPr bwMode="auto">
            <a:xfrm>
              <a:off x="1030" y="1445"/>
              <a:ext cx="1" cy="30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5" name="Line 39"/>
            <p:cNvSpPr>
              <a:spLocks noChangeShapeType="1"/>
            </p:cNvSpPr>
            <p:nvPr/>
          </p:nvSpPr>
          <p:spPr bwMode="auto">
            <a:xfrm>
              <a:off x="2589" y="1445"/>
              <a:ext cx="1" cy="30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6" name="Line 40"/>
            <p:cNvSpPr>
              <a:spLocks noChangeShapeType="1"/>
            </p:cNvSpPr>
            <p:nvPr/>
          </p:nvSpPr>
          <p:spPr bwMode="auto">
            <a:xfrm>
              <a:off x="5241" y="1445"/>
              <a:ext cx="1" cy="30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27" name="Rectangle 41"/>
            <p:cNvSpPr>
              <a:spLocks noChangeArrowheads="1"/>
            </p:cNvSpPr>
            <p:nvPr/>
          </p:nvSpPr>
          <p:spPr bwMode="auto">
            <a:xfrm>
              <a:off x="1106" y="1769"/>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Ease of use</a:t>
              </a:r>
              <a:endParaRPr lang="en-CA" altLang="en-US">
                <a:solidFill>
                  <a:schemeClr val="tx1"/>
                </a:solidFill>
                <a:latin typeface="Times New Roman" pitchFamily="18" charset="0"/>
              </a:endParaRPr>
            </a:p>
          </p:txBody>
        </p:sp>
        <p:sp>
          <p:nvSpPr>
            <p:cNvPr id="42028" name="Rectangle 42"/>
            <p:cNvSpPr>
              <a:spLocks noChangeArrowheads="1"/>
            </p:cNvSpPr>
            <p:nvPr/>
          </p:nvSpPr>
          <p:spPr bwMode="auto">
            <a:xfrm>
              <a:off x="2665" y="1769"/>
              <a:ext cx="7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Training time</a:t>
              </a:r>
              <a:endParaRPr lang="en-CA" altLang="en-US">
                <a:solidFill>
                  <a:schemeClr val="tx1"/>
                </a:solidFill>
                <a:latin typeface="Times New Roman" pitchFamily="18" charset="0"/>
              </a:endParaRPr>
            </a:p>
          </p:txBody>
        </p:sp>
        <p:sp>
          <p:nvSpPr>
            <p:cNvPr id="42029" name="Rectangle 43"/>
            <p:cNvSpPr>
              <a:spLocks noChangeArrowheads="1"/>
            </p:cNvSpPr>
            <p:nvPr/>
          </p:nvSpPr>
          <p:spPr bwMode="auto">
            <a:xfrm>
              <a:off x="2665" y="1931"/>
              <a:ext cx="1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Number of help frames</a:t>
              </a:r>
              <a:endParaRPr lang="en-CA" altLang="en-US">
                <a:solidFill>
                  <a:schemeClr val="tx1"/>
                </a:solidFill>
                <a:latin typeface="Times New Roman" pitchFamily="18" charset="0"/>
              </a:endParaRPr>
            </a:p>
          </p:txBody>
        </p:sp>
        <p:sp>
          <p:nvSpPr>
            <p:cNvPr id="42030" name="Line 44"/>
            <p:cNvSpPr>
              <a:spLocks noChangeShapeType="1"/>
            </p:cNvSpPr>
            <p:nvPr/>
          </p:nvSpPr>
          <p:spPr bwMode="auto">
            <a:xfrm>
              <a:off x="1030" y="1758"/>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1" name="Line 45"/>
            <p:cNvSpPr>
              <a:spLocks noChangeShapeType="1"/>
            </p:cNvSpPr>
            <p:nvPr/>
          </p:nvSpPr>
          <p:spPr bwMode="auto">
            <a:xfrm>
              <a:off x="1041" y="1758"/>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2" name="Line 46"/>
            <p:cNvSpPr>
              <a:spLocks noChangeShapeType="1"/>
            </p:cNvSpPr>
            <p:nvPr/>
          </p:nvSpPr>
          <p:spPr bwMode="auto">
            <a:xfrm>
              <a:off x="2589" y="1758"/>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3" name="Line 47"/>
            <p:cNvSpPr>
              <a:spLocks noChangeShapeType="1"/>
            </p:cNvSpPr>
            <p:nvPr/>
          </p:nvSpPr>
          <p:spPr bwMode="auto">
            <a:xfrm>
              <a:off x="2600" y="1758"/>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4" name="Line 48"/>
            <p:cNvSpPr>
              <a:spLocks noChangeShapeType="1"/>
            </p:cNvSpPr>
            <p:nvPr/>
          </p:nvSpPr>
          <p:spPr bwMode="auto">
            <a:xfrm>
              <a:off x="5241" y="1758"/>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5" name="Line 49"/>
            <p:cNvSpPr>
              <a:spLocks noChangeShapeType="1"/>
            </p:cNvSpPr>
            <p:nvPr/>
          </p:nvSpPr>
          <p:spPr bwMode="auto">
            <a:xfrm>
              <a:off x="1030" y="1769"/>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6" name="Line 50"/>
            <p:cNvSpPr>
              <a:spLocks noChangeShapeType="1"/>
            </p:cNvSpPr>
            <p:nvPr/>
          </p:nvSpPr>
          <p:spPr bwMode="auto">
            <a:xfrm>
              <a:off x="2589" y="1769"/>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7" name="Line 51"/>
            <p:cNvSpPr>
              <a:spLocks noChangeShapeType="1"/>
            </p:cNvSpPr>
            <p:nvPr/>
          </p:nvSpPr>
          <p:spPr bwMode="auto">
            <a:xfrm>
              <a:off x="5241" y="1769"/>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38" name="Rectangle 52"/>
            <p:cNvSpPr>
              <a:spLocks noChangeArrowheads="1"/>
            </p:cNvSpPr>
            <p:nvPr/>
          </p:nvSpPr>
          <p:spPr bwMode="auto">
            <a:xfrm>
              <a:off x="1106" y="2104"/>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Reliability</a:t>
              </a:r>
              <a:endParaRPr lang="en-CA" altLang="en-US">
                <a:solidFill>
                  <a:schemeClr val="tx1"/>
                </a:solidFill>
                <a:latin typeface="Times New Roman" pitchFamily="18" charset="0"/>
              </a:endParaRPr>
            </a:p>
          </p:txBody>
        </p:sp>
        <p:sp>
          <p:nvSpPr>
            <p:cNvPr id="42039" name="Rectangle 53"/>
            <p:cNvSpPr>
              <a:spLocks noChangeArrowheads="1"/>
            </p:cNvSpPr>
            <p:nvPr/>
          </p:nvSpPr>
          <p:spPr bwMode="auto">
            <a:xfrm>
              <a:off x="2665" y="2104"/>
              <a:ext cx="1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Mean time to failure</a:t>
              </a:r>
              <a:endParaRPr lang="en-CA" altLang="en-US">
                <a:solidFill>
                  <a:schemeClr val="tx1"/>
                </a:solidFill>
                <a:latin typeface="Times New Roman" pitchFamily="18" charset="0"/>
              </a:endParaRPr>
            </a:p>
          </p:txBody>
        </p:sp>
        <p:sp>
          <p:nvSpPr>
            <p:cNvPr id="42040" name="Rectangle 54"/>
            <p:cNvSpPr>
              <a:spLocks noChangeArrowheads="1"/>
            </p:cNvSpPr>
            <p:nvPr/>
          </p:nvSpPr>
          <p:spPr bwMode="auto">
            <a:xfrm>
              <a:off x="2665" y="2266"/>
              <a:ext cx="16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Probability of unavailability</a:t>
              </a:r>
              <a:endParaRPr lang="en-CA" altLang="en-US">
                <a:solidFill>
                  <a:schemeClr val="tx1"/>
                </a:solidFill>
                <a:latin typeface="Times New Roman" pitchFamily="18" charset="0"/>
              </a:endParaRPr>
            </a:p>
          </p:txBody>
        </p:sp>
        <p:sp>
          <p:nvSpPr>
            <p:cNvPr id="42041" name="Rectangle 55"/>
            <p:cNvSpPr>
              <a:spLocks noChangeArrowheads="1"/>
            </p:cNvSpPr>
            <p:nvPr/>
          </p:nvSpPr>
          <p:spPr bwMode="auto">
            <a:xfrm>
              <a:off x="2665" y="2418"/>
              <a:ext cx="15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Rate of failure occurrence</a:t>
              </a:r>
              <a:endParaRPr lang="en-CA" altLang="en-US">
                <a:solidFill>
                  <a:schemeClr val="tx1"/>
                </a:solidFill>
                <a:latin typeface="Times New Roman" pitchFamily="18" charset="0"/>
              </a:endParaRPr>
            </a:p>
          </p:txBody>
        </p:sp>
        <p:sp>
          <p:nvSpPr>
            <p:cNvPr id="42042" name="Rectangle 56"/>
            <p:cNvSpPr>
              <a:spLocks noChangeArrowheads="1"/>
            </p:cNvSpPr>
            <p:nvPr/>
          </p:nvSpPr>
          <p:spPr bwMode="auto">
            <a:xfrm>
              <a:off x="2665" y="2580"/>
              <a:ext cx="6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Availability</a:t>
              </a:r>
              <a:endParaRPr lang="en-CA" altLang="en-US">
                <a:solidFill>
                  <a:schemeClr val="tx1"/>
                </a:solidFill>
                <a:latin typeface="Times New Roman" pitchFamily="18" charset="0"/>
              </a:endParaRPr>
            </a:p>
          </p:txBody>
        </p:sp>
        <p:sp>
          <p:nvSpPr>
            <p:cNvPr id="42043" name="Line 57"/>
            <p:cNvSpPr>
              <a:spLocks noChangeShapeType="1"/>
            </p:cNvSpPr>
            <p:nvPr/>
          </p:nvSpPr>
          <p:spPr bwMode="auto">
            <a:xfrm>
              <a:off x="1030" y="2094"/>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4" name="Line 58"/>
            <p:cNvSpPr>
              <a:spLocks noChangeShapeType="1"/>
            </p:cNvSpPr>
            <p:nvPr/>
          </p:nvSpPr>
          <p:spPr bwMode="auto">
            <a:xfrm>
              <a:off x="1041" y="2094"/>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5" name="Line 59"/>
            <p:cNvSpPr>
              <a:spLocks noChangeShapeType="1"/>
            </p:cNvSpPr>
            <p:nvPr/>
          </p:nvSpPr>
          <p:spPr bwMode="auto">
            <a:xfrm>
              <a:off x="2589" y="2094"/>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6" name="Line 60"/>
            <p:cNvSpPr>
              <a:spLocks noChangeShapeType="1"/>
            </p:cNvSpPr>
            <p:nvPr/>
          </p:nvSpPr>
          <p:spPr bwMode="auto">
            <a:xfrm>
              <a:off x="2600" y="2094"/>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7" name="Line 61"/>
            <p:cNvSpPr>
              <a:spLocks noChangeShapeType="1"/>
            </p:cNvSpPr>
            <p:nvPr/>
          </p:nvSpPr>
          <p:spPr bwMode="auto">
            <a:xfrm>
              <a:off x="5241" y="2094"/>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8" name="Line 62"/>
            <p:cNvSpPr>
              <a:spLocks noChangeShapeType="1"/>
            </p:cNvSpPr>
            <p:nvPr/>
          </p:nvSpPr>
          <p:spPr bwMode="auto">
            <a:xfrm>
              <a:off x="1030" y="2104"/>
              <a:ext cx="1" cy="6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49" name="Line 63"/>
            <p:cNvSpPr>
              <a:spLocks noChangeShapeType="1"/>
            </p:cNvSpPr>
            <p:nvPr/>
          </p:nvSpPr>
          <p:spPr bwMode="auto">
            <a:xfrm>
              <a:off x="2589" y="2104"/>
              <a:ext cx="1" cy="6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0" name="Line 64"/>
            <p:cNvSpPr>
              <a:spLocks noChangeShapeType="1"/>
            </p:cNvSpPr>
            <p:nvPr/>
          </p:nvSpPr>
          <p:spPr bwMode="auto">
            <a:xfrm>
              <a:off x="5241" y="2104"/>
              <a:ext cx="1" cy="61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1" name="Rectangle 65"/>
            <p:cNvSpPr>
              <a:spLocks noChangeArrowheads="1"/>
            </p:cNvSpPr>
            <p:nvPr/>
          </p:nvSpPr>
          <p:spPr bwMode="auto">
            <a:xfrm>
              <a:off x="1106" y="2753"/>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Robustness</a:t>
              </a:r>
              <a:endParaRPr lang="en-CA" altLang="en-US">
                <a:solidFill>
                  <a:schemeClr val="tx1"/>
                </a:solidFill>
                <a:latin typeface="Times New Roman" pitchFamily="18" charset="0"/>
              </a:endParaRPr>
            </a:p>
          </p:txBody>
        </p:sp>
        <p:sp>
          <p:nvSpPr>
            <p:cNvPr id="42052" name="Rectangle 66"/>
            <p:cNvSpPr>
              <a:spLocks noChangeArrowheads="1"/>
            </p:cNvSpPr>
            <p:nvPr/>
          </p:nvSpPr>
          <p:spPr bwMode="auto">
            <a:xfrm>
              <a:off x="2665" y="2753"/>
              <a:ext cx="15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Time to restart after failure</a:t>
              </a:r>
              <a:endParaRPr lang="en-CA" altLang="en-US">
                <a:solidFill>
                  <a:schemeClr val="tx1"/>
                </a:solidFill>
                <a:latin typeface="Times New Roman" pitchFamily="18" charset="0"/>
              </a:endParaRPr>
            </a:p>
          </p:txBody>
        </p:sp>
        <p:sp>
          <p:nvSpPr>
            <p:cNvPr id="42053" name="Rectangle 67"/>
            <p:cNvSpPr>
              <a:spLocks noChangeArrowheads="1"/>
            </p:cNvSpPr>
            <p:nvPr/>
          </p:nvSpPr>
          <p:spPr bwMode="auto">
            <a:xfrm>
              <a:off x="2665" y="2916"/>
              <a:ext cx="20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Percentage of events causing failure</a:t>
              </a:r>
              <a:endParaRPr lang="en-CA" altLang="en-US">
                <a:solidFill>
                  <a:schemeClr val="tx1"/>
                </a:solidFill>
                <a:latin typeface="Times New Roman" pitchFamily="18" charset="0"/>
              </a:endParaRPr>
            </a:p>
          </p:txBody>
        </p:sp>
        <p:sp>
          <p:nvSpPr>
            <p:cNvPr id="42054" name="Rectangle 68"/>
            <p:cNvSpPr>
              <a:spLocks noChangeArrowheads="1"/>
            </p:cNvSpPr>
            <p:nvPr/>
          </p:nvSpPr>
          <p:spPr bwMode="auto">
            <a:xfrm>
              <a:off x="2665" y="3067"/>
              <a:ext cx="23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Probability of data corruption on failure</a:t>
              </a:r>
              <a:endParaRPr lang="en-CA" altLang="en-US">
                <a:solidFill>
                  <a:schemeClr val="tx1"/>
                </a:solidFill>
                <a:latin typeface="Times New Roman" pitchFamily="18" charset="0"/>
              </a:endParaRPr>
            </a:p>
          </p:txBody>
        </p:sp>
        <p:sp>
          <p:nvSpPr>
            <p:cNvPr id="42055" name="Line 69"/>
            <p:cNvSpPr>
              <a:spLocks noChangeShapeType="1"/>
            </p:cNvSpPr>
            <p:nvPr/>
          </p:nvSpPr>
          <p:spPr bwMode="auto">
            <a:xfrm>
              <a:off x="1030" y="274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6" name="Line 70"/>
            <p:cNvSpPr>
              <a:spLocks noChangeShapeType="1"/>
            </p:cNvSpPr>
            <p:nvPr/>
          </p:nvSpPr>
          <p:spPr bwMode="auto">
            <a:xfrm>
              <a:off x="1041" y="2743"/>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7" name="Line 71"/>
            <p:cNvSpPr>
              <a:spLocks noChangeShapeType="1"/>
            </p:cNvSpPr>
            <p:nvPr/>
          </p:nvSpPr>
          <p:spPr bwMode="auto">
            <a:xfrm>
              <a:off x="2589" y="274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8" name="Line 72"/>
            <p:cNvSpPr>
              <a:spLocks noChangeShapeType="1"/>
            </p:cNvSpPr>
            <p:nvPr/>
          </p:nvSpPr>
          <p:spPr bwMode="auto">
            <a:xfrm>
              <a:off x="2600" y="2743"/>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59" name="Line 73"/>
            <p:cNvSpPr>
              <a:spLocks noChangeShapeType="1"/>
            </p:cNvSpPr>
            <p:nvPr/>
          </p:nvSpPr>
          <p:spPr bwMode="auto">
            <a:xfrm>
              <a:off x="5241" y="2743"/>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0" name="Line 74"/>
            <p:cNvSpPr>
              <a:spLocks noChangeShapeType="1"/>
            </p:cNvSpPr>
            <p:nvPr/>
          </p:nvSpPr>
          <p:spPr bwMode="auto">
            <a:xfrm>
              <a:off x="1030" y="2753"/>
              <a:ext cx="1" cy="4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1" name="Line 75"/>
            <p:cNvSpPr>
              <a:spLocks noChangeShapeType="1"/>
            </p:cNvSpPr>
            <p:nvPr/>
          </p:nvSpPr>
          <p:spPr bwMode="auto">
            <a:xfrm>
              <a:off x="2589" y="2753"/>
              <a:ext cx="1" cy="4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2" name="Line 76"/>
            <p:cNvSpPr>
              <a:spLocks noChangeShapeType="1"/>
            </p:cNvSpPr>
            <p:nvPr/>
          </p:nvSpPr>
          <p:spPr bwMode="auto">
            <a:xfrm>
              <a:off x="5241" y="2753"/>
              <a:ext cx="1" cy="4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3" name="Rectangle 77"/>
            <p:cNvSpPr>
              <a:spLocks noChangeArrowheads="1"/>
            </p:cNvSpPr>
            <p:nvPr/>
          </p:nvSpPr>
          <p:spPr bwMode="auto">
            <a:xfrm>
              <a:off x="1106" y="3240"/>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Portability</a:t>
              </a:r>
              <a:endParaRPr lang="en-CA" altLang="en-US">
                <a:solidFill>
                  <a:schemeClr val="tx1"/>
                </a:solidFill>
                <a:latin typeface="Times New Roman" pitchFamily="18" charset="0"/>
              </a:endParaRPr>
            </a:p>
          </p:txBody>
        </p:sp>
        <p:sp>
          <p:nvSpPr>
            <p:cNvPr id="42064" name="Rectangle 78"/>
            <p:cNvSpPr>
              <a:spLocks noChangeArrowheads="1"/>
            </p:cNvSpPr>
            <p:nvPr/>
          </p:nvSpPr>
          <p:spPr bwMode="auto">
            <a:xfrm>
              <a:off x="2665" y="3240"/>
              <a:ext cx="24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Percentage of target dependent statements</a:t>
              </a:r>
              <a:endParaRPr lang="en-CA" altLang="en-US">
                <a:solidFill>
                  <a:schemeClr val="tx1"/>
                </a:solidFill>
                <a:latin typeface="Times New Roman" pitchFamily="18" charset="0"/>
              </a:endParaRPr>
            </a:p>
          </p:txBody>
        </p:sp>
        <p:sp>
          <p:nvSpPr>
            <p:cNvPr id="42065" name="Rectangle 79"/>
            <p:cNvSpPr>
              <a:spLocks noChangeArrowheads="1"/>
            </p:cNvSpPr>
            <p:nvPr/>
          </p:nvSpPr>
          <p:spPr bwMode="auto">
            <a:xfrm>
              <a:off x="2665" y="3402"/>
              <a:ext cx="1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800">
                  <a:solidFill>
                    <a:srgbClr val="000000"/>
                  </a:solidFill>
                  <a:latin typeface="Times" pitchFamily="18" charset="0"/>
                </a:rPr>
                <a:t>Number of target systems</a:t>
              </a:r>
              <a:endParaRPr lang="en-CA" altLang="en-US">
                <a:solidFill>
                  <a:schemeClr val="tx1"/>
                </a:solidFill>
                <a:latin typeface="Times New Roman" pitchFamily="18" charset="0"/>
              </a:endParaRPr>
            </a:p>
          </p:txBody>
        </p:sp>
        <p:sp>
          <p:nvSpPr>
            <p:cNvPr id="42066" name="Line 80"/>
            <p:cNvSpPr>
              <a:spLocks noChangeShapeType="1"/>
            </p:cNvSpPr>
            <p:nvPr/>
          </p:nvSpPr>
          <p:spPr bwMode="auto">
            <a:xfrm>
              <a:off x="1030" y="3229"/>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7" name="Line 81"/>
            <p:cNvSpPr>
              <a:spLocks noChangeShapeType="1"/>
            </p:cNvSpPr>
            <p:nvPr/>
          </p:nvSpPr>
          <p:spPr bwMode="auto">
            <a:xfrm>
              <a:off x="1041" y="3229"/>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8" name="Line 82"/>
            <p:cNvSpPr>
              <a:spLocks noChangeShapeType="1"/>
            </p:cNvSpPr>
            <p:nvPr/>
          </p:nvSpPr>
          <p:spPr bwMode="auto">
            <a:xfrm>
              <a:off x="2589" y="3229"/>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69" name="Line 83"/>
            <p:cNvSpPr>
              <a:spLocks noChangeShapeType="1"/>
            </p:cNvSpPr>
            <p:nvPr/>
          </p:nvSpPr>
          <p:spPr bwMode="auto">
            <a:xfrm>
              <a:off x="2600" y="3229"/>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0" name="Line 84"/>
            <p:cNvSpPr>
              <a:spLocks noChangeShapeType="1"/>
            </p:cNvSpPr>
            <p:nvPr/>
          </p:nvSpPr>
          <p:spPr bwMode="auto">
            <a:xfrm>
              <a:off x="5241" y="3229"/>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1" name="Line 85"/>
            <p:cNvSpPr>
              <a:spLocks noChangeShapeType="1"/>
            </p:cNvSpPr>
            <p:nvPr/>
          </p:nvSpPr>
          <p:spPr bwMode="auto">
            <a:xfrm>
              <a:off x="1030" y="3240"/>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2" name="Line 86"/>
            <p:cNvSpPr>
              <a:spLocks noChangeShapeType="1"/>
            </p:cNvSpPr>
            <p:nvPr/>
          </p:nvSpPr>
          <p:spPr bwMode="auto">
            <a:xfrm>
              <a:off x="1030" y="3565"/>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3" name="Line 87"/>
            <p:cNvSpPr>
              <a:spLocks noChangeShapeType="1"/>
            </p:cNvSpPr>
            <p:nvPr/>
          </p:nvSpPr>
          <p:spPr bwMode="auto">
            <a:xfrm>
              <a:off x="1030" y="3565"/>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4" name="Line 88"/>
            <p:cNvSpPr>
              <a:spLocks noChangeShapeType="1"/>
            </p:cNvSpPr>
            <p:nvPr/>
          </p:nvSpPr>
          <p:spPr bwMode="auto">
            <a:xfrm>
              <a:off x="1041" y="3565"/>
              <a:ext cx="153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5" name="Line 89"/>
            <p:cNvSpPr>
              <a:spLocks noChangeShapeType="1"/>
            </p:cNvSpPr>
            <p:nvPr/>
          </p:nvSpPr>
          <p:spPr bwMode="auto">
            <a:xfrm>
              <a:off x="2589" y="3240"/>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6" name="Line 90"/>
            <p:cNvSpPr>
              <a:spLocks noChangeShapeType="1"/>
            </p:cNvSpPr>
            <p:nvPr/>
          </p:nvSpPr>
          <p:spPr bwMode="auto">
            <a:xfrm>
              <a:off x="2589" y="3565"/>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7" name="Line 91"/>
            <p:cNvSpPr>
              <a:spLocks noChangeShapeType="1"/>
            </p:cNvSpPr>
            <p:nvPr/>
          </p:nvSpPr>
          <p:spPr bwMode="auto">
            <a:xfrm>
              <a:off x="2600" y="3565"/>
              <a:ext cx="263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8" name="Line 92"/>
            <p:cNvSpPr>
              <a:spLocks noChangeShapeType="1"/>
            </p:cNvSpPr>
            <p:nvPr/>
          </p:nvSpPr>
          <p:spPr bwMode="auto">
            <a:xfrm>
              <a:off x="5241" y="3240"/>
              <a:ext cx="1" cy="30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79" name="Line 93"/>
            <p:cNvSpPr>
              <a:spLocks noChangeShapeType="1"/>
            </p:cNvSpPr>
            <p:nvPr/>
          </p:nvSpPr>
          <p:spPr bwMode="auto">
            <a:xfrm>
              <a:off x="5241" y="3565"/>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80" name="Line 94"/>
            <p:cNvSpPr>
              <a:spLocks noChangeShapeType="1"/>
            </p:cNvSpPr>
            <p:nvPr/>
          </p:nvSpPr>
          <p:spPr bwMode="auto">
            <a:xfrm>
              <a:off x="5241" y="3565"/>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2081" name="Rectangle 95"/>
            <p:cNvSpPr>
              <a:spLocks noChangeArrowheads="1"/>
            </p:cNvSpPr>
            <p:nvPr/>
          </p:nvSpPr>
          <p:spPr bwMode="auto">
            <a:xfrm>
              <a:off x="5263" y="3565"/>
              <a:ext cx="130"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42082" name="Rectangle 96"/>
            <p:cNvSpPr>
              <a:spLocks noChangeArrowheads="1"/>
            </p:cNvSpPr>
            <p:nvPr/>
          </p:nvSpPr>
          <p:spPr bwMode="auto">
            <a:xfrm>
              <a:off x="5263" y="3565"/>
              <a:ext cx="130"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grpSp>
      <p:sp>
        <p:nvSpPr>
          <p:cNvPr id="41989" name="Text Box 97"/>
          <p:cNvSpPr txBox="1">
            <a:spLocks noChangeArrowheads="1"/>
          </p:cNvSpPr>
          <p:nvPr/>
        </p:nvSpPr>
        <p:spPr bwMode="auto">
          <a:xfrm>
            <a:off x="117475" y="6086475"/>
            <a:ext cx="731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Gerald Kotonya and Ian Sommerville, Requirements Engineering – Processes and Techniques, Wiley, 1998</a:t>
            </a:r>
          </a:p>
        </p:txBody>
      </p:sp>
      <p:sp>
        <p:nvSpPr>
          <p:cNvPr id="41990" name="Text Box 98"/>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p:txBody>
          <a:bodyPr/>
          <a:lstStyle/>
          <a:p>
            <a:pPr eaLnBrk="1" hangingPunct="1"/>
            <a:r>
              <a:rPr lang="en-GB" altLang="en-US"/>
              <a:t>Goals</a:t>
            </a:r>
            <a:endParaRPr lang="fr-CA" altLang="en-US"/>
          </a:p>
        </p:txBody>
      </p:sp>
      <p:sp>
        <p:nvSpPr>
          <p:cNvPr id="43012" name="Rectangle 5"/>
          <p:cNvSpPr>
            <a:spLocks noGrp="1" noChangeArrowheads="1"/>
          </p:cNvSpPr>
          <p:nvPr>
            <p:ph idx="1"/>
          </p:nvPr>
        </p:nvSpPr>
        <p:spPr/>
        <p:txBody>
          <a:bodyPr/>
          <a:lstStyle/>
          <a:p>
            <a:pPr eaLnBrk="1" hangingPunct="1"/>
            <a:endParaRPr lang="en-US" altLang="en-US"/>
          </a:p>
          <a:p>
            <a:pPr eaLnBrk="1" hangingPunct="1"/>
            <a:r>
              <a:rPr lang="en-US" altLang="en-US"/>
              <a:t>A </a:t>
            </a:r>
            <a:r>
              <a:rPr lang="en-US" altLang="en-US">
                <a:solidFill>
                  <a:schemeClr val="folHlink"/>
                </a:solidFill>
              </a:rPr>
              <a:t>Goal</a:t>
            </a:r>
          </a:p>
          <a:p>
            <a:pPr lvl="1" eaLnBrk="1" hangingPunct="1"/>
            <a:r>
              <a:rPr lang="en-US" altLang="en-US"/>
              <a:t>Conveys the </a:t>
            </a:r>
            <a:r>
              <a:rPr lang="en-US" altLang="en-US">
                <a:solidFill>
                  <a:srgbClr val="FF0000"/>
                </a:solidFill>
              </a:rPr>
              <a:t>intention</a:t>
            </a:r>
            <a:r>
              <a:rPr lang="en-US" altLang="en-US"/>
              <a:t> or the objective of one or many stakeholders</a:t>
            </a:r>
          </a:p>
          <a:p>
            <a:pPr lvl="1" eaLnBrk="1" hangingPunct="1"/>
            <a:r>
              <a:rPr lang="en-US" altLang="en-US"/>
              <a:t>Can guide the discovery of verifiable non-functional requirements that can be tested objectively</a:t>
            </a:r>
          </a:p>
        </p:txBody>
      </p:sp>
      <p:sp>
        <p:nvSpPr>
          <p:cNvPr id="4301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9D2FBA70-5780-4B4C-B560-6BD085F8C436}" type="slidenum">
              <a:rPr lang="en-CA" altLang="en-US" sz="1200" smtClean="0"/>
              <a:pPr>
                <a:lnSpc>
                  <a:spcPct val="100000"/>
                </a:lnSpc>
                <a:spcBef>
                  <a:spcPct val="0"/>
                </a:spcBef>
                <a:buClrTx/>
                <a:buSzTx/>
                <a:buFontTx/>
                <a:buNone/>
              </a:pPr>
              <a:t>38</a:t>
            </a:fld>
            <a:endParaRPr lang="en-CA" altLang="en-US" sz="1200"/>
          </a:p>
        </p:txBody>
      </p:sp>
      <p:sp>
        <p:nvSpPr>
          <p:cNvPr id="43013"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p:nvPr>
        </p:nvSpPr>
        <p:spPr/>
        <p:txBody>
          <a:bodyPr/>
          <a:lstStyle/>
          <a:p>
            <a:pPr eaLnBrk="1" hangingPunct="1"/>
            <a:r>
              <a:rPr lang="en-GB" altLang="en-US" dirty="0"/>
              <a:t>Example of Goal and Related NFRs</a:t>
            </a:r>
            <a:endParaRPr lang="fr-CA" altLang="en-US" dirty="0"/>
          </a:p>
        </p:txBody>
      </p:sp>
      <p:sp>
        <p:nvSpPr>
          <p:cNvPr id="44036" name="Rectangle 5"/>
          <p:cNvSpPr>
            <a:spLocks noGrp="1" noChangeArrowheads="1"/>
          </p:cNvSpPr>
          <p:nvPr>
            <p:ph idx="1"/>
          </p:nvPr>
        </p:nvSpPr>
        <p:spPr/>
        <p:txBody>
          <a:bodyPr/>
          <a:lstStyle/>
          <a:p>
            <a:pPr eaLnBrk="1" hangingPunct="1"/>
            <a:r>
              <a:rPr lang="en-US" altLang="en-US" dirty="0"/>
              <a:t>A system goal</a:t>
            </a:r>
          </a:p>
          <a:p>
            <a:pPr lvl="1" eaLnBrk="1" hangingPunct="1"/>
            <a:r>
              <a:rPr lang="en-US" altLang="en-US" dirty="0"/>
              <a:t>The system must be easy to use by experienced controllers and should be organized in such a way that user errors are minimized.</a:t>
            </a:r>
          </a:p>
          <a:p>
            <a:pPr eaLnBrk="1" hangingPunct="1"/>
            <a:endParaRPr lang="en-US" altLang="en-US" dirty="0"/>
          </a:p>
          <a:p>
            <a:pPr eaLnBrk="1" hangingPunct="1"/>
            <a:r>
              <a:rPr lang="en-US" altLang="en-US" dirty="0"/>
              <a:t>Two verifiable usability requirements derived from this goal</a:t>
            </a:r>
          </a:p>
          <a:p>
            <a:pPr lvl="1" eaLnBrk="1" hangingPunct="1"/>
            <a:r>
              <a:rPr lang="en-CA" altLang="en-US" i="1" dirty="0"/>
              <a:t>Assumption: An experienced controller has at least 2 years experience with the old system (as stated by </a:t>
            </a:r>
            <a:r>
              <a:rPr lang="en-US" altLang="en-US" i="1" dirty="0"/>
              <a:t>the stakeholder)</a:t>
            </a:r>
          </a:p>
          <a:p>
            <a:pPr lvl="1" eaLnBrk="1" hangingPunct="1"/>
            <a:r>
              <a:rPr lang="en-US" altLang="en-US" dirty="0"/>
              <a:t>The system shall enable experienced controllers to use over 90% of the system functions after a total of three hours of training.</a:t>
            </a:r>
          </a:p>
          <a:p>
            <a:pPr lvl="1" eaLnBrk="1" hangingPunct="1"/>
            <a:r>
              <a:rPr lang="en-US" altLang="en-US" dirty="0"/>
              <a:t>The average number of errors using the system made by experienced controllers shall not exceed two per day.</a:t>
            </a:r>
          </a:p>
          <a:p>
            <a:pPr lvl="1" eaLnBrk="1" hangingPunct="1"/>
            <a:endParaRPr lang="en-US" altLang="en-US" dirty="0"/>
          </a:p>
          <a:p>
            <a:pPr lvl="1" eaLnBrk="1" hangingPunct="1"/>
            <a:endParaRPr lang="en-US" altLang="en-US" dirty="0"/>
          </a:p>
        </p:txBody>
      </p:sp>
      <p:sp>
        <p:nvSpPr>
          <p:cNvPr id="4403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F69A08C1-4EAE-4FFA-A860-F32D3EB44578}" type="slidenum">
              <a:rPr lang="en-CA" altLang="en-US" sz="1200" smtClean="0"/>
              <a:pPr>
                <a:lnSpc>
                  <a:spcPct val="100000"/>
                </a:lnSpc>
                <a:spcBef>
                  <a:spcPct val="0"/>
                </a:spcBef>
                <a:buClrTx/>
                <a:buSzTx/>
                <a:buFontTx/>
                <a:buNone/>
              </a:pPr>
              <a:t>39</a:t>
            </a:fld>
            <a:endParaRPr lang="en-CA" altLang="en-US" sz="1200"/>
          </a:p>
        </p:txBody>
      </p:sp>
      <p:sp>
        <p:nvSpPr>
          <p:cNvPr id="44037"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pPr eaLnBrk="1" hangingPunct="1"/>
            <a:r>
              <a:rPr lang="fr-CA" altLang="en-US" dirty="0" err="1"/>
              <a:t>Québec’s</a:t>
            </a:r>
            <a:r>
              <a:rPr lang="fr-CA" altLang="en-US" dirty="0"/>
              <a:t> GIRES</a:t>
            </a:r>
          </a:p>
        </p:txBody>
      </p:sp>
      <p:sp>
        <p:nvSpPr>
          <p:cNvPr id="854021" name="Rectangle 5"/>
          <p:cNvSpPr>
            <a:spLocks noGrp="1" noChangeArrowheads="1"/>
          </p:cNvSpPr>
          <p:nvPr>
            <p:ph idx="1"/>
          </p:nvPr>
        </p:nvSpPr>
        <p:spPr/>
        <p:txBody>
          <a:bodyPr/>
          <a:lstStyle/>
          <a:p>
            <a:pPr eaLnBrk="1" hangingPunct="1"/>
            <a:r>
              <a:rPr lang="en-CA" altLang="en-US"/>
              <a:t>GIRES</a:t>
            </a:r>
            <a:r>
              <a:rPr lang="en-CA" altLang="en-US" baseline="30000"/>
              <a:t>1</a:t>
            </a:r>
            <a:r>
              <a:rPr lang="en-CA" altLang="en-US"/>
              <a:t> (Gestion intégrée des ressources)</a:t>
            </a:r>
          </a:p>
          <a:p>
            <a:pPr lvl="1" eaLnBrk="1" hangingPunct="1"/>
            <a:r>
              <a:rPr lang="en-CA" altLang="en-US"/>
              <a:t> Integrated management of resources</a:t>
            </a:r>
          </a:p>
          <a:p>
            <a:pPr lvl="1" eaLnBrk="1" hangingPunct="1"/>
            <a:r>
              <a:rPr lang="en-CA" altLang="en-US"/>
              <a:t> To replace &gt;1000 existing systems</a:t>
            </a:r>
          </a:p>
          <a:p>
            <a:pPr lvl="1" eaLnBrk="1" hangingPunct="1"/>
            <a:r>
              <a:rPr lang="en-CA" altLang="en-US"/>
              <a:t> In 140 organisations / departments</a:t>
            </a:r>
          </a:p>
          <a:p>
            <a:pPr lvl="1" eaLnBrk="1" hangingPunct="1"/>
            <a:r>
              <a:rPr lang="en-CA" altLang="en-US"/>
              <a:t> Affecting 68000 employees!</a:t>
            </a:r>
          </a:p>
          <a:p>
            <a:pPr eaLnBrk="1" hangingPunct="1"/>
            <a:r>
              <a:rPr lang="en-CA" altLang="en-US"/>
              <a:t>8-year project of the Quebec government, started 1998</a:t>
            </a:r>
          </a:p>
          <a:p>
            <a:pPr eaLnBrk="1" hangingPunct="1"/>
            <a:r>
              <a:rPr lang="en-CA" altLang="en-US"/>
              <a:t>$80 million budget</a:t>
            </a:r>
          </a:p>
          <a:p>
            <a:pPr eaLnBrk="1" hangingPunct="1"/>
            <a:r>
              <a:rPr lang="en-CA" altLang="en-US"/>
              <a:t>Could not cope with changes to the requirements… </a:t>
            </a:r>
          </a:p>
          <a:p>
            <a:pPr lvl="1" eaLnBrk="1" hangingPunct="1"/>
            <a:r>
              <a:rPr lang="en-CA" altLang="en-US"/>
              <a:t> Cost of $400 millions after 5 years, and very late</a:t>
            </a:r>
          </a:p>
          <a:p>
            <a:pPr lvl="1" eaLnBrk="1" hangingPunct="1"/>
            <a:r>
              <a:rPr lang="en-CA" altLang="en-US"/>
              <a:t> Project cancelled in 2003</a:t>
            </a:r>
          </a:p>
        </p:txBody>
      </p:sp>
      <p:sp>
        <p:nvSpPr>
          <p:cNvPr id="717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807D29CF-070E-432B-ACB3-C7E609EE2A43}" type="slidenum">
              <a:rPr lang="en-CA" altLang="en-US" sz="1200" smtClean="0"/>
              <a:pPr>
                <a:lnSpc>
                  <a:spcPct val="100000"/>
                </a:lnSpc>
                <a:spcBef>
                  <a:spcPct val="0"/>
                </a:spcBef>
                <a:buClrTx/>
                <a:buSzTx/>
                <a:buFontTx/>
                <a:buNone/>
              </a:pPr>
              <a:t>4</a:t>
            </a:fld>
            <a:endParaRPr lang="en-CA" altLang="en-US" sz="1200"/>
          </a:p>
        </p:txBody>
      </p:sp>
      <p:sp>
        <p:nvSpPr>
          <p:cNvPr id="7173" name="Text Box 6"/>
          <p:cNvSpPr txBox="1">
            <a:spLocks noChangeArrowheads="1"/>
          </p:cNvSpPr>
          <p:nvPr/>
        </p:nvSpPr>
        <p:spPr bwMode="auto">
          <a:xfrm>
            <a:off x="117475" y="6086475"/>
            <a:ext cx="5214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[1] http://radio-canada.ca/nouvelles/Index/nouvelles/200303/04/012-GIRES.shtml</a:t>
            </a:r>
          </a:p>
        </p:txBody>
      </p:sp>
      <p:sp>
        <p:nvSpPr>
          <p:cNvPr id="7174"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u="sng">
                <a:solidFill>
                  <a:schemeClr val="tx1"/>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402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402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40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p:txBody>
          <a:bodyPr/>
          <a:lstStyle/>
          <a:p>
            <a:pPr eaLnBrk="1" hangingPunct="1"/>
            <a:r>
              <a:rPr lang="en-CA" altLang="en-US"/>
              <a:t>Application-Domain Requirements</a:t>
            </a:r>
          </a:p>
        </p:txBody>
      </p:sp>
      <p:sp>
        <p:nvSpPr>
          <p:cNvPr id="45060" name="Rectangle 5"/>
          <p:cNvSpPr>
            <a:spLocks noGrp="1" noChangeArrowheads="1"/>
          </p:cNvSpPr>
          <p:nvPr>
            <p:ph idx="1"/>
          </p:nvPr>
        </p:nvSpPr>
        <p:spPr/>
        <p:txBody>
          <a:bodyPr/>
          <a:lstStyle/>
          <a:p>
            <a:pPr eaLnBrk="1" hangingPunct="1"/>
            <a:r>
              <a:rPr lang="en-CA" altLang="en-US"/>
              <a:t>Derived from the application domain</a:t>
            </a:r>
          </a:p>
          <a:p>
            <a:pPr eaLnBrk="1" hangingPunct="1"/>
            <a:endParaRPr lang="en-CA" altLang="en-US"/>
          </a:p>
          <a:p>
            <a:pPr eaLnBrk="1" hangingPunct="1"/>
            <a:r>
              <a:rPr lang="en-CA" altLang="en-US"/>
              <a:t>Describe system characteristics and features that reflect the domain</a:t>
            </a:r>
          </a:p>
          <a:p>
            <a:pPr eaLnBrk="1" hangingPunct="1"/>
            <a:endParaRPr lang="en-CA" altLang="en-US"/>
          </a:p>
          <a:p>
            <a:pPr eaLnBrk="1" hangingPunct="1"/>
            <a:r>
              <a:rPr lang="en-CA" altLang="en-US"/>
              <a:t>May be new functional requirements, constraints on existing requirements, or define specific computations</a:t>
            </a:r>
          </a:p>
          <a:p>
            <a:pPr eaLnBrk="1" hangingPunct="1"/>
            <a:endParaRPr lang="en-CA" altLang="en-US"/>
          </a:p>
          <a:p>
            <a:pPr eaLnBrk="1" hangingPunct="1"/>
            <a:r>
              <a:rPr lang="en-CA" altLang="en-US"/>
              <a:t>If domain requirements are not satisfied, the system may be unworkable</a:t>
            </a:r>
          </a:p>
        </p:txBody>
      </p:sp>
      <p:sp>
        <p:nvSpPr>
          <p:cNvPr id="4505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9C98B64A-4ACB-4328-81DC-9656E3225FC8}" type="slidenum">
              <a:rPr lang="en-CA" altLang="en-US" sz="1200" smtClean="0"/>
              <a:pPr>
                <a:lnSpc>
                  <a:spcPct val="100000"/>
                </a:lnSpc>
                <a:spcBef>
                  <a:spcPct val="0"/>
                </a:spcBef>
                <a:buClrTx/>
                <a:buSzTx/>
                <a:buFontTx/>
                <a:buNone/>
              </a:pPr>
              <a:t>40</a:t>
            </a:fld>
            <a:endParaRPr lang="en-CA" altLang="en-US" sz="1200"/>
          </a:p>
        </p:txBody>
      </p:sp>
      <p:sp>
        <p:nvSpPr>
          <p:cNvPr id="45061"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title"/>
          </p:nvPr>
        </p:nvSpPr>
        <p:spPr/>
        <p:txBody>
          <a:bodyPr/>
          <a:lstStyle/>
          <a:p>
            <a:pPr eaLnBrk="1" hangingPunct="1"/>
            <a:r>
              <a:rPr lang="en-CA" altLang="en-US"/>
              <a:t>Examples of Application-Domain Requirements</a:t>
            </a:r>
          </a:p>
        </p:txBody>
      </p:sp>
      <p:sp>
        <p:nvSpPr>
          <p:cNvPr id="46084" name="Rectangle 5"/>
          <p:cNvSpPr>
            <a:spLocks noGrp="1" noChangeArrowheads="1"/>
          </p:cNvSpPr>
          <p:nvPr>
            <p:ph idx="1"/>
          </p:nvPr>
        </p:nvSpPr>
        <p:spPr/>
        <p:txBody>
          <a:bodyPr/>
          <a:lstStyle/>
          <a:p>
            <a:pPr eaLnBrk="1" hangingPunct="1"/>
            <a:r>
              <a:rPr lang="en-CA" altLang="en-US" dirty="0"/>
              <a:t>Library system</a:t>
            </a:r>
          </a:p>
          <a:p>
            <a:pPr lvl="1" eaLnBrk="1" hangingPunct="1"/>
            <a:r>
              <a:rPr lang="en-CA" altLang="en-US" sz="2200" dirty="0"/>
              <a:t>The system interface to the database must comply with standard Z39.50.</a:t>
            </a:r>
          </a:p>
          <a:p>
            <a:pPr lvl="1" eaLnBrk="1" hangingPunct="1"/>
            <a:endParaRPr lang="en-CA" altLang="en-US" dirty="0"/>
          </a:p>
          <a:p>
            <a:pPr eaLnBrk="1" hangingPunct="1"/>
            <a:r>
              <a:rPr lang="en-CA" altLang="en-US" dirty="0"/>
              <a:t>Health Information System</a:t>
            </a:r>
          </a:p>
          <a:p>
            <a:pPr lvl="1" eaLnBrk="1" hangingPunct="1"/>
            <a:r>
              <a:rPr lang="en-CA" altLang="en-US" sz="2200" dirty="0"/>
              <a:t>The system shall comply with Ontario’s </a:t>
            </a:r>
            <a:r>
              <a:rPr lang="en-CA" sz="2200" u="sng" dirty="0">
                <a:hlinkClick r:id="rId3"/>
              </a:rPr>
              <a:t>Personal Health Information Protection Act</a:t>
            </a:r>
            <a:endParaRPr lang="en-CA" sz="2200" dirty="0"/>
          </a:p>
          <a:p>
            <a:pPr lvl="1" eaLnBrk="1" hangingPunct="1"/>
            <a:endParaRPr lang="en-CA" altLang="en-US" dirty="0"/>
          </a:p>
        </p:txBody>
      </p:sp>
      <p:sp>
        <p:nvSpPr>
          <p:cNvPr id="4608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00E4E330-2DC6-4277-AAB4-400A5B8D22EB}" type="slidenum">
              <a:rPr lang="en-CA" altLang="en-US" sz="1200" smtClean="0"/>
              <a:pPr>
                <a:lnSpc>
                  <a:spcPct val="100000"/>
                </a:lnSpc>
                <a:spcBef>
                  <a:spcPct val="0"/>
                </a:spcBef>
                <a:buClrTx/>
                <a:buSzTx/>
                <a:buFontTx/>
                <a:buNone/>
              </a:pPr>
              <a:t>41</a:t>
            </a:fld>
            <a:endParaRPr lang="en-CA" altLang="en-US" sz="1200"/>
          </a:p>
        </p:txBody>
      </p:sp>
      <p:sp>
        <p:nvSpPr>
          <p:cNvPr id="46085"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p:txBody>
          <a:bodyPr/>
          <a:lstStyle/>
          <a:p>
            <a:pPr eaLnBrk="1" hangingPunct="1"/>
            <a:r>
              <a:rPr lang="en-CA" altLang="en-US" sz="2400"/>
              <a:t>Other Example of Application-Domain Requirements</a:t>
            </a:r>
          </a:p>
        </p:txBody>
      </p:sp>
      <p:sp>
        <p:nvSpPr>
          <p:cNvPr id="956421" name="Rectangle 5"/>
          <p:cNvSpPr>
            <a:spLocks noGrp="1" noChangeArrowheads="1"/>
          </p:cNvSpPr>
          <p:nvPr>
            <p:ph idx="1"/>
          </p:nvPr>
        </p:nvSpPr>
        <p:spPr/>
        <p:txBody>
          <a:bodyPr/>
          <a:lstStyle/>
          <a:p>
            <a:pPr eaLnBrk="1" hangingPunct="1"/>
            <a:r>
              <a:rPr lang="en-CA" altLang="en-US" dirty="0"/>
              <a:t>Surveillance of seal population in the North</a:t>
            </a:r>
          </a:p>
          <a:p>
            <a:pPr lvl="1"/>
            <a:r>
              <a:rPr lang="en-CA" altLang="en-US" dirty="0">
                <a:hlinkClick r:id="rId3"/>
              </a:rPr>
              <a:t>Transmitting tags</a:t>
            </a:r>
            <a:r>
              <a:rPr lang="en-CA" altLang="en-US" dirty="0"/>
              <a:t> attached to seals, to track their location</a:t>
            </a:r>
          </a:p>
          <a:p>
            <a:pPr lvl="1"/>
            <a:r>
              <a:rPr lang="en-US" altLang="en-US" dirty="0"/>
              <a:t>Hard to attach a transmitter (and dangerous!)</a:t>
            </a:r>
            <a:endParaRPr lang="en-CA" altLang="en-US" dirty="0"/>
          </a:p>
          <a:p>
            <a:pPr lvl="1"/>
            <a:r>
              <a:rPr lang="en-CA" altLang="en-US" dirty="0"/>
              <a:t>Project over several years</a:t>
            </a:r>
          </a:p>
          <a:p>
            <a:pPr lvl="1"/>
            <a:r>
              <a:rPr lang="en-US" altLang="en-US" dirty="0"/>
              <a:t>Problem: batteries last several weeks, while the project spans many years</a:t>
            </a:r>
            <a:endParaRPr lang="en-CA" altLang="en-US" dirty="0"/>
          </a:p>
          <a:p>
            <a:r>
              <a:rPr lang="en-CA" altLang="en-US" dirty="0"/>
              <a:t>Options proposed for the tags: </a:t>
            </a:r>
          </a:p>
          <a:p>
            <a:pPr lvl="1">
              <a:buFontTx/>
              <a:buAutoNum type="arabicPeriod"/>
            </a:pPr>
            <a:r>
              <a:rPr lang="en-CA" altLang="en-US" dirty="0"/>
              <a:t> Transmit every 40 minutes for 9 months (4500$)</a:t>
            </a:r>
          </a:p>
          <a:p>
            <a:pPr lvl="1">
              <a:buFontTx/>
              <a:buAutoNum type="arabicPeriod"/>
            </a:pPr>
            <a:r>
              <a:rPr lang="en-CA" altLang="en-US" dirty="0"/>
              <a:t> Transmit every 60 minutes for 1 year (4500$)</a:t>
            </a:r>
          </a:p>
          <a:p>
            <a:pPr lvl="1">
              <a:buFontTx/>
              <a:buAutoNum type="arabicPeriod"/>
            </a:pPr>
            <a:r>
              <a:rPr lang="en-CA" altLang="en-US" dirty="0"/>
              <a:t> Transmit every 40 minutes for 2 years (5500$)</a:t>
            </a:r>
          </a:p>
          <a:p>
            <a:r>
              <a:rPr lang="en-CA" altLang="en-US" dirty="0"/>
              <a:t>Domain constraints…</a:t>
            </a:r>
          </a:p>
          <a:p>
            <a:pPr lvl="1"/>
            <a:r>
              <a:rPr lang="en-CA" altLang="en-US" dirty="0"/>
              <a:t>Tags are attached to the fur of seals</a:t>
            </a:r>
          </a:p>
          <a:p>
            <a:pPr lvl="1"/>
            <a:r>
              <a:rPr lang="en-CA" altLang="en-US" dirty="0"/>
              <a:t>Seals lose their fur every 9 months!!!</a:t>
            </a:r>
          </a:p>
          <a:p>
            <a:pPr lvl="1" eaLnBrk="1" hangingPunct="1"/>
            <a:endParaRPr lang="en-CA" altLang="en-US" dirty="0"/>
          </a:p>
        </p:txBody>
      </p:sp>
      <p:sp>
        <p:nvSpPr>
          <p:cNvPr id="4710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5315584A-8B6A-43D7-A2A5-9B25193B3732}" type="slidenum">
              <a:rPr lang="en-CA" altLang="en-US" sz="1200" smtClean="0"/>
              <a:pPr>
                <a:lnSpc>
                  <a:spcPct val="100000"/>
                </a:lnSpc>
                <a:spcBef>
                  <a:spcPct val="0"/>
                </a:spcBef>
                <a:buClrTx/>
                <a:buSzTx/>
                <a:buFontTx/>
                <a:buNone/>
              </a:pPr>
              <a:t>42</a:t>
            </a:fld>
            <a:endParaRPr lang="en-CA" altLang="en-US" sz="1200"/>
          </a:p>
        </p:txBody>
      </p:sp>
      <p:sp>
        <p:nvSpPr>
          <p:cNvPr id="47109"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3746500"/>
            <a:ext cx="16002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2" descr=" Bébé Phoque de Weddell en Antarct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525" y="5097463"/>
            <a:ext cx="225107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564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64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64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64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642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642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642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642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642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5642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56421">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564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p:txBody>
          <a:bodyPr/>
          <a:lstStyle/>
          <a:p>
            <a:pPr eaLnBrk="1" hangingPunct="1"/>
            <a:r>
              <a:rPr lang="en-CA" altLang="en-US" sz="2400"/>
              <a:t>Problems Concerning Application-Domain Requirements</a:t>
            </a:r>
          </a:p>
        </p:txBody>
      </p:sp>
      <p:sp>
        <p:nvSpPr>
          <p:cNvPr id="956421" name="Rectangle 5"/>
          <p:cNvSpPr>
            <a:spLocks noGrp="1" noChangeArrowheads="1"/>
          </p:cNvSpPr>
          <p:nvPr>
            <p:ph idx="1"/>
          </p:nvPr>
        </p:nvSpPr>
        <p:spPr/>
        <p:txBody>
          <a:bodyPr/>
          <a:lstStyle/>
          <a:p>
            <a:pPr eaLnBrk="1" hangingPunct="1"/>
            <a:r>
              <a:rPr lang="en-CA" altLang="en-US" dirty="0"/>
              <a:t>Understandability</a:t>
            </a:r>
          </a:p>
          <a:p>
            <a:pPr lvl="1" eaLnBrk="1" hangingPunct="1"/>
            <a:r>
              <a:rPr lang="en-CA" altLang="en-US" dirty="0"/>
              <a:t>Requirements are expressed in the language of the application domain</a:t>
            </a:r>
          </a:p>
          <a:p>
            <a:pPr lvl="1" eaLnBrk="1" hangingPunct="1"/>
            <a:r>
              <a:rPr lang="en-CA" altLang="en-US" dirty="0"/>
              <a:t>This is often not understood by software engineers developing the system</a:t>
            </a:r>
          </a:p>
          <a:p>
            <a:pPr eaLnBrk="1" hangingPunct="1"/>
            <a:endParaRPr lang="en-CA" altLang="en-US" dirty="0"/>
          </a:p>
          <a:p>
            <a:pPr eaLnBrk="1" hangingPunct="1"/>
            <a:r>
              <a:rPr lang="en-CA" altLang="en-US" dirty="0"/>
              <a:t>Implicitness / Tacit Knowledge</a:t>
            </a:r>
          </a:p>
          <a:p>
            <a:pPr lvl="1" eaLnBrk="1" hangingPunct="1"/>
            <a:r>
              <a:rPr lang="en-CA" altLang="en-US" dirty="0"/>
              <a:t>Domain specialists understand the area so well that they do not think of making the domain requirements explicit</a:t>
            </a:r>
          </a:p>
          <a:p>
            <a:pPr lvl="1" eaLnBrk="1" hangingPunct="1"/>
            <a:r>
              <a:rPr lang="en-CA" altLang="en-US" dirty="0"/>
              <a:t>People are often unaware of the tacit knowledge they possess and therefore cannot express it to others </a:t>
            </a:r>
          </a:p>
          <a:p>
            <a:pPr lvl="1" eaLnBrk="1" hangingPunct="1"/>
            <a:r>
              <a:rPr lang="en-US" altLang="en-US"/>
              <a:t>“It’s </a:t>
            </a:r>
            <a:r>
              <a:rPr lang="en-US" altLang="en-US" dirty="0"/>
              <a:t>obvious”</a:t>
            </a:r>
          </a:p>
          <a:p>
            <a:pPr lvl="1" eaLnBrk="1" hangingPunct="1"/>
            <a:r>
              <a:rPr lang="en-US" altLang="en-US" dirty="0"/>
              <a:t>“Assume”</a:t>
            </a:r>
            <a:endParaRPr lang="en-CA" altLang="en-US" dirty="0"/>
          </a:p>
        </p:txBody>
      </p:sp>
      <p:sp>
        <p:nvSpPr>
          <p:cNvPr id="4813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10EBD592-CB6E-4775-B517-8E665A8AAA33}" type="slidenum">
              <a:rPr lang="en-CA" altLang="en-US" sz="1200" smtClean="0"/>
              <a:pPr>
                <a:lnSpc>
                  <a:spcPct val="100000"/>
                </a:lnSpc>
                <a:spcBef>
                  <a:spcPct val="0"/>
                </a:spcBef>
                <a:buClrTx/>
                <a:buSzTx/>
                <a:buFontTx/>
                <a:buNone/>
              </a:pPr>
              <a:t>43</a:t>
            </a:fld>
            <a:endParaRPr lang="en-CA" altLang="en-US" sz="1200"/>
          </a:p>
        </p:txBody>
      </p:sp>
      <p:sp>
        <p:nvSpPr>
          <p:cNvPr id="48133"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564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64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642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64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64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642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642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64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p:txBody>
          <a:bodyPr/>
          <a:lstStyle/>
          <a:p>
            <a:pPr eaLnBrk="1" hangingPunct="1"/>
            <a:r>
              <a:rPr lang="en-CA" altLang="en-US" dirty="0"/>
              <a:t>Emergent Properties</a:t>
            </a:r>
          </a:p>
        </p:txBody>
      </p:sp>
      <p:sp>
        <p:nvSpPr>
          <p:cNvPr id="49156" name="Rectangle 5"/>
          <p:cNvSpPr>
            <a:spLocks noGrp="1" noChangeArrowheads="1"/>
          </p:cNvSpPr>
          <p:nvPr>
            <p:ph idx="1"/>
          </p:nvPr>
        </p:nvSpPr>
        <p:spPr/>
        <p:txBody>
          <a:bodyPr/>
          <a:lstStyle/>
          <a:p>
            <a:pPr eaLnBrk="1" hangingPunct="1"/>
            <a:r>
              <a:rPr lang="en-CA" altLang="en-US"/>
              <a:t>Properties of the system as a whole</a:t>
            </a:r>
          </a:p>
          <a:p>
            <a:pPr lvl="1" eaLnBrk="1" hangingPunct="1"/>
            <a:r>
              <a:rPr lang="en-CA" altLang="en-US"/>
              <a:t>Requirements that cannot be addressed by a single component, but that depend for their satisfaction on how all the software components interoperate</a:t>
            </a:r>
          </a:p>
          <a:p>
            <a:pPr lvl="1" eaLnBrk="1" hangingPunct="1"/>
            <a:r>
              <a:rPr lang="en-CA" altLang="en-US"/>
              <a:t>Only emerge once all individual subsystems have been integrated</a:t>
            </a:r>
          </a:p>
          <a:p>
            <a:pPr lvl="1" eaLnBrk="1" hangingPunct="1"/>
            <a:r>
              <a:rPr lang="en-CA" altLang="en-US"/>
              <a:t>Dependent on the system architecture</a:t>
            </a:r>
          </a:p>
          <a:p>
            <a:pPr lvl="1" eaLnBrk="1" hangingPunct="1"/>
            <a:endParaRPr lang="en-CA" altLang="en-US"/>
          </a:p>
          <a:p>
            <a:pPr eaLnBrk="1" hangingPunct="1"/>
            <a:r>
              <a:rPr lang="en-CA" altLang="en-US"/>
              <a:t>Examples of emergent properties</a:t>
            </a:r>
          </a:p>
          <a:p>
            <a:pPr lvl="1" eaLnBrk="1" hangingPunct="1"/>
            <a:r>
              <a:rPr lang="en-CA" altLang="en-US"/>
              <a:t>Reliability</a:t>
            </a:r>
          </a:p>
          <a:p>
            <a:pPr lvl="1" eaLnBrk="1" hangingPunct="1"/>
            <a:r>
              <a:rPr lang="en-CA" altLang="en-US"/>
              <a:t>Maintainability</a:t>
            </a:r>
          </a:p>
          <a:p>
            <a:pPr lvl="1" eaLnBrk="1" hangingPunct="1"/>
            <a:r>
              <a:rPr lang="en-CA" altLang="en-US"/>
              <a:t>Performance</a:t>
            </a:r>
          </a:p>
          <a:p>
            <a:pPr lvl="1" eaLnBrk="1" hangingPunct="1"/>
            <a:r>
              <a:rPr lang="en-CA" altLang="en-US"/>
              <a:t>Usability</a:t>
            </a:r>
          </a:p>
          <a:p>
            <a:pPr lvl="1" eaLnBrk="1" hangingPunct="1"/>
            <a:r>
              <a:rPr lang="en-CA" altLang="en-US"/>
              <a:t>Security</a:t>
            </a:r>
          </a:p>
          <a:p>
            <a:pPr lvl="1" eaLnBrk="1" hangingPunct="1"/>
            <a:r>
              <a:rPr lang="en-CA" altLang="en-US"/>
              <a:t>Safety</a:t>
            </a:r>
          </a:p>
        </p:txBody>
      </p:sp>
      <p:sp>
        <p:nvSpPr>
          <p:cNvPr id="4915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51ACDA09-D81B-4C77-B67F-5F997C57304D}" type="slidenum">
              <a:rPr lang="en-CA" altLang="en-US" sz="1200" smtClean="0"/>
              <a:pPr>
                <a:lnSpc>
                  <a:spcPct val="100000"/>
                </a:lnSpc>
                <a:spcBef>
                  <a:spcPct val="0"/>
                </a:spcBef>
                <a:buClrTx/>
                <a:buSzTx/>
                <a:buFontTx/>
                <a:buNone/>
              </a:pPr>
              <a:t>44</a:t>
            </a:fld>
            <a:endParaRPr lang="en-CA" altLang="en-US" sz="1200"/>
          </a:p>
        </p:txBody>
      </p:sp>
      <p:sp>
        <p:nvSpPr>
          <p:cNvPr id="49157"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a:t>
            </a:r>
            <a:r>
              <a:rPr lang="en-CA" altLang="en-US" sz="1200" u="sng">
                <a:solidFill>
                  <a:schemeClr val="tx1"/>
                </a:solidFill>
              </a:rPr>
              <a:t>Requirements Types</a:t>
            </a:r>
            <a:r>
              <a:rPr lang="en-CA" altLang="en-US" sz="1200">
                <a:solidFill>
                  <a:schemeClr val="tx1"/>
                </a:solidFill>
              </a:rPr>
              <a:t>         </a:t>
            </a:r>
            <a:r>
              <a:rPr lang="en-CA" altLang="en-US" sz="1200">
                <a:solidFill>
                  <a:srgbClr val="969696"/>
                </a:solidFill>
              </a:rPr>
              <a:t>Development Process         Requirements Activities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CA" altLang="en-US" dirty="0"/>
              <a:t>The Requirements Engineering Process</a:t>
            </a:r>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fr-CA" altLang="en-US"/>
              <a:t>RE Activities and Documents (Wiegers)</a:t>
            </a:r>
            <a:endParaRPr lang="en-US" altLang="en-US"/>
          </a:p>
        </p:txBody>
      </p:sp>
      <p:sp>
        <p:nvSpPr>
          <p:cNvPr id="51204" name="Rectangle 3"/>
          <p:cNvSpPr>
            <a:spLocks noGrp="1" noChangeArrowheads="1"/>
          </p:cNvSpPr>
          <p:nvPr>
            <p:ph idx="1"/>
          </p:nvPr>
        </p:nvSpPr>
        <p:spPr/>
        <p:txBody>
          <a:bodyPr/>
          <a:lstStyle/>
          <a:p>
            <a:pPr eaLnBrk="1" hangingPunct="1">
              <a:buFontTx/>
              <a:buNone/>
            </a:pPr>
            <a:r>
              <a:rPr lang="fr-CA" altLang="en-US"/>
              <a:t> </a:t>
            </a:r>
            <a:endParaRPr lang="en-US" altLang="en-US"/>
          </a:p>
        </p:txBody>
      </p:sp>
      <p:sp>
        <p:nvSpPr>
          <p:cNvPr id="5120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8144324D-33B1-49BA-952D-9096743156C8}" type="slidenum">
              <a:rPr lang="en-CA" altLang="en-US" sz="1200" smtClean="0"/>
              <a:pPr>
                <a:lnSpc>
                  <a:spcPct val="100000"/>
                </a:lnSpc>
                <a:spcBef>
                  <a:spcPct val="0"/>
                </a:spcBef>
                <a:buClrTx/>
                <a:buSzTx/>
                <a:buFontTx/>
                <a:buNone/>
              </a:pPr>
              <a:t>46</a:t>
            </a:fld>
            <a:endParaRPr lang="en-CA" altLang="en-US" sz="1200"/>
          </a:p>
        </p:txBody>
      </p:sp>
      <p:pic>
        <p:nvPicPr>
          <p:cNvPr id="51205" name="Picture 4" descr="Wiegers - types of requi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863600"/>
            <a:ext cx="66341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en-US"/>
              <a:t>Typical Layered Approach (V-shaped)</a:t>
            </a:r>
            <a:endParaRPr lang="fr-CA" altLang="en-US"/>
          </a:p>
        </p:txBody>
      </p:sp>
      <p:sp>
        <p:nvSpPr>
          <p:cNvPr id="5222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FF1CACE9-A59E-41AA-8C9C-E0341DE2E13F}" type="slidenum">
              <a:rPr lang="en-CA" altLang="en-US" sz="1200" smtClean="0"/>
              <a:pPr>
                <a:lnSpc>
                  <a:spcPct val="100000"/>
                </a:lnSpc>
                <a:spcBef>
                  <a:spcPct val="0"/>
                </a:spcBef>
                <a:buClrTx/>
                <a:buSzTx/>
                <a:buFontTx/>
                <a:buNone/>
              </a:pPr>
              <a:t>47</a:t>
            </a:fld>
            <a:endParaRPr lang="en-CA" altLang="en-US" sz="12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143000"/>
            <a:ext cx="75628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Text Box 5"/>
          <p:cNvSpPr txBox="1">
            <a:spLocks noChangeArrowheads="1"/>
          </p:cNvSpPr>
          <p:nvPr/>
        </p:nvSpPr>
        <p:spPr bwMode="auto">
          <a:xfrm>
            <a:off x="117475" y="6086475"/>
            <a:ext cx="402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Hull, Jackson, Dick: Requirements Engineering, 2004</a:t>
            </a:r>
          </a:p>
        </p:txBody>
      </p:sp>
      <p:sp>
        <p:nvSpPr>
          <p:cNvPr id="52230"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CA" altLang="en-US"/>
              <a:t>Requirements and Modeling go together</a:t>
            </a:r>
          </a:p>
        </p:txBody>
      </p:sp>
      <p:sp>
        <p:nvSpPr>
          <p:cNvPr id="53252" name="Rectangle 3"/>
          <p:cNvSpPr>
            <a:spLocks noGrp="1" noChangeArrowheads="1"/>
          </p:cNvSpPr>
          <p:nvPr>
            <p:ph idx="1"/>
          </p:nvPr>
        </p:nvSpPr>
        <p:spPr/>
        <p:txBody>
          <a:bodyPr/>
          <a:lstStyle/>
          <a:p>
            <a:pPr eaLnBrk="1" hangingPunct="1"/>
            <a:r>
              <a:rPr lang="fr-CA" altLang="en-US"/>
              <a:t>The systems engineering sandwich!</a:t>
            </a:r>
          </a:p>
        </p:txBody>
      </p:sp>
      <p:sp>
        <p:nvSpPr>
          <p:cNvPr id="5325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B3A1CBCB-C159-4928-8A77-46732A59A52B}" type="slidenum">
              <a:rPr lang="en-CA" altLang="en-US" sz="1200" smtClean="0"/>
              <a:pPr>
                <a:lnSpc>
                  <a:spcPct val="100000"/>
                </a:lnSpc>
                <a:spcBef>
                  <a:spcPct val="0"/>
                </a:spcBef>
                <a:buClrTx/>
                <a:buSzTx/>
                <a:buFontTx/>
                <a:buNone/>
              </a:pPr>
              <a:t>48</a:t>
            </a:fld>
            <a:endParaRPr lang="en-CA" altLang="en-US" sz="1200"/>
          </a:p>
        </p:txBody>
      </p:sp>
      <p:pic>
        <p:nvPicPr>
          <p:cNvPr id="53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903936"/>
            <a:ext cx="784860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Text Box 6"/>
          <p:cNvSpPr txBox="1">
            <a:spLocks noChangeArrowheads="1"/>
          </p:cNvSpPr>
          <p:nvPr/>
        </p:nvSpPr>
        <p:spPr bwMode="auto">
          <a:xfrm>
            <a:off x="117475" y="6086475"/>
            <a:ext cx="5459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http://www.telelogic.com/download/paper/SystemsEngineeringSandwich.pdf</a:t>
            </a:r>
          </a:p>
        </p:txBody>
      </p:sp>
      <p:sp>
        <p:nvSpPr>
          <p:cNvPr id="53255"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fr-CA" altLang="en-US" sz="2400"/>
              <a:t>Back to the Sandwich – consider different levels of details</a:t>
            </a:r>
          </a:p>
        </p:txBody>
      </p:sp>
      <p:sp>
        <p:nvSpPr>
          <p:cNvPr id="5427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98AB337A-CADD-4A80-B174-4F0657DC6239}" type="slidenum">
              <a:rPr lang="en-CA" altLang="en-US" sz="1200" smtClean="0"/>
              <a:pPr>
                <a:lnSpc>
                  <a:spcPct val="100000"/>
                </a:lnSpc>
                <a:spcBef>
                  <a:spcPct val="0"/>
                </a:spcBef>
                <a:buClrTx/>
                <a:buSzTx/>
                <a:buFontTx/>
                <a:buNone/>
              </a:pPr>
              <a:t>49</a:t>
            </a:fld>
            <a:endParaRPr lang="en-CA" altLang="en-US" sz="1200"/>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219200"/>
            <a:ext cx="708660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Text Box 5"/>
          <p:cNvSpPr txBox="1">
            <a:spLocks noChangeArrowheads="1"/>
          </p:cNvSpPr>
          <p:nvPr/>
        </p:nvSpPr>
        <p:spPr bwMode="auto">
          <a:xfrm>
            <a:off x="117475" y="6086475"/>
            <a:ext cx="402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 Source: Hull, Jackson, Dick: Requirements Engineering, 2004</a:t>
            </a:r>
          </a:p>
        </p:txBody>
      </p:sp>
      <p:sp>
        <p:nvSpPr>
          <p:cNvPr id="54278"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title"/>
          </p:nvPr>
        </p:nvSpPr>
        <p:spPr/>
        <p:txBody>
          <a:bodyPr/>
          <a:lstStyle/>
          <a:p>
            <a:pPr eaLnBrk="1" hangingPunct="1"/>
            <a:r>
              <a:rPr lang="fr-CA" altLang="en-US"/>
              <a:t>Canadian Gun </a:t>
            </a:r>
            <a:r>
              <a:rPr lang="en-CA" altLang="en-US"/>
              <a:t>Registry</a:t>
            </a:r>
            <a:r>
              <a:rPr lang="en-CA" altLang="en-US" baseline="30000"/>
              <a:t>1,2</a:t>
            </a:r>
          </a:p>
        </p:txBody>
      </p:sp>
      <p:sp>
        <p:nvSpPr>
          <p:cNvPr id="856071" name="Rectangle 7"/>
          <p:cNvSpPr>
            <a:spLocks noGrp="1" noChangeArrowheads="1"/>
          </p:cNvSpPr>
          <p:nvPr>
            <p:ph idx="1"/>
          </p:nvPr>
        </p:nvSpPr>
        <p:spPr>
          <a:xfrm>
            <a:off x="117475" y="936065"/>
            <a:ext cx="8907463" cy="5575300"/>
          </a:xfrm>
        </p:spPr>
        <p:txBody>
          <a:bodyPr/>
          <a:lstStyle/>
          <a:p>
            <a:pPr eaLnBrk="1" hangingPunct="1"/>
            <a:r>
              <a:rPr lang="en-US" altLang="en-US" dirty="0"/>
              <a:t>Law C-68 adopted in 1995</a:t>
            </a:r>
          </a:p>
          <a:p>
            <a:pPr eaLnBrk="1" hangingPunct="1"/>
            <a:r>
              <a:rPr lang="en-US" altLang="en-US" dirty="0"/>
              <a:t>Was supposed to cost $119M, with revenues </a:t>
            </a:r>
            <a:br>
              <a:rPr lang="en-US" altLang="en-US" dirty="0"/>
            </a:br>
            <a:r>
              <a:rPr lang="en-US" altLang="en-US" dirty="0"/>
              <a:t>of $117M (net cost of $2M)</a:t>
            </a:r>
          </a:p>
          <a:p>
            <a:pPr eaLnBrk="1" hangingPunct="1"/>
            <a:r>
              <a:rPr lang="en-US" altLang="en-US" dirty="0"/>
              <a:t>30 types of permits, long questionnaires, 90% </a:t>
            </a:r>
            <a:br>
              <a:rPr lang="en-US" altLang="en-US" dirty="0"/>
            </a:br>
            <a:r>
              <a:rPr lang="en-US" altLang="en-US" dirty="0"/>
              <a:t>of errors in requests</a:t>
            </a:r>
          </a:p>
          <a:p>
            <a:pPr eaLnBrk="1" hangingPunct="1"/>
            <a:r>
              <a:rPr lang="en-US" altLang="en-US" dirty="0"/>
              <a:t>Rising costs ($327M in 2000, $688M in 2002, plus others…)</a:t>
            </a:r>
          </a:p>
          <a:p>
            <a:pPr eaLnBrk="1" hangingPunct="1"/>
            <a:r>
              <a:rPr lang="en-US" altLang="en-US" dirty="0"/>
              <a:t>Many political and legal issues, and a few scandals…</a:t>
            </a:r>
          </a:p>
          <a:p>
            <a:pPr eaLnBrk="1" hangingPunct="1"/>
            <a:r>
              <a:rPr lang="en-US" altLang="en-US" dirty="0"/>
              <a:t>Customer asked for 2000+ changes in the computer system!</a:t>
            </a:r>
          </a:p>
          <a:p>
            <a:pPr eaLnBrk="1" hangingPunct="1"/>
            <a:r>
              <a:rPr lang="en-US" altLang="en-US" dirty="0"/>
              <a:t>~$1B in 2004, probably ~$2B by the time the system is fully functional… </a:t>
            </a:r>
          </a:p>
          <a:p>
            <a:pPr eaLnBrk="1" hangingPunct="1"/>
            <a:r>
              <a:rPr lang="en-US" altLang="en-US" dirty="0"/>
              <a:t>General auditor finds requirements/evolution problems</a:t>
            </a:r>
          </a:p>
          <a:p>
            <a:pPr eaLnBrk="1" hangingPunct="1"/>
            <a:r>
              <a:rPr lang="en-US" altLang="en-US" dirty="0"/>
              <a:t>Tons of unhappy customers and taxpayers…</a:t>
            </a:r>
          </a:p>
          <a:p>
            <a:pPr eaLnBrk="1" hangingPunct="1"/>
            <a:r>
              <a:rPr lang="en-US" altLang="en-US" dirty="0"/>
              <a:t>Not required to register as of May 17, 2006!</a:t>
            </a:r>
          </a:p>
          <a:p>
            <a:pPr eaLnBrk="1" hangingPunct="1"/>
            <a:r>
              <a:rPr lang="en-US" altLang="en-US" dirty="0"/>
              <a:t>Bill C-391 passed in April 2012…</a:t>
            </a:r>
            <a:endParaRPr lang="fr-CA" altLang="en-US" dirty="0"/>
          </a:p>
        </p:txBody>
      </p:sp>
      <p:sp>
        <p:nvSpPr>
          <p:cNvPr id="819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3A694B34-3D7C-4441-AFB7-2A226E911E2E}" type="slidenum">
              <a:rPr lang="en-CA" altLang="en-US" sz="1200" smtClean="0"/>
              <a:pPr>
                <a:lnSpc>
                  <a:spcPct val="100000"/>
                </a:lnSpc>
                <a:spcBef>
                  <a:spcPct val="0"/>
                </a:spcBef>
                <a:buClrTx/>
                <a:buSzTx/>
                <a:buFontTx/>
                <a:buNone/>
              </a:pPr>
              <a:t>5</a:t>
            </a:fld>
            <a:endParaRPr lang="en-CA" altLang="en-US" sz="1200"/>
          </a:p>
        </p:txBody>
      </p:sp>
      <p:pic>
        <p:nvPicPr>
          <p:cNvPr id="8197" name="Picture 4" descr="gu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575" y="10445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5"/>
          <p:cNvSpPr txBox="1">
            <a:spLocks noChangeArrowheads="1"/>
          </p:cNvSpPr>
          <p:nvPr/>
        </p:nvSpPr>
        <p:spPr bwMode="auto">
          <a:xfrm>
            <a:off x="323850" y="6224588"/>
            <a:ext cx="449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a:solidFill>
                  <a:schemeClr val="tx1"/>
                </a:solidFill>
                <a:latin typeface="Times New Roman" pitchFamily="18" charset="0"/>
              </a:rPr>
              <a:t>[1] http://en.wikipedia.org/wiki/Canadian_gun_registry</a:t>
            </a:r>
            <a:br>
              <a:rPr lang="en-CA" altLang="en-US" sz="1200">
                <a:solidFill>
                  <a:schemeClr val="tx1"/>
                </a:solidFill>
                <a:latin typeface="Times New Roman" pitchFamily="18" charset="0"/>
              </a:rPr>
            </a:br>
            <a:r>
              <a:rPr lang="en-CA" altLang="en-US" sz="1200">
                <a:solidFill>
                  <a:schemeClr val="tx1"/>
                </a:solidFill>
                <a:latin typeface="Times New Roman" pitchFamily="18" charset="0"/>
              </a:rPr>
              <a:t>[2] http://radio-canada.ca/actualite/zonelibre/04-02/registre_armes.asp</a:t>
            </a:r>
          </a:p>
        </p:txBody>
      </p:sp>
      <p:sp>
        <p:nvSpPr>
          <p:cNvPr id="8199" name="Text Box 8"/>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u="sng" dirty="0">
                <a:solidFill>
                  <a:schemeClr val="tx1"/>
                </a:solidFill>
              </a:rPr>
              <a:t>Failures</a:t>
            </a:r>
            <a:r>
              <a:rPr lang="en-CA" altLang="en-US" sz="1200" dirty="0">
                <a:solidFill>
                  <a:schemeClr val="tx1"/>
                </a:solidFill>
              </a:rPr>
              <a:t>         </a:t>
            </a:r>
            <a:r>
              <a:rPr lang="en-CA" altLang="en-US" sz="1200" dirty="0">
                <a:solidFill>
                  <a:srgbClr val="969696"/>
                </a:solidFill>
              </a:rPr>
              <a:t>Requirements Definition/Importance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60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60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60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60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60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60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607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5607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560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2" name="Rectangle 23"/>
          <p:cNvSpPr>
            <a:spLocks noGrp="1" noChangeArrowheads="1"/>
          </p:cNvSpPr>
          <p:nvPr>
            <p:ph type="title"/>
          </p:nvPr>
        </p:nvSpPr>
        <p:spPr/>
        <p:txBody>
          <a:bodyPr/>
          <a:lstStyle/>
          <a:p>
            <a:pPr eaLnBrk="1" hangingPunct="1"/>
            <a:r>
              <a:rPr lang="en-US" altLang="en-US"/>
              <a:t>RE Process and Related Activities</a:t>
            </a:r>
          </a:p>
        </p:txBody>
      </p:sp>
      <p:sp>
        <p:nvSpPr>
          <p:cNvPr id="56322" name="Slide Number Placeholder 5"/>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A7B74FD8-FAAD-420F-AA2F-64334360DA6E}" type="slidenum">
              <a:rPr lang="en-CA" altLang="en-US" sz="1200" smtClean="0"/>
              <a:pPr>
                <a:lnSpc>
                  <a:spcPct val="100000"/>
                </a:lnSpc>
                <a:spcBef>
                  <a:spcPct val="0"/>
                </a:spcBef>
                <a:buClrTx/>
                <a:buSzTx/>
                <a:buFontTx/>
                <a:buNone/>
              </a:pPr>
              <a:t>50</a:t>
            </a:fld>
            <a:endParaRPr lang="en-CA" altLang="en-US" sz="1200"/>
          </a:p>
        </p:txBody>
      </p:sp>
      <p:sp>
        <p:nvSpPr>
          <p:cNvPr id="56323" name="AutoShape 2"/>
          <p:cNvSpPr>
            <a:spLocks noChangeArrowheads="1"/>
          </p:cNvSpPr>
          <p:nvPr/>
        </p:nvSpPr>
        <p:spPr bwMode="auto">
          <a:xfrm rot="5392869">
            <a:off x="6176963" y="1716088"/>
            <a:ext cx="3810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4" name="AutoShape 3"/>
          <p:cNvSpPr>
            <a:spLocks noChangeArrowheads="1"/>
          </p:cNvSpPr>
          <p:nvPr/>
        </p:nvSpPr>
        <p:spPr bwMode="auto">
          <a:xfrm rot="-5388979">
            <a:off x="2174875" y="2135188"/>
            <a:ext cx="3048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5" name="Text Box 4"/>
          <p:cNvSpPr txBox="1">
            <a:spLocks noChangeArrowheads="1"/>
          </p:cNvSpPr>
          <p:nvPr/>
        </p:nvSpPr>
        <p:spPr bwMode="auto">
          <a:xfrm>
            <a:off x="3963988" y="2681288"/>
            <a:ext cx="5699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300" b="1">
                <a:solidFill>
                  <a:schemeClr val="bg1"/>
                </a:solidFill>
              </a:rPr>
              <a:t>Time</a:t>
            </a:r>
            <a:endParaRPr lang="en-US" altLang="en-US" sz="3200" b="1">
              <a:solidFill>
                <a:schemeClr val="tx1"/>
              </a:solidFill>
            </a:endParaRPr>
          </a:p>
        </p:txBody>
      </p:sp>
      <p:sp>
        <p:nvSpPr>
          <p:cNvPr id="56326" name="Text Box 5"/>
          <p:cNvSpPr txBox="1">
            <a:spLocks noChangeArrowheads="1"/>
          </p:cNvSpPr>
          <p:nvPr/>
        </p:nvSpPr>
        <p:spPr bwMode="auto">
          <a:xfrm>
            <a:off x="757238" y="1449388"/>
            <a:ext cx="12192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1600" b="1">
                <a:solidFill>
                  <a:schemeClr val="tx1"/>
                </a:solidFill>
              </a:rPr>
              <a:t>Why?</a:t>
            </a:r>
          </a:p>
          <a:p>
            <a:pPr>
              <a:lnSpc>
                <a:spcPct val="100000"/>
              </a:lnSpc>
              <a:spcBef>
                <a:spcPct val="0"/>
              </a:spcBef>
              <a:buClrTx/>
              <a:buSzTx/>
              <a:buFontTx/>
              <a:buNone/>
            </a:pPr>
            <a:endParaRPr lang="en-US" altLang="en-US" sz="2800" b="1">
              <a:solidFill>
                <a:schemeClr val="tx1"/>
              </a:solidFill>
            </a:endParaRPr>
          </a:p>
          <a:p>
            <a:pPr>
              <a:lnSpc>
                <a:spcPct val="100000"/>
              </a:lnSpc>
              <a:spcBef>
                <a:spcPct val="0"/>
              </a:spcBef>
              <a:buClrTx/>
              <a:buSzTx/>
              <a:buFontTx/>
              <a:buNone/>
            </a:pPr>
            <a:r>
              <a:rPr lang="en-US" altLang="en-US" sz="1600" b="1">
                <a:solidFill>
                  <a:schemeClr val="tx1"/>
                </a:solidFill>
              </a:rPr>
              <a:t>What?</a:t>
            </a:r>
          </a:p>
          <a:p>
            <a:pPr>
              <a:lnSpc>
                <a:spcPct val="100000"/>
              </a:lnSpc>
              <a:spcBef>
                <a:spcPct val="0"/>
              </a:spcBef>
              <a:buClrTx/>
              <a:buSzTx/>
              <a:buFontTx/>
              <a:buNone/>
            </a:pPr>
            <a:endParaRPr lang="en-US" altLang="en-US" sz="2800" b="1">
              <a:solidFill>
                <a:schemeClr val="tx1"/>
              </a:solidFill>
            </a:endParaRPr>
          </a:p>
          <a:p>
            <a:pPr>
              <a:lnSpc>
                <a:spcPct val="100000"/>
              </a:lnSpc>
              <a:spcBef>
                <a:spcPct val="0"/>
              </a:spcBef>
              <a:buClrTx/>
              <a:buSzTx/>
              <a:buFontTx/>
              <a:buNone/>
            </a:pPr>
            <a:r>
              <a:rPr lang="en-US" altLang="en-US" sz="1600" b="1">
                <a:solidFill>
                  <a:schemeClr val="tx1"/>
                </a:solidFill>
              </a:rPr>
              <a:t>How?</a:t>
            </a:r>
          </a:p>
          <a:p>
            <a:pPr>
              <a:lnSpc>
                <a:spcPct val="100000"/>
              </a:lnSpc>
              <a:spcBef>
                <a:spcPct val="0"/>
              </a:spcBef>
              <a:buClrTx/>
              <a:buSzTx/>
              <a:buFontTx/>
              <a:buNone/>
            </a:pPr>
            <a:endParaRPr lang="en-US" altLang="en-US" sz="1600" b="1">
              <a:solidFill>
                <a:schemeClr val="tx1"/>
              </a:solidFill>
            </a:endParaRPr>
          </a:p>
          <a:p>
            <a:pPr>
              <a:lnSpc>
                <a:spcPct val="100000"/>
              </a:lnSpc>
              <a:spcBef>
                <a:spcPct val="0"/>
              </a:spcBef>
              <a:buClrTx/>
              <a:buSzTx/>
              <a:buFontTx/>
              <a:buNone/>
            </a:pPr>
            <a:endParaRPr lang="en-US" altLang="en-US" sz="800" b="1">
              <a:solidFill>
                <a:schemeClr val="tx1"/>
              </a:solidFill>
            </a:endParaRPr>
          </a:p>
          <a:p>
            <a:pPr>
              <a:lnSpc>
                <a:spcPct val="100000"/>
              </a:lnSpc>
              <a:spcBef>
                <a:spcPct val="0"/>
              </a:spcBef>
              <a:buClrTx/>
              <a:buSzTx/>
              <a:buFontTx/>
              <a:buNone/>
            </a:pPr>
            <a:r>
              <a:rPr lang="en-US" altLang="en-US" sz="1600" b="1">
                <a:solidFill>
                  <a:schemeClr val="tx1"/>
                </a:solidFill>
              </a:rPr>
              <a:t>Who?</a:t>
            </a:r>
          </a:p>
          <a:p>
            <a:pPr>
              <a:lnSpc>
                <a:spcPct val="100000"/>
              </a:lnSpc>
              <a:spcBef>
                <a:spcPct val="0"/>
              </a:spcBef>
              <a:buClrTx/>
              <a:buSzTx/>
              <a:buFontTx/>
              <a:buNone/>
            </a:pPr>
            <a:r>
              <a:rPr lang="en-US" altLang="en-US" sz="1600" b="1">
                <a:solidFill>
                  <a:schemeClr val="tx1"/>
                </a:solidFill>
              </a:rPr>
              <a:t>When?</a:t>
            </a:r>
            <a:endParaRPr lang="en-US" altLang="en-US" b="1">
              <a:solidFill>
                <a:schemeClr val="tx1"/>
              </a:solidFill>
            </a:endParaRPr>
          </a:p>
          <a:p>
            <a:pPr>
              <a:lnSpc>
                <a:spcPct val="100000"/>
              </a:lnSpc>
              <a:spcBef>
                <a:spcPct val="0"/>
              </a:spcBef>
              <a:buClrTx/>
              <a:buSzTx/>
              <a:buFontTx/>
              <a:buNone/>
            </a:pPr>
            <a:endParaRPr lang="en-US" altLang="en-US" sz="1800" b="1">
              <a:solidFill>
                <a:schemeClr val="tx1"/>
              </a:solidFill>
            </a:endParaRPr>
          </a:p>
          <a:p>
            <a:pPr>
              <a:lnSpc>
                <a:spcPct val="100000"/>
              </a:lnSpc>
              <a:spcBef>
                <a:spcPct val="0"/>
              </a:spcBef>
              <a:buClrTx/>
              <a:buSzTx/>
              <a:buFontTx/>
              <a:buNone/>
            </a:pPr>
            <a:r>
              <a:rPr lang="en-US" altLang="en-US" sz="1600" b="1">
                <a:solidFill>
                  <a:schemeClr val="tx1"/>
                </a:solidFill>
              </a:rPr>
              <a:t>If-Then</a:t>
            </a:r>
          </a:p>
          <a:p>
            <a:pPr>
              <a:lnSpc>
                <a:spcPct val="100000"/>
              </a:lnSpc>
              <a:spcBef>
                <a:spcPct val="0"/>
              </a:spcBef>
              <a:buClrTx/>
              <a:buSzTx/>
              <a:buFontTx/>
              <a:buNone/>
            </a:pPr>
            <a:endParaRPr lang="en-US" altLang="en-US" sz="2800" b="1">
              <a:solidFill>
                <a:schemeClr val="tx1"/>
              </a:solidFill>
            </a:endParaRPr>
          </a:p>
          <a:p>
            <a:pPr>
              <a:lnSpc>
                <a:spcPct val="100000"/>
              </a:lnSpc>
              <a:spcBef>
                <a:spcPct val="0"/>
              </a:spcBef>
              <a:buClrTx/>
              <a:buSzTx/>
              <a:buFontTx/>
              <a:buNone/>
            </a:pPr>
            <a:r>
              <a:rPr lang="en-US" altLang="en-US" sz="1600" b="1">
                <a:solidFill>
                  <a:schemeClr val="tx1"/>
                </a:solidFill>
              </a:rPr>
              <a:t>Does It?</a:t>
            </a:r>
          </a:p>
          <a:p>
            <a:pPr>
              <a:lnSpc>
                <a:spcPct val="100000"/>
              </a:lnSpc>
              <a:spcBef>
                <a:spcPct val="0"/>
              </a:spcBef>
              <a:buClrTx/>
              <a:buSzTx/>
              <a:buFontTx/>
              <a:buNone/>
            </a:pPr>
            <a:endParaRPr lang="en-US" altLang="en-US" sz="2800" b="1">
              <a:solidFill>
                <a:schemeClr val="tx1"/>
              </a:solidFill>
            </a:endParaRPr>
          </a:p>
          <a:p>
            <a:pPr>
              <a:lnSpc>
                <a:spcPct val="100000"/>
              </a:lnSpc>
              <a:spcBef>
                <a:spcPct val="0"/>
              </a:spcBef>
              <a:buClrTx/>
              <a:buSzTx/>
              <a:buFontTx/>
              <a:buNone/>
            </a:pPr>
            <a:r>
              <a:rPr lang="en-US" altLang="en-US" sz="1600" b="1">
                <a:solidFill>
                  <a:schemeClr val="tx1"/>
                </a:solidFill>
              </a:rPr>
              <a:t>Where?</a:t>
            </a:r>
            <a:endParaRPr lang="en-US" altLang="en-US" sz="1400" b="1">
              <a:solidFill>
                <a:schemeClr val="tx1"/>
              </a:solidFill>
            </a:endParaRPr>
          </a:p>
        </p:txBody>
      </p:sp>
      <p:sp>
        <p:nvSpPr>
          <p:cNvPr id="56327" name="Rectangle 6"/>
          <p:cNvSpPr>
            <a:spLocks noChangeArrowheads="1"/>
          </p:cNvSpPr>
          <p:nvPr/>
        </p:nvSpPr>
        <p:spPr bwMode="auto">
          <a:xfrm>
            <a:off x="1938338" y="3554413"/>
            <a:ext cx="6324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Project Management Process</a:t>
            </a:r>
            <a:endParaRPr lang="en-US" altLang="en-US" b="1">
              <a:solidFill>
                <a:schemeClr val="bg1"/>
              </a:solidFill>
            </a:endParaRPr>
          </a:p>
        </p:txBody>
      </p:sp>
      <p:sp>
        <p:nvSpPr>
          <p:cNvPr id="56328" name="Rectangle 7"/>
          <p:cNvSpPr>
            <a:spLocks noChangeArrowheads="1"/>
          </p:cNvSpPr>
          <p:nvPr/>
        </p:nvSpPr>
        <p:spPr bwMode="auto">
          <a:xfrm>
            <a:off x="1938338" y="4849813"/>
            <a:ext cx="6324600" cy="381000"/>
          </a:xfrm>
          <a:prstGeom prst="rect">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Quality Management Process</a:t>
            </a:r>
            <a:endParaRPr lang="en-US" altLang="en-US" b="1">
              <a:solidFill>
                <a:schemeClr val="bg1"/>
              </a:solidFill>
            </a:endParaRPr>
          </a:p>
        </p:txBody>
      </p:sp>
      <p:sp>
        <p:nvSpPr>
          <p:cNvPr id="56329" name="Rectangle 8"/>
          <p:cNvSpPr>
            <a:spLocks noChangeArrowheads="1"/>
          </p:cNvSpPr>
          <p:nvPr/>
        </p:nvSpPr>
        <p:spPr bwMode="auto">
          <a:xfrm>
            <a:off x="1938338" y="5459413"/>
            <a:ext cx="6324600" cy="381000"/>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Component &amp; Configuration Management Process</a:t>
            </a:r>
            <a:endParaRPr lang="en-US" altLang="en-US" b="1">
              <a:solidFill>
                <a:schemeClr val="bg1"/>
              </a:solidFill>
            </a:endParaRPr>
          </a:p>
        </p:txBody>
      </p:sp>
      <p:sp>
        <p:nvSpPr>
          <p:cNvPr id="56330" name="Rectangle 9"/>
          <p:cNvSpPr>
            <a:spLocks noChangeArrowheads="1"/>
          </p:cNvSpPr>
          <p:nvPr/>
        </p:nvSpPr>
        <p:spPr bwMode="auto">
          <a:xfrm>
            <a:off x="1938338" y="4164013"/>
            <a:ext cx="6324600" cy="381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Risk Management Process</a:t>
            </a:r>
            <a:endParaRPr lang="en-US" altLang="en-US" b="1">
              <a:solidFill>
                <a:schemeClr val="bg1"/>
              </a:solidFill>
            </a:endParaRPr>
          </a:p>
        </p:txBody>
      </p:sp>
      <p:sp>
        <p:nvSpPr>
          <p:cNvPr id="56331" name="Rectangle 10"/>
          <p:cNvSpPr>
            <a:spLocks noChangeArrowheads="1"/>
          </p:cNvSpPr>
          <p:nvPr/>
        </p:nvSpPr>
        <p:spPr bwMode="auto">
          <a:xfrm>
            <a:off x="1830388" y="1282700"/>
            <a:ext cx="6567487" cy="13208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endParaRPr lang="fr-CA" altLang="en-US" sz="1600">
              <a:solidFill>
                <a:schemeClr val="tx1"/>
              </a:solidFill>
            </a:endParaRPr>
          </a:p>
        </p:txBody>
      </p:sp>
      <p:sp>
        <p:nvSpPr>
          <p:cNvPr id="56332" name="Rectangle 11"/>
          <p:cNvSpPr>
            <a:spLocks noChangeArrowheads="1"/>
          </p:cNvSpPr>
          <p:nvPr/>
        </p:nvSpPr>
        <p:spPr bwMode="auto">
          <a:xfrm>
            <a:off x="1938338" y="1422400"/>
            <a:ext cx="6326187" cy="3810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Identify Business Needs and Goals</a:t>
            </a:r>
            <a:endParaRPr lang="en-US" altLang="en-US" b="1">
              <a:solidFill>
                <a:schemeClr val="bg1"/>
              </a:solidFill>
            </a:endParaRPr>
          </a:p>
        </p:txBody>
      </p:sp>
      <p:sp>
        <p:nvSpPr>
          <p:cNvPr id="56333" name="Rectangle 12"/>
          <p:cNvSpPr>
            <a:spLocks noChangeArrowheads="1"/>
          </p:cNvSpPr>
          <p:nvPr/>
        </p:nvSpPr>
        <p:spPr bwMode="auto">
          <a:xfrm>
            <a:off x="1938338" y="2112963"/>
            <a:ext cx="6326187" cy="3810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Derive User &amp; Functional Requirements</a:t>
            </a:r>
            <a:endParaRPr lang="en-US" altLang="en-US" b="1">
              <a:solidFill>
                <a:schemeClr val="bg1"/>
              </a:solidFill>
            </a:endParaRPr>
          </a:p>
        </p:txBody>
      </p:sp>
      <p:sp>
        <p:nvSpPr>
          <p:cNvPr id="56334" name="Rectangle 13"/>
          <p:cNvSpPr>
            <a:spLocks noChangeArrowheads="1"/>
          </p:cNvSpPr>
          <p:nvPr/>
        </p:nvSpPr>
        <p:spPr bwMode="auto">
          <a:xfrm>
            <a:off x="1938338" y="2774950"/>
            <a:ext cx="6326187" cy="3810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US" altLang="en-US" sz="2000" b="1">
                <a:solidFill>
                  <a:schemeClr val="bg1"/>
                </a:solidFill>
              </a:rPr>
              <a:t>Design Solutions</a:t>
            </a:r>
            <a:endParaRPr lang="en-US" altLang="en-US" b="1">
              <a:solidFill>
                <a:schemeClr val="bg1"/>
              </a:solidFill>
            </a:endParaRPr>
          </a:p>
        </p:txBody>
      </p:sp>
      <p:sp>
        <p:nvSpPr>
          <p:cNvPr id="56335" name="AutoShape 14"/>
          <p:cNvSpPr>
            <a:spLocks noChangeArrowheads="1"/>
          </p:cNvSpPr>
          <p:nvPr/>
        </p:nvSpPr>
        <p:spPr bwMode="auto">
          <a:xfrm>
            <a:off x="3457575" y="1831975"/>
            <a:ext cx="142875" cy="246063"/>
          </a:xfrm>
          <a:prstGeom prst="upDownArrow">
            <a:avLst>
              <a:gd name="adj1" fmla="val 50000"/>
              <a:gd name="adj2" fmla="val 3444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56336" name="AutoShape 15"/>
          <p:cNvSpPr>
            <a:spLocks noChangeArrowheads="1"/>
          </p:cNvSpPr>
          <p:nvPr/>
        </p:nvSpPr>
        <p:spPr bwMode="auto">
          <a:xfrm>
            <a:off x="5108575" y="1831975"/>
            <a:ext cx="142875" cy="246063"/>
          </a:xfrm>
          <a:prstGeom prst="upDownArrow">
            <a:avLst>
              <a:gd name="adj1" fmla="val 50000"/>
              <a:gd name="adj2" fmla="val 3444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56337" name="AutoShape 16"/>
          <p:cNvSpPr>
            <a:spLocks noChangeArrowheads="1"/>
          </p:cNvSpPr>
          <p:nvPr/>
        </p:nvSpPr>
        <p:spPr bwMode="auto">
          <a:xfrm>
            <a:off x="6756400" y="1831975"/>
            <a:ext cx="142875" cy="246063"/>
          </a:xfrm>
          <a:prstGeom prst="upDownArrow">
            <a:avLst>
              <a:gd name="adj1" fmla="val 50000"/>
              <a:gd name="adj2" fmla="val 3444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56338" name="AutoShape 17"/>
          <p:cNvSpPr>
            <a:spLocks noChangeArrowheads="1"/>
          </p:cNvSpPr>
          <p:nvPr/>
        </p:nvSpPr>
        <p:spPr bwMode="auto">
          <a:xfrm>
            <a:off x="3457575" y="2503488"/>
            <a:ext cx="142875" cy="246062"/>
          </a:xfrm>
          <a:prstGeom prst="upDownArrow">
            <a:avLst>
              <a:gd name="adj1" fmla="val 50000"/>
              <a:gd name="adj2" fmla="val 34444"/>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56339" name="AutoShape 18"/>
          <p:cNvSpPr>
            <a:spLocks noChangeArrowheads="1"/>
          </p:cNvSpPr>
          <p:nvPr/>
        </p:nvSpPr>
        <p:spPr bwMode="auto">
          <a:xfrm>
            <a:off x="5106988" y="2503488"/>
            <a:ext cx="142875" cy="246062"/>
          </a:xfrm>
          <a:prstGeom prst="upDownArrow">
            <a:avLst>
              <a:gd name="adj1" fmla="val 50000"/>
              <a:gd name="adj2" fmla="val 34444"/>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56340" name="AutoShape 19"/>
          <p:cNvSpPr>
            <a:spLocks noChangeArrowheads="1"/>
          </p:cNvSpPr>
          <p:nvPr/>
        </p:nvSpPr>
        <p:spPr bwMode="auto">
          <a:xfrm>
            <a:off x="6756400" y="2503488"/>
            <a:ext cx="142875" cy="246062"/>
          </a:xfrm>
          <a:prstGeom prst="upDownArrow">
            <a:avLst>
              <a:gd name="adj1" fmla="val 50000"/>
              <a:gd name="adj2" fmla="val 34444"/>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10" tIns="46254" rIns="92510" bIns="46254" anchor="ct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grpSp>
        <p:nvGrpSpPr>
          <p:cNvPr id="884756" name="Group 20"/>
          <p:cNvGrpSpPr>
            <a:grpSpLocks/>
          </p:cNvGrpSpPr>
          <p:nvPr/>
        </p:nvGrpSpPr>
        <p:grpSpPr bwMode="auto">
          <a:xfrm>
            <a:off x="1919288" y="3338513"/>
            <a:ext cx="6324600" cy="261937"/>
            <a:chOff x="1248" y="2475"/>
            <a:chExt cx="3984" cy="165"/>
          </a:xfrm>
        </p:grpSpPr>
        <p:sp>
          <p:nvSpPr>
            <p:cNvPr id="56344" name="Line 21"/>
            <p:cNvSpPr>
              <a:spLocks noChangeShapeType="1"/>
            </p:cNvSpPr>
            <p:nvPr/>
          </p:nvSpPr>
          <p:spPr bwMode="auto">
            <a:xfrm>
              <a:off x="1248" y="2475"/>
              <a:ext cx="398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45" name="Text Box 22"/>
            <p:cNvSpPr txBox="1">
              <a:spLocks noChangeArrowheads="1"/>
            </p:cNvSpPr>
            <p:nvPr/>
          </p:nvSpPr>
          <p:spPr bwMode="auto">
            <a:xfrm>
              <a:off x="2770" y="2486"/>
              <a:ext cx="30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gn="ctr">
                <a:lnSpc>
                  <a:spcPct val="100000"/>
                </a:lnSpc>
                <a:spcBef>
                  <a:spcPct val="0"/>
                </a:spcBef>
                <a:buClrTx/>
                <a:buSzTx/>
                <a:buFontTx/>
                <a:buNone/>
              </a:pPr>
              <a:r>
                <a:rPr lang="en-US" altLang="en-US" sz="1000" b="1">
                  <a:solidFill>
                    <a:srgbClr val="FF0000"/>
                  </a:solidFill>
                </a:rPr>
                <a:t>TIME</a:t>
              </a:r>
            </a:p>
          </p:txBody>
        </p:sp>
      </p:grpSp>
      <p:sp>
        <p:nvSpPr>
          <p:cNvPr id="56343" name="Text Box 2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4756"/>
                                        </p:tgtEl>
                                        <p:attrNameLst>
                                          <p:attrName>style.visibility</p:attrName>
                                        </p:attrNameLst>
                                      </p:cBhvr>
                                      <p:to>
                                        <p:strVal val="visible"/>
                                      </p:to>
                                    </p:set>
                                    <p:animEffect transition="in" filter="wipe(left)">
                                      <p:cBhvr>
                                        <p:cTn id="7" dur="1000"/>
                                        <p:tgtEl>
                                          <p:spTgt spid="88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r>
              <a:rPr lang="en-CA" altLang="en-US"/>
              <a:t>Main Requirements Activities</a:t>
            </a:r>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According to IEEE 29148</a:t>
            </a:r>
          </a:p>
        </p:txBody>
      </p:sp>
      <p:sp>
        <p:nvSpPr>
          <p:cNvPr id="3" name="Content Placeholder 2"/>
          <p:cNvSpPr>
            <a:spLocks noGrp="1"/>
          </p:cNvSpPr>
          <p:nvPr>
            <p:ph idx="1"/>
          </p:nvPr>
        </p:nvSpPr>
        <p:spPr/>
        <p:txBody>
          <a:bodyPr>
            <a:normAutofit fontScale="92500"/>
          </a:bodyPr>
          <a:lstStyle/>
          <a:p>
            <a:r>
              <a:rPr lang="en-CA" b="1" dirty="0"/>
              <a:t>Requirements elicitation </a:t>
            </a:r>
            <a:r>
              <a:rPr lang="en-CA" dirty="0"/>
              <a:t>process through which the acquirer and the suppliers of a system discover, review, articulate, understand, and document the requirements on the system and the life cycle processes </a:t>
            </a:r>
          </a:p>
          <a:p>
            <a:r>
              <a:rPr lang="en-CA" b="1" dirty="0"/>
              <a:t>Requirements validation: </a:t>
            </a:r>
            <a:r>
              <a:rPr lang="en-CA" dirty="0"/>
              <a:t>confirmation by examination that requirements (individually and as a set) define the right system as intended by the stakeholders.</a:t>
            </a:r>
          </a:p>
          <a:p>
            <a:r>
              <a:rPr lang="en-CA" b="1" dirty="0"/>
              <a:t>Requirements verification: </a:t>
            </a:r>
            <a:r>
              <a:rPr lang="en-CA" dirty="0"/>
              <a:t>confirmation by examination that requirements (individually and as a set) are well formed </a:t>
            </a:r>
          </a:p>
          <a:p>
            <a:r>
              <a:rPr lang="en-CA" b="1" dirty="0"/>
              <a:t>Requirements management: </a:t>
            </a:r>
            <a:r>
              <a:rPr lang="en-CA" dirty="0"/>
              <a:t>activities that ensure requirements are identified, documented, maintained, communicated and traced throughout the life cycle of a system, product, or service.</a:t>
            </a:r>
          </a:p>
          <a:p>
            <a:r>
              <a:rPr lang="en-CA" b="1" dirty="0"/>
              <a:t>Software requirements specification: </a:t>
            </a:r>
            <a:r>
              <a:rPr lang="en-CA" dirty="0"/>
              <a:t>structured collection of the requirements (functions, performance, design constraints, and attributes) of the software and its external interfaces.</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52</a:t>
            </a:fld>
            <a:endParaRPr lang="en-CA"/>
          </a:p>
        </p:txBody>
      </p:sp>
      <p:sp>
        <p:nvSpPr>
          <p:cNvPr id="5"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Requirements Types         Development Process         </a:t>
            </a:r>
            <a:r>
              <a:rPr lang="en-CA" altLang="en-US" sz="1200" u="sng" dirty="0">
                <a:solidFill>
                  <a:schemeClr val="tx1"/>
                </a:solidFill>
              </a:rPr>
              <a:t>Requirements Activities</a:t>
            </a:r>
          </a:p>
        </p:txBody>
      </p:sp>
    </p:spTree>
    <p:extLst>
      <p:ext uri="{BB962C8B-B14F-4D97-AF65-F5344CB8AC3E}">
        <p14:creationId xmlns:p14="http://schemas.microsoft.com/office/powerpoint/2010/main" val="825224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CA" altLang="en-US"/>
              <a:t>Requirements Inception</a:t>
            </a:r>
          </a:p>
        </p:txBody>
      </p:sp>
      <p:sp>
        <p:nvSpPr>
          <p:cNvPr id="59396" name="Rectangle 3"/>
          <p:cNvSpPr>
            <a:spLocks noGrp="1" noChangeArrowheads="1"/>
          </p:cNvSpPr>
          <p:nvPr>
            <p:ph idx="1"/>
          </p:nvPr>
        </p:nvSpPr>
        <p:spPr/>
        <p:txBody>
          <a:bodyPr/>
          <a:lstStyle/>
          <a:p>
            <a:pPr eaLnBrk="1" hangingPunct="1"/>
            <a:r>
              <a:rPr lang="en-CA" altLang="en-US" dirty="0"/>
              <a:t>Start the process</a:t>
            </a:r>
          </a:p>
          <a:p>
            <a:pPr lvl="1" eaLnBrk="1" hangingPunct="1"/>
            <a:r>
              <a:rPr lang="en-CA" altLang="en-US" dirty="0"/>
              <a:t>Identification of business need</a:t>
            </a:r>
          </a:p>
          <a:p>
            <a:pPr lvl="1" eaLnBrk="1" hangingPunct="1"/>
            <a:r>
              <a:rPr lang="en-CA" altLang="en-US" dirty="0"/>
              <a:t>New market opportunity</a:t>
            </a:r>
          </a:p>
          <a:p>
            <a:pPr lvl="1" eaLnBrk="1" hangingPunct="1"/>
            <a:r>
              <a:rPr lang="en-CA" altLang="en-US" dirty="0"/>
              <a:t>Great idea</a:t>
            </a:r>
          </a:p>
          <a:p>
            <a:pPr eaLnBrk="1" hangingPunct="1"/>
            <a:r>
              <a:rPr lang="en-CA" altLang="en-US" dirty="0"/>
              <a:t>Involves</a:t>
            </a:r>
          </a:p>
          <a:p>
            <a:pPr lvl="1" eaLnBrk="1" hangingPunct="1"/>
            <a:r>
              <a:rPr lang="en-CA" altLang="en-US" dirty="0"/>
              <a:t>Building a business case</a:t>
            </a:r>
          </a:p>
          <a:p>
            <a:pPr lvl="1" eaLnBrk="1" hangingPunct="1"/>
            <a:r>
              <a:rPr lang="en-CA" altLang="en-US" dirty="0"/>
              <a:t>Preliminary feasibility assessment</a:t>
            </a:r>
          </a:p>
          <a:p>
            <a:pPr lvl="1" eaLnBrk="1" hangingPunct="1"/>
            <a:r>
              <a:rPr lang="en-CA" altLang="en-US" dirty="0"/>
              <a:t>Preliminary definition of project scope</a:t>
            </a:r>
          </a:p>
          <a:p>
            <a:pPr eaLnBrk="1" hangingPunct="1"/>
            <a:r>
              <a:rPr lang="en-CA" altLang="en-US" dirty="0"/>
              <a:t>Stakeholders</a:t>
            </a:r>
          </a:p>
          <a:p>
            <a:pPr lvl="1" eaLnBrk="1" hangingPunct="1"/>
            <a:r>
              <a:rPr lang="en-CA" altLang="en-US" dirty="0"/>
              <a:t>Business managers, marketing people, product managers...</a:t>
            </a:r>
          </a:p>
        </p:txBody>
      </p:sp>
      <p:sp>
        <p:nvSpPr>
          <p:cNvPr id="5939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79549E29-C4CE-44FE-A11E-18BD2E73E270}" type="slidenum">
              <a:rPr lang="en-CA" altLang="en-US" sz="1200" smtClean="0"/>
              <a:pPr>
                <a:lnSpc>
                  <a:spcPct val="100000"/>
                </a:lnSpc>
                <a:spcBef>
                  <a:spcPct val="0"/>
                </a:spcBef>
                <a:buClrTx/>
                <a:buSzTx/>
                <a:buFontTx/>
                <a:buNone/>
              </a:pPr>
              <a:t>53</a:t>
            </a:fld>
            <a:endParaRPr lang="en-CA" altLang="en-US" sz="1200"/>
          </a:p>
        </p:txBody>
      </p:sp>
      <p:sp>
        <p:nvSpPr>
          <p:cNvPr id="59397"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Requirements Types         Development Process         </a:t>
            </a:r>
            <a:r>
              <a:rPr lang="en-CA" altLang="en-US" sz="1200" u="sng" dirty="0">
                <a:solidFill>
                  <a:schemeClr val="tx1"/>
                </a:solidFill>
              </a:rPr>
              <a:t>Requirements Activities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CA" altLang="en-US"/>
              <a:t>Requirements Elicitation (1)</a:t>
            </a:r>
          </a:p>
        </p:txBody>
      </p:sp>
      <p:sp>
        <p:nvSpPr>
          <p:cNvPr id="60420" name="Rectangle 3"/>
          <p:cNvSpPr>
            <a:spLocks noGrp="1" noChangeArrowheads="1"/>
          </p:cNvSpPr>
          <p:nvPr>
            <p:ph idx="1"/>
          </p:nvPr>
        </p:nvSpPr>
        <p:spPr/>
        <p:txBody>
          <a:bodyPr/>
          <a:lstStyle/>
          <a:p>
            <a:pPr eaLnBrk="1" hangingPunct="1">
              <a:lnSpc>
                <a:spcPct val="90000"/>
              </a:lnSpc>
            </a:pPr>
            <a:r>
              <a:rPr lang="en-CA" altLang="en-US" dirty="0"/>
              <a:t>Gathering of information</a:t>
            </a:r>
          </a:p>
          <a:p>
            <a:pPr lvl="1" eaLnBrk="1" hangingPunct="1"/>
            <a:r>
              <a:rPr lang="en-CA" altLang="en-US" dirty="0"/>
              <a:t>About problem domain</a:t>
            </a:r>
          </a:p>
          <a:p>
            <a:pPr lvl="1" eaLnBrk="1" hangingPunct="1"/>
            <a:r>
              <a:rPr lang="en-CA" altLang="en-US" dirty="0"/>
              <a:t>About problems requiring a solution</a:t>
            </a:r>
          </a:p>
          <a:p>
            <a:pPr lvl="1" eaLnBrk="1" hangingPunct="1"/>
            <a:r>
              <a:rPr lang="en-CA" altLang="en-US" dirty="0"/>
              <a:t>About constraints related to the problem or solution</a:t>
            </a:r>
          </a:p>
          <a:p>
            <a:pPr lvl="1" eaLnBrk="1" hangingPunct="1"/>
            <a:r>
              <a:rPr lang="en-US" altLang="en-US" dirty="0"/>
              <a:t>More than just collecting… Need to </a:t>
            </a:r>
            <a:r>
              <a:rPr lang="en-US" altLang="en-US" i="1" dirty="0"/>
              <a:t>evoke </a:t>
            </a:r>
            <a:r>
              <a:rPr lang="en-US" altLang="en-US" dirty="0"/>
              <a:t>and </a:t>
            </a:r>
            <a:r>
              <a:rPr lang="en-US" altLang="en-US" i="1" dirty="0"/>
              <a:t>provoke</a:t>
            </a:r>
            <a:r>
              <a:rPr lang="en-US" altLang="en-US" dirty="0"/>
              <a:t>!</a:t>
            </a:r>
            <a:endParaRPr lang="en-CA" altLang="en-US" dirty="0"/>
          </a:p>
          <a:p>
            <a:pPr eaLnBrk="1" hangingPunct="1"/>
            <a:r>
              <a:rPr lang="en-CA" altLang="en-US" dirty="0"/>
              <a:t>Questions that need to be answered</a:t>
            </a:r>
          </a:p>
          <a:p>
            <a:pPr lvl="1" eaLnBrk="1" hangingPunct="1"/>
            <a:r>
              <a:rPr lang="en-CA" altLang="en-US" dirty="0"/>
              <a:t>What is the system?</a:t>
            </a:r>
          </a:p>
          <a:p>
            <a:pPr lvl="1" eaLnBrk="1" hangingPunct="1"/>
            <a:r>
              <a:rPr lang="en-CA" altLang="en-US" dirty="0"/>
              <a:t>What are the goals of the system?</a:t>
            </a:r>
          </a:p>
          <a:p>
            <a:pPr lvl="1" eaLnBrk="1" hangingPunct="1"/>
            <a:r>
              <a:rPr lang="en-CA" altLang="en-US" dirty="0"/>
              <a:t>How is the work done now?</a:t>
            </a:r>
          </a:p>
          <a:p>
            <a:pPr lvl="1" eaLnBrk="1" hangingPunct="1"/>
            <a:r>
              <a:rPr lang="en-CA" altLang="en-US" dirty="0"/>
              <a:t>What are the problems?</a:t>
            </a:r>
          </a:p>
          <a:p>
            <a:pPr lvl="1" eaLnBrk="1" hangingPunct="1"/>
            <a:r>
              <a:rPr lang="en-CA" altLang="en-US" dirty="0"/>
              <a:t>How will the system solve these problems?</a:t>
            </a:r>
          </a:p>
          <a:p>
            <a:pPr lvl="1" eaLnBrk="1" hangingPunct="1"/>
            <a:r>
              <a:rPr lang="en-CA" altLang="en-US" dirty="0"/>
              <a:t>How will the system be used on a day-to-day basis?</a:t>
            </a:r>
          </a:p>
          <a:p>
            <a:pPr lvl="1" eaLnBrk="1" hangingPunct="1"/>
            <a:r>
              <a:rPr lang="en-CA" altLang="en-US" dirty="0"/>
              <a:t>Will performance issues, legal issues, or other constraints affect the way the solution is approached?</a:t>
            </a:r>
          </a:p>
          <a:p>
            <a:pPr lvl="1" eaLnBrk="1" hangingPunct="1">
              <a:lnSpc>
                <a:spcPct val="90000"/>
              </a:lnSpc>
            </a:pPr>
            <a:endParaRPr lang="en-CA" altLang="en-US" sz="1800" dirty="0"/>
          </a:p>
        </p:txBody>
      </p:sp>
      <p:sp>
        <p:nvSpPr>
          <p:cNvPr id="6041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4075C6D8-C542-49CC-95FB-334FC94E9D74}" type="slidenum">
              <a:rPr lang="en-CA" altLang="en-US" sz="1200" smtClean="0"/>
              <a:pPr>
                <a:lnSpc>
                  <a:spcPct val="100000"/>
                </a:lnSpc>
                <a:spcBef>
                  <a:spcPct val="0"/>
                </a:spcBef>
                <a:buClrTx/>
                <a:buSzTx/>
                <a:buFontTx/>
                <a:buNone/>
              </a:pPr>
              <a:t>54</a:t>
            </a:fld>
            <a:endParaRPr lang="en-CA" altLang="en-US" sz="1200"/>
          </a:p>
        </p:txBody>
      </p:sp>
      <p:sp>
        <p:nvSpPr>
          <p:cNvPr id="60421"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title"/>
          </p:nvPr>
        </p:nvSpPr>
        <p:spPr/>
        <p:txBody>
          <a:bodyPr/>
          <a:lstStyle/>
          <a:p>
            <a:pPr eaLnBrk="1" hangingPunct="1"/>
            <a:r>
              <a:rPr lang="en-CA" altLang="en-US" dirty="0"/>
              <a:t>Requirements Elicitation (2)</a:t>
            </a:r>
            <a:endParaRPr lang="fr-CA" altLang="en-US" dirty="0"/>
          </a:p>
        </p:txBody>
      </p:sp>
      <p:sp>
        <p:nvSpPr>
          <p:cNvPr id="61444" name="Rectangle 5"/>
          <p:cNvSpPr>
            <a:spLocks noGrp="1" noChangeArrowheads="1"/>
          </p:cNvSpPr>
          <p:nvPr>
            <p:ph idx="1"/>
          </p:nvPr>
        </p:nvSpPr>
        <p:spPr/>
        <p:txBody>
          <a:bodyPr/>
          <a:lstStyle/>
          <a:p>
            <a:pPr eaLnBrk="1" hangingPunct="1"/>
            <a:r>
              <a:rPr lang="en-CA" altLang="en-US" dirty="0"/>
              <a:t>Overview of different sources</a:t>
            </a:r>
          </a:p>
          <a:p>
            <a:pPr lvl="1" eaLnBrk="1" hangingPunct="1"/>
            <a:r>
              <a:rPr lang="en-CA" altLang="en-US" dirty="0"/>
              <a:t>Customers and other stakeholders</a:t>
            </a:r>
          </a:p>
          <a:p>
            <a:pPr lvl="1" eaLnBrk="1" hangingPunct="1"/>
            <a:r>
              <a:rPr lang="en-CA" altLang="en-US" dirty="0"/>
              <a:t>Existing systems</a:t>
            </a:r>
          </a:p>
          <a:p>
            <a:pPr lvl="1" eaLnBrk="1" hangingPunct="1"/>
            <a:r>
              <a:rPr lang="en-CA" altLang="en-US" dirty="0"/>
              <a:t>Documentation</a:t>
            </a:r>
          </a:p>
          <a:p>
            <a:pPr lvl="1" eaLnBrk="1" hangingPunct="1"/>
            <a:r>
              <a:rPr lang="en-CA" altLang="en-US" dirty="0"/>
              <a:t>Domain experts</a:t>
            </a:r>
          </a:p>
          <a:p>
            <a:pPr lvl="1" eaLnBrk="1" hangingPunct="1"/>
            <a:r>
              <a:rPr lang="en-CA" altLang="en-US" dirty="0"/>
              <a:t>More ...</a:t>
            </a:r>
          </a:p>
          <a:p>
            <a:pPr eaLnBrk="1" hangingPunct="1"/>
            <a:r>
              <a:rPr lang="en-CA" altLang="en-US" dirty="0"/>
              <a:t>Overview of different techniques</a:t>
            </a:r>
          </a:p>
          <a:p>
            <a:pPr lvl="1" eaLnBrk="1" hangingPunct="1"/>
            <a:r>
              <a:rPr lang="en-CA" altLang="en-US" dirty="0"/>
              <a:t>Brainstorming and Design Thinking</a:t>
            </a:r>
          </a:p>
          <a:p>
            <a:pPr lvl="1" eaLnBrk="1" hangingPunct="1"/>
            <a:r>
              <a:rPr lang="en-CA" altLang="en-US" dirty="0"/>
              <a:t>Interviews</a:t>
            </a:r>
          </a:p>
          <a:p>
            <a:pPr lvl="1" eaLnBrk="1" hangingPunct="1"/>
            <a:r>
              <a:rPr lang="en-CA" altLang="en-US" dirty="0"/>
              <a:t>Task observations</a:t>
            </a:r>
          </a:p>
          <a:p>
            <a:pPr lvl="1" eaLnBrk="1" hangingPunct="1"/>
            <a:r>
              <a:rPr lang="fr-CA" altLang="en-US" dirty="0"/>
              <a:t>Questionnaires</a:t>
            </a:r>
          </a:p>
          <a:p>
            <a:pPr lvl="1" eaLnBrk="1" hangingPunct="1"/>
            <a:r>
              <a:rPr lang="en-CA" altLang="en-US" dirty="0"/>
              <a:t>Use cases / scenarios</a:t>
            </a:r>
          </a:p>
          <a:p>
            <a:pPr lvl="1" eaLnBrk="1" hangingPunct="1"/>
            <a:r>
              <a:rPr lang="en-CA" altLang="en-US" dirty="0"/>
              <a:t>Prototyping</a:t>
            </a:r>
          </a:p>
          <a:p>
            <a:pPr lvl="1" eaLnBrk="1" hangingPunct="1"/>
            <a:r>
              <a:rPr lang="en-CA" altLang="en-US" dirty="0"/>
              <a:t>More ...</a:t>
            </a:r>
            <a:endParaRPr lang="fr-FR" altLang="en-US" dirty="0"/>
          </a:p>
        </p:txBody>
      </p:sp>
      <p:sp>
        <p:nvSpPr>
          <p:cNvPr id="6144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A6A2145D-787F-4C0C-ACE5-B97CD22D8205}" type="slidenum">
              <a:rPr lang="en-CA" altLang="en-US" sz="1200" smtClean="0"/>
              <a:pPr>
                <a:lnSpc>
                  <a:spcPct val="100000"/>
                </a:lnSpc>
                <a:spcBef>
                  <a:spcPct val="0"/>
                </a:spcBef>
                <a:buClrTx/>
                <a:buSzTx/>
                <a:buFontTx/>
                <a:buNone/>
              </a:pPr>
              <a:t>55</a:t>
            </a:fld>
            <a:endParaRPr lang="en-CA" altLang="en-US" sz="1200"/>
          </a:p>
        </p:txBody>
      </p:sp>
      <p:sp>
        <p:nvSpPr>
          <p:cNvPr id="61445"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Requirements Elicitation (3)</a:t>
            </a:r>
            <a:endParaRPr lang="en-CA" dirty="0"/>
          </a:p>
        </p:txBody>
      </p:sp>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7475" y="1824524"/>
            <a:ext cx="8907463" cy="378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56</a:t>
            </a:fld>
            <a:endParaRPr lang="en-CA"/>
          </a:p>
        </p:txBody>
      </p:sp>
      <p:sp>
        <p:nvSpPr>
          <p:cNvPr id="6" name="Text Box 6"/>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
        <p:nvSpPr>
          <p:cNvPr id="5" name="TextBox 4"/>
          <p:cNvSpPr txBox="1"/>
          <p:nvPr/>
        </p:nvSpPr>
        <p:spPr>
          <a:xfrm>
            <a:off x="5915709" y="5918200"/>
            <a:ext cx="2739724" cy="338554"/>
          </a:xfrm>
          <a:prstGeom prst="rect">
            <a:avLst/>
          </a:prstGeom>
          <a:noFill/>
        </p:spPr>
        <p:txBody>
          <a:bodyPr wrap="none" rtlCol="0">
            <a:spAutoFit/>
          </a:bodyPr>
          <a:lstStyle/>
          <a:p>
            <a:r>
              <a:rPr lang="en-CA" b="1" dirty="0"/>
              <a:t>[ISO/IEC/IEEE 29148:2011]</a:t>
            </a:r>
          </a:p>
        </p:txBody>
      </p:sp>
    </p:spTree>
    <p:extLst>
      <p:ext uri="{BB962C8B-B14F-4D97-AF65-F5344CB8AC3E}">
        <p14:creationId xmlns:p14="http://schemas.microsoft.com/office/powerpoint/2010/main" val="26431945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CA" altLang="en-US" dirty="0"/>
              <a:t>Dilbert on Requirements Elicitation</a:t>
            </a:r>
          </a:p>
        </p:txBody>
      </p:sp>
      <p:sp>
        <p:nvSpPr>
          <p:cNvPr id="6246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49C38CA4-770C-48EB-8DC5-047916D81E4F}" type="slidenum">
              <a:rPr lang="en-CA" altLang="en-US" sz="1200" smtClean="0"/>
              <a:pPr>
                <a:lnSpc>
                  <a:spcPct val="100000"/>
                </a:lnSpc>
                <a:spcBef>
                  <a:spcPct val="0"/>
                </a:spcBef>
                <a:buClrTx/>
                <a:buSzTx/>
                <a:buFontTx/>
                <a:buNone/>
              </a:pPr>
              <a:t>57</a:t>
            </a:fld>
            <a:endParaRPr lang="en-CA" altLang="en-US" sz="1200"/>
          </a:p>
        </p:txBody>
      </p:sp>
      <p:sp>
        <p:nvSpPr>
          <p:cNvPr id="62468"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pic>
        <p:nvPicPr>
          <p:cNvPr id="62469" name="Picture 13" descr="r_Di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833563"/>
            <a:ext cx="90138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a:t>Requirements Analysis</a:t>
            </a:r>
          </a:p>
        </p:txBody>
      </p:sp>
      <p:sp>
        <p:nvSpPr>
          <p:cNvPr id="63492" name="Rectangle 3"/>
          <p:cNvSpPr>
            <a:spLocks noGrp="1" noChangeArrowheads="1"/>
          </p:cNvSpPr>
          <p:nvPr>
            <p:ph idx="1"/>
          </p:nvPr>
        </p:nvSpPr>
        <p:spPr/>
        <p:txBody>
          <a:bodyPr/>
          <a:lstStyle/>
          <a:p>
            <a:pPr eaLnBrk="1" hangingPunct="1"/>
            <a:r>
              <a:rPr lang="en-US" altLang="en-US" dirty="0"/>
              <a:t>The process of studying and analyzing the needs of stakeholders (e.g., customer, user) in view of coming up with a “solution”. Such a solution may involve:</a:t>
            </a:r>
          </a:p>
          <a:p>
            <a:pPr lvl="1" eaLnBrk="1" hangingPunct="1"/>
            <a:r>
              <a:rPr lang="en-US" altLang="en-US" dirty="0"/>
              <a:t>A new organization of the workflow in the company.</a:t>
            </a:r>
          </a:p>
          <a:p>
            <a:pPr lvl="1" eaLnBrk="1" hangingPunct="1"/>
            <a:r>
              <a:rPr lang="en-US" altLang="en-US" dirty="0"/>
              <a:t>A new system (system-to-be, also called solution domain) which will be used in the existing or modified workflow.</a:t>
            </a:r>
          </a:p>
          <a:p>
            <a:pPr lvl="1" eaLnBrk="1" hangingPunct="1"/>
            <a:r>
              <a:rPr lang="en-US" altLang="en-US"/>
              <a:t>A new software to be developed which is to run within the existing computer system or involving modified and/or additional hardware. </a:t>
            </a:r>
          </a:p>
          <a:p>
            <a:pPr eaLnBrk="1" hangingPunct="1"/>
            <a:r>
              <a:rPr lang="en-US" altLang="en-US" dirty="0"/>
              <a:t>Objectives</a:t>
            </a:r>
          </a:p>
          <a:p>
            <a:pPr lvl="1" eaLnBrk="1" hangingPunct="1"/>
            <a:r>
              <a:rPr lang="en-US" altLang="en-US" dirty="0"/>
              <a:t>Detect and resolve conflicts between requirements (e.g., through negotiation)</a:t>
            </a:r>
          </a:p>
          <a:p>
            <a:pPr lvl="1" eaLnBrk="1" hangingPunct="1"/>
            <a:r>
              <a:rPr lang="en-US" altLang="en-US" dirty="0"/>
              <a:t>Discover the boundaries of the system / software and how it must interact with its environment</a:t>
            </a:r>
          </a:p>
          <a:p>
            <a:pPr lvl="1" eaLnBrk="1" hangingPunct="1"/>
            <a:r>
              <a:rPr lang="en-US" altLang="en-US" dirty="0"/>
              <a:t>Elaborate system requirements to derive software requirements</a:t>
            </a:r>
          </a:p>
          <a:p>
            <a:pPr eaLnBrk="1" hangingPunct="1"/>
            <a:r>
              <a:rPr lang="en-US" altLang="en-US" dirty="0"/>
              <a:t>Requirements analysis is often linked to modeling</a:t>
            </a:r>
          </a:p>
          <a:p>
            <a:pPr lvl="1" eaLnBrk="1" hangingPunct="1">
              <a:lnSpc>
                <a:spcPct val="90000"/>
              </a:lnSpc>
            </a:pPr>
            <a:endParaRPr lang="en-US" altLang="en-US" dirty="0"/>
          </a:p>
        </p:txBody>
      </p:sp>
      <p:sp>
        <p:nvSpPr>
          <p:cNvPr id="6349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F7F98BAC-BC28-4AEE-8A26-825FE3768B83}" type="slidenum">
              <a:rPr lang="en-CA" altLang="en-US" sz="1200" smtClean="0"/>
              <a:pPr>
                <a:lnSpc>
                  <a:spcPct val="100000"/>
                </a:lnSpc>
                <a:spcBef>
                  <a:spcPct val="0"/>
                </a:spcBef>
                <a:buClrTx/>
                <a:buSzTx/>
                <a:buFontTx/>
                <a:buNone/>
              </a:pPr>
              <a:t>58</a:t>
            </a:fld>
            <a:endParaRPr lang="en-CA" altLang="en-US" sz="1200"/>
          </a:p>
        </p:txBody>
      </p:sp>
      <p:sp>
        <p:nvSpPr>
          <p:cNvPr id="63493"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a:t>Requirements Specification</a:t>
            </a:r>
          </a:p>
        </p:txBody>
      </p:sp>
      <p:sp>
        <p:nvSpPr>
          <p:cNvPr id="64516" name="Rectangle 3"/>
          <p:cNvSpPr>
            <a:spLocks noGrp="1" noChangeArrowheads="1"/>
          </p:cNvSpPr>
          <p:nvPr>
            <p:ph idx="1"/>
          </p:nvPr>
        </p:nvSpPr>
        <p:spPr/>
        <p:txBody>
          <a:bodyPr/>
          <a:lstStyle/>
          <a:p>
            <a:pPr eaLnBrk="1" hangingPunct="1"/>
            <a:r>
              <a:rPr lang="en-US" altLang="en-US"/>
              <a:t>The invention and definition of the behavior of a new system (solution domain) such that it will produce the required effects in the problem domain</a:t>
            </a:r>
          </a:p>
          <a:p>
            <a:pPr eaLnBrk="1" hangingPunct="1"/>
            <a:r>
              <a:rPr lang="en-US" altLang="en-US"/>
              <a:t>Requirements Analysis has defined the problem domain and the required effects</a:t>
            </a:r>
          </a:p>
          <a:p>
            <a:pPr eaLnBrk="1" hangingPunct="1"/>
            <a:endParaRPr lang="en-US" altLang="en-US"/>
          </a:p>
          <a:p>
            <a:pPr eaLnBrk="1" hangingPunct="1"/>
            <a:r>
              <a:rPr lang="en-US" altLang="en-US"/>
              <a:t>Specification Document</a:t>
            </a:r>
          </a:p>
          <a:p>
            <a:pPr lvl="1" eaLnBrk="1" hangingPunct="1"/>
            <a:r>
              <a:rPr lang="en-US" altLang="en-US"/>
              <a:t>A document that clearly and precisely describes, each of the essential requirements (functions, performance, design constraints, and quality attributes) of the software and the external interfaces</a:t>
            </a:r>
          </a:p>
          <a:p>
            <a:pPr lvl="1" eaLnBrk="1" hangingPunct="1"/>
            <a:r>
              <a:rPr lang="en-US" altLang="en-US"/>
              <a:t>Each requirement being defined in such a way that its achievement is capable of being objectively verified by a prescribed method (e.g., inspection, demonstration, analysis, or test)</a:t>
            </a:r>
          </a:p>
          <a:p>
            <a:pPr lvl="1" eaLnBrk="1" hangingPunct="1"/>
            <a:r>
              <a:rPr lang="en-US" altLang="en-US"/>
              <a:t>Different guidelines and templates exist for requirements specification</a:t>
            </a:r>
          </a:p>
        </p:txBody>
      </p:sp>
      <p:sp>
        <p:nvSpPr>
          <p:cNvPr id="6451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6AE3F34D-64CC-4151-818F-6E2867BCC487}" type="slidenum">
              <a:rPr lang="en-CA" altLang="en-US" sz="1200" smtClean="0"/>
              <a:pPr>
                <a:lnSpc>
                  <a:spcPct val="100000"/>
                </a:lnSpc>
                <a:spcBef>
                  <a:spcPct val="0"/>
                </a:spcBef>
                <a:buClrTx/>
                <a:buSzTx/>
                <a:buFontTx/>
                <a:buNone/>
              </a:pPr>
              <a:t>59</a:t>
            </a:fld>
            <a:endParaRPr lang="en-CA" altLang="en-US" sz="1200"/>
          </a:p>
        </p:txBody>
      </p:sp>
      <p:sp>
        <p:nvSpPr>
          <p:cNvPr id="64517"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Canada’s Phoenix Payroll System </a:t>
            </a:r>
          </a:p>
        </p:txBody>
      </p:sp>
      <p:sp>
        <p:nvSpPr>
          <p:cNvPr id="3" name="Content Placeholder 2"/>
          <p:cNvSpPr>
            <a:spLocks noGrp="1"/>
          </p:cNvSpPr>
          <p:nvPr>
            <p:ph idx="1"/>
          </p:nvPr>
        </p:nvSpPr>
        <p:spPr>
          <a:xfrm>
            <a:off x="117475" y="945030"/>
            <a:ext cx="8907463" cy="5575300"/>
          </a:xfrm>
        </p:spPr>
        <p:txBody>
          <a:bodyPr/>
          <a:lstStyle/>
          <a:p>
            <a:pPr>
              <a:lnSpc>
                <a:spcPct val="100000"/>
              </a:lnSpc>
            </a:pPr>
            <a:r>
              <a:rPr lang="en-CA" sz="2000" dirty="0"/>
              <a:t>Centralization of payroll systems in </a:t>
            </a:r>
            <a:r>
              <a:rPr lang="en-CA" sz="2000" dirty="0" err="1"/>
              <a:t>Miramichi</a:t>
            </a:r>
            <a:r>
              <a:rPr lang="en-CA" sz="2000" dirty="0"/>
              <a:t>, N.-B.</a:t>
            </a:r>
          </a:p>
          <a:p>
            <a:pPr>
              <a:lnSpc>
                <a:spcPct val="100000"/>
              </a:lnSpc>
            </a:pPr>
            <a:r>
              <a:rPr lang="en-CA" sz="2000" dirty="0"/>
              <a:t>Planned savings of $70M annually</a:t>
            </a:r>
          </a:p>
          <a:p>
            <a:pPr>
              <a:lnSpc>
                <a:spcPct val="100000"/>
              </a:lnSpc>
            </a:pPr>
            <a:r>
              <a:rPr lang="en-CA" sz="2000" dirty="0"/>
              <a:t>156,035/313,734 (50%) public servants not paid properly for months (mainly supplementary/over-time pay, adjustments, parental leaves, long-term disability, health/dental benefits…)</a:t>
            </a:r>
          </a:p>
          <a:p>
            <a:pPr>
              <a:lnSpc>
                <a:spcPct val="100000"/>
              </a:lnSpc>
            </a:pPr>
            <a:r>
              <a:rPr lang="en-CA" sz="2000" dirty="0"/>
              <a:t>Anger, credit cards maxed out, unpaid bills, bad reputation!</a:t>
            </a:r>
          </a:p>
          <a:p>
            <a:pPr>
              <a:lnSpc>
                <a:spcPct val="100000"/>
              </a:lnSpc>
            </a:pPr>
            <a:r>
              <a:rPr lang="en-CA" sz="2000" b="1" dirty="0">
                <a:hlinkClick r:id="rId2"/>
              </a:rPr>
              <a:t>$25M in fixes as of August 24, 2016</a:t>
            </a:r>
            <a:endParaRPr lang="en-CA" sz="2000" dirty="0"/>
          </a:p>
          <a:p>
            <a:pPr>
              <a:lnSpc>
                <a:spcPct val="100000"/>
              </a:lnSpc>
            </a:pPr>
            <a:r>
              <a:rPr lang="en-CA" sz="2000" dirty="0"/>
              <a:t>Another </a:t>
            </a:r>
            <a:r>
              <a:rPr lang="en-CA" sz="2000" b="1" dirty="0">
                <a:hlinkClick r:id="rId3"/>
              </a:rPr>
              <a:t>$142M announced in May</a:t>
            </a:r>
            <a:r>
              <a:rPr lang="en-CA" sz="2000" dirty="0">
                <a:hlinkClick r:id="rId3"/>
              </a:rPr>
              <a:t> </a:t>
            </a:r>
            <a:r>
              <a:rPr lang="en-CA" sz="2000" dirty="0"/>
              <a:t>for hiring HR and for fixes</a:t>
            </a:r>
          </a:p>
          <a:p>
            <a:pPr>
              <a:lnSpc>
                <a:spcPct val="100000"/>
              </a:lnSpc>
            </a:pPr>
            <a:r>
              <a:rPr lang="en-CA" sz="2000" dirty="0"/>
              <a:t>Projecting </a:t>
            </a:r>
            <a:r>
              <a:rPr lang="en-CA" sz="2000" b="1" dirty="0">
                <a:hlinkClick r:id="rId4"/>
              </a:rPr>
              <a:t>$2.2G costs by 2023</a:t>
            </a:r>
            <a:r>
              <a:rPr lang="en-CA" sz="2000" dirty="0"/>
              <a:t> instead of $300M (31 July 2018)</a:t>
            </a:r>
          </a:p>
          <a:p>
            <a:pPr>
              <a:lnSpc>
                <a:spcPct val="100000"/>
              </a:lnSpc>
            </a:pPr>
            <a:r>
              <a:rPr lang="en-CA" sz="2000" dirty="0"/>
              <a:t>“It’s like 101 companies, basically, coming together with like 27 collective bargaining agreements; it’s 80,000 different rules.”</a:t>
            </a:r>
          </a:p>
          <a:p>
            <a:pPr>
              <a:lnSpc>
                <a:spcPct val="100000"/>
              </a:lnSpc>
            </a:pPr>
            <a:r>
              <a:rPr lang="en-CA" sz="2000" dirty="0"/>
              <a:t>Created by IBM, based on PeopleSoft </a:t>
            </a:r>
          </a:p>
          <a:p>
            <a:pPr lvl="1">
              <a:lnSpc>
                <a:spcPct val="100000"/>
              </a:lnSpc>
            </a:pPr>
            <a:r>
              <a:rPr lang="en-CA" sz="1800" dirty="0"/>
              <a:t>PeopleSoft is the software used for the new Student Information System at uOttawa, deployed November 7, 2016...</a:t>
            </a:r>
          </a:p>
          <a:p>
            <a:pPr>
              <a:lnSpc>
                <a:spcPct val="100000"/>
              </a:lnSpc>
            </a:pPr>
            <a:r>
              <a:rPr lang="en-CA" sz="2000" dirty="0"/>
              <a:t>Will be </a:t>
            </a:r>
            <a:r>
              <a:rPr lang="en-CA" sz="2000" b="1" dirty="0">
                <a:hlinkClick r:id="rId5"/>
              </a:rPr>
              <a:t>entirely replaced</a:t>
            </a:r>
            <a:r>
              <a:rPr lang="en-CA" sz="2000" dirty="0"/>
              <a:t> (23 August 2018)… </a:t>
            </a:r>
          </a:p>
          <a:p>
            <a:pPr lvl="1">
              <a:lnSpc>
                <a:spcPct val="100000"/>
              </a:lnSpc>
            </a:pPr>
            <a:r>
              <a:rPr lang="en-CA" sz="1600" dirty="0"/>
              <a:t>Will we do better next time?</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6</a:t>
            </a:fld>
            <a:endParaRPr lang="en-CA"/>
          </a:p>
        </p:txBody>
      </p:sp>
      <p:sp>
        <p:nvSpPr>
          <p:cNvPr id="5" name="Text Box 8"/>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u="sng" dirty="0">
                <a:solidFill>
                  <a:schemeClr val="tx1"/>
                </a:solidFill>
              </a:rPr>
              <a:t>Failures</a:t>
            </a:r>
            <a:r>
              <a:rPr lang="en-CA" altLang="en-US" sz="1200" dirty="0">
                <a:solidFill>
                  <a:schemeClr val="tx1"/>
                </a:solidFill>
              </a:rPr>
              <a:t>         </a:t>
            </a:r>
            <a:r>
              <a:rPr lang="en-CA" altLang="en-US" sz="1200" dirty="0">
                <a:solidFill>
                  <a:srgbClr val="969696"/>
                </a:solidFill>
              </a:rPr>
              <a:t>Requirements Definition/Importance         Requirements Types</a:t>
            </a:r>
            <a:r>
              <a:rPr lang="en-CA" altLang="en-US" sz="1200" dirty="0">
                <a:solidFill>
                  <a:schemeClr val="tx1"/>
                </a:solidFill>
              </a:rPr>
              <a:t>         </a:t>
            </a:r>
            <a:r>
              <a:rPr lang="en-CA" altLang="en-US" sz="1200" dirty="0">
                <a:solidFill>
                  <a:srgbClr val="969696"/>
                </a:solidFill>
              </a:rPr>
              <a:t>Development Process         Requirements Activities</a:t>
            </a:r>
          </a:p>
        </p:txBody>
      </p:sp>
    </p:spTree>
    <p:extLst>
      <p:ext uri="{BB962C8B-B14F-4D97-AF65-F5344CB8AC3E}">
        <p14:creationId xmlns:p14="http://schemas.microsoft.com/office/powerpoint/2010/main" val="37184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3"/>
          <p:cNvSpPr>
            <a:spLocks noGrp="1" noChangeArrowheads="1"/>
          </p:cNvSpPr>
          <p:nvPr>
            <p:ph type="title"/>
          </p:nvPr>
        </p:nvSpPr>
        <p:spPr/>
        <p:txBody>
          <a:bodyPr/>
          <a:lstStyle/>
          <a:p>
            <a:pPr eaLnBrk="1" hangingPunct="1"/>
            <a:r>
              <a:rPr lang="en-US" altLang="en-US"/>
              <a:t>Requirements Verification and Validation</a:t>
            </a:r>
          </a:p>
        </p:txBody>
      </p:sp>
      <p:sp>
        <p:nvSpPr>
          <p:cNvPr id="975874" name="Rectangle 2"/>
          <p:cNvSpPr>
            <a:spLocks noGrp="1" noChangeArrowheads="1"/>
          </p:cNvSpPr>
          <p:nvPr>
            <p:ph idx="1"/>
          </p:nvPr>
        </p:nvSpPr>
        <p:spPr/>
        <p:txBody>
          <a:bodyPr/>
          <a:lstStyle/>
          <a:p>
            <a:pPr marL="342900" indent="-342900" eaLnBrk="1" hangingPunct="1"/>
            <a:r>
              <a:rPr lang="en-US" altLang="en-US" dirty="0"/>
              <a:t>Validation and verification</a:t>
            </a:r>
          </a:p>
          <a:p>
            <a:pPr marL="742950" lvl="1" indent="-285750" eaLnBrk="1" hangingPunct="1"/>
            <a:r>
              <a:rPr lang="en-US" altLang="en-US" dirty="0"/>
              <a:t>Both help ensure delivery of what the client wants</a:t>
            </a:r>
          </a:p>
          <a:p>
            <a:pPr marL="742950" lvl="1" indent="-285750" eaLnBrk="1" hangingPunct="1"/>
            <a:r>
              <a:rPr lang="en-US" altLang="en-US" dirty="0"/>
              <a:t>Need to be performed at every stage during the process</a:t>
            </a:r>
          </a:p>
          <a:p>
            <a:pPr marL="342900" indent="-342900" eaLnBrk="1" hangingPunct="1"/>
            <a:r>
              <a:rPr lang="en-US" altLang="en-US" dirty="0"/>
              <a:t>Validation: checks that the </a:t>
            </a:r>
            <a:r>
              <a:rPr lang="en-US" altLang="en-US" dirty="0">
                <a:solidFill>
                  <a:srgbClr val="FF0000"/>
                </a:solidFill>
              </a:rPr>
              <a:t>right product is being built</a:t>
            </a:r>
            <a:r>
              <a:rPr lang="en-US" altLang="en-US" dirty="0"/>
              <a:t> (refers back to stakeholders – main concern during RE)</a:t>
            </a:r>
          </a:p>
          <a:p>
            <a:pPr marL="342900" indent="-342900" eaLnBrk="1" hangingPunct="1"/>
            <a:r>
              <a:rPr lang="en-US" altLang="en-US" dirty="0"/>
              <a:t>Verification: checks that the </a:t>
            </a:r>
            <a:r>
              <a:rPr lang="en-US" altLang="en-US" dirty="0">
                <a:solidFill>
                  <a:srgbClr val="FF0000"/>
                </a:solidFill>
              </a:rPr>
              <a:t>product is being built right</a:t>
            </a:r>
            <a:r>
              <a:rPr lang="en-US" altLang="en-US" dirty="0"/>
              <a:t> </a:t>
            </a:r>
          </a:p>
          <a:p>
            <a:pPr marL="742950" lvl="1" indent="-285750" eaLnBrk="1" hangingPunct="1"/>
            <a:r>
              <a:rPr lang="en-US" altLang="en-US" dirty="0"/>
              <a:t>During design phase: refers back to the specification of the system or software requirements</a:t>
            </a:r>
          </a:p>
          <a:p>
            <a:pPr marL="742950" lvl="1" indent="-285750" eaLnBrk="1" hangingPunct="1"/>
            <a:r>
              <a:rPr lang="en-US" altLang="en-US" dirty="0"/>
              <a:t>During RE: mainly checking consistency between different requirements, detecting conflicts</a:t>
            </a:r>
          </a:p>
          <a:p>
            <a:pPr marL="342900" indent="-342900" eaLnBrk="1" hangingPunct="1"/>
            <a:r>
              <a:rPr lang="en-US" altLang="en-US" dirty="0"/>
              <a:t>Techniques used during RE</a:t>
            </a:r>
          </a:p>
          <a:p>
            <a:pPr marL="742950" lvl="1" indent="-285750" eaLnBrk="1" hangingPunct="1">
              <a:lnSpc>
                <a:spcPts val="2000"/>
              </a:lnSpc>
              <a:spcBef>
                <a:spcPct val="0"/>
              </a:spcBef>
            </a:pPr>
            <a:r>
              <a:rPr lang="en-US" altLang="en-US" sz="1800" dirty="0"/>
              <a:t>Simple checks</a:t>
            </a:r>
          </a:p>
          <a:p>
            <a:pPr marL="742950" lvl="1" indent="-285750" eaLnBrk="1" hangingPunct="1">
              <a:lnSpc>
                <a:spcPts val="2000"/>
              </a:lnSpc>
              <a:spcBef>
                <a:spcPct val="0"/>
              </a:spcBef>
            </a:pPr>
            <a:r>
              <a:rPr lang="en-US" altLang="en-US" sz="1800" dirty="0"/>
              <a:t>Formal reviews</a:t>
            </a:r>
          </a:p>
          <a:p>
            <a:pPr marL="742950" lvl="1" indent="-285750" eaLnBrk="1" hangingPunct="1">
              <a:lnSpc>
                <a:spcPts val="2000"/>
              </a:lnSpc>
              <a:spcBef>
                <a:spcPct val="0"/>
              </a:spcBef>
            </a:pPr>
            <a:r>
              <a:rPr lang="en-US" altLang="en-US" sz="1800" dirty="0"/>
              <a:t>Logical analysis</a:t>
            </a:r>
          </a:p>
          <a:p>
            <a:pPr marL="742950" lvl="1" indent="-285750" eaLnBrk="1" hangingPunct="1">
              <a:lnSpc>
                <a:spcPts val="2000"/>
              </a:lnSpc>
              <a:spcBef>
                <a:spcPct val="0"/>
              </a:spcBef>
            </a:pPr>
            <a:r>
              <a:rPr lang="en-US" altLang="en-US" sz="1800" dirty="0"/>
              <a:t>Prototypes and enactments</a:t>
            </a:r>
          </a:p>
          <a:p>
            <a:pPr marL="742950" lvl="1" indent="-285750" eaLnBrk="1" hangingPunct="1">
              <a:lnSpc>
                <a:spcPts val="2000"/>
              </a:lnSpc>
              <a:spcBef>
                <a:spcPct val="0"/>
              </a:spcBef>
            </a:pPr>
            <a:r>
              <a:rPr lang="en-US" altLang="en-US" sz="1800" dirty="0"/>
              <a:t>Design of functional tests</a:t>
            </a:r>
          </a:p>
        </p:txBody>
      </p:sp>
      <p:sp>
        <p:nvSpPr>
          <p:cNvPr id="6553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1EE285D0-63F3-4374-93B4-63F92B7BE06A}" type="slidenum">
              <a:rPr lang="en-CA" altLang="en-US" sz="1200" smtClean="0"/>
              <a:pPr>
                <a:lnSpc>
                  <a:spcPct val="100000"/>
                </a:lnSpc>
                <a:spcBef>
                  <a:spcPct val="0"/>
                </a:spcBef>
                <a:buClrTx/>
                <a:buSzTx/>
                <a:buFontTx/>
                <a:buNone/>
              </a:pPr>
              <a:t>60</a:t>
            </a:fld>
            <a:endParaRPr lang="en-CA" altLang="en-US" sz="1200"/>
          </a:p>
        </p:txBody>
      </p:sp>
      <p:sp>
        <p:nvSpPr>
          <p:cNvPr id="65541"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758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587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58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587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587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587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587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587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587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587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587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587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758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altLang="en-US"/>
              <a:t>Validation vs Verification</a:t>
            </a:r>
            <a:endParaRPr lang="en-CA" altLang="en-US"/>
          </a:p>
        </p:txBody>
      </p:sp>
      <p:sp>
        <p:nvSpPr>
          <p:cNvPr id="6656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37CEE1CB-17FE-4DB4-8FE6-A5832770861D}" type="slidenum">
              <a:rPr lang="en-CA" altLang="en-US" sz="1200" smtClean="0"/>
              <a:pPr>
                <a:lnSpc>
                  <a:spcPct val="100000"/>
                </a:lnSpc>
                <a:spcBef>
                  <a:spcPct val="0"/>
                </a:spcBef>
                <a:buClrTx/>
                <a:buSzTx/>
                <a:buFontTx/>
                <a:buNone/>
              </a:pPr>
              <a:t>61</a:t>
            </a:fld>
            <a:endParaRPr lang="en-CA" altLang="en-US" sz="1200"/>
          </a:p>
        </p:txBody>
      </p:sp>
      <p:pic>
        <p:nvPicPr>
          <p:cNvPr id="66564" name="Picture 3" descr="ProjMg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866775"/>
            <a:ext cx="7515225"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4"/>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a:t>
            </a:r>
            <a:r>
              <a:rPr lang="en-CA" altLang="en-US" sz="1200">
                <a:solidFill>
                  <a:schemeClr val="tx1"/>
                </a:solidFill>
              </a:rPr>
              <a:t>         </a:t>
            </a:r>
            <a:r>
              <a:rPr lang="en-CA" altLang="en-US" sz="1200" u="sng">
                <a:solidFill>
                  <a:schemeClr val="tx1"/>
                </a:solidFill>
              </a:rPr>
              <a:t>Development Process</a:t>
            </a:r>
            <a:r>
              <a:rPr lang="en-CA" altLang="en-US" sz="1200">
                <a:solidFill>
                  <a:srgbClr val="969696"/>
                </a:solidFill>
              </a:rPr>
              <a:t>         Requirements Activities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altLang="en-US"/>
              <a:t>Requirements Management</a:t>
            </a:r>
          </a:p>
        </p:txBody>
      </p:sp>
      <p:sp>
        <p:nvSpPr>
          <p:cNvPr id="67588" name="Rectangle 6"/>
          <p:cNvSpPr>
            <a:spLocks noGrp="1" noChangeArrowheads="1"/>
          </p:cNvSpPr>
          <p:nvPr>
            <p:ph idx="1"/>
          </p:nvPr>
        </p:nvSpPr>
        <p:spPr/>
        <p:txBody>
          <a:bodyPr/>
          <a:lstStyle/>
          <a:p>
            <a:pPr eaLnBrk="1" hangingPunct="1"/>
            <a:r>
              <a:rPr lang="en-US" altLang="en-US" dirty="0"/>
              <a:t>Necessary to cope with changes to requirements</a:t>
            </a:r>
          </a:p>
          <a:p>
            <a:pPr eaLnBrk="1" hangingPunct="1"/>
            <a:r>
              <a:rPr lang="en-US" altLang="en-US" dirty="0"/>
              <a:t>Requirements change is caused by:</a:t>
            </a:r>
          </a:p>
          <a:p>
            <a:pPr lvl="1" eaLnBrk="1" hangingPunct="1"/>
            <a:r>
              <a:rPr lang="en-US" altLang="en-US" dirty="0"/>
              <a:t>Business process changes</a:t>
            </a:r>
          </a:p>
          <a:p>
            <a:pPr lvl="1" eaLnBrk="1" hangingPunct="1"/>
            <a:r>
              <a:rPr lang="en-US" altLang="en-US" dirty="0"/>
              <a:t>Technology changes</a:t>
            </a:r>
          </a:p>
          <a:p>
            <a:pPr lvl="1" eaLnBrk="1" hangingPunct="1"/>
            <a:r>
              <a:rPr lang="en-US" altLang="en-US" dirty="0"/>
              <a:t>Better understanding of the problem</a:t>
            </a:r>
          </a:p>
          <a:p>
            <a:pPr eaLnBrk="1" hangingPunct="1"/>
            <a:endParaRPr lang="en-US" altLang="en-US" dirty="0"/>
          </a:p>
          <a:p>
            <a:pPr eaLnBrk="1" hangingPunct="1"/>
            <a:r>
              <a:rPr lang="en-US" altLang="en-US" b="1" dirty="0"/>
              <a:t>Traceability</a:t>
            </a:r>
            <a:r>
              <a:rPr lang="en-US" altLang="en-US" dirty="0"/>
              <a:t> is very important for effective requirements management</a:t>
            </a:r>
          </a:p>
          <a:p>
            <a:pPr eaLnBrk="1" hangingPunct="1"/>
            <a:endParaRPr lang="en-US" altLang="en-US" dirty="0"/>
          </a:p>
          <a:p>
            <a:pPr eaLnBrk="1" hangingPunct="1"/>
            <a:endParaRPr lang="en-US" altLang="en-US" dirty="0"/>
          </a:p>
        </p:txBody>
      </p:sp>
      <p:sp>
        <p:nvSpPr>
          <p:cNvPr id="6758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BBD0712C-B078-42E0-B229-9D4F35FB1AE5}" type="slidenum">
              <a:rPr lang="en-CA" altLang="en-US" sz="1200" smtClean="0"/>
              <a:pPr>
                <a:lnSpc>
                  <a:spcPct val="100000"/>
                </a:lnSpc>
                <a:spcBef>
                  <a:spcPct val="0"/>
                </a:spcBef>
                <a:buClrTx/>
                <a:buSzTx/>
                <a:buFontTx/>
                <a:buNone/>
              </a:pPr>
              <a:t>62</a:t>
            </a:fld>
            <a:endParaRPr lang="en-CA" altLang="en-US" sz="1200"/>
          </a:p>
        </p:txBody>
      </p:sp>
      <p:pic>
        <p:nvPicPr>
          <p:cNvPr id="675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3" y="4125913"/>
            <a:ext cx="5980112"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7"/>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
        <p:nvSpPr>
          <p:cNvPr id="67591" name="Text Box 8"/>
          <p:cNvSpPr txBox="1">
            <a:spLocks noChangeArrowheads="1"/>
          </p:cNvSpPr>
          <p:nvPr/>
        </p:nvSpPr>
        <p:spPr bwMode="auto">
          <a:xfrm>
            <a:off x="1289050" y="4732338"/>
            <a:ext cx="714375" cy="33655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US" altLang="en-US" sz="1600" dirty="0">
                <a:solidFill>
                  <a:schemeClr val="tx1"/>
                </a:solidFill>
              </a:rPr>
              <a:t>Goals</a:t>
            </a:r>
          </a:p>
        </p:txBody>
      </p:sp>
      <p:sp>
        <p:nvSpPr>
          <p:cNvPr id="67592" name="Text Box 9"/>
          <p:cNvSpPr txBox="1">
            <a:spLocks noChangeArrowheads="1"/>
          </p:cNvSpPr>
          <p:nvPr/>
        </p:nvSpPr>
        <p:spPr bwMode="auto">
          <a:xfrm>
            <a:off x="168275" y="4316413"/>
            <a:ext cx="1085850" cy="554037"/>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US" altLang="en-US" sz="1600">
                <a:solidFill>
                  <a:schemeClr val="tx1"/>
                </a:solidFill>
              </a:rPr>
              <a:t>Elicitation notes</a:t>
            </a:r>
          </a:p>
        </p:txBody>
      </p:sp>
      <p:sp>
        <p:nvSpPr>
          <p:cNvPr id="67593" name="Line 10"/>
          <p:cNvSpPr>
            <a:spLocks noChangeShapeType="1"/>
          </p:cNvSpPr>
          <p:nvPr/>
        </p:nvSpPr>
        <p:spPr bwMode="auto">
          <a:xfrm flipH="1" flipV="1">
            <a:off x="935038" y="4768850"/>
            <a:ext cx="384175" cy="239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a:spAutoFit/>
          </a:bodyPr>
          <a:lstStyle/>
          <a:p>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271"/>
          <p:cNvSpPr>
            <a:spLocks noGrp="1" noChangeArrowheads="1"/>
          </p:cNvSpPr>
          <p:nvPr>
            <p:ph type="title"/>
          </p:nvPr>
        </p:nvSpPr>
        <p:spPr/>
        <p:txBody>
          <a:bodyPr/>
          <a:lstStyle/>
          <a:p>
            <a:pPr eaLnBrk="1" hangingPunct="1"/>
            <a:r>
              <a:rPr lang="en-US" altLang="en-US"/>
              <a:t>Requirements Documents</a:t>
            </a:r>
          </a:p>
        </p:txBody>
      </p:sp>
      <p:sp>
        <p:nvSpPr>
          <p:cNvPr id="68612" name="Rectangle 272"/>
          <p:cNvSpPr>
            <a:spLocks noGrp="1" noChangeArrowheads="1"/>
          </p:cNvSpPr>
          <p:nvPr>
            <p:ph idx="1"/>
          </p:nvPr>
        </p:nvSpPr>
        <p:spPr/>
        <p:txBody>
          <a:bodyPr/>
          <a:lstStyle/>
          <a:p>
            <a:pPr marL="642938" indent="-457200" eaLnBrk="1" hangingPunct="1"/>
            <a:r>
              <a:rPr lang="en-US" altLang="en-US" dirty="0"/>
              <a:t>Vision and Scope Document</a:t>
            </a:r>
          </a:p>
          <a:p>
            <a:pPr marL="642938" indent="-457200" eaLnBrk="1" hangingPunct="1"/>
            <a:r>
              <a:rPr lang="en-US" altLang="en-US" dirty="0"/>
              <a:t>Elicitation notes</a:t>
            </a:r>
          </a:p>
          <a:p>
            <a:pPr marL="1031875" lvl="1" indent="-457200" eaLnBrk="1" hangingPunct="1"/>
            <a:r>
              <a:rPr lang="en-US" altLang="en-US" sz="1800" dirty="0"/>
              <a:t>(Raw) user requirements obtained through elicitation; often unstructured, incomplete, and inconsistent</a:t>
            </a:r>
            <a:endParaRPr lang="en-US" altLang="en-US" sz="1600" dirty="0"/>
          </a:p>
          <a:p>
            <a:pPr marL="642938" indent="-457200" eaLnBrk="1" hangingPunct="1"/>
            <a:r>
              <a:rPr lang="en-US" altLang="en-US" dirty="0"/>
              <a:t>Requirements document</a:t>
            </a:r>
          </a:p>
          <a:p>
            <a:pPr marL="642938" indent="-457200" eaLnBrk="1" hangingPunct="1"/>
            <a:r>
              <a:rPr lang="en-US" altLang="en-US" dirty="0"/>
              <a:t>System requirements document</a:t>
            </a:r>
          </a:p>
          <a:p>
            <a:pPr marL="642938" indent="-457200" eaLnBrk="1" hangingPunct="1"/>
            <a:r>
              <a:rPr lang="en-US" altLang="en-US" dirty="0"/>
              <a:t>Software requirements document </a:t>
            </a:r>
          </a:p>
          <a:p>
            <a:pPr marL="1031875" lvl="1" indent="-457200" eaLnBrk="1" hangingPunct="1"/>
            <a:r>
              <a:rPr lang="en-US" altLang="en-US" sz="1800" dirty="0"/>
              <a:t>The software is normally part of a system that includes hardware and software. Therefore the software requirements are normally part of the system requirements. </a:t>
            </a:r>
          </a:p>
        </p:txBody>
      </p:sp>
      <p:sp>
        <p:nvSpPr>
          <p:cNvPr id="68610"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A026FE64-0802-4036-AB9D-8DA401321F83}" type="slidenum">
              <a:rPr lang="en-CA" altLang="en-US" sz="1200" smtClean="0"/>
              <a:pPr>
                <a:lnSpc>
                  <a:spcPct val="100000"/>
                </a:lnSpc>
                <a:spcBef>
                  <a:spcPct val="0"/>
                </a:spcBef>
                <a:buClrTx/>
                <a:buSzTx/>
                <a:buFontTx/>
                <a:buNone/>
              </a:pPr>
              <a:t>63</a:t>
            </a:fld>
            <a:endParaRPr lang="en-CA" altLang="en-US" sz="1200"/>
          </a:p>
        </p:txBody>
      </p:sp>
      <p:sp>
        <p:nvSpPr>
          <p:cNvPr id="68613" name="Text Box 273"/>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271"/>
          <p:cNvSpPr>
            <a:spLocks noGrp="1" noChangeArrowheads="1"/>
          </p:cNvSpPr>
          <p:nvPr>
            <p:ph type="title"/>
          </p:nvPr>
        </p:nvSpPr>
        <p:spPr/>
        <p:txBody>
          <a:bodyPr/>
          <a:lstStyle/>
          <a:p>
            <a:pPr eaLnBrk="1" hangingPunct="1"/>
            <a:r>
              <a:rPr lang="en-US" altLang="en-US"/>
              <a:t>Types of Requirements Documents</a:t>
            </a:r>
          </a:p>
        </p:txBody>
      </p:sp>
      <p:sp>
        <p:nvSpPr>
          <p:cNvPr id="69636" name="Rectangle 272"/>
          <p:cNvSpPr>
            <a:spLocks noGrp="1" noChangeArrowheads="1"/>
          </p:cNvSpPr>
          <p:nvPr>
            <p:ph idx="1"/>
          </p:nvPr>
        </p:nvSpPr>
        <p:spPr/>
        <p:txBody>
          <a:bodyPr/>
          <a:lstStyle/>
          <a:p>
            <a:pPr eaLnBrk="1" hangingPunct="1">
              <a:buFontTx/>
              <a:buNone/>
            </a:pPr>
            <a:r>
              <a:rPr lang="en-US" altLang="en-US" b="1" dirty="0"/>
              <a:t>Two extremes:</a:t>
            </a:r>
          </a:p>
          <a:p>
            <a:pPr eaLnBrk="1" hangingPunct="1"/>
            <a:r>
              <a:rPr lang="en-US" altLang="en-US" dirty="0"/>
              <a:t>An informal outline of the requirements or stories using a few paragraphs or simple diagrams </a:t>
            </a:r>
          </a:p>
          <a:p>
            <a:pPr eaLnBrk="1" hangingPunct="1"/>
            <a:r>
              <a:rPr lang="en-US" altLang="en-US" dirty="0"/>
              <a:t>A long list of specifications that contain </a:t>
            </a:r>
            <a:br>
              <a:rPr lang="en-US" altLang="en-US" dirty="0"/>
            </a:br>
            <a:r>
              <a:rPr lang="en-US" altLang="en-US" dirty="0"/>
              <a:t>thousands of pages of intricate </a:t>
            </a:r>
            <a:br>
              <a:rPr lang="en-US" altLang="en-US" dirty="0"/>
            </a:br>
            <a:r>
              <a:rPr lang="en-US" altLang="en-US" dirty="0"/>
              <a:t>requirements describing the </a:t>
            </a:r>
            <a:br>
              <a:rPr lang="en-US" altLang="en-US" dirty="0"/>
            </a:br>
            <a:r>
              <a:rPr lang="en-US" altLang="en-US" dirty="0"/>
              <a:t>system in detail</a:t>
            </a:r>
          </a:p>
          <a:p>
            <a:pPr eaLnBrk="1" hangingPunct="1"/>
            <a:endParaRPr lang="en-US" altLang="en-US" dirty="0"/>
          </a:p>
          <a:p>
            <a:pPr eaLnBrk="1" hangingPunct="1"/>
            <a:r>
              <a:rPr lang="en-US" altLang="en-US" dirty="0"/>
              <a:t>Requirements documents for </a:t>
            </a:r>
            <a:br>
              <a:rPr lang="en-US" altLang="en-US" dirty="0"/>
            </a:br>
            <a:r>
              <a:rPr lang="en-US" altLang="en-US" dirty="0"/>
              <a:t>large systems are normally </a:t>
            </a:r>
            <a:br>
              <a:rPr lang="en-US" altLang="en-US" dirty="0"/>
            </a:br>
            <a:r>
              <a:rPr lang="en-US" altLang="en-US" dirty="0"/>
              <a:t>arranged in a hierarchy</a:t>
            </a:r>
          </a:p>
        </p:txBody>
      </p:sp>
      <p:sp>
        <p:nvSpPr>
          <p:cNvPr id="69634"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5A0B93C2-37CF-4633-B008-4F0DB48457A8}" type="slidenum">
              <a:rPr lang="en-CA" altLang="en-US" sz="1200" smtClean="0"/>
              <a:pPr>
                <a:lnSpc>
                  <a:spcPct val="100000"/>
                </a:lnSpc>
                <a:spcBef>
                  <a:spcPct val="0"/>
                </a:spcBef>
                <a:buClrTx/>
                <a:buSzTx/>
                <a:buFontTx/>
                <a:buNone/>
              </a:pPr>
              <a:t>64</a:t>
            </a:fld>
            <a:endParaRPr lang="en-CA" altLang="en-US" sz="1200"/>
          </a:p>
        </p:txBody>
      </p:sp>
      <p:grpSp>
        <p:nvGrpSpPr>
          <p:cNvPr id="69637" name="Group 4"/>
          <p:cNvGrpSpPr>
            <a:grpSpLocks/>
          </p:cNvGrpSpPr>
          <p:nvPr/>
        </p:nvGrpSpPr>
        <p:grpSpPr bwMode="auto">
          <a:xfrm>
            <a:off x="5176838" y="2235200"/>
            <a:ext cx="3692525" cy="4173538"/>
            <a:chOff x="3765" y="1286"/>
            <a:chExt cx="1707" cy="1930"/>
          </a:xfrm>
        </p:grpSpPr>
        <p:grpSp>
          <p:nvGrpSpPr>
            <p:cNvPr id="69639" name="Group 5"/>
            <p:cNvGrpSpPr>
              <a:grpSpLocks/>
            </p:cNvGrpSpPr>
            <p:nvPr/>
          </p:nvGrpSpPr>
          <p:grpSpPr bwMode="auto">
            <a:xfrm>
              <a:off x="3765" y="1286"/>
              <a:ext cx="1609" cy="1930"/>
              <a:chOff x="3663" y="1951"/>
              <a:chExt cx="1609" cy="1930"/>
            </a:xfrm>
          </p:grpSpPr>
          <p:sp>
            <p:nvSpPr>
              <p:cNvPr id="69705" name="Freeform 6"/>
              <p:cNvSpPr>
                <a:spLocks/>
              </p:cNvSpPr>
              <p:nvPr/>
            </p:nvSpPr>
            <p:spPr bwMode="auto">
              <a:xfrm>
                <a:off x="4232" y="1951"/>
                <a:ext cx="438" cy="549"/>
              </a:xfrm>
              <a:custGeom>
                <a:avLst/>
                <a:gdLst>
                  <a:gd name="T0" fmla="*/ 0 w 438"/>
                  <a:gd name="T1" fmla="*/ 0 h 549"/>
                  <a:gd name="T2" fmla="*/ 438 w 438"/>
                  <a:gd name="T3" fmla="*/ 0 h 549"/>
                  <a:gd name="T4" fmla="*/ 438 w 438"/>
                  <a:gd name="T5" fmla="*/ 549 h 549"/>
                  <a:gd name="T6" fmla="*/ 0 w 438"/>
                  <a:gd name="T7" fmla="*/ 549 h 549"/>
                  <a:gd name="T8" fmla="*/ 0 w 438"/>
                  <a:gd name="T9" fmla="*/ 0 h 549"/>
                  <a:gd name="T10" fmla="*/ 0 w 43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8" h="549">
                    <a:moveTo>
                      <a:pt x="0" y="0"/>
                    </a:moveTo>
                    <a:lnTo>
                      <a:pt x="438" y="0"/>
                    </a:lnTo>
                    <a:lnTo>
                      <a:pt x="438" y="549"/>
                    </a:lnTo>
                    <a:lnTo>
                      <a:pt x="0" y="5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06" name="Rectangle 7"/>
              <p:cNvSpPr>
                <a:spLocks noChangeArrowheads="1"/>
              </p:cNvSpPr>
              <p:nvPr/>
            </p:nvSpPr>
            <p:spPr bwMode="auto">
              <a:xfrm>
                <a:off x="4232" y="1951"/>
                <a:ext cx="438" cy="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07" name="Rectangle 8"/>
              <p:cNvSpPr>
                <a:spLocks noChangeArrowheads="1"/>
              </p:cNvSpPr>
              <p:nvPr/>
            </p:nvSpPr>
            <p:spPr bwMode="auto">
              <a:xfrm>
                <a:off x="4235" y="1954"/>
                <a:ext cx="432" cy="543"/>
              </a:xfrm>
              <a:prstGeom prst="rect">
                <a:avLst/>
              </a:prstGeom>
              <a:noFill/>
              <a:ln w="11113">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08" name="Freeform 9"/>
              <p:cNvSpPr>
                <a:spLocks/>
              </p:cNvSpPr>
              <p:nvPr/>
            </p:nvSpPr>
            <p:spPr bwMode="auto">
              <a:xfrm>
                <a:off x="3826" y="2644"/>
                <a:ext cx="445" cy="557"/>
              </a:xfrm>
              <a:custGeom>
                <a:avLst/>
                <a:gdLst>
                  <a:gd name="T0" fmla="*/ 0 w 445"/>
                  <a:gd name="T1" fmla="*/ 0 h 557"/>
                  <a:gd name="T2" fmla="*/ 445 w 445"/>
                  <a:gd name="T3" fmla="*/ 0 h 557"/>
                  <a:gd name="T4" fmla="*/ 445 w 445"/>
                  <a:gd name="T5" fmla="*/ 557 h 557"/>
                  <a:gd name="T6" fmla="*/ 0 w 445"/>
                  <a:gd name="T7" fmla="*/ 557 h 557"/>
                  <a:gd name="T8" fmla="*/ 0 w 445"/>
                  <a:gd name="T9" fmla="*/ 0 h 557"/>
                  <a:gd name="T10" fmla="*/ 0 w 445"/>
                  <a:gd name="T11" fmla="*/ 0 h 5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5" h="557">
                    <a:moveTo>
                      <a:pt x="0" y="0"/>
                    </a:moveTo>
                    <a:lnTo>
                      <a:pt x="445" y="0"/>
                    </a:lnTo>
                    <a:lnTo>
                      <a:pt x="445" y="557"/>
                    </a:lnTo>
                    <a:lnTo>
                      <a:pt x="0" y="55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09" name="Rectangle 10"/>
              <p:cNvSpPr>
                <a:spLocks noChangeArrowheads="1"/>
              </p:cNvSpPr>
              <p:nvPr/>
            </p:nvSpPr>
            <p:spPr bwMode="auto">
              <a:xfrm>
                <a:off x="3826" y="2644"/>
                <a:ext cx="445" cy="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10" name="Rectangle 11"/>
              <p:cNvSpPr>
                <a:spLocks noChangeArrowheads="1"/>
              </p:cNvSpPr>
              <p:nvPr/>
            </p:nvSpPr>
            <p:spPr bwMode="auto">
              <a:xfrm>
                <a:off x="3829" y="2654"/>
                <a:ext cx="439" cy="550"/>
              </a:xfrm>
              <a:prstGeom prst="rect">
                <a:avLst/>
              </a:prstGeom>
              <a:noFill/>
              <a:ln w="11113">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11" name="Rectangle 12"/>
              <p:cNvSpPr>
                <a:spLocks noChangeArrowheads="1"/>
              </p:cNvSpPr>
              <p:nvPr/>
            </p:nvSpPr>
            <p:spPr bwMode="auto">
              <a:xfrm>
                <a:off x="4245" y="1970"/>
                <a:ext cx="2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Requirements</a:t>
                </a:r>
                <a:endParaRPr lang="en-CA" altLang="en-US">
                  <a:solidFill>
                    <a:schemeClr val="tx1"/>
                  </a:solidFill>
                  <a:latin typeface="Times" pitchFamily="18" charset="0"/>
                </a:endParaRPr>
              </a:p>
            </p:txBody>
          </p:sp>
          <p:sp>
            <p:nvSpPr>
              <p:cNvPr id="69712" name="Rectangle 13"/>
              <p:cNvSpPr>
                <a:spLocks noChangeArrowheads="1"/>
              </p:cNvSpPr>
              <p:nvPr/>
            </p:nvSpPr>
            <p:spPr bwMode="auto">
              <a:xfrm>
                <a:off x="4245" y="2042"/>
                <a:ext cx="5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a:t>
                </a:r>
                <a:endParaRPr lang="en-CA" altLang="en-US">
                  <a:solidFill>
                    <a:schemeClr val="tx1"/>
                  </a:solidFill>
                  <a:latin typeface="Times" pitchFamily="18" charset="0"/>
                </a:endParaRPr>
              </a:p>
            </p:txBody>
          </p:sp>
          <p:sp>
            <p:nvSpPr>
              <p:cNvPr id="69713" name="Rectangle 14"/>
              <p:cNvSpPr>
                <a:spLocks noChangeArrowheads="1"/>
              </p:cNvSpPr>
              <p:nvPr/>
            </p:nvSpPr>
            <p:spPr bwMode="auto">
              <a:xfrm>
                <a:off x="4245" y="2081"/>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14" name="Rectangle 15"/>
              <p:cNvSpPr>
                <a:spLocks noChangeArrowheads="1"/>
              </p:cNvSpPr>
              <p:nvPr/>
            </p:nvSpPr>
            <p:spPr bwMode="auto">
              <a:xfrm>
                <a:off x="4245" y="2120"/>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15" name="Rectangle 16"/>
              <p:cNvSpPr>
                <a:spLocks noChangeArrowheads="1"/>
              </p:cNvSpPr>
              <p:nvPr/>
            </p:nvSpPr>
            <p:spPr bwMode="auto">
              <a:xfrm>
                <a:off x="4245" y="2160"/>
                <a:ext cx="16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a:t>
                </a:r>
                <a:endParaRPr lang="en-CA" altLang="en-US">
                  <a:solidFill>
                    <a:schemeClr val="tx1"/>
                  </a:solidFill>
                  <a:latin typeface="Times" pitchFamily="18" charset="0"/>
                </a:endParaRPr>
              </a:p>
            </p:txBody>
          </p:sp>
          <p:sp>
            <p:nvSpPr>
              <p:cNvPr id="69716" name="Rectangle 17"/>
              <p:cNvSpPr>
                <a:spLocks noChangeArrowheads="1"/>
              </p:cNvSpPr>
              <p:nvPr/>
            </p:nvSpPr>
            <p:spPr bwMode="auto">
              <a:xfrm>
                <a:off x="4245" y="2199"/>
                <a:ext cx="7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a:t>
                </a:r>
                <a:endParaRPr lang="en-CA" altLang="en-US">
                  <a:solidFill>
                    <a:schemeClr val="tx1"/>
                  </a:solidFill>
                  <a:latin typeface="Times" pitchFamily="18" charset="0"/>
                </a:endParaRPr>
              </a:p>
            </p:txBody>
          </p:sp>
          <p:sp>
            <p:nvSpPr>
              <p:cNvPr id="69717" name="Rectangle 18"/>
              <p:cNvSpPr>
                <a:spLocks noChangeArrowheads="1"/>
              </p:cNvSpPr>
              <p:nvPr/>
            </p:nvSpPr>
            <p:spPr bwMode="auto">
              <a:xfrm>
                <a:off x="4245" y="2238"/>
                <a:ext cx="19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a:t>
                </a:r>
                <a:endParaRPr lang="en-CA" altLang="en-US">
                  <a:solidFill>
                    <a:schemeClr val="tx1"/>
                  </a:solidFill>
                  <a:latin typeface="Times" pitchFamily="18" charset="0"/>
                </a:endParaRPr>
              </a:p>
            </p:txBody>
          </p:sp>
          <p:sp>
            <p:nvSpPr>
              <p:cNvPr id="69718" name="Rectangle 19"/>
              <p:cNvSpPr>
                <a:spLocks noChangeArrowheads="1"/>
              </p:cNvSpPr>
              <p:nvPr/>
            </p:nvSpPr>
            <p:spPr bwMode="auto">
              <a:xfrm>
                <a:off x="4245" y="2278"/>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19" name="Rectangle 20"/>
              <p:cNvSpPr>
                <a:spLocks noChangeArrowheads="1"/>
              </p:cNvSpPr>
              <p:nvPr/>
            </p:nvSpPr>
            <p:spPr bwMode="auto">
              <a:xfrm>
                <a:off x="4245" y="2317"/>
                <a:ext cx="4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20" name="Rectangle 21"/>
              <p:cNvSpPr>
                <a:spLocks noChangeArrowheads="1"/>
              </p:cNvSpPr>
              <p:nvPr/>
            </p:nvSpPr>
            <p:spPr bwMode="auto">
              <a:xfrm>
                <a:off x="4245" y="2356"/>
                <a:ext cx="22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xxxxxxxxxxxxxxx</a:t>
                </a:r>
                <a:endParaRPr lang="en-CA" altLang="en-US">
                  <a:solidFill>
                    <a:schemeClr val="tx1"/>
                  </a:solidFill>
                  <a:latin typeface="Times" pitchFamily="18" charset="0"/>
                </a:endParaRPr>
              </a:p>
            </p:txBody>
          </p:sp>
          <p:sp>
            <p:nvSpPr>
              <p:cNvPr id="69721" name="Rectangle 22"/>
              <p:cNvSpPr>
                <a:spLocks noChangeArrowheads="1"/>
              </p:cNvSpPr>
              <p:nvPr/>
            </p:nvSpPr>
            <p:spPr bwMode="auto">
              <a:xfrm>
                <a:off x="3898" y="2566"/>
                <a:ext cx="2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subsystem 1</a:t>
                </a:r>
                <a:endParaRPr lang="en-CA" altLang="en-US">
                  <a:solidFill>
                    <a:schemeClr val="tx1"/>
                  </a:solidFill>
                  <a:latin typeface="Times" pitchFamily="18" charset="0"/>
                </a:endParaRPr>
              </a:p>
            </p:txBody>
          </p:sp>
          <p:sp>
            <p:nvSpPr>
              <p:cNvPr id="69722" name="Rectangle 23"/>
              <p:cNvSpPr>
                <a:spLocks noChangeArrowheads="1"/>
              </p:cNvSpPr>
              <p:nvPr/>
            </p:nvSpPr>
            <p:spPr bwMode="auto">
              <a:xfrm>
                <a:off x="4723" y="2566"/>
                <a:ext cx="2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subsystem 2</a:t>
                </a:r>
                <a:endParaRPr lang="en-CA" altLang="en-US">
                  <a:solidFill>
                    <a:schemeClr val="tx1"/>
                  </a:solidFill>
                  <a:latin typeface="Times" pitchFamily="18" charset="0"/>
                </a:endParaRPr>
              </a:p>
            </p:txBody>
          </p:sp>
          <p:sp>
            <p:nvSpPr>
              <p:cNvPr id="69723" name="Rectangle 24"/>
              <p:cNvSpPr>
                <a:spLocks noChangeArrowheads="1"/>
              </p:cNvSpPr>
              <p:nvPr/>
            </p:nvSpPr>
            <p:spPr bwMode="auto">
              <a:xfrm>
                <a:off x="3839" y="2664"/>
                <a:ext cx="2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Requirements</a:t>
                </a:r>
                <a:endParaRPr lang="en-CA" altLang="en-US">
                  <a:solidFill>
                    <a:schemeClr val="tx1"/>
                  </a:solidFill>
                  <a:latin typeface="Times" pitchFamily="18" charset="0"/>
                </a:endParaRPr>
              </a:p>
            </p:txBody>
          </p:sp>
          <p:sp>
            <p:nvSpPr>
              <p:cNvPr id="69724" name="Rectangle 25"/>
              <p:cNvSpPr>
                <a:spLocks noChangeArrowheads="1"/>
              </p:cNvSpPr>
              <p:nvPr/>
            </p:nvSpPr>
            <p:spPr bwMode="auto">
              <a:xfrm>
                <a:off x="3839" y="2736"/>
                <a:ext cx="5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a:t>
                </a:r>
                <a:endParaRPr lang="en-CA" altLang="en-US">
                  <a:solidFill>
                    <a:schemeClr val="tx1"/>
                  </a:solidFill>
                  <a:latin typeface="Times" pitchFamily="18" charset="0"/>
                </a:endParaRPr>
              </a:p>
            </p:txBody>
          </p:sp>
          <p:sp>
            <p:nvSpPr>
              <p:cNvPr id="69725" name="Rectangle 26"/>
              <p:cNvSpPr>
                <a:spLocks noChangeArrowheads="1"/>
              </p:cNvSpPr>
              <p:nvPr/>
            </p:nvSpPr>
            <p:spPr bwMode="auto">
              <a:xfrm>
                <a:off x="3839" y="2775"/>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26" name="Rectangle 27"/>
              <p:cNvSpPr>
                <a:spLocks noChangeArrowheads="1"/>
              </p:cNvSpPr>
              <p:nvPr/>
            </p:nvSpPr>
            <p:spPr bwMode="auto">
              <a:xfrm>
                <a:off x="3839" y="2814"/>
                <a:ext cx="44"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27" name="Rectangle 28"/>
              <p:cNvSpPr>
                <a:spLocks noChangeArrowheads="1"/>
              </p:cNvSpPr>
              <p:nvPr/>
            </p:nvSpPr>
            <p:spPr bwMode="auto">
              <a:xfrm>
                <a:off x="3839" y="2854"/>
                <a:ext cx="16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a:t>
                </a:r>
                <a:endParaRPr lang="en-CA" altLang="en-US">
                  <a:solidFill>
                    <a:schemeClr val="tx1"/>
                  </a:solidFill>
                  <a:latin typeface="Times" pitchFamily="18" charset="0"/>
                </a:endParaRPr>
              </a:p>
            </p:txBody>
          </p:sp>
          <p:sp>
            <p:nvSpPr>
              <p:cNvPr id="69728" name="Rectangle 29"/>
              <p:cNvSpPr>
                <a:spLocks noChangeArrowheads="1"/>
              </p:cNvSpPr>
              <p:nvPr/>
            </p:nvSpPr>
            <p:spPr bwMode="auto">
              <a:xfrm>
                <a:off x="3839" y="2893"/>
                <a:ext cx="7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a:t>
                </a:r>
                <a:endParaRPr lang="en-CA" altLang="en-US">
                  <a:solidFill>
                    <a:schemeClr val="tx1"/>
                  </a:solidFill>
                  <a:latin typeface="Times" pitchFamily="18" charset="0"/>
                </a:endParaRPr>
              </a:p>
            </p:txBody>
          </p:sp>
          <p:sp>
            <p:nvSpPr>
              <p:cNvPr id="69729" name="Rectangle 30"/>
              <p:cNvSpPr>
                <a:spLocks noChangeArrowheads="1"/>
              </p:cNvSpPr>
              <p:nvPr/>
            </p:nvSpPr>
            <p:spPr bwMode="auto">
              <a:xfrm>
                <a:off x="3839" y="2932"/>
                <a:ext cx="19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a:t>
                </a:r>
                <a:endParaRPr lang="en-CA" altLang="en-US">
                  <a:solidFill>
                    <a:schemeClr val="tx1"/>
                  </a:solidFill>
                  <a:latin typeface="Times" pitchFamily="18" charset="0"/>
                </a:endParaRPr>
              </a:p>
            </p:txBody>
          </p:sp>
          <p:sp>
            <p:nvSpPr>
              <p:cNvPr id="69730" name="Rectangle 31"/>
              <p:cNvSpPr>
                <a:spLocks noChangeArrowheads="1"/>
              </p:cNvSpPr>
              <p:nvPr/>
            </p:nvSpPr>
            <p:spPr bwMode="auto">
              <a:xfrm>
                <a:off x="3839" y="2971"/>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31" name="Rectangle 32"/>
              <p:cNvSpPr>
                <a:spLocks noChangeArrowheads="1"/>
              </p:cNvSpPr>
              <p:nvPr/>
            </p:nvSpPr>
            <p:spPr bwMode="auto">
              <a:xfrm>
                <a:off x="3839" y="3011"/>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32" name="Rectangle 33"/>
              <p:cNvSpPr>
                <a:spLocks noChangeArrowheads="1"/>
              </p:cNvSpPr>
              <p:nvPr/>
            </p:nvSpPr>
            <p:spPr bwMode="auto">
              <a:xfrm>
                <a:off x="3839" y="3050"/>
                <a:ext cx="22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xxxxxxxxxxxxxxx</a:t>
                </a:r>
                <a:endParaRPr lang="en-CA" altLang="en-US">
                  <a:solidFill>
                    <a:schemeClr val="tx1"/>
                  </a:solidFill>
                  <a:latin typeface="Times" pitchFamily="18" charset="0"/>
                </a:endParaRPr>
              </a:p>
            </p:txBody>
          </p:sp>
          <p:sp>
            <p:nvSpPr>
              <p:cNvPr id="69733" name="Freeform 34"/>
              <p:cNvSpPr>
                <a:spLocks/>
              </p:cNvSpPr>
              <p:nvPr/>
            </p:nvSpPr>
            <p:spPr bwMode="auto">
              <a:xfrm>
                <a:off x="4690" y="2651"/>
                <a:ext cx="445" cy="550"/>
              </a:xfrm>
              <a:custGeom>
                <a:avLst/>
                <a:gdLst>
                  <a:gd name="T0" fmla="*/ 0 w 445"/>
                  <a:gd name="T1" fmla="*/ 0 h 550"/>
                  <a:gd name="T2" fmla="*/ 445 w 445"/>
                  <a:gd name="T3" fmla="*/ 0 h 550"/>
                  <a:gd name="T4" fmla="*/ 445 w 445"/>
                  <a:gd name="T5" fmla="*/ 550 h 550"/>
                  <a:gd name="T6" fmla="*/ 0 w 445"/>
                  <a:gd name="T7" fmla="*/ 550 h 550"/>
                  <a:gd name="T8" fmla="*/ 0 w 445"/>
                  <a:gd name="T9" fmla="*/ 0 h 550"/>
                  <a:gd name="T10" fmla="*/ 0 w 445"/>
                  <a:gd name="T11" fmla="*/ 0 h 5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5" h="550">
                    <a:moveTo>
                      <a:pt x="0" y="0"/>
                    </a:moveTo>
                    <a:lnTo>
                      <a:pt x="445" y="0"/>
                    </a:lnTo>
                    <a:lnTo>
                      <a:pt x="445" y="550"/>
                    </a:lnTo>
                    <a:lnTo>
                      <a:pt x="0" y="55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34" name="Rectangle 35"/>
              <p:cNvSpPr>
                <a:spLocks noChangeArrowheads="1"/>
              </p:cNvSpPr>
              <p:nvPr/>
            </p:nvSpPr>
            <p:spPr bwMode="auto">
              <a:xfrm>
                <a:off x="4690" y="2651"/>
                <a:ext cx="445" cy="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35" name="Rectangle 36"/>
              <p:cNvSpPr>
                <a:spLocks noChangeArrowheads="1"/>
              </p:cNvSpPr>
              <p:nvPr/>
            </p:nvSpPr>
            <p:spPr bwMode="auto">
              <a:xfrm>
                <a:off x="4693" y="2654"/>
                <a:ext cx="439" cy="544"/>
              </a:xfrm>
              <a:prstGeom prst="rect">
                <a:avLst/>
              </a:prstGeom>
              <a:noFill/>
              <a:ln w="11113">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36" name="Rectangle 37"/>
              <p:cNvSpPr>
                <a:spLocks noChangeArrowheads="1"/>
              </p:cNvSpPr>
              <p:nvPr/>
            </p:nvSpPr>
            <p:spPr bwMode="auto">
              <a:xfrm>
                <a:off x="4703" y="2664"/>
                <a:ext cx="2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Requirements</a:t>
                </a:r>
                <a:endParaRPr lang="en-CA" altLang="en-US">
                  <a:solidFill>
                    <a:schemeClr val="tx1"/>
                  </a:solidFill>
                  <a:latin typeface="Times" pitchFamily="18" charset="0"/>
                </a:endParaRPr>
              </a:p>
            </p:txBody>
          </p:sp>
          <p:sp>
            <p:nvSpPr>
              <p:cNvPr id="69737" name="Rectangle 38"/>
              <p:cNvSpPr>
                <a:spLocks noChangeArrowheads="1"/>
              </p:cNvSpPr>
              <p:nvPr/>
            </p:nvSpPr>
            <p:spPr bwMode="auto">
              <a:xfrm>
                <a:off x="4703" y="2729"/>
                <a:ext cx="17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Definition</a:t>
                </a:r>
                <a:endParaRPr lang="en-CA" altLang="en-US">
                  <a:solidFill>
                    <a:schemeClr val="tx1"/>
                  </a:solidFill>
                  <a:latin typeface="Times" pitchFamily="18" charset="0"/>
                </a:endParaRPr>
              </a:p>
            </p:txBody>
          </p:sp>
          <p:sp>
            <p:nvSpPr>
              <p:cNvPr id="69738" name="Rectangle 39"/>
              <p:cNvSpPr>
                <a:spLocks noChangeArrowheads="1"/>
              </p:cNvSpPr>
              <p:nvPr/>
            </p:nvSpPr>
            <p:spPr bwMode="auto">
              <a:xfrm>
                <a:off x="4703" y="2801"/>
                <a:ext cx="5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a:t>
                </a:r>
                <a:endParaRPr lang="en-CA" altLang="en-US">
                  <a:solidFill>
                    <a:schemeClr val="tx1"/>
                  </a:solidFill>
                  <a:latin typeface="Times" pitchFamily="18" charset="0"/>
                </a:endParaRPr>
              </a:p>
            </p:txBody>
          </p:sp>
          <p:sp>
            <p:nvSpPr>
              <p:cNvPr id="69739" name="Rectangle 40"/>
              <p:cNvSpPr>
                <a:spLocks noChangeArrowheads="1"/>
              </p:cNvSpPr>
              <p:nvPr/>
            </p:nvSpPr>
            <p:spPr bwMode="auto">
              <a:xfrm>
                <a:off x="4703" y="2840"/>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40" name="Rectangle 41"/>
              <p:cNvSpPr>
                <a:spLocks noChangeArrowheads="1"/>
              </p:cNvSpPr>
              <p:nvPr/>
            </p:nvSpPr>
            <p:spPr bwMode="auto">
              <a:xfrm>
                <a:off x="4703" y="2880"/>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41" name="Rectangle 42"/>
              <p:cNvSpPr>
                <a:spLocks noChangeArrowheads="1"/>
              </p:cNvSpPr>
              <p:nvPr/>
            </p:nvSpPr>
            <p:spPr bwMode="auto">
              <a:xfrm>
                <a:off x="4703" y="2919"/>
                <a:ext cx="162"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a:t>
                </a:r>
                <a:endParaRPr lang="en-CA" altLang="en-US">
                  <a:solidFill>
                    <a:schemeClr val="tx1"/>
                  </a:solidFill>
                  <a:latin typeface="Times" pitchFamily="18" charset="0"/>
                </a:endParaRPr>
              </a:p>
            </p:txBody>
          </p:sp>
          <p:sp>
            <p:nvSpPr>
              <p:cNvPr id="69742" name="Rectangle 43"/>
              <p:cNvSpPr>
                <a:spLocks noChangeArrowheads="1"/>
              </p:cNvSpPr>
              <p:nvPr/>
            </p:nvSpPr>
            <p:spPr bwMode="auto">
              <a:xfrm>
                <a:off x="4703" y="2958"/>
                <a:ext cx="7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a:t>
                </a:r>
                <a:endParaRPr lang="en-CA" altLang="en-US">
                  <a:solidFill>
                    <a:schemeClr val="tx1"/>
                  </a:solidFill>
                  <a:latin typeface="Times" pitchFamily="18" charset="0"/>
                </a:endParaRPr>
              </a:p>
            </p:txBody>
          </p:sp>
          <p:sp>
            <p:nvSpPr>
              <p:cNvPr id="69743" name="Rectangle 44"/>
              <p:cNvSpPr>
                <a:spLocks noChangeArrowheads="1"/>
              </p:cNvSpPr>
              <p:nvPr/>
            </p:nvSpPr>
            <p:spPr bwMode="auto">
              <a:xfrm>
                <a:off x="4703" y="2998"/>
                <a:ext cx="19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a:t>
                </a:r>
                <a:endParaRPr lang="en-CA" altLang="en-US">
                  <a:solidFill>
                    <a:schemeClr val="tx1"/>
                  </a:solidFill>
                  <a:latin typeface="Times" pitchFamily="18" charset="0"/>
                </a:endParaRPr>
              </a:p>
            </p:txBody>
          </p:sp>
          <p:sp>
            <p:nvSpPr>
              <p:cNvPr id="69744" name="Rectangle 45"/>
              <p:cNvSpPr>
                <a:spLocks noChangeArrowheads="1"/>
              </p:cNvSpPr>
              <p:nvPr/>
            </p:nvSpPr>
            <p:spPr bwMode="auto">
              <a:xfrm>
                <a:off x="4703" y="3037"/>
                <a:ext cx="10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45" name="Rectangle 46"/>
              <p:cNvSpPr>
                <a:spLocks noChangeArrowheads="1"/>
              </p:cNvSpPr>
              <p:nvPr/>
            </p:nvSpPr>
            <p:spPr bwMode="auto">
              <a:xfrm>
                <a:off x="4703" y="3076"/>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46" name="Rectangle 47"/>
              <p:cNvSpPr>
                <a:spLocks noChangeArrowheads="1"/>
              </p:cNvSpPr>
              <p:nvPr/>
            </p:nvSpPr>
            <p:spPr bwMode="auto">
              <a:xfrm>
                <a:off x="4703" y="3115"/>
                <a:ext cx="220"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xxxxxxxxxxxxxxx</a:t>
                </a:r>
                <a:endParaRPr lang="en-CA" altLang="en-US">
                  <a:solidFill>
                    <a:schemeClr val="tx1"/>
                  </a:solidFill>
                  <a:latin typeface="Times" pitchFamily="18" charset="0"/>
                </a:endParaRPr>
              </a:p>
            </p:txBody>
          </p:sp>
          <p:sp>
            <p:nvSpPr>
              <p:cNvPr id="69747" name="Freeform 48"/>
              <p:cNvSpPr>
                <a:spLocks/>
              </p:cNvSpPr>
              <p:nvPr/>
            </p:nvSpPr>
            <p:spPr bwMode="auto">
              <a:xfrm>
                <a:off x="4827" y="2834"/>
                <a:ext cx="445" cy="550"/>
              </a:xfrm>
              <a:custGeom>
                <a:avLst/>
                <a:gdLst>
                  <a:gd name="T0" fmla="*/ 0 w 445"/>
                  <a:gd name="T1" fmla="*/ 0 h 550"/>
                  <a:gd name="T2" fmla="*/ 445 w 445"/>
                  <a:gd name="T3" fmla="*/ 0 h 550"/>
                  <a:gd name="T4" fmla="*/ 445 w 445"/>
                  <a:gd name="T5" fmla="*/ 550 h 550"/>
                  <a:gd name="T6" fmla="*/ 0 w 445"/>
                  <a:gd name="T7" fmla="*/ 550 h 550"/>
                  <a:gd name="T8" fmla="*/ 0 w 445"/>
                  <a:gd name="T9" fmla="*/ 0 h 550"/>
                  <a:gd name="T10" fmla="*/ 0 w 445"/>
                  <a:gd name="T11" fmla="*/ 0 h 550"/>
                  <a:gd name="T12" fmla="*/ 0 w 445"/>
                  <a:gd name="T13" fmla="*/ 0 h 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5" h="550">
                    <a:moveTo>
                      <a:pt x="0" y="0"/>
                    </a:moveTo>
                    <a:lnTo>
                      <a:pt x="445" y="0"/>
                    </a:lnTo>
                    <a:lnTo>
                      <a:pt x="445" y="550"/>
                    </a:lnTo>
                    <a:lnTo>
                      <a:pt x="0" y="55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48" name="Rectangle 49"/>
              <p:cNvSpPr>
                <a:spLocks noChangeArrowheads="1"/>
              </p:cNvSpPr>
              <p:nvPr/>
            </p:nvSpPr>
            <p:spPr bwMode="auto">
              <a:xfrm>
                <a:off x="4830" y="2837"/>
                <a:ext cx="439" cy="544"/>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49" name="Rectangle 50"/>
              <p:cNvSpPr>
                <a:spLocks noChangeArrowheads="1"/>
              </p:cNvSpPr>
              <p:nvPr/>
            </p:nvSpPr>
            <p:spPr bwMode="auto">
              <a:xfrm>
                <a:off x="4834" y="2847"/>
                <a:ext cx="25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Requirements</a:t>
                </a:r>
                <a:endParaRPr lang="en-CA" altLang="en-US">
                  <a:solidFill>
                    <a:schemeClr val="tx1"/>
                  </a:solidFill>
                  <a:latin typeface="Times" pitchFamily="18" charset="0"/>
                </a:endParaRPr>
              </a:p>
            </p:txBody>
          </p:sp>
          <p:sp>
            <p:nvSpPr>
              <p:cNvPr id="69750" name="Rectangle 51"/>
              <p:cNvSpPr>
                <a:spLocks noChangeArrowheads="1"/>
              </p:cNvSpPr>
              <p:nvPr/>
            </p:nvSpPr>
            <p:spPr bwMode="auto">
              <a:xfrm>
                <a:off x="4834" y="2913"/>
                <a:ext cx="232"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Specification</a:t>
                </a:r>
                <a:endParaRPr lang="en-CA" altLang="en-US">
                  <a:solidFill>
                    <a:schemeClr val="tx1"/>
                  </a:solidFill>
                  <a:latin typeface="Times" pitchFamily="18" charset="0"/>
                </a:endParaRPr>
              </a:p>
            </p:txBody>
          </p:sp>
          <p:sp>
            <p:nvSpPr>
              <p:cNvPr id="69751" name="Rectangle 52"/>
              <p:cNvSpPr>
                <a:spLocks noChangeArrowheads="1"/>
              </p:cNvSpPr>
              <p:nvPr/>
            </p:nvSpPr>
            <p:spPr bwMode="auto">
              <a:xfrm>
                <a:off x="4834" y="2984"/>
                <a:ext cx="5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a:t>
                </a:r>
                <a:endParaRPr lang="en-CA" altLang="en-US">
                  <a:solidFill>
                    <a:schemeClr val="tx1"/>
                  </a:solidFill>
                  <a:latin typeface="Times" pitchFamily="18" charset="0"/>
                </a:endParaRPr>
              </a:p>
            </p:txBody>
          </p:sp>
          <p:sp>
            <p:nvSpPr>
              <p:cNvPr id="69752" name="Rectangle 53"/>
              <p:cNvSpPr>
                <a:spLocks noChangeArrowheads="1"/>
              </p:cNvSpPr>
              <p:nvPr/>
            </p:nvSpPr>
            <p:spPr bwMode="auto">
              <a:xfrm>
                <a:off x="4834" y="3024"/>
                <a:ext cx="10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53" name="Rectangle 54"/>
              <p:cNvSpPr>
                <a:spLocks noChangeArrowheads="1"/>
              </p:cNvSpPr>
              <p:nvPr/>
            </p:nvSpPr>
            <p:spPr bwMode="auto">
              <a:xfrm>
                <a:off x="4834" y="3063"/>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54" name="Rectangle 55"/>
              <p:cNvSpPr>
                <a:spLocks noChangeArrowheads="1"/>
              </p:cNvSpPr>
              <p:nvPr/>
            </p:nvSpPr>
            <p:spPr bwMode="auto">
              <a:xfrm>
                <a:off x="4834" y="3102"/>
                <a:ext cx="16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a:t>
                </a:r>
                <a:endParaRPr lang="en-CA" altLang="en-US">
                  <a:solidFill>
                    <a:schemeClr val="tx1"/>
                  </a:solidFill>
                  <a:latin typeface="Times" pitchFamily="18" charset="0"/>
                </a:endParaRPr>
              </a:p>
            </p:txBody>
          </p:sp>
          <p:sp>
            <p:nvSpPr>
              <p:cNvPr id="69755" name="Rectangle 56"/>
              <p:cNvSpPr>
                <a:spLocks noChangeArrowheads="1"/>
              </p:cNvSpPr>
              <p:nvPr/>
            </p:nvSpPr>
            <p:spPr bwMode="auto">
              <a:xfrm>
                <a:off x="4834" y="3142"/>
                <a:ext cx="73"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a:t>
                </a:r>
                <a:endParaRPr lang="en-CA" altLang="en-US">
                  <a:solidFill>
                    <a:schemeClr val="tx1"/>
                  </a:solidFill>
                  <a:latin typeface="Times" pitchFamily="18" charset="0"/>
                </a:endParaRPr>
              </a:p>
            </p:txBody>
          </p:sp>
          <p:sp>
            <p:nvSpPr>
              <p:cNvPr id="69756" name="Rectangle 57"/>
              <p:cNvSpPr>
                <a:spLocks noChangeArrowheads="1"/>
              </p:cNvSpPr>
              <p:nvPr/>
            </p:nvSpPr>
            <p:spPr bwMode="auto">
              <a:xfrm>
                <a:off x="4834" y="3181"/>
                <a:ext cx="19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a:t>
                </a:r>
                <a:endParaRPr lang="en-CA" altLang="en-US">
                  <a:solidFill>
                    <a:schemeClr val="tx1"/>
                  </a:solidFill>
                  <a:latin typeface="Times" pitchFamily="18" charset="0"/>
                </a:endParaRPr>
              </a:p>
            </p:txBody>
          </p:sp>
          <p:sp>
            <p:nvSpPr>
              <p:cNvPr id="69757" name="Rectangle 58"/>
              <p:cNvSpPr>
                <a:spLocks noChangeArrowheads="1"/>
              </p:cNvSpPr>
              <p:nvPr/>
            </p:nvSpPr>
            <p:spPr bwMode="auto">
              <a:xfrm>
                <a:off x="4834" y="3220"/>
                <a:ext cx="10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a:t>
                </a:r>
                <a:endParaRPr lang="en-CA" altLang="en-US">
                  <a:solidFill>
                    <a:schemeClr val="tx1"/>
                  </a:solidFill>
                  <a:latin typeface="Times" pitchFamily="18" charset="0"/>
                </a:endParaRPr>
              </a:p>
            </p:txBody>
          </p:sp>
          <p:sp>
            <p:nvSpPr>
              <p:cNvPr id="69758" name="Rectangle 59"/>
              <p:cNvSpPr>
                <a:spLocks noChangeArrowheads="1"/>
              </p:cNvSpPr>
              <p:nvPr/>
            </p:nvSpPr>
            <p:spPr bwMode="auto">
              <a:xfrm>
                <a:off x="4834" y="3259"/>
                <a:ext cx="4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a:t>
                </a:r>
                <a:endParaRPr lang="en-CA" altLang="en-US">
                  <a:solidFill>
                    <a:schemeClr val="tx1"/>
                  </a:solidFill>
                  <a:latin typeface="Times" pitchFamily="18" charset="0"/>
                </a:endParaRPr>
              </a:p>
            </p:txBody>
          </p:sp>
          <p:sp>
            <p:nvSpPr>
              <p:cNvPr id="69759" name="Rectangle 60"/>
              <p:cNvSpPr>
                <a:spLocks noChangeArrowheads="1"/>
              </p:cNvSpPr>
              <p:nvPr/>
            </p:nvSpPr>
            <p:spPr bwMode="auto">
              <a:xfrm>
                <a:off x="4834" y="3299"/>
                <a:ext cx="220"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500">
                    <a:solidFill>
                      <a:srgbClr val="000000"/>
                    </a:solidFill>
                  </a:rPr>
                  <a:t>xxxxxxxxxxxxxxx</a:t>
                </a:r>
                <a:endParaRPr lang="en-CA" altLang="en-US">
                  <a:solidFill>
                    <a:schemeClr val="tx1"/>
                  </a:solidFill>
                  <a:latin typeface="Times" pitchFamily="18" charset="0"/>
                </a:endParaRPr>
              </a:p>
            </p:txBody>
          </p:sp>
          <p:sp>
            <p:nvSpPr>
              <p:cNvPr id="69760" name="Rectangle 61"/>
              <p:cNvSpPr>
                <a:spLocks noChangeArrowheads="1"/>
              </p:cNvSpPr>
              <p:nvPr/>
            </p:nvSpPr>
            <p:spPr bwMode="auto">
              <a:xfrm>
                <a:off x="3852" y="3253"/>
                <a:ext cx="297"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sub-subsystems</a:t>
                </a:r>
                <a:endParaRPr lang="en-CA" altLang="en-US">
                  <a:solidFill>
                    <a:schemeClr val="tx1"/>
                  </a:solidFill>
                  <a:latin typeface="Times" pitchFamily="18" charset="0"/>
                </a:endParaRPr>
              </a:p>
            </p:txBody>
          </p:sp>
          <p:sp>
            <p:nvSpPr>
              <p:cNvPr id="69761" name="Rectangle 62"/>
              <p:cNvSpPr>
                <a:spLocks noChangeArrowheads="1"/>
              </p:cNvSpPr>
              <p:nvPr/>
            </p:nvSpPr>
            <p:spPr bwMode="auto">
              <a:xfrm>
                <a:off x="4729" y="3410"/>
                <a:ext cx="29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700">
                    <a:solidFill>
                      <a:srgbClr val="000000"/>
                    </a:solidFill>
                  </a:rPr>
                  <a:t>sub-subsystems</a:t>
                </a:r>
                <a:endParaRPr lang="en-CA" altLang="en-US">
                  <a:solidFill>
                    <a:schemeClr val="tx1"/>
                  </a:solidFill>
                  <a:latin typeface="Times" pitchFamily="18" charset="0"/>
                </a:endParaRPr>
              </a:p>
            </p:txBody>
          </p:sp>
          <p:sp>
            <p:nvSpPr>
              <p:cNvPr id="69762" name="Freeform 63"/>
              <p:cNvSpPr>
                <a:spLocks/>
              </p:cNvSpPr>
              <p:nvPr/>
            </p:nvSpPr>
            <p:spPr bwMode="auto">
              <a:xfrm>
                <a:off x="3663" y="3358"/>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63" name="Rectangle 64"/>
              <p:cNvSpPr>
                <a:spLocks noChangeArrowheads="1"/>
              </p:cNvSpPr>
              <p:nvPr/>
            </p:nvSpPr>
            <p:spPr bwMode="auto">
              <a:xfrm>
                <a:off x="3666" y="3361"/>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64" name="Rectangle 65"/>
              <p:cNvSpPr>
                <a:spLocks noChangeArrowheads="1"/>
              </p:cNvSpPr>
              <p:nvPr/>
            </p:nvSpPr>
            <p:spPr bwMode="auto">
              <a:xfrm>
                <a:off x="3669" y="3371"/>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765" name="Rectangle 66"/>
              <p:cNvSpPr>
                <a:spLocks noChangeArrowheads="1"/>
              </p:cNvSpPr>
              <p:nvPr/>
            </p:nvSpPr>
            <p:spPr bwMode="auto">
              <a:xfrm>
                <a:off x="3669" y="3397"/>
                <a:ext cx="7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766" name="Rectangle 67"/>
              <p:cNvSpPr>
                <a:spLocks noChangeArrowheads="1"/>
              </p:cNvSpPr>
              <p:nvPr/>
            </p:nvSpPr>
            <p:spPr bwMode="auto">
              <a:xfrm>
                <a:off x="3669" y="3429"/>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767" name="Rectangle 68"/>
              <p:cNvSpPr>
                <a:spLocks noChangeArrowheads="1"/>
              </p:cNvSpPr>
              <p:nvPr/>
            </p:nvSpPr>
            <p:spPr bwMode="auto">
              <a:xfrm>
                <a:off x="3669" y="3449"/>
                <a:ext cx="6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68" name="Rectangle 69"/>
              <p:cNvSpPr>
                <a:spLocks noChangeArrowheads="1"/>
              </p:cNvSpPr>
              <p:nvPr/>
            </p:nvSpPr>
            <p:spPr bwMode="auto">
              <a:xfrm>
                <a:off x="3669" y="3462"/>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69" name="Rectangle 70"/>
              <p:cNvSpPr>
                <a:spLocks noChangeArrowheads="1"/>
              </p:cNvSpPr>
              <p:nvPr/>
            </p:nvSpPr>
            <p:spPr bwMode="auto">
              <a:xfrm>
                <a:off x="3669" y="3482"/>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770" name="Rectangle 71"/>
              <p:cNvSpPr>
                <a:spLocks noChangeArrowheads="1"/>
              </p:cNvSpPr>
              <p:nvPr/>
            </p:nvSpPr>
            <p:spPr bwMode="auto">
              <a:xfrm>
                <a:off x="3669" y="3501"/>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771" name="Rectangle 72"/>
              <p:cNvSpPr>
                <a:spLocks noChangeArrowheads="1"/>
              </p:cNvSpPr>
              <p:nvPr/>
            </p:nvSpPr>
            <p:spPr bwMode="auto">
              <a:xfrm>
                <a:off x="3669" y="3521"/>
                <a:ext cx="1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772" name="Rectangle 73"/>
              <p:cNvSpPr>
                <a:spLocks noChangeArrowheads="1"/>
              </p:cNvSpPr>
              <p:nvPr/>
            </p:nvSpPr>
            <p:spPr bwMode="auto">
              <a:xfrm>
                <a:off x="3669" y="3541"/>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73" name="Rectangle 74"/>
              <p:cNvSpPr>
                <a:spLocks noChangeArrowheads="1"/>
              </p:cNvSpPr>
              <p:nvPr/>
            </p:nvSpPr>
            <p:spPr bwMode="auto">
              <a:xfrm>
                <a:off x="3669" y="3560"/>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74" name="Rectangle 75"/>
              <p:cNvSpPr>
                <a:spLocks noChangeArrowheads="1"/>
              </p:cNvSpPr>
              <p:nvPr/>
            </p:nvSpPr>
            <p:spPr bwMode="auto">
              <a:xfrm>
                <a:off x="3669" y="3580"/>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775" name="Freeform 76"/>
              <p:cNvSpPr>
                <a:spLocks/>
              </p:cNvSpPr>
              <p:nvPr/>
            </p:nvSpPr>
            <p:spPr bwMode="auto">
              <a:xfrm>
                <a:off x="3728" y="3449"/>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76" name="Rectangle 77"/>
              <p:cNvSpPr>
                <a:spLocks noChangeArrowheads="1"/>
              </p:cNvSpPr>
              <p:nvPr/>
            </p:nvSpPr>
            <p:spPr bwMode="auto">
              <a:xfrm>
                <a:off x="3731" y="3452"/>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77" name="Rectangle 78"/>
              <p:cNvSpPr>
                <a:spLocks noChangeArrowheads="1"/>
              </p:cNvSpPr>
              <p:nvPr/>
            </p:nvSpPr>
            <p:spPr bwMode="auto">
              <a:xfrm>
                <a:off x="3735" y="3463"/>
                <a:ext cx="10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778" name="Rectangle 79"/>
              <p:cNvSpPr>
                <a:spLocks noChangeArrowheads="1"/>
              </p:cNvSpPr>
              <p:nvPr/>
            </p:nvSpPr>
            <p:spPr bwMode="auto">
              <a:xfrm>
                <a:off x="3735" y="3495"/>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779" name="Rectangle 80"/>
              <p:cNvSpPr>
                <a:spLocks noChangeArrowheads="1"/>
              </p:cNvSpPr>
              <p:nvPr/>
            </p:nvSpPr>
            <p:spPr bwMode="auto">
              <a:xfrm>
                <a:off x="3735" y="3521"/>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780" name="Rectangle 81"/>
              <p:cNvSpPr>
                <a:spLocks noChangeArrowheads="1"/>
              </p:cNvSpPr>
              <p:nvPr/>
            </p:nvSpPr>
            <p:spPr bwMode="auto">
              <a:xfrm>
                <a:off x="3735" y="3541"/>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81" name="Rectangle 82"/>
              <p:cNvSpPr>
                <a:spLocks noChangeArrowheads="1"/>
              </p:cNvSpPr>
              <p:nvPr/>
            </p:nvSpPr>
            <p:spPr bwMode="auto">
              <a:xfrm>
                <a:off x="3735" y="3560"/>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82" name="Rectangle 83"/>
              <p:cNvSpPr>
                <a:spLocks noChangeArrowheads="1"/>
              </p:cNvSpPr>
              <p:nvPr/>
            </p:nvSpPr>
            <p:spPr bwMode="auto">
              <a:xfrm>
                <a:off x="3735" y="3580"/>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783" name="Rectangle 84"/>
              <p:cNvSpPr>
                <a:spLocks noChangeArrowheads="1"/>
              </p:cNvSpPr>
              <p:nvPr/>
            </p:nvSpPr>
            <p:spPr bwMode="auto">
              <a:xfrm>
                <a:off x="3735" y="3600"/>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784" name="Rectangle 85"/>
              <p:cNvSpPr>
                <a:spLocks noChangeArrowheads="1"/>
              </p:cNvSpPr>
              <p:nvPr/>
            </p:nvSpPr>
            <p:spPr bwMode="auto">
              <a:xfrm>
                <a:off x="3735" y="3619"/>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785" name="Rectangle 86"/>
              <p:cNvSpPr>
                <a:spLocks noChangeArrowheads="1"/>
              </p:cNvSpPr>
              <p:nvPr/>
            </p:nvSpPr>
            <p:spPr bwMode="auto">
              <a:xfrm>
                <a:off x="3735" y="3639"/>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86" name="Rectangle 87"/>
              <p:cNvSpPr>
                <a:spLocks noChangeArrowheads="1"/>
              </p:cNvSpPr>
              <p:nvPr/>
            </p:nvSpPr>
            <p:spPr bwMode="auto">
              <a:xfrm>
                <a:off x="3735" y="3659"/>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87" name="Rectangle 88"/>
              <p:cNvSpPr>
                <a:spLocks noChangeArrowheads="1"/>
              </p:cNvSpPr>
              <p:nvPr/>
            </p:nvSpPr>
            <p:spPr bwMode="auto">
              <a:xfrm>
                <a:off x="3735" y="3678"/>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788" name="Freeform 89"/>
              <p:cNvSpPr>
                <a:spLocks/>
              </p:cNvSpPr>
              <p:nvPr/>
            </p:nvSpPr>
            <p:spPr bwMode="auto">
              <a:xfrm>
                <a:off x="3826" y="3345"/>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789" name="Rectangle 90"/>
              <p:cNvSpPr>
                <a:spLocks noChangeArrowheads="1"/>
              </p:cNvSpPr>
              <p:nvPr/>
            </p:nvSpPr>
            <p:spPr bwMode="auto">
              <a:xfrm>
                <a:off x="3829" y="3348"/>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790" name="Rectangle 91"/>
              <p:cNvSpPr>
                <a:spLocks noChangeArrowheads="1"/>
              </p:cNvSpPr>
              <p:nvPr/>
            </p:nvSpPr>
            <p:spPr bwMode="auto">
              <a:xfrm>
                <a:off x="3833" y="3358"/>
                <a:ext cx="10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791" name="Rectangle 92"/>
              <p:cNvSpPr>
                <a:spLocks noChangeArrowheads="1"/>
              </p:cNvSpPr>
              <p:nvPr/>
            </p:nvSpPr>
            <p:spPr bwMode="auto">
              <a:xfrm>
                <a:off x="3833" y="3391"/>
                <a:ext cx="7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792" name="Rectangle 93"/>
              <p:cNvSpPr>
                <a:spLocks noChangeArrowheads="1"/>
              </p:cNvSpPr>
              <p:nvPr/>
            </p:nvSpPr>
            <p:spPr bwMode="auto">
              <a:xfrm>
                <a:off x="3833" y="3416"/>
                <a:ext cx="3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793" name="Rectangle 94"/>
              <p:cNvSpPr>
                <a:spLocks noChangeArrowheads="1"/>
              </p:cNvSpPr>
              <p:nvPr/>
            </p:nvSpPr>
            <p:spPr bwMode="auto">
              <a:xfrm>
                <a:off x="3833" y="3436"/>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94" name="Rectangle 95"/>
              <p:cNvSpPr>
                <a:spLocks noChangeArrowheads="1"/>
              </p:cNvSpPr>
              <p:nvPr/>
            </p:nvSpPr>
            <p:spPr bwMode="auto">
              <a:xfrm>
                <a:off x="3833" y="3456"/>
                <a:ext cx="2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95" name="Rectangle 96"/>
              <p:cNvSpPr>
                <a:spLocks noChangeArrowheads="1"/>
              </p:cNvSpPr>
              <p:nvPr/>
            </p:nvSpPr>
            <p:spPr bwMode="auto">
              <a:xfrm>
                <a:off x="3833" y="3475"/>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796" name="Rectangle 97"/>
              <p:cNvSpPr>
                <a:spLocks noChangeArrowheads="1"/>
              </p:cNvSpPr>
              <p:nvPr/>
            </p:nvSpPr>
            <p:spPr bwMode="auto">
              <a:xfrm>
                <a:off x="3833" y="3495"/>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797" name="Rectangle 98"/>
              <p:cNvSpPr>
                <a:spLocks noChangeArrowheads="1"/>
              </p:cNvSpPr>
              <p:nvPr/>
            </p:nvSpPr>
            <p:spPr bwMode="auto">
              <a:xfrm>
                <a:off x="3833" y="3515"/>
                <a:ext cx="11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798" name="Rectangle 99"/>
              <p:cNvSpPr>
                <a:spLocks noChangeArrowheads="1"/>
              </p:cNvSpPr>
              <p:nvPr/>
            </p:nvSpPr>
            <p:spPr bwMode="auto">
              <a:xfrm>
                <a:off x="3833" y="3534"/>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99" name="Rectangle 100"/>
              <p:cNvSpPr>
                <a:spLocks noChangeArrowheads="1"/>
              </p:cNvSpPr>
              <p:nvPr/>
            </p:nvSpPr>
            <p:spPr bwMode="auto">
              <a:xfrm>
                <a:off x="3833" y="3554"/>
                <a:ext cx="2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00" name="Rectangle 101"/>
              <p:cNvSpPr>
                <a:spLocks noChangeArrowheads="1"/>
              </p:cNvSpPr>
              <p:nvPr/>
            </p:nvSpPr>
            <p:spPr bwMode="auto">
              <a:xfrm>
                <a:off x="3833" y="3573"/>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01" name="Freeform 102"/>
              <p:cNvSpPr>
                <a:spLocks/>
              </p:cNvSpPr>
              <p:nvPr/>
            </p:nvSpPr>
            <p:spPr bwMode="auto">
              <a:xfrm>
                <a:off x="3898" y="3436"/>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02" name="Rectangle 103"/>
              <p:cNvSpPr>
                <a:spLocks noChangeArrowheads="1"/>
              </p:cNvSpPr>
              <p:nvPr/>
            </p:nvSpPr>
            <p:spPr bwMode="auto">
              <a:xfrm>
                <a:off x="3901" y="3439"/>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03" name="Rectangle 104"/>
              <p:cNvSpPr>
                <a:spLocks noChangeArrowheads="1"/>
              </p:cNvSpPr>
              <p:nvPr/>
            </p:nvSpPr>
            <p:spPr bwMode="auto">
              <a:xfrm>
                <a:off x="3898" y="3450"/>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04" name="Rectangle 105"/>
              <p:cNvSpPr>
                <a:spLocks noChangeArrowheads="1"/>
              </p:cNvSpPr>
              <p:nvPr/>
            </p:nvSpPr>
            <p:spPr bwMode="auto">
              <a:xfrm>
                <a:off x="3898" y="3482"/>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805" name="Rectangle 106"/>
              <p:cNvSpPr>
                <a:spLocks noChangeArrowheads="1"/>
              </p:cNvSpPr>
              <p:nvPr/>
            </p:nvSpPr>
            <p:spPr bwMode="auto">
              <a:xfrm>
                <a:off x="3898" y="3508"/>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06" name="Rectangle 107"/>
              <p:cNvSpPr>
                <a:spLocks noChangeArrowheads="1"/>
              </p:cNvSpPr>
              <p:nvPr/>
            </p:nvSpPr>
            <p:spPr bwMode="auto">
              <a:xfrm>
                <a:off x="3898" y="3528"/>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07" name="Rectangle 108"/>
              <p:cNvSpPr>
                <a:spLocks noChangeArrowheads="1"/>
              </p:cNvSpPr>
              <p:nvPr/>
            </p:nvSpPr>
            <p:spPr bwMode="auto">
              <a:xfrm>
                <a:off x="3898" y="3547"/>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08" name="Rectangle 109"/>
              <p:cNvSpPr>
                <a:spLocks noChangeArrowheads="1"/>
              </p:cNvSpPr>
              <p:nvPr/>
            </p:nvSpPr>
            <p:spPr bwMode="auto">
              <a:xfrm>
                <a:off x="3898" y="3567"/>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09" name="Rectangle 110"/>
              <p:cNvSpPr>
                <a:spLocks noChangeArrowheads="1"/>
              </p:cNvSpPr>
              <p:nvPr/>
            </p:nvSpPr>
            <p:spPr bwMode="auto">
              <a:xfrm>
                <a:off x="3898" y="3587"/>
                <a:ext cx="4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10" name="Rectangle 111"/>
              <p:cNvSpPr>
                <a:spLocks noChangeArrowheads="1"/>
              </p:cNvSpPr>
              <p:nvPr/>
            </p:nvSpPr>
            <p:spPr bwMode="auto">
              <a:xfrm>
                <a:off x="3898" y="3606"/>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11" name="Rectangle 112"/>
              <p:cNvSpPr>
                <a:spLocks noChangeArrowheads="1"/>
              </p:cNvSpPr>
              <p:nvPr/>
            </p:nvSpPr>
            <p:spPr bwMode="auto">
              <a:xfrm>
                <a:off x="3898" y="3626"/>
                <a:ext cx="6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12" name="Rectangle 113"/>
              <p:cNvSpPr>
                <a:spLocks noChangeArrowheads="1"/>
              </p:cNvSpPr>
              <p:nvPr/>
            </p:nvSpPr>
            <p:spPr bwMode="auto">
              <a:xfrm>
                <a:off x="3898" y="3645"/>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13" name="Rectangle 114"/>
              <p:cNvSpPr>
                <a:spLocks noChangeArrowheads="1"/>
              </p:cNvSpPr>
              <p:nvPr/>
            </p:nvSpPr>
            <p:spPr bwMode="auto">
              <a:xfrm>
                <a:off x="3898" y="3665"/>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14" name="Freeform 115"/>
              <p:cNvSpPr>
                <a:spLocks/>
              </p:cNvSpPr>
              <p:nvPr/>
            </p:nvSpPr>
            <p:spPr bwMode="auto">
              <a:xfrm>
                <a:off x="3996" y="3338"/>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15" name="Rectangle 116"/>
              <p:cNvSpPr>
                <a:spLocks noChangeArrowheads="1"/>
              </p:cNvSpPr>
              <p:nvPr/>
            </p:nvSpPr>
            <p:spPr bwMode="auto">
              <a:xfrm>
                <a:off x="3999" y="3341"/>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16" name="Rectangle 117"/>
              <p:cNvSpPr>
                <a:spLocks noChangeArrowheads="1"/>
              </p:cNvSpPr>
              <p:nvPr/>
            </p:nvSpPr>
            <p:spPr bwMode="auto">
              <a:xfrm>
                <a:off x="4003" y="3351"/>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17" name="Rectangle 118"/>
              <p:cNvSpPr>
                <a:spLocks noChangeArrowheads="1"/>
              </p:cNvSpPr>
              <p:nvPr/>
            </p:nvSpPr>
            <p:spPr bwMode="auto">
              <a:xfrm>
                <a:off x="4003" y="3378"/>
                <a:ext cx="7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818" name="Rectangle 119"/>
              <p:cNvSpPr>
                <a:spLocks noChangeArrowheads="1"/>
              </p:cNvSpPr>
              <p:nvPr/>
            </p:nvSpPr>
            <p:spPr bwMode="auto">
              <a:xfrm>
                <a:off x="4003" y="3410"/>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19" name="Rectangle 120"/>
              <p:cNvSpPr>
                <a:spLocks noChangeArrowheads="1"/>
              </p:cNvSpPr>
              <p:nvPr/>
            </p:nvSpPr>
            <p:spPr bwMode="auto">
              <a:xfrm>
                <a:off x="4003" y="3429"/>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20" name="Rectangle 121"/>
              <p:cNvSpPr>
                <a:spLocks noChangeArrowheads="1"/>
              </p:cNvSpPr>
              <p:nvPr/>
            </p:nvSpPr>
            <p:spPr bwMode="auto">
              <a:xfrm>
                <a:off x="4003" y="3443"/>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21" name="Rectangle 122"/>
              <p:cNvSpPr>
                <a:spLocks noChangeArrowheads="1"/>
              </p:cNvSpPr>
              <p:nvPr/>
            </p:nvSpPr>
            <p:spPr bwMode="auto">
              <a:xfrm>
                <a:off x="4003" y="3462"/>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22" name="Rectangle 123"/>
              <p:cNvSpPr>
                <a:spLocks noChangeArrowheads="1"/>
              </p:cNvSpPr>
              <p:nvPr/>
            </p:nvSpPr>
            <p:spPr bwMode="auto">
              <a:xfrm>
                <a:off x="4003" y="3482"/>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23" name="Rectangle 124"/>
              <p:cNvSpPr>
                <a:spLocks noChangeArrowheads="1"/>
              </p:cNvSpPr>
              <p:nvPr/>
            </p:nvSpPr>
            <p:spPr bwMode="auto">
              <a:xfrm>
                <a:off x="4003" y="3501"/>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24" name="Rectangle 125"/>
              <p:cNvSpPr>
                <a:spLocks noChangeArrowheads="1"/>
              </p:cNvSpPr>
              <p:nvPr/>
            </p:nvSpPr>
            <p:spPr bwMode="auto">
              <a:xfrm>
                <a:off x="4003" y="3521"/>
                <a:ext cx="6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25" name="Rectangle 126"/>
              <p:cNvSpPr>
                <a:spLocks noChangeArrowheads="1"/>
              </p:cNvSpPr>
              <p:nvPr/>
            </p:nvSpPr>
            <p:spPr bwMode="auto">
              <a:xfrm>
                <a:off x="4003" y="3541"/>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26" name="Rectangle 127"/>
              <p:cNvSpPr>
                <a:spLocks noChangeArrowheads="1"/>
              </p:cNvSpPr>
              <p:nvPr/>
            </p:nvSpPr>
            <p:spPr bwMode="auto">
              <a:xfrm>
                <a:off x="4003" y="3560"/>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27" name="Freeform 128"/>
              <p:cNvSpPr>
                <a:spLocks/>
              </p:cNvSpPr>
              <p:nvPr/>
            </p:nvSpPr>
            <p:spPr bwMode="auto">
              <a:xfrm>
                <a:off x="4062" y="3430"/>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28" name="Rectangle 129"/>
              <p:cNvSpPr>
                <a:spLocks noChangeArrowheads="1"/>
              </p:cNvSpPr>
              <p:nvPr/>
            </p:nvSpPr>
            <p:spPr bwMode="auto">
              <a:xfrm>
                <a:off x="4065" y="3433"/>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29" name="Rectangle 130"/>
              <p:cNvSpPr>
                <a:spLocks noChangeArrowheads="1"/>
              </p:cNvSpPr>
              <p:nvPr/>
            </p:nvSpPr>
            <p:spPr bwMode="auto">
              <a:xfrm>
                <a:off x="4068" y="3443"/>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30" name="Rectangle 131"/>
              <p:cNvSpPr>
                <a:spLocks noChangeArrowheads="1"/>
              </p:cNvSpPr>
              <p:nvPr/>
            </p:nvSpPr>
            <p:spPr bwMode="auto">
              <a:xfrm>
                <a:off x="4068" y="3476"/>
                <a:ext cx="99"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831" name="Rectangle 132"/>
              <p:cNvSpPr>
                <a:spLocks noChangeArrowheads="1"/>
              </p:cNvSpPr>
              <p:nvPr/>
            </p:nvSpPr>
            <p:spPr bwMode="auto">
              <a:xfrm>
                <a:off x="4068" y="3501"/>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32" name="Rectangle 133"/>
              <p:cNvSpPr>
                <a:spLocks noChangeArrowheads="1"/>
              </p:cNvSpPr>
              <p:nvPr/>
            </p:nvSpPr>
            <p:spPr bwMode="auto">
              <a:xfrm>
                <a:off x="4068" y="3521"/>
                <a:ext cx="6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33" name="Rectangle 134"/>
              <p:cNvSpPr>
                <a:spLocks noChangeArrowheads="1"/>
              </p:cNvSpPr>
              <p:nvPr/>
            </p:nvSpPr>
            <p:spPr bwMode="auto">
              <a:xfrm>
                <a:off x="4068" y="3541"/>
                <a:ext cx="2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34" name="Rectangle 135"/>
              <p:cNvSpPr>
                <a:spLocks noChangeArrowheads="1"/>
              </p:cNvSpPr>
              <p:nvPr/>
            </p:nvSpPr>
            <p:spPr bwMode="auto">
              <a:xfrm>
                <a:off x="4068" y="3560"/>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35" name="Rectangle 136"/>
              <p:cNvSpPr>
                <a:spLocks noChangeArrowheads="1"/>
              </p:cNvSpPr>
              <p:nvPr/>
            </p:nvSpPr>
            <p:spPr bwMode="auto">
              <a:xfrm>
                <a:off x="4068" y="3580"/>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36" name="Rectangle 137"/>
              <p:cNvSpPr>
                <a:spLocks noChangeArrowheads="1"/>
              </p:cNvSpPr>
              <p:nvPr/>
            </p:nvSpPr>
            <p:spPr bwMode="auto">
              <a:xfrm>
                <a:off x="4068" y="3600"/>
                <a:ext cx="11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37" name="Rectangle 138"/>
              <p:cNvSpPr>
                <a:spLocks noChangeArrowheads="1"/>
              </p:cNvSpPr>
              <p:nvPr/>
            </p:nvSpPr>
            <p:spPr bwMode="auto">
              <a:xfrm>
                <a:off x="4068" y="3619"/>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38" name="Rectangle 139"/>
              <p:cNvSpPr>
                <a:spLocks noChangeArrowheads="1"/>
              </p:cNvSpPr>
              <p:nvPr/>
            </p:nvSpPr>
            <p:spPr bwMode="auto">
              <a:xfrm>
                <a:off x="4068" y="3639"/>
                <a:ext cx="2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39" name="Rectangle 140"/>
              <p:cNvSpPr>
                <a:spLocks noChangeArrowheads="1"/>
              </p:cNvSpPr>
              <p:nvPr/>
            </p:nvSpPr>
            <p:spPr bwMode="auto">
              <a:xfrm>
                <a:off x="4068" y="3659"/>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40" name="Freeform 141"/>
              <p:cNvSpPr>
                <a:spLocks/>
              </p:cNvSpPr>
              <p:nvPr/>
            </p:nvSpPr>
            <p:spPr bwMode="auto">
              <a:xfrm>
                <a:off x="4160" y="3325"/>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41" name="Rectangle 142"/>
              <p:cNvSpPr>
                <a:spLocks noChangeArrowheads="1"/>
              </p:cNvSpPr>
              <p:nvPr/>
            </p:nvSpPr>
            <p:spPr bwMode="auto">
              <a:xfrm>
                <a:off x="4163" y="3328"/>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42" name="Rectangle 143"/>
              <p:cNvSpPr>
                <a:spLocks noChangeArrowheads="1"/>
              </p:cNvSpPr>
              <p:nvPr/>
            </p:nvSpPr>
            <p:spPr bwMode="auto">
              <a:xfrm>
                <a:off x="4166" y="3338"/>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43" name="Rectangle 144"/>
              <p:cNvSpPr>
                <a:spLocks noChangeArrowheads="1"/>
              </p:cNvSpPr>
              <p:nvPr/>
            </p:nvSpPr>
            <p:spPr bwMode="auto">
              <a:xfrm>
                <a:off x="4166" y="3371"/>
                <a:ext cx="7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844" name="Rectangle 145"/>
              <p:cNvSpPr>
                <a:spLocks noChangeArrowheads="1"/>
              </p:cNvSpPr>
              <p:nvPr/>
            </p:nvSpPr>
            <p:spPr bwMode="auto">
              <a:xfrm>
                <a:off x="4166" y="3397"/>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45" name="Rectangle 146"/>
              <p:cNvSpPr>
                <a:spLocks noChangeArrowheads="1"/>
              </p:cNvSpPr>
              <p:nvPr/>
            </p:nvSpPr>
            <p:spPr bwMode="auto">
              <a:xfrm>
                <a:off x="4166" y="3416"/>
                <a:ext cx="6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46" name="Rectangle 147"/>
              <p:cNvSpPr>
                <a:spLocks noChangeArrowheads="1"/>
              </p:cNvSpPr>
              <p:nvPr/>
            </p:nvSpPr>
            <p:spPr bwMode="auto">
              <a:xfrm>
                <a:off x="4166" y="3436"/>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47" name="Rectangle 148"/>
              <p:cNvSpPr>
                <a:spLocks noChangeArrowheads="1"/>
              </p:cNvSpPr>
              <p:nvPr/>
            </p:nvSpPr>
            <p:spPr bwMode="auto">
              <a:xfrm>
                <a:off x="4166" y="3456"/>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48" name="Rectangle 149"/>
              <p:cNvSpPr>
                <a:spLocks noChangeArrowheads="1"/>
              </p:cNvSpPr>
              <p:nvPr/>
            </p:nvSpPr>
            <p:spPr bwMode="auto">
              <a:xfrm>
                <a:off x="4166" y="3475"/>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49" name="Rectangle 150"/>
              <p:cNvSpPr>
                <a:spLocks noChangeArrowheads="1"/>
              </p:cNvSpPr>
              <p:nvPr/>
            </p:nvSpPr>
            <p:spPr bwMode="auto">
              <a:xfrm>
                <a:off x="4166" y="3495"/>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50" name="Rectangle 151"/>
              <p:cNvSpPr>
                <a:spLocks noChangeArrowheads="1"/>
              </p:cNvSpPr>
              <p:nvPr/>
            </p:nvSpPr>
            <p:spPr bwMode="auto">
              <a:xfrm>
                <a:off x="4166" y="3515"/>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51" name="Rectangle 152"/>
              <p:cNvSpPr>
                <a:spLocks noChangeArrowheads="1"/>
              </p:cNvSpPr>
              <p:nvPr/>
            </p:nvSpPr>
            <p:spPr bwMode="auto">
              <a:xfrm>
                <a:off x="4166" y="3534"/>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52" name="Rectangle 153"/>
              <p:cNvSpPr>
                <a:spLocks noChangeArrowheads="1"/>
              </p:cNvSpPr>
              <p:nvPr/>
            </p:nvSpPr>
            <p:spPr bwMode="auto">
              <a:xfrm>
                <a:off x="4166" y="3554"/>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53" name="Freeform 154"/>
              <p:cNvSpPr>
                <a:spLocks/>
              </p:cNvSpPr>
              <p:nvPr/>
            </p:nvSpPr>
            <p:spPr bwMode="auto">
              <a:xfrm>
                <a:off x="4232" y="3417"/>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54" name="Rectangle 155"/>
              <p:cNvSpPr>
                <a:spLocks noChangeArrowheads="1"/>
              </p:cNvSpPr>
              <p:nvPr/>
            </p:nvSpPr>
            <p:spPr bwMode="auto">
              <a:xfrm>
                <a:off x="4235" y="3420"/>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55" name="Rectangle 156"/>
              <p:cNvSpPr>
                <a:spLocks noChangeArrowheads="1"/>
              </p:cNvSpPr>
              <p:nvPr/>
            </p:nvSpPr>
            <p:spPr bwMode="auto">
              <a:xfrm>
                <a:off x="4232" y="3430"/>
                <a:ext cx="10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56" name="Rectangle 157"/>
              <p:cNvSpPr>
                <a:spLocks noChangeArrowheads="1"/>
              </p:cNvSpPr>
              <p:nvPr/>
            </p:nvSpPr>
            <p:spPr bwMode="auto">
              <a:xfrm>
                <a:off x="4232" y="3463"/>
                <a:ext cx="9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857" name="Rectangle 158"/>
              <p:cNvSpPr>
                <a:spLocks noChangeArrowheads="1"/>
              </p:cNvSpPr>
              <p:nvPr/>
            </p:nvSpPr>
            <p:spPr bwMode="auto">
              <a:xfrm>
                <a:off x="4232" y="3488"/>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58" name="Rectangle 159"/>
              <p:cNvSpPr>
                <a:spLocks noChangeArrowheads="1"/>
              </p:cNvSpPr>
              <p:nvPr/>
            </p:nvSpPr>
            <p:spPr bwMode="auto">
              <a:xfrm>
                <a:off x="4232" y="3508"/>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59" name="Rectangle 160"/>
              <p:cNvSpPr>
                <a:spLocks noChangeArrowheads="1"/>
              </p:cNvSpPr>
              <p:nvPr/>
            </p:nvSpPr>
            <p:spPr bwMode="auto">
              <a:xfrm>
                <a:off x="4232" y="3528"/>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60" name="Rectangle 161"/>
              <p:cNvSpPr>
                <a:spLocks noChangeArrowheads="1"/>
              </p:cNvSpPr>
              <p:nvPr/>
            </p:nvSpPr>
            <p:spPr bwMode="auto">
              <a:xfrm>
                <a:off x="4232" y="3547"/>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61" name="Rectangle 162"/>
              <p:cNvSpPr>
                <a:spLocks noChangeArrowheads="1"/>
              </p:cNvSpPr>
              <p:nvPr/>
            </p:nvSpPr>
            <p:spPr bwMode="auto">
              <a:xfrm>
                <a:off x="4232" y="3567"/>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62" name="Rectangle 163"/>
              <p:cNvSpPr>
                <a:spLocks noChangeArrowheads="1"/>
              </p:cNvSpPr>
              <p:nvPr/>
            </p:nvSpPr>
            <p:spPr bwMode="auto">
              <a:xfrm>
                <a:off x="4232" y="3587"/>
                <a:ext cx="1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63" name="Rectangle 164"/>
              <p:cNvSpPr>
                <a:spLocks noChangeArrowheads="1"/>
              </p:cNvSpPr>
              <p:nvPr/>
            </p:nvSpPr>
            <p:spPr bwMode="auto">
              <a:xfrm>
                <a:off x="4232" y="3606"/>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64" name="Rectangle 165"/>
              <p:cNvSpPr>
                <a:spLocks noChangeArrowheads="1"/>
              </p:cNvSpPr>
              <p:nvPr/>
            </p:nvSpPr>
            <p:spPr bwMode="auto">
              <a:xfrm>
                <a:off x="4232" y="3626"/>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65" name="Rectangle 166"/>
              <p:cNvSpPr>
                <a:spLocks noChangeArrowheads="1"/>
              </p:cNvSpPr>
              <p:nvPr/>
            </p:nvSpPr>
            <p:spPr bwMode="auto">
              <a:xfrm>
                <a:off x="4232" y="3645"/>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66" name="Freeform 167"/>
              <p:cNvSpPr>
                <a:spLocks/>
              </p:cNvSpPr>
              <p:nvPr/>
            </p:nvSpPr>
            <p:spPr bwMode="auto">
              <a:xfrm>
                <a:off x="4579" y="3515"/>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67" name="Rectangle 168"/>
              <p:cNvSpPr>
                <a:spLocks noChangeArrowheads="1"/>
              </p:cNvSpPr>
              <p:nvPr/>
            </p:nvSpPr>
            <p:spPr bwMode="auto">
              <a:xfrm>
                <a:off x="4582" y="3518"/>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68" name="Rectangle 169"/>
              <p:cNvSpPr>
                <a:spLocks noChangeArrowheads="1"/>
              </p:cNvSpPr>
              <p:nvPr/>
            </p:nvSpPr>
            <p:spPr bwMode="auto">
              <a:xfrm>
                <a:off x="4585" y="3528"/>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69" name="Rectangle 170"/>
              <p:cNvSpPr>
                <a:spLocks noChangeArrowheads="1"/>
              </p:cNvSpPr>
              <p:nvPr/>
            </p:nvSpPr>
            <p:spPr bwMode="auto">
              <a:xfrm>
                <a:off x="4585" y="3554"/>
                <a:ext cx="7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870" name="Rectangle 171"/>
              <p:cNvSpPr>
                <a:spLocks noChangeArrowheads="1"/>
              </p:cNvSpPr>
              <p:nvPr/>
            </p:nvSpPr>
            <p:spPr bwMode="auto">
              <a:xfrm>
                <a:off x="4585" y="3587"/>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71" name="Rectangle 172"/>
              <p:cNvSpPr>
                <a:spLocks noChangeArrowheads="1"/>
              </p:cNvSpPr>
              <p:nvPr/>
            </p:nvSpPr>
            <p:spPr bwMode="auto">
              <a:xfrm>
                <a:off x="4585" y="3606"/>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72" name="Rectangle 173"/>
              <p:cNvSpPr>
                <a:spLocks noChangeArrowheads="1"/>
              </p:cNvSpPr>
              <p:nvPr/>
            </p:nvSpPr>
            <p:spPr bwMode="auto">
              <a:xfrm>
                <a:off x="4585" y="3619"/>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73" name="Rectangle 174"/>
              <p:cNvSpPr>
                <a:spLocks noChangeArrowheads="1"/>
              </p:cNvSpPr>
              <p:nvPr/>
            </p:nvSpPr>
            <p:spPr bwMode="auto">
              <a:xfrm>
                <a:off x="4585" y="3639"/>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74" name="Rectangle 175"/>
              <p:cNvSpPr>
                <a:spLocks noChangeArrowheads="1"/>
              </p:cNvSpPr>
              <p:nvPr/>
            </p:nvSpPr>
            <p:spPr bwMode="auto">
              <a:xfrm>
                <a:off x="4585" y="3659"/>
                <a:ext cx="4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75" name="Rectangle 176"/>
              <p:cNvSpPr>
                <a:spLocks noChangeArrowheads="1"/>
              </p:cNvSpPr>
              <p:nvPr/>
            </p:nvSpPr>
            <p:spPr bwMode="auto">
              <a:xfrm>
                <a:off x="4585" y="3678"/>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76" name="Rectangle 177"/>
              <p:cNvSpPr>
                <a:spLocks noChangeArrowheads="1"/>
              </p:cNvSpPr>
              <p:nvPr/>
            </p:nvSpPr>
            <p:spPr bwMode="auto">
              <a:xfrm>
                <a:off x="4585" y="3698"/>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77" name="Rectangle 178"/>
              <p:cNvSpPr>
                <a:spLocks noChangeArrowheads="1"/>
              </p:cNvSpPr>
              <p:nvPr/>
            </p:nvSpPr>
            <p:spPr bwMode="auto">
              <a:xfrm>
                <a:off x="4585" y="3717"/>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78" name="Rectangle 179"/>
              <p:cNvSpPr>
                <a:spLocks noChangeArrowheads="1"/>
              </p:cNvSpPr>
              <p:nvPr/>
            </p:nvSpPr>
            <p:spPr bwMode="auto">
              <a:xfrm>
                <a:off x="4585" y="3737"/>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79" name="Freeform 180"/>
              <p:cNvSpPr>
                <a:spLocks/>
              </p:cNvSpPr>
              <p:nvPr/>
            </p:nvSpPr>
            <p:spPr bwMode="auto">
              <a:xfrm>
                <a:off x="4644" y="3607"/>
                <a:ext cx="223" cy="274"/>
              </a:xfrm>
              <a:custGeom>
                <a:avLst/>
                <a:gdLst>
                  <a:gd name="T0" fmla="*/ 0 w 223"/>
                  <a:gd name="T1" fmla="*/ 0 h 274"/>
                  <a:gd name="T2" fmla="*/ 223 w 223"/>
                  <a:gd name="T3" fmla="*/ 0 h 274"/>
                  <a:gd name="T4" fmla="*/ 223 w 223"/>
                  <a:gd name="T5" fmla="*/ 274 h 274"/>
                  <a:gd name="T6" fmla="*/ 0 w 223"/>
                  <a:gd name="T7" fmla="*/ 274 h 274"/>
                  <a:gd name="T8" fmla="*/ 0 w 223"/>
                  <a:gd name="T9" fmla="*/ 0 h 274"/>
                  <a:gd name="T10" fmla="*/ 0 w 223"/>
                  <a:gd name="T11" fmla="*/ 0 h 274"/>
                  <a:gd name="T12" fmla="*/ 0 w 223"/>
                  <a:gd name="T13" fmla="*/ 0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4">
                    <a:moveTo>
                      <a:pt x="0" y="0"/>
                    </a:moveTo>
                    <a:lnTo>
                      <a:pt x="223" y="0"/>
                    </a:lnTo>
                    <a:lnTo>
                      <a:pt x="223" y="274"/>
                    </a:lnTo>
                    <a:lnTo>
                      <a:pt x="0" y="2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80" name="Rectangle 181"/>
              <p:cNvSpPr>
                <a:spLocks noChangeArrowheads="1"/>
              </p:cNvSpPr>
              <p:nvPr/>
            </p:nvSpPr>
            <p:spPr bwMode="auto">
              <a:xfrm>
                <a:off x="4647" y="3610"/>
                <a:ext cx="217" cy="268"/>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81" name="Rectangle 182"/>
              <p:cNvSpPr>
                <a:spLocks noChangeArrowheads="1"/>
              </p:cNvSpPr>
              <p:nvPr/>
            </p:nvSpPr>
            <p:spPr bwMode="auto">
              <a:xfrm>
                <a:off x="4651" y="3620"/>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82" name="Rectangle 183"/>
              <p:cNvSpPr>
                <a:spLocks noChangeArrowheads="1"/>
              </p:cNvSpPr>
              <p:nvPr/>
            </p:nvSpPr>
            <p:spPr bwMode="auto">
              <a:xfrm>
                <a:off x="4651" y="3653"/>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883" name="Rectangle 184"/>
              <p:cNvSpPr>
                <a:spLocks noChangeArrowheads="1"/>
              </p:cNvSpPr>
              <p:nvPr/>
            </p:nvSpPr>
            <p:spPr bwMode="auto">
              <a:xfrm>
                <a:off x="4651" y="3678"/>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84" name="Rectangle 185"/>
              <p:cNvSpPr>
                <a:spLocks noChangeArrowheads="1"/>
              </p:cNvSpPr>
              <p:nvPr/>
            </p:nvSpPr>
            <p:spPr bwMode="auto">
              <a:xfrm>
                <a:off x="4651" y="3698"/>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85" name="Rectangle 186"/>
              <p:cNvSpPr>
                <a:spLocks noChangeArrowheads="1"/>
              </p:cNvSpPr>
              <p:nvPr/>
            </p:nvSpPr>
            <p:spPr bwMode="auto">
              <a:xfrm>
                <a:off x="4651" y="3717"/>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86" name="Rectangle 187"/>
              <p:cNvSpPr>
                <a:spLocks noChangeArrowheads="1"/>
              </p:cNvSpPr>
              <p:nvPr/>
            </p:nvSpPr>
            <p:spPr bwMode="auto">
              <a:xfrm>
                <a:off x="4651" y="3737"/>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887" name="Rectangle 188"/>
              <p:cNvSpPr>
                <a:spLocks noChangeArrowheads="1"/>
              </p:cNvSpPr>
              <p:nvPr/>
            </p:nvSpPr>
            <p:spPr bwMode="auto">
              <a:xfrm>
                <a:off x="4651" y="3757"/>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888" name="Rectangle 189"/>
              <p:cNvSpPr>
                <a:spLocks noChangeArrowheads="1"/>
              </p:cNvSpPr>
              <p:nvPr/>
            </p:nvSpPr>
            <p:spPr bwMode="auto">
              <a:xfrm>
                <a:off x="4651" y="3776"/>
                <a:ext cx="11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889" name="Rectangle 190"/>
              <p:cNvSpPr>
                <a:spLocks noChangeArrowheads="1"/>
              </p:cNvSpPr>
              <p:nvPr/>
            </p:nvSpPr>
            <p:spPr bwMode="auto">
              <a:xfrm>
                <a:off x="4651" y="3796"/>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90" name="Rectangle 191"/>
              <p:cNvSpPr>
                <a:spLocks noChangeArrowheads="1"/>
              </p:cNvSpPr>
              <p:nvPr/>
            </p:nvSpPr>
            <p:spPr bwMode="auto">
              <a:xfrm>
                <a:off x="4651" y="3816"/>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91" name="Rectangle 192"/>
              <p:cNvSpPr>
                <a:spLocks noChangeArrowheads="1"/>
              </p:cNvSpPr>
              <p:nvPr/>
            </p:nvSpPr>
            <p:spPr bwMode="auto">
              <a:xfrm>
                <a:off x="4651" y="3835"/>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892" name="Freeform 193"/>
              <p:cNvSpPr>
                <a:spLocks/>
              </p:cNvSpPr>
              <p:nvPr/>
            </p:nvSpPr>
            <p:spPr bwMode="auto">
              <a:xfrm>
                <a:off x="4742" y="3502"/>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893" name="Rectangle 194"/>
              <p:cNvSpPr>
                <a:spLocks noChangeArrowheads="1"/>
              </p:cNvSpPr>
              <p:nvPr/>
            </p:nvSpPr>
            <p:spPr bwMode="auto">
              <a:xfrm>
                <a:off x="4745" y="3505"/>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894" name="Rectangle 195"/>
              <p:cNvSpPr>
                <a:spLocks noChangeArrowheads="1"/>
              </p:cNvSpPr>
              <p:nvPr/>
            </p:nvSpPr>
            <p:spPr bwMode="auto">
              <a:xfrm>
                <a:off x="4749" y="3515"/>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895" name="Rectangle 196"/>
              <p:cNvSpPr>
                <a:spLocks noChangeArrowheads="1"/>
              </p:cNvSpPr>
              <p:nvPr/>
            </p:nvSpPr>
            <p:spPr bwMode="auto">
              <a:xfrm>
                <a:off x="4749" y="3548"/>
                <a:ext cx="7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896" name="Rectangle 197"/>
              <p:cNvSpPr>
                <a:spLocks noChangeArrowheads="1"/>
              </p:cNvSpPr>
              <p:nvPr/>
            </p:nvSpPr>
            <p:spPr bwMode="auto">
              <a:xfrm>
                <a:off x="4749" y="3573"/>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897" name="Rectangle 198"/>
              <p:cNvSpPr>
                <a:spLocks noChangeArrowheads="1"/>
              </p:cNvSpPr>
              <p:nvPr/>
            </p:nvSpPr>
            <p:spPr bwMode="auto">
              <a:xfrm>
                <a:off x="4749" y="3593"/>
                <a:ext cx="6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898" name="Rectangle 199"/>
              <p:cNvSpPr>
                <a:spLocks noChangeArrowheads="1"/>
              </p:cNvSpPr>
              <p:nvPr/>
            </p:nvSpPr>
            <p:spPr bwMode="auto">
              <a:xfrm>
                <a:off x="4749" y="3613"/>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899" name="Rectangle 200"/>
              <p:cNvSpPr>
                <a:spLocks noChangeArrowheads="1"/>
              </p:cNvSpPr>
              <p:nvPr/>
            </p:nvSpPr>
            <p:spPr bwMode="auto">
              <a:xfrm>
                <a:off x="4749" y="3632"/>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900" name="Rectangle 201"/>
              <p:cNvSpPr>
                <a:spLocks noChangeArrowheads="1"/>
              </p:cNvSpPr>
              <p:nvPr/>
            </p:nvSpPr>
            <p:spPr bwMode="auto">
              <a:xfrm>
                <a:off x="4749" y="3652"/>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901" name="Rectangle 202"/>
              <p:cNvSpPr>
                <a:spLocks noChangeArrowheads="1"/>
              </p:cNvSpPr>
              <p:nvPr/>
            </p:nvSpPr>
            <p:spPr bwMode="auto">
              <a:xfrm>
                <a:off x="4749" y="3672"/>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902" name="Rectangle 203"/>
              <p:cNvSpPr>
                <a:spLocks noChangeArrowheads="1"/>
              </p:cNvSpPr>
              <p:nvPr/>
            </p:nvSpPr>
            <p:spPr bwMode="auto">
              <a:xfrm>
                <a:off x="4749" y="3691"/>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903" name="Rectangle 204"/>
              <p:cNvSpPr>
                <a:spLocks noChangeArrowheads="1"/>
              </p:cNvSpPr>
              <p:nvPr/>
            </p:nvSpPr>
            <p:spPr bwMode="auto">
              <a:xfrm>
                <a:off x="4749" y="3711"/>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904" name="Rectangle 205"/>
              <p:cNvSpPr>
                <a:spLocks noChangeArrowheads="1"/>
              </p:cNvSpPr>
              <p:nvPr/>
            </p:nvSpPr>
            <p:spPr bwMode="auto">
              <a:xfrm>
                <a:off x="4749" y="3731"/>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grpSp>
        <p:sp>
          <p:nvSpPr>
            <p:cNvPr id="69640" name="Freeform 206"/>
            <p:cNvSpPr>
              <a:spLocks/>
            </p:cNvSpPr>
            <p:nvPr/>
          </p:nvSpPr>
          <p:spPr bwMode="auto">
            <a:xfrm>
              <a:off x="4916" y="2928"/>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641" name="Rectangle 207"/>
            <p:cNvSpPr>
              <a:spLocks noChangeArrowheads="1"/>
            </p:cNvSpPr>
            <p:nvPr/>
          </p:nvSpPr>
          <p:spPr bwMode="auto">
            <a:xfrm>
              <a:off x="4919" y="2931"/>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642" name="Rectangle 208"/>
            <p:cNvSpPr>
              <a:spLocks noChangeArrowheads="1"/>
            </p:cNvSpPr>
            <p:nvPr/>
          </p:nvSpPr>
          <p:spPr bwMode="auto">
            <a:xfrm>
              <a:off x="4916" y="2942"/>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643" name="Rectangle 209"/>
            <p:cNvSpPr>
              <a:spLocks noChangeArrowheads="1"/>
            </p:cNvSpPr>
            <p:nvPr/>
          </p:nvSpPr>
          <p:spPr bwMode="auto">
            <a:xfrm>
              <a:off x="4916" y="2974"/>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644" name="Rectangle 210"/>
            <p:cNvSpPr>
              <a:spLocks noChangeArrowheads="1"/>
            </p:cNvSpPr>
            <p:nvPr/>
          </p:nvSpPr>
          <p:spPr bwMode="auto">
            <a:xfrm>
              <a:off x="4916" y="3000"/>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645" name="Rectangle 211"/>
            <p:cNvSpPr>
              <a:spLocks noChangeArrowheads="1"/>
            </p:cNvSpPr>
            <p:nvPr/>
          </p:nvSpPr>
          <p:spPr bwMode="auto">
            <a:xfrm>
              <a:off x="4916" y="3020"/>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46" name="Rectangle 212"/>
            <p:cNvSpPr>
              <a:spLocks noChangeArrowheads="1"/>
            </p:cNvSpPr>
            <p:nvPr/>
          </p:nvSpPr>
          <p:spPr bwMode="auto">
            <a:xfrm>
              <a:off x="4916" y="3039"/>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47" name="Rectangle 213"/>
            <p:cNvSpPr>
              <a:spLocks noChangeArrowheads="1"/>
            </p:cNvSpPr>
            <p:nvPr/>
          </p:nvSpPr>
          <p:spPr bwMode="auto">
            <a:xfrm>
              <a:off x="4916" y="3059"/>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648" name="Rectangle 214"/>
            <p:cNvSpPr>
              <a:spLocks noChangeArrowheads="1"/>
            </p:cNvSpPr>
            <p:nvPr/>
          </p:nvSpPr>
          <p:spPr bwMode="auto">
            <a:xfrm>
              <a:off x="4916" y="3079"/>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649" name="Rectangle 215"/>
            <p:cNvSpPr>
              <a:spLocks noChangeArrowheads="1"/>
            </p:cNvSpPr>
            <p:nvPr/>
          </p:nvSpPr>
          <p:spPr bwMode="auto">
            <a:xfrm>
              <a:off x="4916" y="3098"/>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650" name="Rectangle 216"/>
            <p:cNvSpPr>
              <a:spLocks noChangeArrowheads="1"/>
            </p:cNvSpPr>
            <p:nvPr/>
          </p:nvSpPr>
          <p:spPr bwMode="auto">
            <a:xfrm>
              <a:off x="4916" y="3118"/>
              <a:ext cx="6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51" name="Rectangle 217"/>
            <p:cNvSpPr>
              <a:spLocks noChangeArrowheads="1"/>
            </p:cNvSpPr>
            <p:nvPr/>
          </p:nvSpPr>
          <p:spPr bwMode="auto">
            <a:xfrm>
              <a:off x="4916" y="3138"/>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52" name="Rectangle 218"/>
            <p:cNvSpPr>
              <a:spLocks noChangeArrowheads="1"/>
            </p:cNvSpPr>
            <p:nvPr/>
          </p:nvSpPr>
          <p:spPr bwMode="auto">
            <a:xfrm>
              <a:off x="4916" y="3157"/>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653" name="Freeform 219"/>
            <p:cNvSpPr>
              <a:spLocks/>
            </p:cNvSpPr>
            <p:nvPr/>
          </p:nvSpPr>
          <p:spPr bwMode="auto">
            <a:xfrm>
              <a:off x="5014" y="2830"/>
              <a:ext cx="223" cy="275"/>
            </a:xfrm>
            <a:custGeom>
              <a:avLst/>
              <a:gdLst>
                <a:gd name="T0" fmla="*/ 0 w 223"/>
                <a:gd name="T1" fmla="*/ 0 h 275"/>
                <a:gd name="T2" fmla="*/ 223 w 223"/>
                <a:gd name="T3" fmla="*/ 0 h 275"/>
                <a:gd name="T4" fmla="*/ 223 w 223"/>
                <a:gd name="T5" fmla="*/ 275 h 275"/>
                <a:gd name="T6" fmla="*/ 0 w 223"/>
                <a:gd name="T7" fmla="*/ 275 h 275"/>
                <a:gd name="T8" fmla="*/ 0 w 223"/>
                <a:gd name="T9" fmla="*/ 0 h 275"/>
                <a:gd name="T10" fmla="*/ 0 w 223"/>
                <a:gd name="T11" fmla="*/ 0 h 275"/>
                <a:gd name="T12" fmla="*/ 0 w 22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275">
                  <a:moveTo>
                    <a:pt x="0" y="0"/>
                  </a:moveTo>
                  <a:lnTo>
                    <a:pt x="223" y="0"/>
                  </a:lnTo>
                  <a:lnTo>
                    <a:pt x="223"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654" name="Rectangle 220"/>
            <p:cNvSpPr>
              <a:spLocks noChangeArrowheads="1"/>
            </p:cNvSpPr>
            <p:nvPr/>
          </p:nvSpPr>
          <p:spPr bwMode="auto">
            <a:xfrm>
              <a:off x="5017" y="2833"/>
              <a:ext cx="217"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655" name="Rectangle 221"/>
            <p:cNvSpPr>
              <a:spLocks noChangeArrowheads="1"/>
            </p:cNvSpPr>
            <p:nvPr/>
          </p:nvSpPr>
          <p:spPr bwMode="auto">
            <a:xfrm>
              <a:off x="5021" y="2844"/>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656" name="Rectangle 222"/>
            <p:cNvSpPr>
              <a:spLocks noChangeArrowheads="1"/>
            </p:cNvSpPr>
            <p:nvPr/>
          </p:nvSpPr>
          <p:spPr bwMode="auto">
            <a:xfrm>
              <a:off x="5021" y="2870"/>
              <a:ext cx="7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657" name="Rectangle 223"/>
            <p:cNvSpPr>
              <a:spLocks noChangeArrowheads="1"/>
            </p:cNvSpPr>
            <p:nvPr/>
          </p:nvSpPr>
          <p:spPr bwMode="auto">
            <a:xfrm>
              <a:off x="5021" y="2902"/>
              <a:ext cx="3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658" name="Rectangle 224"/>
            <p:cNvSpPr>
              <a:spLocks noChangeArrowheads="1"/>
            </p:cNvSpPr>
            <p:nvPr/>
          </p:nvSpPr>
          <p:spPr bwMode="auto">
            <a:xfrm>
              <a:off x="5021" y="2922"/>
              <a:ext cx="6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59" name="Rectangle 225"/>
            <p:cNvSpPr>
              <a:spLocks noChangeArrowheads="1"/>
            </p:cNvSpPr>
            <p:nvPr/>
          </p:nvSpPr>
          <p:spPr bwMode="auto">
            <a:xfrm>
              <a:off x="5021" y="2935"/>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60" name="Rectangle 226"/>
            <p:cNvSpPr>
              <a:spLocks noChangeArrowheads="1"/>
            </p:cNvSpPr>
            <p:nvPr/>
          </p:nvSpPr>
          <p:spPr bwMode="auto">
            <a:xfrm>
              <a:off x="5021" y="2954"/>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661" name="Rectangle 227"/>
            <p:cNvSpPr>
              <a:spLocks noChangeArrowheads="1"/>
            </p:cNvSpPr>
            <p:nvPr/>
          </p:nvSpPr>
          <p:spPr bwMode="auto">
            <a:xfrm>
              <a:off x="5021" y="2974"/>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662" name="Rectangle 228"/>
            <p:cNvSpPr>
              <a:spLocks noChangeArrowheads="1"/>
            </p:cNvSpPr>
            <p:nvPr/>
          </p:nvSpPr>
          <p:spPr bwMode="auto">
            <a:xfrm>
              <a:off x="5021" y="2994"/>
              <a:ext cx="114"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663" name="Rectangle 229"/>
            <p:cNvSpPr>
              <a:spLocks noChangeArrowheads="1"/>
            </p:cNvSpPr>
            <p:nvPr/>
          </p:nvSpPr>
          <p:spPr bwMode="auto">
            <a:xfrm>
              <a:off x="5021" y="3013"/>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64" name="Rectangle 230"/>
            <p:cNvSpPr>
              <a:spLocks noChangeArrowheads="1"/>
            </p:cNvSpPr>
            <p:nvPr/>
          </p:nvSpPr>
          <p:spPr bwMode="auto">
            <a:xfrm>
              <a:off x="5021" y="3033"/>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65" name="Rectangle 231"/>
            <p:cNvSpPr>
              <a:spLocks noChangeArrowheads="1"/>
            </p:cNvSpPr>
            <p:nvPr/>
          </p:nvSpPr>
          <p:spPr bwMode="auto">
            <a:xfrm>
              <a:off x="5021" y="3052"/>
              <a:ext cx="13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666" name="Freeform 232"/>
            <p:cNvSpPr>
              <a:spLocks/>
            </p:cNvSpPr>
            <p:nvPr/>
          </p:nvSpPr>
          <p:spPr bwMode="auto">
            <a:xfrm>
              <a:off x="5080" y="2922"/>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667" name="Rectangle 233"/>
            <p:cNvSpPr>
              <a:spLocks noChangeArrowheads="1"/>
            </p:cNvSpPr>
            <p:nvPr/>
          </p:nvSpPr>
          <p:spPr bwMode="auto">
            <a:xfrm>
              <a:off x="5083" y="2925"/>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668" name="Rectangle 234"/>
            <p:cNvSpPr>
              <a:spLocks noChangeArrowheads="1"/>
            </p:cNvSpPr>
            <p:nvPr/>
          </p:nvSpPr>
          <p:spPr bwMode="auto">
            <a:xfrm>
              <a:off x="5086" y="2935"/>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669" name="Rectangle 235"/>
            <p:cNvSpPr>
              <a:spLocks noChangeArrowheads="1"/>
            </p:cNvSpPr>
            <p:nvPr/>
          </p:nvSpPr>
          <p:spPr bwMode="auto">
            <a:xfrm>
              <a:off x="5086" y="2968"/>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670" name="Rectangle 236"/>
            <p:cNvSpPr>
              <a:spLocks noChangeArrowheads="1"/>
            </p:cNvSpPr>
            <p:nvPr/>
          </p:nvSpPr>
          <p:spPr bwMode="auto">
            <a:xfrm>
              <a:off x="5086" y="2994"/>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671" name="Rectangle 237"/>
            <p:cNvSpPr>
              <a:spLocks noChangeArrowheads="1"/>
            </p:cNvSpPr>
            <p:nvPr/>
          </p:nvSpPr>
          <p:spPr bwMode="auto">
            <a:xfrm>
              <a:off x="5086" y="3013"/>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72" name="Rectangle 238"/>
            <p:cNvSpPr>
              <a:spLocks noChangeArrowheads="1"/>
            </p:cNvSpPr>
            <p:nvPr/>
          </p:nvSpPr>
          <p:spPr bwMode="auto">
            <a:xfrm>
              <a:off x="5086" y="3033"/>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73" name="Rectangle 239"/>
            <p:cNvSpPr>
              <a:spLocks noChangeArrowheads="1"/>
            </p:cNvSpPr>
            <p:nvPr/>
          </p:nvSpPr>
          <p:spPr bwMode="auto">
            <a:xfrm>
              <a:off x="5086" y="3052"/>
              <a:ext cx="97"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674" name="Rectangle 240"/>
            <p:cNvSpPr>
              <a:spLocks noChangeArrowheads="1"/>
            </p:cNvSpPr>
            <p:nvPr/>
          </p:nvSpPr>
          <p:spPr bwMode="auto">
            <a:xfrm>
              <a:off x="5086" y="3072"/>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675" name="Rectangle 241"/>
            <p:cNvSpPr>
              <a:spLocks noChangeArrowheads="1"/>
            </p:cNvSpPr>
            <p:nvPr/>
          </p:nvSpPr>
          <p:spPr bwMode="auto">
            <a:xfrm>
              <a:off x="5086" y="3092"/>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676" name="Rectangle 242"/>
            <p:cNvSpPr>
              <a:spLocks noChangeArrowheads="1"/>
            </p:cNvSpPr>
            <p:nvPr/>
          </p:nvSpPr>
          <p:spPr bwMode="auto">
            <a:xfrm>
              <a:off x="5086" y="3111"/>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77" name="Rectangle 243"/>
            <p:cNvSpPr>
              <a:spLocks noChangeArrowheads="1"/>
            </p:cNvSpPr>
            <p:nvPr/>
          </p:nvSpPr>
          <p:spPr bwMode="auto">
            <a:xfrm>
              <a:off x="5086" y="3131"/>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78" name="Rectangle 244"/>
            <p:cNvSpPr>
              <a:spLocks noChangeArrowheads="1"/>
            </p:cNvSpPr>
            <p:nvPr/>
          </p:nvSpPr>
          <p:spPr bwMode="auto">
            <a:xfrm>
              <a:off x="5086" y="3151"/>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679" name="Freeform 245"/>
            <p:cNvSpPr>
              <a:spLocks/>
            </p:cNvSpPr>
            <p:nvPr/>
          </p:nvSpPr>
          <p:spPr bwMode="auto">
            <a:xfrm>
              <a:off x="5178" y="2817"/>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680" name="Rectangle 246"/>
            <p:cNvSpPr>
              <a:spLocks noChangeArrowheads="1"/>
            </p:cNvSpPr>
            <p:nvPr/>
          </p:nvSpPr>
          <p:spPr bwMode="auto">
            <a:xfrm>
              <a:off x="5181" y="2820"/>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681" name="Rectangle 247"/>
            <p:cNvSpPr>
              <a:spLocks noChangeArrowheads="1"/>
            </p:cNvSpPr>
            <p:nvPr/>
          </p:nvSpPr>
          <p:spPr bwMode="auto">
            <a:xfrm>
              <a:off x="5185" y="2830"/>
              <a:ext cx="10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682" name="Rectangle 248"/>
            <p:cNvSpPr>
              <a:spLocks noChangeArrowheads="1"/>
            </p:cNvSpPr>
            <p:nvPr/>
          </p:nvSpPr>
          <p:spPr bwMode="auto">
            <a:xfrm>
              <a:off x="5185" y="2863"/>
              <a:ext cx="7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Definition</a:t>
              </a:r>
              <a:endParaRPr lang="en-CA" altLang="en-US">
                <a:solidFill>
                  <a:schemeClr val="tx1"/>
                </a:solidFill>
                <a:latin typeface="Times" pitchFamily="18" charset="0"/>
              </a:endParaRPr>
            </a:p>
          </p:txBody>
        </p:sp>
        <p:sp>
          <p:nvSpPr>
            <p:cNvPr id="69683" name="Rectangle 249"/>
            <p:cNvSpPr>
              <a:spLocks noChangeArrowheads="1"/>
            </p:cNvSpPr>
            <p:nvPr/>
          </p:nvSpPr>
          <p:spPr bwMode="auto">
            <a:xfrm>
              <a:off x="5185" y="2889"/>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684" name="Rectangle 250"/>
            <p:cNvSpPr>
              <a:spLocks noChangeArrowheads="1"/>
            </p:cNvSpPr>
            <p:nvPr/>
          </p:nvSpPr>
          <p:spPr bwMode="auto">
            <a:xfrm>
              <a:off x="5185" y="2908"/>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85" name="Rectangle 251"/>
            <p:cNvSpPr>
              <a:spLocks noChangeArrowheads="1"/>
            </p:cNvSpPr>
            <p:nvPr/>
          </p:nvSpPr>
          <p:spPr bwMode="auto">
            <a:xfrm>
              <a:off x="5185" y="2928"/>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86" name="Rectangle 252"/>
            <p:cNvSpPr>
              <a:spLocks noChangeArrowheads="1"/>
            </p:cNvSpPr>
            <p:nvPr/>
          </p:nvSpPr>
          <p:spPr bwMode="auto">
            <a:xfrm>
              <a:off x="5185" y="2948"/>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687" name="Rectangle 253"/>
            <p:cNvSpPr>
              <a:spLocks noChangeArrowheads="1"/>
            </p:cNvSpPr>
            <p:nvPr/>
          </p:nvSpPr>
          <p:spPr bwMode="auto">
            <a:xfrm>
              <a:off x="5185" y="2967"/>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688" name="Rectangle 254"/>
            <p:cNvSpPr>
              <a:spLocks noChangeArrowheads="1"/>
            </p:cNvSpPr>
            <p:nvPr/>
          </p:nvSpPr>
          <p:spPr bwMode="auto">
            <a:xfrm>
              <a:off x="5185" y="2987"/>
              <a:ext cx="115"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689" name="Rectangle 255"/>
            <p:cNvSpPr>
              <a:spLocks noChangeArrowheads="1"/>
            </p:cNvSpPr>
            <p:nvPr/>
          </p:nvSpPr>
          <p:spPr bwMode="auto">
            <a:xfrm>
              <a:off x="5185" y="3007"/>
              <a:ext cx="6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90" name="Rectangle 256"/>
            <p:cNvSpPr>
              <a:spLocks noChangeArrowheads="1"/>
            </p:cNvSpPr>
            <p:nvPr/>
          </p:nvSpPr>
          <p:spPr bwMode="auto">
            <a:xfrm>
              <a:off x="5185" y="3026"/>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91" name="Rectangle 257"/>
            <p:cNvSpPr>
              <a:spLocks noChangeArrowheads="1"/>
            </p:cNvSpPr>
            <p:nvPr/>
          </p:nvSpPr>
          <p:spPr bwMode="auto">
            <a:xfrm>
              <a:off x="5185" y="3046"/>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sp>
          <p:nvSpPr>
            <p:cNvPr id="69692" name="Freeform 258"/>
            <p:cNvSpPr>
              <a:spLocks/>
            </p:cNvSpPr>
            <p:nvPr/>
          </p:nvSpPr>
          <p:spPr bwMode="auto">
            <a:xfrm>
              <a:off x="5250" y="2909"/>
              <a:ext cx="222" cy="275"/>
            </a:xfrm>
            <a:custGeom>
              <a:avLst/>
              <a:gdLst>
                <a:gd name="T0" fmla="*/ 0 w 222"/>
                <a:gd name="T1" fmla="*/ 0 h 275"/>
                <a:gd name="T2" fmla="*/ 222 w 222"/>
                <a:gd name="T3" fmla="*/ 0 h 275"/>
                <a:gd name="T4" fmla="*/ 222 w 222"/>
                <a:gd name="T5" fmla="*/ 275 h 275"/>
                <a:gd name="T6" fmla="*/ 0 w 222"/>
                <a:gd name="T7" fmla="*/ 275 h 275"/>
                <a:gd name="T8" fmla="*/ 0 w 222"/>
                <a:gd name="T9" fmla="*/ 0 h 275"/>
                <a:gd name="T10" fmla="*/ 0 w 222"/>
                <a:gd name="T11" fmla="*/ 0 h 275"/>
                <a:gd name="T12" fmla="*/ 0 w 222"/>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275">
                  <a:moveTo>
                    <a:pt x="0" y="0"/>
                  </a:moveTo>
                  <a:lnTo>
                    <a:pt x="222" y="0"/>
                  </a:lnTo>
                  <a:lnTo>
                    <a:pt x="222" y="275"/>
                  </a:lnTo>
                  <a:lnTo>
                    <a:pt x="0" y="2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69693" name="Rectangle 259"/>
            <p:cNvSpPr>
              <a:spLocks noChangeArrowheads="1"/>
            </p:cNvSpPr>
            <p:nvPr/>
          </p:nvSpPr>
          <p:spPr bwMode="auto">
            <a:xfrm>
              <a:off x="5253" y="2912"/>
              <a:ext cx="216" cy="269"/>
            </a:xfrm>
            <a:prstGeom prst="rect">
              <a:avLst/>
            </a:prstGeom>
            <a:solidFill>
              <a:srgbClr val="FFFFFF"/>
            </a:solidFill>
            <a:ln w="11113">
              <a:solidFill>
                <a:srgbClr val="1F1A17"/>
              </a:solidFill>
              <a:miter lim="800000"/>
              <a:headEnd/>
              <a:tailEnd/>
            </a:ln>
          </p:spPr>
          <p:txBody>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endParaRPr lang="en-CA" altLang="en-US" sz="1600">
                <a:solidFill>
                  <a:schemeClr val="tx1"/>
                </a:solidFill>
              </a:endParaRPr>
            </a:p>
          </p:txBody>
        </p:sp>
        <p:sp>
          <p:nvSpPr>
            <p:cNvPr id="69694" name="Rectangle 260"/>
            <p:cNvSpPr>
              <a:spLocks noChangeArrowheads="1"/>
            </p:cNvSpPr>
            <p:nvPr/>
          </p:nvSpPr>
          <p:spPr bwMode="auto">
            <a:xfrm>
              <a:off x="5250" y="2922"/>
              <a:ext cx="10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Requirements</a:t>
              </a:r>
              <a:endParaRPr lang="en-CA" altLang="en-US">
                <a:solidFill>
                  <a:schemeClr val="tx1"/>
                </a:solidFill>
                <a:latin typeface="Times" pitchFamily="18" charset="0"/>
              </a:endParaRPr>
            </a:p>
          </p:txBody>
        </p:sp>
        <p:sp>
          <p:nvSpPr>
            <p:cNvPr id="69695" name="Rectangle 261"/>
            <p:cNvSpPr>
              <a:spLocks noChangeArrowheads="1"/>
            </p:cNvSpPr>
            <p:nvPr/>
          </p:nvSpPr>
          <p:spPr bwMode="auto">
            <a:xfrm>
              <a:off x="5250" y="2955"/>
              <a:ext cx="9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Specification</a:t>
              </a:r>
              <a:endParaRPr lang="en-CA" altLang="en-US">
                <a:solidFill>
                  <a:schemeClr val="tx1"/>
                </a:solidFill>
                <a:latin typeface="Times" pitchFamily="18" charset="0"/>
              </a:endParaRPr>
            </a:p>
          </p:txBody>
        </p:sp>
        <p:sp>
          <p:nvSpPr>
            <p:cNvPr id="69696" name="Rectangle 262"/>
            <p:cNvSpPr>
              <a:spLocks noChangeArrowheads="1"/>
            </p:cNvSpPr>
            <p:nvPr/>
          </p:nvSpPr>
          <p:spPr bwMode="auto">
            <a:xfrm>
              <a:off x="5250" y="2980"/>
              <a:ext cx="3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a:t>
              </a:r>
              <a:endParaRPr lang="en-CA" altLang="en-US">
                <a:solidFill>
                  <a:schemeClr val="tx1"/>
                </a:solidFill>
                <a:latin typeface="Times" pitchFamily="18" charset="0"/>
              </a:endParaRPr>
            </a:p>
          </p:txBody>
        </p:sp>
        <p:sp>
          <p:nvSpPr>
            <p:cNvPr id="69697" name="Rectangle 263"/>
            <p:cNvSpPr>
              <a:spLocks noChangeArrowheads="1"/>
            </p:cNvSpPr>
            <p:nvPr/>
          </p:nvSpPr>
          <p:spPr bwMode="auto">
            <a:xfrm>
              <a:off x="5250" y="3000"/>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698" name="Rectangle 264"/>
            <p:cNvSpPr>
              <a:spLocks noChangeArrowheads="1"/>
            </p:cNvSpPr>
            <p:nvPr/>
          </p:nvSpPr>
          <p:spPr bwMode="auto">
            <a:xfrm>
              <a:off x="5250" y="3020"/>
              <a:ext cx="2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699" name="Rectangle 265"/>
            <p:cNvSpPr>
              <a:spLocks noChangeArrowheads="1"/>
            </p:cNvSpPr>
            <p:nvPr/>
          </p:nvSpPr>
          <p:spPr bwMode="auto">
            <a:xfrm>
              <a:off x="5250" y="3039"/>
              <a:ext cx="97"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a:t>
              </a:r>
              <a:endParaRPr lang="en-CA" altLang="en-US">
                <a:solidFill>
                  <a:schemeClr val="tx1"/>
                </a:solidFill>
                <a:latin typeface="Times" pitchFamily="18" charset="0"/>
              </a:endParaRPr>
            </a:p>
          </p:txBody>
        </p:sp>
        <p:sp>
          <p:nvSpPr>
            <p:cNvPr id="69700" name="Rectangle 266"/>
            <p:cNvSpPr>
              <a:spLocks noChangeArrowheads="1"/>
            </p:cNvSpPr>
            <p:nvPr/>
          </p:nvSpPr>
          <p:spPr bwMode="auto">
            <a:xfrm>
              <a:off x="5250" y="3059"/>
              <a:ext cx="4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a:t>
              </a:r>
              <a:endParaRPr lang="en-CA" altLang="en-US">
                <a:solidFill>
                  <a:schemeClr val="tx1"/>
                </a:solidFill>
                <a:latin typeface="Times" pitchFamily="18" charset="0"/>
              </a:endParaRPr>
            </a:p>
          </p:txBody>
        </p:sp>
        <p:sp>
          <p:nvSpPr>
            <p:cNvPr id="69701" name="Rectangle 267"/>
            <p:cNvSpPr>
              <a:spLocks noChangeArrowheads="1"/>
            </p:cNvSpPr>
            <p:nvPr/>
          </p:nvSpPr>
          <p:spPr bwMode="auto">
            <a:xfrm>
              <a:off x="5250" y="3079"/>
              <a:ext cx="11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a:t>
              </a:r>
              <a:endParaRPr lang="en-CA" altLang="en-US">
                <a:solidFill>
                  <a:schemeClr val="tx1"/>
                </a:solidFill>
                <a:latin typeface="Times" pitchFamily="18" charset="0"/>
              </a:endParaRPr>
            </a:p>
          </p:txBody>
        </p:sp>
        <p:sp>
          <p:nvSpPr>
            <p:cNvPr id="69702" name="Rectangle 268"/>
            <p:cNvSpPr>
              <a:spLocks noChangeArrowheads="1"/>
            </p:cNvSpPr>
            <p:nvPr/>
          </p:nvSpPr>
          <p:spPr bwMode="auto">
            <a:xfrm>
              <a:off x="5250" y="3098"/>
              <a:ext cx="6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a:t>
              </a:r>
              <a:endParaRPr lang="en-CA" altLang="en-US">
                <a:solidFill>
                  <a:schemeClr val="tx1"/>
                </a:solidFill>
                <a:latin typeface="Times" pitchFamily="18" charset="0"/>
              </a:endParaRPr>
            </a:p>
          </p:txBody>
        </p:sp>
        <p:sp>
          <p:nvSpPr>
            <p:cNvPr id="69703" name="Rectangle 269"/>
            <p:cNvSpPr>
              <a:spLocks noChangeArrowheads="1"/>
            </p:cNvSpPr>
            <p:nvPr/>
          </p:nvSpPr>
          <p:spPr bwMode="auto">
            <a:xfrm>
              <a:off x="5250" y="3118"/>
              <a:ext cx="26"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a:t>
              </a:r>
              <a:endParaRPr lang="en-CA" altLang="en-US">
                <a:solidFill>
                  <a:schemeClr val="tx1"/>
                </a:solidFill>
                <a:latin typeface="Times" pitchFamily="18" charset="0"/>
              </a:endParaRPr>
            </a:p>
          </p:txBody>
        </p:sp>
        <p:sp>
          <p:nvSpPr>
            <p:cNvPr id="69704" name="Rectangle 270"/>
            <p:cNvSpPr>
              <a:spLocks noChangeArrowheads="1"/>
            </p:cNvSpPr>
            <p:nvPr/>
          </p:nvSpPr>
          <p:spPr bwMode="auto">
            <a:xfrm>
              <a:off x="5250" y="3138"/>
              <a:ext cx="1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300">
                  <a:solidFill>
                    <a:srgbClr val="000000"/>
                  </a:solidFill>
                </a:rPr>
                <a:t>xxxxxxxxxxxxxxx</a:t>
              </a:r>
              <a:endParaRPr lang="en-CA" altLang="en-US">
                <a:solidFill>
                  <a:schemeClr val="tx1"/>
                </a:solidFill>
                <a:latin typeface="Times" pitchFamily="18" charset="0"/>
              </a:endParaRPr>
            </a:p>
          </p:txBody>
        </p:sp>
      </p:grpSp>
      <p:sp>
        <p:nvSpPr>
          <p:cNvPr id="69638" name="Text Box 273"/>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a:solidFill>
                  <a:srgbClr val="969696"/>
                </a:solidFill>
              </a:rPr>
              <a:t>Failures</a:t>
            </a:r>
            <a:r>
              <a:rPr lang="en-CA" altLang="en-US" sz="1200">
                <a:solidFill>
                  <a:schemeClr val="tx1"/>
                </a:solidFill>
              </a:rPr>
              <a:t>         </a:t>
            </a:r>
            <a:r>
              <a:rPr lang="en-CA" altLang="en-US" sz="1200">
                <a:solidFill>
                  <a:srgbClr val="969696"/>
                </a:solidFill>
              </a:rPr>
              <a:t>Requirements Definition/Importance         Requirements Types         Development Process         </a:t>
            </a:r>
            <a:r>
              <a:rPr lang="en-CA" altLang="en-US" sz="1200" u="sng">
                <a:solidFill>
                  <a:schemeClr val="tx1"/>
                </a:solidFill>
              </a:rPr>
              <a:t>Requirements Activities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z="2800" dirty="0" err="1"/>
              <a:t>What</a:t>
            </a:r>
            <a:r>
              <a:rPr lang="fr-FR" sz="2800" dirty="0"/>
              <a:t> </a:t>
            </a:r>
            <a:r>
              <a:rPr lang="fr-FR" sz="2800" dirty="0" err="1"/>
              <a:t>is</a:t>
            </a:r>
            <a:r>
              <a:rPr lang="fr-FR" sz="2800" dirty="0"/>
              <a:t> </a:t>
            </a:r>
            <a:r>
              <a:rPr lang="fr-FR" sz="2800" dirty="0" err="1"/>
              <a:t>Actually</a:t>
            </a:r>
            <a:r>
              <a:rPr lang="fr-FR" sz="2800" dirty="0"/>
              <a:t> </a:t>
            </a:r>
            <a:r>
              <a:rPr lang="fr-FR" sz="2800" dirty="0" err="1"/>
              <a:t>Used</a:t>
            </a:r>
            <a:r>
              <a:rPr lang="fr-FR" sz="2800" dirty="0"/>
              <a:t> (400+ Healthcare </a:t>
            </a:r>
            <a:r>
              <a:rPr lang="fr-FR" sz="2800" dirty="0" err="1"/>
              <a:t>Projects</a:t>
            </a:r>
            <a:r>
              <a:rPr lang="fr-FR" sz="2800" dirty="0"/>
              <a:t>)?</a:t>
            </a:r>
          </a:p>
        </p:txBody>
      </p:sp>
      <p:sp>
        <p:nvSpPr>
          <p:cNvPr id="8" name="TextBox 7"/>
          <p:cNvSpPr txBox="1"/>
          <p:nvPr/>
        </p:nvSpPr>
        <p:spPr>
          <a:xfrm>
            <a:off x="1295401" y="6063849"/>
            <a:ext cx="7772400" cy="584775"/>
          </a:xfrm>
          <a:prstGeom prst="rect">
            <a:avLst/>
          </a:prstGeom>
          <a:noFill/>
        </p:spPr>
        <p:txBody>
          <a:bodyPr wrap="square" rtlCol="0">
            <a:spAutoFit/>
          </a:bodyPr>
          <a:lstStyle/>
          <a:p>
            <a:r>
              <a:rPr lang="en-CA" dirty="0"/>
              <a:t>S. </a:t>
            </a:r>
            <a:r>
              <a:rPr lang="en-CA" dirty="0" err="1"/>
              <a:t>Fricker</a:t>
            </a:r>
            <a:r>
              <a:rPr lang="en-CA" dirty="0"/>
              <a:t>, R. </a:t>
            </a:r>
            <a:r>
              <a:rPr lang="en-CA" dirty="0" err="1"/>
              <a:t>Grau</a:t>
            </a:r>
            <a:r>
              <a:rPr lang="en-CA" dirty="0"/>
              <a:t>, A. Zwingli (2014). </a:t>
            </a:r>
            <a:r>
              <a:rPr lang="en-CA" b="1" dirty="0">
                <a:hlinkClick r:id="rId2"/>
              </a:rPr>
              <a:t>Requirements Engineering: Best Practice</a:t>
            </a:r>
            <a:r>
              <a:rPr lang="en-CA" dirty="0"/>
              <a:t>. </a:t>
            </a:r>
            <a:r>
              <a:rPr lang="en-CA" i="1" dirty="0"/>
              <a:t>Requirements Engineering for Digital Health</a:t>
            </a:r>
            <a:r>
              <a:rPr lang="en-CA" dirty="0"/>
              <a:t>. Springer.</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9" y="926329"/>
            <a:ext cx="8629100" cy="516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9416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6"/>
          <p:cNvSpPr>
            <a:spLocks noGrp="1" noChangeArrowheads="1"/>
          </p:cNvSpPr>
          <p:nvPr>
            <p:ph type="title"/>
          </p:nvPr>
        </p:nvSpPr>
        <p:spPr/>
        <p:txBody>
          <a:bodyPr/>
          <a:lstStyle/>
          <a:p>
            <a:pPr eaLnBrk="1" hangingPunct="1"/>
            <a:r>
              <a:rPr lang="en-US" altLang="en-US"/>
              <a:t>The Requirements Analyst</a:t>
            </a:r>
            <a:r>
              <a:rPr lang="en-US" altLang="en-US" baseline="30000"/>
              <a:t>1</a:t>
            </a:r>
          </a:p>
        </p:txBody>
      </p:sp>
      <p:sp>
        <p:nvSpPr>
          <p:cNvPr id="923655" name="Rectangle 7"/>
          <p:cNvSpPr>
            <a:spLocks noGrp="1" noChangeArrowheads="1"/>
          </p:cNvSpPr>
          <p:nvPr>
            <p:ph idx="1"/>
          </p:nvPr>
        </p:nvSpPr>
        <p:spPr/>
        <p:txBody>
          <a:bodyPr/>
          <a:lstStyle/>
          <a:p>
            <a:pPr eaLnBrk="1" hangingPunct="1"/>
            <a:r>
              <a:rPr lang="en-US" altLang="en-US" dirty="0"/>
              <a:t>Also called business analyst, system analyst, functional architect, requirements engineer…</a:t>
            </a:r>
          </a:p>
          <a:p>
            <a:pPr eaLnBrk="1" hangingPunct="1"/>
            <a:r>
              <a:rPr lang="en-US" altLang="en-US" dirty="0"/>
              <a:t>Plays an essential communication role</a:t>
            </a:r>
          </a:p>
          <a:p>
            <a:pPr lvl="1" eaLnBrk="1" hangingPunct="1"/>
            <a:r>
              <a:rPr lang="en-US" altLang="en-US" dirty="0"/>
              <a:t>Talks to users: application domain</a:t>
            </a:r>
          </a:p>
          <a:p>
            <a:pPr lvl="1" eaLnBrk="1" hangingPunct="1"/>
            <a:r>
              <a:rPr lang="en-US" altLang="en-US" dirty="0"/>
              <a:t>Talks to developers: technical domain</a:t>
            </a:r>
          </a:p>
          <a:p>
            <a:pPr lvl="1" eaLnBrk="1" hangingPunct="1"/>
            <a:r>
              <a:rPr lang="en-US" altLang="en-US" dirty="0"/>
              <a:t>Translates user requirements into functional requirements and quality goals</a:t>
            </a:r>
          </a:p>
          <a:p>
            <a:pPr eaLnBrk="1" hangingPunct="1"/>
            <a:r>
              <a:rPr lang="en-US" altLang="en-US" dirty="0"/>
              <a:t>Needs many capabilities</a:t>
            </a:r>
          </a:p>
          <a:p>
            <a:pPr lvl="1" eaLnBrk="1" hangingPunct="1"/>
            <a:r>
              <a:rPr lang="en-US" altLang="en-US" dirty="0"/>
              <a:t>Interviewing and listening skills</a:t>
            </a:r>
          </a:p>
          <a:p>
            <a:pPr lvl="1" eaLnBrk="1" hangingPunct="1"/>
            <a:r>
              <a:rPr lang="en-US" altLang="en-US" dirty="0"/>
              <a:t>Facilitation and interpersonal skills</a:t>
            </a:r>
          </a:p>
          <a:p>
            <a:pPr lvl="1" eaLnBrk="1" hangingPunct="1"/>
            <a:r>
              <a:rPr lang="en-US" altLang="en-US" dirty="0"/>
              <a:t>Writing and modeling skills</a:t>
            </a:r>
          </a:p>
          <a:p>
            <a:pPr lvl="1" eaLnBrk="1" hangingPunct="1"/>
            <a:r>
              <a:rPr lang="en-US" altLang="en-US" dirty="0"/>
              <a:t>Organizational ability</a:t>
            </a:r>
          </a:p>
          <a:p>
            <a:pPr eaLnBrk="1" hangingPunct="1"/>
            <a:r>
              <a:rPr lang="en-US" altLang="en-US" dirty="0"/>
              <a:t>RE is more than just modeling…</a:t>
            </a:r>
            <a:br>
              <a:rPr lang="en-US" altLang="en-US" dirty="0"/>
            </a:br>
            <a:r>
              <a:rPr lang="en-US" altLang="en-US" dirty="0">
                <a:solidFill>
                  <a:srgbClr val="FF0000"/>
                </a:solidFill>
              </a:rPr>
              <a:t>This is a socio-technical discipline!</a:t>
            </a:r>
          </a:p>
        </p:txBody>
      </p:sp>
      <p:sp>
        <p:nvSpPr>
          <p:cNvPr id="70658"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EFA50DDD-5F46-4A68-B512-346043901EEB}" type="slidenum">
              <a:rPr lang="en-CA" altLang="en-US" sz="1200" smtClean="0"/>
              <a:pPr>
                <a:lnSpc>
                  <a:spcPct val="100000"/>
                </a:lnSpc>
                <a:spcBef>
                  <a:spcPct val="0"/>
                </a:spcBef>
                <a:buClrTx/>
                <a:buSzTx/>
                <a:buFontTx/>
                <a:buNone/>
              </a:pPr>
              <a:t>66</a:t>
            </a:fld>
            <a:endParaRPr lang="en-CA" altLang="en-US" sz="1200"/>
          </a:p>
        </p:txBody>
      </p:sp>
      <p:graphicFrame>
        <p:nvGraphicFramePr>
          <p:cNvPr id="70661" name="Object 4"/>
          <p:cNvGraphicFramePr>
            <a:graphicFrameLocks noChangeAspect="1"/>
          </p:cNvGraphicFramePr>
          <p:nvPr>
            <p:extLst>
              <p:ext uri="{D42A27DB-BD31-4B8C-83A1-F6EECF244321}">
                <p14:modId xmlns:p14="http://schemas.microsoft.com/office/powerpoint/2010/main" val="2081178823"/>
              </p:ext>
            </p:extLst>
          </p:nvPr>
        </p:nvGraphicFramePr>
        <p:xfrm>
          <a:off x="6310028" y="4303713"/>
          <a:ext cx="2746375" cy="1817687"/>
        </p:xfrm>
        <a:graphic>
          <a:graphicData uri="http://schemas.openxmlformats.org/presentationml/2006/ole">
            <mc:AlternateContent xmlns:mc="http://schemas.openxmlformats.org/markup-compatibility/2006">
              <mc:Choice xmlns:v="urn:schemas-microsoft-com:vml" Requires="v">
                <p:oleObj spid="_x0000_s70701" name="Clip" r:id="rId4" imgW="1375339" imgH="919839" progId="MS_ClipArt_Gallery.2">
                  <p:embed/>
                </p:oleObj>
              </mc:Choice>
              <mc:Fallback>
                <p:oleObj name="Clip" r:id="rId4" imgW="1375339" imgH="919839"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028" y="4303713"/>
                        <a:ext cx="2746375" cy="181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2" name="Text Box 8"/>
          <p:cNvSpPr txBox="1">
            <a:spLocks noChangeArrowheads="1"/>
          </p:cNvSpPr>
          <p:nvPr/>
        </p:nvSpPr>
        <p:spPr bwMode="auto">
          <a:xfrm>
            <a:off x="5608638" y="5892800"/>
            <a:ext cx="354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eaLnBrk="0" hangingPunct="0">
              <a:lnSpc>
                <a:spcPts val="2600"/>
              </a:lnSpc>
              <a:spcBef>
                <a:spcPts val="600"/>
              </a:spcBef>
              <a:buChar char="•"/>
              <a:defRPr sz="2000">
                <a:solidFill>
                  <a:srgbClr val="002654"/>
                </a:solidFill>
                <a:latin typeface="Arial" charset="0"/>
              </a:defRPr>
            </a:lvl2pPr>
            <a:lvl3pPr marL="1143000" indent="-228600" eaLnBrk="0" hangingPunct="0">
              <a:lnSpc>
                <a:spcPts val="2600"/>
              </a:lnSpc>
              <a:spcBef>
                <a:spcPts val="600"/>
              </a:spcBef>
              <a:buChar char="•"/>
              <a:defRPr>
                <a:solidFill>
                  <a:srgbClr val="002654"/>
                </a:solidFill>
                <a:latin typeface="Arial" charset="0"/>
              </a:defRPr>
            </a:lvl3pPr>
            <a:lvl4pPr marL="1600200" indent="-228600" eaLnBrk="0" hangingPunct="0">
              <a:lnSpc>
                <a:spcPts val="2600"/>
              </a:lnSpc>
              <a:spcBef>
                <a:spcPts val="600"/>
              </a:spcBef>
              <a:buChar char="•"/>
              <a:defRPr sz="1600">
                <a:solidFill>
                  <a:srgbClr val="002654"/>
                </a:solidFill>
                <a:latin typeface="Arial" charset="0"/>
              </a:defRPr>
            </a:lvl4pPr>
            <a:lvl5pPr marL="2057400" indent="-228600" eaLnBrk="0" hangingPunct="0">
              <a:lnSpc>
                <a:spcPct val="110000"/>
              </a:lnSpc>
              <a:spcBef>
                <a:spcPct val="30000"/>
              </a:spcBef>
              <a:defRPr sz="1200">
                <a:solidFill>
                  <a:srgbClr val="002654"/>
                </a:solidFill>
                <a:latin typeface="Arial" charset="0"/>
              </a:defRPr>
            </a:lvl5pPr>
            <a:lvl6pPr marL="2514600" indent="-228600" eaLnBrk="0" fontAlgn="base" hangingPunct="0">
              <a:lnSpc>
                <a:spcPct val="110000"/>
              </a:lnSpc>
              <a:spcBef>
                <a:spcPct val="30000"/>
              </a:spcBef>
              <a:spcAft>
                <a:spcPct val="0"/>
              </a:spcAft>
              <a:defRPr sz="1200">
                <a:solidFill>
                  <a:srgbClr val="002654"/>
                </a:solidFill>
                <a:latin typeface="Arial" charset="0"/>
              </a:defRPr>
            </a:lvl6pPr>
            <a:lvl7pPr marL="2971800" indent="-228600" eaLnBrk="0" fontAlgn="base" hangingPunct="0">
              <a:lnSpc>
                <a:spcPct val="110000"/>
              </a:lnSpc>
              <a:spcBef>
                <a:spcPct val="30000"/>
              </a:spcBef>
              <a:spcAft>
                <a:spcPct val="0"/>
              </a:spcAft>
              <a:defRPr sz="1200">
                <a:solidFill>
                  <a:srgbClr val="002654"/>
                </a:solidFill>
                <a:latin typeface="Arial" charset="0"/>
              </a:defRPr>
            </a:lvl7pPr>
            <a:lvl8pPr marL="3429000" indent="-228600" eaLnBrk="0" fontAlgn="base" hangingPunct="0">
              <a:lnSpc>
                <a:spcPct val="110000"/>
              </a:lnSpc>
              <a:spcBef>
                <a:spcPct val="30000"/>
              </a:spcBef>
              <a:spcAft>
                <a:spcPct val="0"/>
              </a:spcAft>
              <a:defRPr sz="1200">
                <a:solidFill>
                  <a:srgbClr val="002654"/>
                </a:solidFill>
                <a:latin typeface="Arial" charset="0"/>
              </a:defRPr>
            </a:lvl8pPr>
            <a:lvl9pPr marL="3886200" indent="-2286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r>
              <a:rPr lang="en-CA" altLang="en-US" sz="1200" dirty="0">
                <a:solidFill>
                  <a:schemeClr val="tx1"/>
                </a:solidFill>
                <a:latin typeface="Times New Roman" pitchFamily="18" charset="0"/>
              </a:rPr>
              <a:t/>
            </a:r>
            <a:br>
              <a:rPr lang="en-CA" altLang="en-US" sz="1200" dirty="0">
                <a:solidFill>
                  <a:schemeClr val="tx1"/>
                </a:solidFill>
                <a:latin typeface="Times New Roman" pitchFamily="18" charset="0"/>
              </a:rPr>
            </a:br>
            <a:r>
              <a:rPr lang="en-CA" altLang="en-US" sz="1200" dirty="0">
                <a:solidFill>
                  <a:schemeClr val="tx1"/>
                </a:solidFill>
                <a:latin typeface="Times New Roman" pitchFamily="18" charset="0"/>
              </a:rPr>
              <a:t>[1] </a:t>
            </a:r>
            <a:r>
              <a:rPr lang="en-US" altLang="en-US" sz="1200" dirty="0">
                <a:solidFill>
                  <a:schemeClr val="tx1"/>
                </a:solidFill>
                <a:latin typeface="Times New Roman" pitchFamily="18" charset="0"/>
              </a:rPr>
              <a:t>Karl </a:t>
            </a:r>
            <a:r>
              <a:rPr lang="en-US" altLang="en-US" sz="1200" dirty="0" err="1">
                <a:solidFill>
                  <a:schemeClr val="tx1"/>
                </a:solidFill>
                <a:latin typeface="Times New Roman" pitchFamily="18" charset="0"/>
              </a:rPr>
              <a:t>Wiegers</a:t>
            </a:r>
            <a:r>
              <a:rPr lang="en-US" altLang="en-US" sz="1200" dirty="0">
                <a:solidFill>
                  <a:schemeClr val="tx1"/>
                </a:solidFill>
                <a:latin typeface="Times New Roman" pitchFamily="18" charset="0"/>
              </a:rPr>
              <a:t>, In Search of Excellent Requirements</a:t>
            </a:r>
            <a:endParaRPr lang="en-CA" altLang="en-US" sz="1200" dirty="0">
              <a:solidFill>
                <a:schemeClr val="tx1"/>
              </a:solidFill>
              <a:latin typeface="Times New Roman" pitchFamily="18" charset="0"/>
            </a:endParaRPr>
          </a:p>
        </p:txBody>
      </p:sp>
      <p:sp>
        <p:nvSpPr>
          <p:cNvPr id="70663" name="Text Box 9"/>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Requirements Types         Development Process         </a:t>
            </a:r>
            <a:r>
              <a:rPr lang="en-CA" altLang="en-US" sz="1200" u="sng" dirty="0">
                <a:solidFill>
                  <a:schemeClr val="tx1"/>
                </a:solidFill>
              </a:rPr>
              <a:t>Requirements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3655">
                                            <p:txEl>
                                              <p:pRg st="0" end="0"/>
                                            </p:txEl>
                                          </p:spTgt>
                                        </p:tgtEl>
                                        <p:attrNameLst>
                                          <p:attrName>style.visibility</p:attrName>
                                        </p:attrNameLst>
                                      </p:cBhvr>
                                      <p:to>
                                        <p:strVal val="visible"/>
                                      </p:to>
                                    </p:set>
                                    <p:anim calcmode="lin" valueType="num">
                                      <p:cBhvr additive="base">
                                        <p:cTn id="7" dur="500" fill="hold"/>
                                        <p:tgtEl>
                                          <p:spTgt spid="9236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36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3655">
                                            <p:txEl>
                                              <p:pRg st="1" end="1"/>
                                            </p:txEl>
                                          </p:spTgt>
                                        </p:tgtEl>
                                        <p:attrNameLst>
                                          <p:attrName>style.visibility</p:attrName>
                                        </p:attrNameLst>
                                      </p:cBhvr>
                                      <p:to>
                                        <p:strVal val="visible"/>
                                      </p:to>
                                    </p:set>
                                    <p:anim calcmode="lin" valueType="num">
                                      <p:cBhvr additive="base">
                                        <p:cTn id="13" dur="500" fill="hold"/>
                                        <p:tgtEl>
                                          <p:spTgt spid="9236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36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3655">
                                            <p:txEl>
                                              <p:pRg st="2" end="2"/>
                                            </p:txEl>
                                          </p:spTgt>
                                        </p:tgtEl>
                                        <p:attrNameLst>
                                          <p:attrName>style.visibility</p:attrName>
                                        </p:attrNameLst>
                                      </p:cBhvr>
                                      <p:to>
                                        <p:strVal val="visible"/>
                                      </p:to>
                                    </p:set>
                                    <p:anim calcmode="lin" valueType="num">
                                      <p:cBhvr additive="base">
                                        <p:cTn id="17" dur="500" fill="hold"/>
                                        <p:tgtEl>
                                          <p:spTgt spid="9236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36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23655">
                                            <p:txEl>
                                              <p:pRg st="3" end="3"/>
                                            </p:txEl>
                                          </p:spTgt>
                                        </p:tgtEl>
                                        <p:attrNameLst>
                                          <p:attrName>style.visibility</p:attrName>
                                        </p:attrNameLst>
                                      </p:cBhvr>
                                      <p:to>
                                        <p:strVal val="visible"/>
                                      </p:to>
                                    </p:set>
                                    <p:anim calcmode="lin" valueType="num">
                                      <p:cBhvr additive="base">
                                        <p:cTn id="21" dur="500" fill="hold"/>
                                        <p:tgtEl>
                                          <p:spTgt spid="9236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36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3655">
                                            <p:txEl>
                                              <p:pRg st="4" end="4"/>
                                            </p:txEl>
                                          </p:spTgt>
                                        </p:tgtEl>
                                        <p:attrNameLst>
                                          <p:attrName>style.visibility</p:attrName>
                                        </p:attrNameLst>
                                      </p:cBhvr>
                                      <p:to>
                                        <p:strVal val="visible"/>
                                      </p:to>
                                    </p:set>
                                    <p:anim calcmode="lin" valueType="num">
                                      <p:cBhvr additive="base">
                                        <p:cTn id="25" dur="500" fill="hold"/>
                                        <p:tgtEl>
                                          <p:spTgt spid="9236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36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3655">
                                            <p:txEl>
                                              <p:pRg st="5" end="5"/>
                                            </p:txEl>
                                          </p:spTgt>
                                        </p:tgtEl>
                                        <p:attrNameLst>
                                          <p:attrName>style.visibility</p:attrName>
                                        </p:attrNameLst>
                                      </p:cBhvr>
                                      <p:to>
                                        <p:strVal val="visible"/>
                                      </p:to>
                                    </p:set>
                                    <p:anim calcmode="lin" valueType="num">
                                      <p:cBhvr additive="base">
                                        <p:cTn id="31" dur="500" fill="hold"/>
                                        <p:tgtEl>
                                          <p:spTgt spid="9236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365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3655">
                                            <p:txEl>
                                              <p:pRg st="6" end="6"/>
                                            </p:txEl>
                                          </p:spTgt>
                                        </p:tgtEl>
                                        <p:attrNameLst>
                                          <p:attrName>style.visibility</p:attrName>
                                        </p:attrNameLst>
                                      </p:cBhvr>
                                      <p:to>
                                        <p:strVal val="visible"/>
                                      </p:to>
                                    </p:set>
                                    <p:anim calcmode="lin" valueType="num">
                                      <p:cBhvr additive="base">
                                        <p:cTn id="35" dur="500" fill="hold"/>
                                        <p:tgtEl>
                                          <p:spTgt spid="9236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36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23655">
                                            <p:txEl>
                                              <p:pRg st="7" end="7"/>
                                            </p:txEl>
                                          </p:spTgt>
                                        </p:tgtEl>
                                        <p:attrNameLst>
                                          <p:attrName>style.visibility</p:attrName>
                                        </p:attrNameLst>
                                      </p:cBhvr>
                                      <p:to>
                                        <p:strVal val="visible"/>
                                      </p:to>
                                    </p:set>
                                    <p:anim calcmode="lin" valueType="num">
                                      <p:cBhvr additive="base">
                                        <p:cTn id="39" dur="500" fill="hold"/>
                                        <p:tgtEl>
                                          <p:spTgt spid="9236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365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3655">
                                            <p:txEl>
                                              <p:pRg st="8" end="8"/>
                                            </p:txEl>
                                          </p:spTgt>
                                        </p:tgtEl>
                                        <p:attrNameLst>
                                          <p:attrName>style.visibility</p:attrName>
                                        </p:attrNameLst>
                                      </p:cBhvr>
                                      <p:to>
                                        <p:strVal val="visible"/>
                                      </p:to>
                                    </p:set>
                                    <p:anim calcmode="lin" valueType="num">
                                      <p:cBhvr additive="base">
                                        <p:cTn id="43" dur="500" fill="hold"/>
                                        <p:tgtEl>
                                          <p:spTgt spid="9236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365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3655">
                                            <p:txEl>
                                              <p:pRg st="9" end="9"/>
                                            </p:txEl>
                                          </p:spTgt>
                                        </p:tgtEl>
                                        <p:attrNameLst>
                                          <p:attrName>style.visibility</p:attrName>
                                        </p:attrNameLst>
                                      </p:cBhvr>
                                      <p:to>
                                        <p:strVal val="visible"/>
                                      </p:to>
                                    </p:set>
                                    <p:anim calcmode="lin" valueType="num">
                                      <p:cBhvr additive="base">
                                        <p:cTn id="47" dur="500" fill="hold"/>
                                        <p:tgtEl>
                                          <p:spTgt spid="92365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36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23655">
                                            <p:txEl>
                                              <p:pRg st="10" end="10"/>
                                            </p:txEl>
                                          </p:spTgt>
                                        </p:tgtEl>
                                        <p:attrNameLst>
                                          <p:attrName>style.visibility</p:attrName>
                                        </p:attrNameLst>
                                      </p:cBhvr>
                                      <p:to>
                                        <p:strVal val="visible"/>
                                      </p:to>
                                    </p:set>
                                    <p:anim calcmode="lin" valueType="num">
                                      <p:cBhvr additive="base">
                                        <p:cTn id="53" dur="500" fill="hold"/>
                                        <p:tgtEl>
                                          <p:spTgt spid="92365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36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34054-FC21-4371-A291-494D232D4876}"/>
              </a:ext>
            </a:extLst>
          </p:cNvPr>
          <p:cNvSpPr>
            <a:spLocks noGrp="1"/>
          </p:cNvSpPr>
          <p:nvPr>
            <p:ph type="title"/>
          </p:nvPr>
        </p:nvSpPr>
        <p:spPr/>
        <p:txBody>
          <a:bodyPr/>
          <a:lstStyle/>
          <a:p>
            <a:r>
              <a:rPr lang="en-CA" dirty="0"/>
              <a:t>Is RE a Software Engineering Discipline?</a:t>
            </a:r>
          </a:p>
        </p:txBody>
      </p:sp>
      <p:sp>
        <p:nvSpPr>
          <p:cNvPr id="4" name="Slide Number Placeholder 3">
            <a:extLst>
              <a:ext uri="{FF2B5EF4-FFF2-40B4-BE49-F238E27FC236}">
                <a16:creationId xmlns="" xmlns:a16="http://schemas.microsoft.com/office/drawing/2014/main" id="{B3A17E74-BF31-4B19-94B2-D6EC682F2E1C}"/>
              </a:ext>
            </a:extLst>
          </p:cNvPr>
          <p:cNvSpPr>
            <a:spLocks noGrp="1"/>
          </p:cNvSpPr>
          <p:nvPr>
            <p:ph type="sldNum" sz="quarter" idx="10"/>
          </p:nvPr>
        </p:nvSpPr>
        <p:spPr/>
        <p:txBody>
          <a:bodyPr/>
          <a:lstStyle/>
          <a:p>
            <a:pPr>
              <a:defRPr/>
            </a:pPr>
            <a:fld id="{8DBD541E-E881-495A-814B-FC70AF8D59F5}" type="slidenum">
              <a:rPr lang="en-CA" smtClean="0"/>
              <a:pPr>
                <a:defRPr/>
              </a:pPr>
              <a:t>67</a:t>
            </a:fld>
            <a:endParaRPr lang="en-CA"/>
          </a:p>
        </p:txBody>
      </p:sp>
      <p:sp>
        <p:nvSpPr>
          <p:cNvPr id="7" name="Text Box 9">
            <a:extLst>
              <a:ext uri="{FF2B5EF4-FFF2-40B4-BE49-F238E27FC236}">
                <a16:creationId xmlns="" xmlns:a16="http://schemas.microsoft.com/office/drawing/2014/main" id="{053F65FA-C466-4E8D-B5D7-2B4BAB3965F2}"/>
              </a:ext>
            </a:extLst>
          </p:cNvPr>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dirty="0">
                <a:solidFill>
                  <a:srgbClr val="969696"/>
                </a:solidFill>
              </a:rPr>
              <a:t>Failures</a:t>
            </a:r>
            <a:r>
              <a:rPr lang="en-CA" altLang="en-US" sz="1200" dirty="0">
                <a:solidFill>
                  <a:schemeClr val="tx1"/>
                </a:solidFill>
              </a:rPr>
              <a:t>         </a:t>
            </a:r>
            <a:r>
              <a:rPr lang="en-CA" altLang="en-US" sz="1200" dirty="0">
                <a:solidFill>
                  <a:srgbClr val="969696"/>
                </a:solidFill>
              </a:rPr>
              <a:t>Requirements Definition/Importance         Requirements Types         Development Process         </a:t>
            </a:r>
            <a:r>
              <a:rPr lang="en-CA" altLang="en-US" sz="1200" u="sng" dirty="0">
                <a:solidFill>
                  <a:schemeClr val="tx1"/>
                </a:solidFill>
              </a:rPr>
              <a:t>Requirements Activities</a:t>
            </a:r>
          </a:p>
        </p:txBody>
      </p:sp>
      <p:sp>
        <p:nvSpPr>
          <p:cNvPr id="10" name="Oval 9">
            <a:extLst>
              <a:ext uri="{FF2B5EF4-FFF2-40B4-BE49-F238E27FC236}">
                <a16:creationId xmlns="" xmlns:a16="http://schemas.microsoft.com/office/drawing/2014/main" id="{F922D7B3-C832-4BAB-87DE-2E02B31BF798}"/>
              </a:ext>
            </a:extLst>
          </p:cNvPr>
          <p:cNvSpPr/>
          <p:nvPr/>
        </p:nvSpPr>
        <p:spPr bwMode="auto">
          <a:xfrm>
            <a:off x="1071654" y="1636601"/>
            <a:ext cx="1630777" cy="1112423"/>
          </a:xfrm>
          <a:prstGeom prst="ellipse">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vert="horz" wrap="none" lIns="91440" tIns="45720" rIns="91440" bIns="45720" numCol="1" rtlCol="0" anchor="t" anchorCtr="0" compatLnSpc="1">
            <a:prstTxWarp prst="textNoShape">
              <a:avLst/>
            </a:prstTxWarp>
            <a:spAutoFit/>
          </a:bodyPr>
          <a:lstStyle/>
          <a:p>
            <a:pPr marL="0" marR="0" indent="0" algn="l" defTabSz="762000" rtl="0" eaLnBrk="1" fontAlgn="base" latinLnBrk="0" hangingPunct="1">
              <a:lnSpc>
                <a:spcPct val="100000"/>
              </a:lnSpc>
              <a:spcBef>
                <a:spcPct val="50000"/>
              </a:spcBef>
              <a:spcAft>
                <a:spcPct val="0"/>
              </a:spcAft>
              <a:buClrTx/>
              <a:buSzTx/>
              <a:buFontTx/>
              <a:buNone/>
              <a:tabLst/>
            </a:pPr>
            <a:endParaRPr kumimoji="0" lang="en-CA" sz="1600" b="0" i="0" u="none" strike="noStrike" cap="none" normalizeH="0" baseline="0">
              <a:ln>
                <a:noFill/>
              </a:ln>
              <a:solidFill>
                <a:schemeClr val="tx1"/>
              </a:solidFill>
              <a:effectLst/>
              <a:latin typeface="Arial" pitchFamily="34" charset="0"/>
            </a:endParaRPr>
          </a:p>
        </p:txBody>
      </p:sp>
      <p:graphicFrame>
        <p:nvGraphicFramePr>
          <p:cNvPr id="17" name="Content Placeholder 6">
            <a:extLst>
              <a:ext uri="{FF2B5EF4-FFF2-40B4-BE49-F238E27FC236}">
                <a16:creationId xmlns="" xmlns:a16="http://schemas.microsoft.com/office/drawing/2014/main" id="{F1749FE4-DCBC-4E56-89D7-D8165E193172}"/>
              </a:ext>
            </a:extLst>
          </p:cNvPr>
          <p:cNvGraphicFramePr>
            <a:graphicFrameLocks noGrp="1"/>
          </p:cNvGraphicFramePr>
          <p:nvPr>
            <p:ph idx="1"/>
            <p:extLst>
              <p:ext uri="{D42A27DB-BD31-4B8C-83A1-F6EECF244321}">
                <p14:modId xmlns:p14="http://schemas.microsoft.com/office/powerpoint/2010/main" val="3237239443"/>
              </p:ext>
            </p:extLst>
          </p:nvPr>
        </p:nvGraphicFramePr>
        <p:xfrm>
          <a:off x="117475" y="927100"/>
          <a:ext cx="8907463" cy="557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3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graphicEl>
                                              <a:dgm id="{1EA83982-BC17-4924-A721-42A4F5958A38}"/>
                                            </p:graphicEl>
                                          </p:spTgt>
                                        </p:tgtEl>
                                        <p:attrNameLst>
                                          <p:attrName>style.visibility</p:attrName>
                                        </p:attrNameLst>
                                      </p:cBhvr>
                                      <p:to>
                                        <p:strVal val="visible"/>
                                      </p:to>
                                    </p:set>
                                    <p:animEffect transition="in" filter="fade">
                                      <p:cBhvr>
                                        <p:cTn id="7" dur="500"/>
                                        <p:tgtEl>
                                          <p:spTgt spid="17">
                                            <p:graphicEl>
                                              <a:dgm id="{1EA83982-BC17-4924-A721-42A4F5958A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70BCB9FD-A7CA-48DB-8EB7-4BCF290CDA16}"/>
                                            </p:graphicEl>
                                          </p:spTgt>
                                        </p:tgtEl>
                                        <p:attrNameLst>
                                          <p:attrName>style.visibility</p:attrName>
                                        </p:attrNameLst>
                                      </p:cBhvr>
                                      <p:to>
                                        <p:strVal val="visible"/>
                                      </p:to>
                                    </p:set>
                                    <p:animEffect transition="in" filter="fade">
                                      <p:cBhvr>
                                        <p:cTn id="12" dur="500"/>
                                        <p:tgtEl>
                                          <p:spTgt spid="17">
                                            <p:graphicEl>
                                              <a:dgm id="{70BCB9FD-A7CA-48DB-8EB7-4BCF290CDA1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graphicEl>
                                              <a:dgm id="{F399F144-D171-4104-9441-42F204003BB4}"/>
                                            </p:graphicEl>
                                          </p:spTgt>
                                        </p:tgtEl>
                                        <p:attrNameLst>
                                          <p:attrName>style.visibility</p:attrName>
                                        </p:attrNameLst>
                                      </p:cBhvr>
                                      <p:to>
                                        <p:strVal val="visible"/>
                                      </p:to>
                                    </p:set>
                                    <p:animEffect transition="in" filter="fade">
                                      <p:cBhvr>
                                        <p:cTn id="17" dur="500"/>
                                        <p:tgtEl>
                                          <p:spTgt spid="17">
                                            <p:graphicEl>
                                              <a:dgm id="{F399F144-D171-4104-9441-42F204003BB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graphicEl>
                                              <a:dgm id="{680F75DE-6624-4071-A174-973C4402A75B}"/>
                                            </p:graphicEl>
                                          </p:spTgt>
                                        </p:tgtEl>
                                        <p:attrNameLst>
                                          <p:attrName>style.visibility</p:attrName>
                                        </p:attrNameLst>
                                      </p:cBhvr>
                                      <p:to>
                                        <p:strVal val="visible"/>
                                      </p:to>
                                    </p:set>
                                    <p:animEffect transition="in" filter="fade">
                                      <p:cBhvr>
                                        <p:cTn id="22" dur="500"/>
                                        <p:tgtEl>
                                          <p:spTgt spid="17">
                                            <p:graphicEl>
                                              <a:dgm id="{680F75DE-6624-4071-A174-973C4402A7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graphicEl>
                                              <a:dgm id="{6522FE48-871F-4345-BEA4-5307C8901E3F}"/>
                                            </p:graphicEl>
                                          </p:spTgt>
                                        </p:tgtEl>
                                        <p:attrNameLst>
                                          <p:attrName>style.visibility</p:attrName>
                                        </p:attrNameLst>
                                      </p:cBhvr>
                                      <p:to>
                                        <p:strVal val="visible"/>
                                      </p:to>
                                    </p:set>
                                    <p:animEffect transition="in" filter="fade">
                                      <p:cBhvr>
                                        <p:cTn id="27" dur="500"/>
                                        <p:tgtEl>
                                          <p:spTgt spid="17">
                                            <p:graphicEl>
                                              <a:dgm id="{6522FE48-871F-4345-BEA4-5307C8901E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graphicEl>
                                              <a:dgm id="{88963339-DF23-4838-8E5D-BF4DA4786440}"/>
                                            </p:graphicEl>
                                          </p:spTgt>
                                        </p:tgtEl>
                                        <p:attrNameLst>
                                          <p:attrName>style.visibility</p:attrName>
                                        </p:attrNameLst>
                                      </p:cBhvr>
                                      <p:to>
                                        <p:strVal val="visible"/>
                                      </p:to>
                                    </p:set>
                                    <p:animEffect transition="in" filter="fade">
                                      <p:cBhvr>
                                        <p:cTn id="32" dur="500"/>
                                        <p:tgtEl>
                                          <p:spTgt spid="17">
                                            <p:graphicEl>
                                              <a:dgm id="{88963339-DF23-4838-8E5D-BF4DA478644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graphicEl>
                                              <a:dgm id="{EE662F15-1ED4-48CD-AEC4-199E2E7F5E13}"/>
                                            </p:graphicEl>
                                          </p:spTgt>
                                        </p:tgtEl>
                                        <p:attrNameLst>
                                          <p:attrName>style.visibility</p:attrName>
                                        </p:attrNameLst>
                                      </p:cBhvr>
                                      <p:to>
                                        <p:strVal val="visible"/>
                                      </p:to>
                                    </p:set>
                                    <p:animEffect transition="in" filter="fade">
                                      <p:cBhvr>
                                        <p:cTn id="37" dur="500"/>
                                        <p:tgtEl>
                                          <p:spTgt spid="17">
                                            <p:graphicEl>
                                              <a:dgm id="{EE662F15-1ED4-48CD-AEC4-199E2E7F5E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CA" altLang="en-US"/>
              <a:t>For More Information</a:t>
            </a:r>
          </a:p>
        </p:txBody>
      </p:sp>
      <p:sp>
        <p:nvSpPr>
          <p:cNvPr id="71684" name="Rectangle 3"/>
          <p:cNvSpPr>
            <a:spLocks noGrp="1" noChangeArrowheads="1"/>
          </p:cNvSpPr>
          <p:nvPr>
            <p:ph idx="1"/>
          </p:nvPr>
        </p:nvSpPr>
        <p:spPr/>
        <p:txBody>
          <a:bodyPr/>
          <a:lstStyle/>
          <a:p>
            <a:pPr marL="642938" indent="-457200" eaLnBrk="1" hangingPunct="1">
              <a:lnSpc>
                <a:spcPts val="2400"/>
              </a:lnSpc>
              <a:buFontTx/>
              <a:buAutoNum type="alphaLcPeriod"/>
            </a:pPr>
            <a:r>
              <a:rPr lang="en-US" altLang="en-US" sz="1600" dirty="0"/>
              <a:t>B. A. </a:t>
            </a:r>
            <a:r>
              <a:rPr lang="en-US" altLang="en-US" sz="1600" dirty="0" err="1"/>
              <a:t>Nuseibeh</a:t>
            </a:r>
            <a:r>
              <a:rPr lang="en-US" altLang="en-US" sz="1600" dirty="0"/>
              <a:t> and S. M. Easterbrook, Requirements Engineering: A Roadmap. In A. C. W. Finkelstein (</a:t>
            </a:r>
            <a:r>
              <a:rPr lang="en-US" altLang="en-US" sz="1600" dirty="0" err="1"/>
              <a:t>ed</a:t>
            </a:r>
            <a:r>
              <a:rPr lang="en-US" altLang="en-US" sz="1600" dirty="0"/>
              <a:t>) The Future of Software Engineering, ACM Press, 2000</a:t>
            </a:r>
            <a:br>
              <a:rPr lang="en-US" altLang="en-US" sz="1600" dirty="0"/>
            </a:br>
            <a:r>
              <a:rPr lang="en-US" altLang="en-US" sz="1600" u="sng" dirty="0">
                <a:hlinkClick r:id="rId3"/>
              </a:rPr>
              <a:t>http://www.cs.toronto.edu/~sme/papers/2000/ICSE2000.pdf</a:t>
            </a:r>
            <a:r>
              <a:rPr lang="en-US" altLang="en-US" sz="1600" u="sng" dirty="0"/>
              <a:t> </a:t>
            </a:r>
          </a:p>
          <a:p>
            <a:pPr marL="642938" indent="-457200" eaLnBrk="1" hangingPunct="1">
              <a:lnSpc>
                <a:spcPts val="2400"/>
              </a:lnSpc>
              <a:buFontTx/>
              <a:buAutoNum type="alphaLcPeriod"/>
            </a:pPr>
            <a:r>
              <a:rPr lang="en-US" altLang="en-US" sz="1600" dirty="0"/>
              <a:t>Simson </a:t>
            </a:r>
            <a:r>
              <a:rPr lang="en-US" altLang="en-US" sz="1600" dirty="0" err="1"/>
              <a:t>Garfinkel</a:t>
            </a:r>
            <a:r>
              <a:rPr lang="en-US" altLang="en-US" sz="1600" dirty="0"/>
              <a:t>, History's Worst Software Bugs, Wired News, 2005</a:t>
            </a:r>
            <a:br>
              <a:rPr lang="en-US" altLang="en-US" sz="1600" dirty="0"/>
            </a:br>
            <a:r>
              <a:rPr lang="en-US" altLang="en-US" sz="1600" u="sng" dirty="0">
                <a:hlinkClick r:id="rId4"/>
              </a:rPr>
              <a:t>http://www.wired.com/news/technology/bugs/0,2924,69355,00.html</a:t>
            </a:r>
            <a:r>
              <a:rPr lang="en-US" altLang="en-US" sz="1600" u="sng" dirty="0"/>
              <a:t> </a:t>
            </a:r>
          </a:p>
          <a:p>
            <a:pPr marL="642938" indent="-457200" eaLnBrk="1" hangingPunct="1">
              <a:lnSpc>
                <a:spcPts val="2400"/>
              </a:lnSpc>
              <a:buFontTx/>
              <a:buAutoNum type="alphaLcPeriod"/>
            </a:pPr>
            <a:r>
              <a:rPr lang="en-US" altLang="en-US" sz="1600" dirty="0"/>
              <a:t>INCOSE Requirements Working Group</a:t>
            </a:r>
            <a:br>
              <a:rPr lang="en-US" altLang="en-US" sz="1600" dirty="0"/>
            </a:br>
            <a:r>
              <a:rPr lang="en-US" altLang="en-US" sz="1600" u="sng" dirty="0">
                <a:hlinkClick r:id="rId5"/>
              </a:rPr>
              <a:t>http://www.incose.org/ChaptersGroups/WorkingGroups/process/requirements</a:t>
            </a:r>
            <a:r>
              <a:rPr lang="en-US" altLang="en-US" sz="1600" u="sng" dirty="0"/>
              <a:t>  </a:t>
            </a:r>
          </a:p>
          <a:p>
            <a:pPr marL="642938" indent="-457200" eaLnBrk="1" hangingPunct="1">
              <a:lnSpc>
                <a:spcPts val="2400"/>
              </a:lnSpc>
              <a:buFontTx/>
              <a:buAutoNum type="alphaLcPeriod"/>
            </a:pPr>
            <a:r>
              <a:rPr lang="en-US" altLang="en-US" sz="1600" dirty="0"/>
              <a:t>Tools Survey: Requirements Management (RM) Tools</a:t>
            </a:r>
            <a:br>
              <a:rPr lang="en-US" altLang="en-US" sz="1600" dirty="0"/>
            </a:br>
            <a:r>
              <a:rPr lang="en-US" altLang="en-US" sz="1600" u="sng" dirty="0">
                <a:hlinkClick r:id="rId6"/>
              </a:rPr>
              <a:t>http://makingofsoftware.com/resources/list-of-rm-tools</a:t>
            </a:r>
            <a:r>
              <a:rPr lang="en-US" altLang="en-US" sz="1600" u="sng" dirty="0"/>
              <a:t> </a:t>
            </a:r>
            <a:br>
              <a:rPr lang="en-US" altLang="en-US" sz="1600" u="sng" dirty="0"/>
            </a:br>
            <a:r>
              <a:rPr lang="en-US" altLang="en-US" sz="1600" u="sng" dirty="0">
                <a:hlinkClick r:id="rId7"/>
              </a:rPr>
              <a:t>http://www.volere.co.uk/tools.htm</a:t>
            </a:r>
            <a:r>
              <a:rPr lang="en-US" altLang="en-US" sz="1600" u="sng" dirty="0"/>
              <a:t>  </a:t>
            </a:r>
            <a:br>
              <a:rPr lang="en-US" altLang="en-US" sz="1600" u="sng" dirty="0"/>
            </a:br>
            <a:r>
              <a:rPr lang="en-US" altLang="en-US" sz="1600" u="sng" dirty="0"/>
              <a:t>http://www.seilevel.com/business-analyst-resources/requirements-tools-reviews/</a:t>
            </a:r>
          </a:p>
          <a:p>
            <a:pPr marL="642938" indent="-457200" eaLnBrk="1" hangingPunct="1">
              <a:lnSpc>
                <a:spcPts val="2400"/>
              </a:lnSpc>
              <a:buFontTx/>
              <a:buAutoNum type="alphaLcPeriod"/>
            </a:pPr>
            <a:r>
              <a:rPr lang="en-US" altLang="en-US" sz="1600" dirty="0"/>
              <a:t>IEEE (1998) Recommended Practice for Software Requirements Specifications. IEEE </a:t>
            </a:r>
            <a:r>
              <a:rPr lang="en-US" altLang="en-US" sz="1600" dirty="0" err="1"/>
              <a:t>Std</a:t>
            </a:r>
            <a:r>
              <a:rPr lang="en-US" altLang="en-US" sz="1600" dirty="0"/>
              <a:t> 830-1998, NY, USA.</a:t>
            </a:r>
          </a:p>
          <a:p>
            <a:pPr marL="642938" indent="-457200" eaLnBrk="1" hangingPunct="1">
              <a:lnSpc>
                <a:spcPts val="2400"/>
              </a:lnSpc>
              <a:buFontTx/>
              <a:buAutoNum type="alphaLcPeriod"/>
            </a:pPr>
            <a:r>
              <a:rPr lang="fr-CA" altLang="en-US" sz="1600" dirty="0">
                <a:hlinkClick r:id="rId8"/>
              </a:rPr>
              <a:t>SWEBOK 2013  </a:t>
            </a:r>
            <a:endParaRPr lang="en-US" altLang="en-US" sz="1600" u="sng" dirty="0"/>
          </a:p>
        </p:txBody>
      </p:sp>
      <p:sp>
        <p:nvSpPr>
          <p:cNvPr id="7168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7701AF09-E51C-4D39-B84A-7E835D29A179}" type="slidenum">
              <a:rPr lang="en-CA" altLang="en-US" sz="1200" smtClean="0"/>
              <a:pPr>
                <a:lnSpc>
                  <a:spcPct val="100000"/>
                </a:lnSpc>
                <a:spcBef>
                  <a:spcPct val="0"/>
                </a:spcBef>
                <a:buClrTx/>
                <a:buSzTx/>
                <a:buFontTx/>
                <a:buNone/>
              </a:pPr>
              <a:t>68</a:t>
            </a:fld>
            <a:endParaRPr lang="en-CA" altLang="en-US" sz="1200"/>
          </a:p>
        </p:txBody>
      </p:sp>
      <p:sp>
        <p:nvSpPr>
          <p:cNvPr id="747525" name="Oval 5"/>
          <p:cNvSpPr>
            <a:spLocks noChangeArrowheads="1"/>
          </p:cNvSpPr>
          <p:nvPr/>
        </p:nvSpPr>
        <p:spPr bwMode="auto">
          <a:xfrm>
            <a:off x="280988" y="1012825"/>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747526" name="Oval 6"/>
          <p:cNvSpPr>
            <a:spLocks noChangeArrowheads="1"/>
          </p:cNvSpPr>
          <p:nvPr/>
        </p:nvSpPr>
        <p:spPr bwMode="auto">
          <a:xfrm>
            <a:off x="280988" y="1974850"/>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747527" name="Oval 7"/>
          <p:cNvSpPr>
            <a:spLocks noChangeArrowheads="1"/>
          </p:cNvSpPr>
          <p:nvPr/>
        </p:nvSpPr>
        <p:spPr bwMode="auto">
          <a:xfrm>
            <a:off x="280988" y="2727325"/>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747528" name="Oval 8"/>
          <p:cNvSpPr>
            <a:spLocks noChangeArrowheads="1"/>
          </p:cNvSpPr>
          <p:nvPr/>
        </p:nvSpPr>
        <p:spPr bwMode="auto">
          <a:xfrm>
            <a:off x="280988" y="3378200"/>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747529" name="Oval 9"/>
          <p:cNvSpPr>
            <a:spLocks noChangeArrowheads="1"/>
          </p:cNvSpPr>
          <p:nvPr/>
        </p:nvSpPr>
        <p:spPr bwMode="auto">
          <a:xfrm>
            <a:off x="280988" y="4574978"/>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dirty="0">
                <a:solidFill>
                  <a:schemeClr val="bg1"/>
                </a:solidFill>
                <a:effectLst>
                  <a:outerShdw blurRad="38100" dist="38100" dir="2700000" algn="tl">
                    <a:srgbClr val="000000"/>
                  </a:outerShdw>
                </a:effectLst>
                <a:latin typeface="Tahoma" pitchFamily="34" charset="0"/>
                <a:sym typeface="Wingdings" pitchFamily="2" charset="2"/>
              </a:rPr>
              <a:t></a:t>
            </a:r>
            <a:endParaRPr lang="pt-BR" sz="2800" b="1" dirty="0">
              <a:solidFill>
                <a:schemeClr val="bg1"/>
              </a:solidFill>
              <a:effectLst>
                <a:outerShdw blurRad="38100" dist="38100" dir="2700000" algn="tl">
                  <a:srgbClr val="000000"/>
                </a:outerShdw>
              </a:effectLst>
              <a:latin typeface="Tahoma" pitchFamily="34" charset="0"/>
            </a:endParaRPr>
          </a:p>
        </p:txBody>
      </p:sp>
      <p:sp>
        <p:nvSpPr>
          <p:cNvPr id="747530" name="Oval 10"/>
          <p:cNvSpPr>
            <a:spLocks noChangeArrowheads="1"/>
          </p:cNvSpPr>
          <p:nvPr/>
        </p:nvSpPr>
        <p:spPr bwMode="auto">
          <a:xfrm>
            <a:off x="280988" y="5299306"/>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dirty="0">
                <a:solidFill>
                  <a:schemeClr val="bg1"/>
                </a:solidFill>
                <a:effectLst>
                  <a:outerShdw blurRad="38100" dist="38100" dir="2700000" algn="tl">
                    <a:srgbClr val="000000"/>
                  </a:outerShdw>
                </a:effectLst>
                <a:latin typeface="Tahoma" pitchFamily="34" charset="0"/>
                <a:sym typeface="Wingdings" pitchFamily="2" charset="2"/>
              </a:rPr>
              <a:t></a:t>
            </a:r>
            <a:endParaRPr lang="pt-BR" sz="2800" b="1"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CA" altLang="en-US"/>
              <a:t>Main References</a:t>
            </a:r>
          </a:p>
        </p:txBody>
      </p:sp>
      <p:sp>
        <p:nvSpPr>
          <p:cNvPr id="72708" name="Rectangle 3"/>
          <p:cNvSpPr>
            <a:spLocks noGrp="1" noChangeArrowheads="1"/>
          </p:cNvSpPr>
          <p:nvPr>
            <p:ph idx="1"/>
          </p:nvPr>
        </p:nvSpPr>
        <p:spPr/>
        <p:txBody>
          <a:bodyPr/>
          <a:lstStyle/>
          <a:p>
            <a:pPr marL="642938" indent="-457200" eaLnBrk="1" hangingPunct="1">
              <a:lnSpc>
                <a:spcPts val="2400"/>
              </a:lnSpc>
              <a:buFontTx/>
              <a:buAutoNum type="alphaLcPeriod"/>
            </a:pPr>
            <a:r>
              <a:rPr lang="en-US" altLang="en-US" sz="1600" dirty="0"/>
              <a:t>Jeremy Dick, Elizabeth Hull, Ken Jackson: Requirements Engineering, Springer-</a:t>
            </a:r>
            <a:r>
              <a:rPr lang="en-US" altLang="en-US" sz="1600" dirty="0" err="1"/>
              <a:t>Verlag</a:t>
            </a:r>
            <a:r>
              <a:rPr lang="en-US" altLang="en-US" sz="1600" dirty="0"/>
              <a:t>, 2004</a:t>
            </a:r>
          </a:p>
          <a:p>
            <a:pPr marL="642938" indent="-457200" eaLnBrk="1" hangingPunct="1">
              <a:lnSpc>
                <a:spcPts val="2400"/>
              </a:lnSpc>
              <a:buFontTx/>
              <a:buAutoNum type="alphaLcPeriod"/>
            </a:pPr>
            <a:r>
              <a:rPr lang="en-US" altLang="en-US" sz="1600" dirty="0"/>
              <a:t>Soren </a:t>
            </a:r>
            <a:r>
              <a:rPr lang="en-US" altLang="en-US" sz="1600" dirty="0" err="1"/>
              <a:t>Lauesen</a:t>
            </a:r>
            <a:r>
              <a:rPr lang="en-US" altLang="en-US" sz="1600" dirty="0"/>
              <a:t>: Software Requirements - Styles and Techniques, Addison Wesley, 2002</a:t>
            </a:r>
          </a:p>
          <a:p>
            <a:pPr marL="642938" indent="-457200" eaLnBrk="1" hangingPunct="1">
              <a:lnSpc>
                <a:spcPts val="2400"/>
              </a:lnSpc>
              <a:buFontTx/>
              <a:buAutoNum type="alphaLcPeriod"/>
            </a:pPr>
            <a:r>
              <a:rPr lang="en-US" altLang="en-US" sz="1600" dirty="0"/>
              <a:t>Ian K. Bray: An Introduction to Requirements Engineering, Addison Wesley, </a:t>
            </a:r>
            <a:br>
              <a:rPr lang="en-US" altLang="en-US" sz="1600" dirty="0"/>
            </a:br>
            <a:r>
              <a:rPr lang="en-US" altLang="en-US" sz="1600" dirty="0"/>
              <a:t>2002 </a:t>
            </a:r>
          </a:p>
          <a:p>
            <a:pPr marL="642938" indent="-457200" eaLnBrk="1" hangingPunct="1">
              <a:lnSpc>
                <a:spcPts val="2400"/>
              </a:lnSpc>
              <a:buFontTx/>
              <a:buAutoNum type="alphaLcPeriod"/>
            </a:pPr>
            <a:r>
              <a:rPr lang="en-US" altLang="en-US" sz="1600" dirty="0"/>
              <a:t>Karl E. </a:t>
            </a:r>
            <a:r>
              <a:rPr lang="en-US" altLang="en-US" sz="1600" dirty="0" err="1"/>
              <a:t>Wiegers</a:t>
            </a:r>
            <a:r>
              <a:rPr lang="en-US" altLang="en-US" sz="1600" dirty="0"/>
              <a:t>: Software Requirements, Microsoft Press, </a:t>
            </a:r>
            <a:br>
              <a:rPr lang="en-US" altLang="en-US" sz="1600" dirty="0"/>
            </a:br>
            <a:r>
              <a:rPr lang="en-US" altLang="en-US" sz="1600" dirty="0"/>
              <a:t>2003</a:t>
            </a:r>
          </a:p>
          <a:p>
            <a:pPr marL="642938" indent="-457200" eaLnBrk="1" hangingPunct="1">
              <a:lnSpc>
                <a:spcPts val="2400"/>
              </a:lnSpc>
              <a:buFontTx/>
              <a:buAutoNum type="alphaLcPeriod"/>
            </a:pPr>
            <a:r>
              <a:rPr lang="en-US" altLang="en-US" sz="1600" dirty="0"/>
              <a:t>Gerald </a:t>
            </a:r>
            <a:r>
              <a:rPr lang="en-US" altLang="en-US" sz="1600" dirty="0" err="1"/>
              <a:t>Kotonya</a:t>
            </a:r>
            <a:r>
              <a:rPr lang="en-US" altLang="en-US" sz="1600" dirty="0"/>
              <a:t>, Ian </a:t>
            </a:r>
            <a:r>
              <a:rPr lang="en-US" altLang="en-US" sz="1600" dirty="0" err="1"/>
              <a:t>Sommerville</a:t>
            </a:r>
            <a:r>
              <a:rPr lang="en-US" altLang="en-US" sz="1600" dirty="0"/>
              <a:t>: Requirements Engineering – Processes and Techniques, Wiley, 1998</a:t>
            </a:r>
          </a:p>
          <a:p>
            <a:pPr marL="642938" indent="-457200" eaLnBrk="1" hangingPunct="1">
              <a:lnSpc>
                <a:spcPts val="2400"/>
              </a:lnSpc>
              <a:buFontTx/>
              <a:buAutoNum type="alphaLcPeriod"/>
            </a:pPr>
            <a:r>
              <a:rPr lang="en-US" altLang="en-US" sz="1600" dirty="0"/>
              <a:t>Roger S. Pressman: Software Engineering – A Practitioner's Approach, McGraw-Hill, 2005</a:t>
            </a:r>
          </a:p>
          <a:p>
            <a:pPr marL="642938" indent="-457200" eaLnBrk="1" hangingPunct="1">
              <a:lnSpc>
                <a:spcPts val="2400"/>
              </a:lnSpc>
              <a:buFontTx/>
              <a:buAutoNum type="alphaLcPeriod"/>
            </a:pPr>
            <a:r>
              <a:rPr lang="en-US" altLang="en-US" sz="1600" dirty="0"/>
              <a:t>Tim Lethbridge, Robert </a:t>
            </a:r>
            <a:r>
              <a:rPr lang="en-US" altLang="en-US" sz="1600" dirty="0" err="1"/>
              <a:t>Laganière</a:t>
            </a:r>
            <a:r>
              <a:rPr lang="en-US" altLang="en-US" sz="1600" dirty="0"/>
              <a:t>: Object Oriented Software Engineering: Practical Software </a:t>
            </a:r>
            <a:r>
              <a:rPr lang="en-US" altLang="en-US" sz="1600" dirty="0" err="1"/>
              <a:t>Developement</a:t>
            </a:r>
            <a:r>
              <a:rPr lang="en-US" altLang="en-US" sz="1600" dirty="0"/>
              <a:t> using UML and Java, 2nd edition, McGraw-Hill, 2005</a:t>
            </a:r>
          </a:p>
          <a:p>
            <a:pPr marL="642938" indent="-457200" eaLnBrk="1" hangingPunct="1">
              <a:lnSpc>
                <a:spcPts val="2400"/>
              </a:lnSpc>
              <a:buFontTx/>
              <a:buAutoNum type="alphaLcPeriod"/>
            </a:pPr>
            <a:r>
              <a:rPr lang="en-US" altLang="en-US" sz="1600" dirty="0"/>
              <a:t>Ivy F. Hooks, Kristin A. </a:t>
            </a:r>
            <a:r>
              <a:rPr lang="en-US" altLang="en-US" sz="1600" dirty="0" err="1"/>
              <a:t>Farry</a:t>
            </a:r>
            <a:r>
              <a:rPr lang="en-US" altLang="en-US" sz="1600" dirty="0"/>
              <a:t>: Customer-Centered Products – Creating Successful Products Through Smart Requirements Management, </a:t>
            </a:r>
            <a:r>
              <a:rPr lang="en-US" altLang="en-US" sz="1600" dirty="0" err="1"/>
              <a:t>Amacom</a:t>
            </a:r>
            <a:r>
              <a:rPr lang="en-US" altLang="en-US" sz="1600" dirty="0"/>
              <a:t>, 2001</a:t>
            </a:r>
          </a:p>
          <a:p>
            <a:pPr marL="642938" indent="-457200" eaLnBrk="1" hangingPunct="1">
              <a:lnSpc>
                <a:spcPts val="2400"/>
              </a:lnSpc>
              <a:buFontTx/>
              <a:buAutoNum type="alphaLcPeriod"/>
            </a:pPr>
            <a:r>
              <a:rPr lang="en-US" altLang="en-US" sz="1600" dirty="0"/>
              <a:t>CHAOS Report, Standish Group, 1994-2016</a:t>
            </a:r>
          </a:p>
        </p:txBody>
      </p:sp>
      <p:sp>
        <p:nvSpPr>
          <p:cNvPr id="72706"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85A6018D-BF57-45CC-9E62-FAE98F5C3A87}" type="slidenum">
              <a:rPr lang="en-CA" altLang="en-US" sz="1200" smtClean="0"/>
              <a:pPr>
                <a:lnSpc>
                  <a:spcPct val="100000"/>
                </a:lnSpc>
                <a:spcBef>
                  <a:spcPct val="0"/>
                </a:spcBef>
                <a:buClrTx/>
                <a:buSzTx/>
                <a:buFontTx/>
                <a:buNone/>
              </a:pPr>
              <a:t>69</a:t>
            </a:fld>
            <a:endParaRPr lang="en-CA" altLang="en-US" sz="1200"/>
          </a:p>
        </p:txBody>
      </p:sp>
      <p:sp>
        <p:nvSpPr>
          <p:cNvPr id="991236" name="Oval 4"/>
          <p:cNvSpPr>
            <a:spLocks noChangeArrowheads="1"/>
          </p:cNvSpPr>
          <p:nvPr/>
        </p:nvSpPr>
        <p:spPr bwMode="auto">
          <a:xfrm>
            <a:off x="280988" y="1012825"/>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37" name="Oval 5"/>
          <p:cNvSpPr>
            <a:spLocks noChangeArrowheads="1"/>
          </p:cNvSpPr>
          <p:nvPr/>
        </p:nvSpPr>
        <p:spPr bwMode="auto">
          <a:xfrm>
            <a:off x="280988" y="1677988"/>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38" name="Oval 6"/>
          <p:cNvSpPr>
            <a:spLocks noChangeArrowheads="1"/>
          </p:cNvSpPr>
          <p:nvPr/>
        </p:nvSpPr>
        <p:spPr bwMode="auto">
          <a:xfrm>
            <a:off x="280988" y="2135188"/>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39" name="Oval 7"/>
          <p:cNvSpPr>
            <a:spLocks noChangeArrowheads="1"/>
          </p:cNvSpPr>
          <p:nvPr/>
        </p:nvSpPr>
        <p:spPr bwMode="auto">
          <a:xfrm>
            <a:off x="280988" y="2768600"/>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40" name="Oval 8"/>
          <p:cNvSpPr>
            <a:spLocks noChangeArrowheads="1"/>
          </p:cNvSpPr>
          <p:nvPr/>
        </p:nvSpPr>
        <p:spPr bwMode="auto">
          <a:xfrm>
            <a:off x="280988" y="3478213"/>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41" name="Oval 9"/>
          <p:cNvSpPr>
            <a:spLocks noChangeArrowheads="1"/>
          </p:cNvSpPr>
          <p:nvPr/>
        </p:nvSpPr>
        <p:spPr bwMode="auto">
          <a:xfrm>
            <a:off x="280988" y="4125913"/>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42" name="Oval 10"/>
          <p:cNvSpPr>
            <a:spLocks noChangeArrowheads="1"/>
          </p:cNvSpPr>
          <p:nvPr/>
        </p:nvSpPr>
        <p:spPr bwMode="auto">
          <a:xfrm>
            <a:off x="280988" y="4845050"/>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43" name="Oval 11"/>
          <p:cNvSpPr>
            <a:spLocks noChangeArrowheads="1"/>
          </p:cNvSpPr>
          <p:nvPr/>
        </p:nvSpPr>
        <p:spPr bwMode="auto">
          <a:xfrm>
            <a:off x="280988" y="5494338"/>
            <a:ext cx="404812" cy="423862"/>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
        <p:nvSpPr>
          <p:cNvPr id="991244" name="Oval 12"/>
          <p:cNvSpPr>
            <a:spLocks noChangeArrowheads="1"/>
          </p:cNvSpPr>
          <p:nvPr/>
        </p:nvSpPr>
        <p:spPr bwMode="auto">
          <a:xfrm>
            <a:off x="280988" y="6064250"/>
            <a:ext cx="404812" cy="423863"/>
          </a:xfrm>
          <a:prstGeom prst="ellipse">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defRPr/>
            </a:pPr>
            <a:r>
              <a:rPr lang="en-US" sz="2800" b="1">
                <a:solidFill>
                  <a:schemeClr val="bg1"/>
                </a:solidFill>
                <a:effectLst>
                  <a:outerShdw blurRad="38100" dist="38100" dir="2700000" algn="tl">
                    <a:srgbClr val="000000"/>
                  </a:outerShdw>
                </a:effectLst>
                <a:latin typeface="Tahoma" pitchFamily="34" charset="0"/>
                <a:sym typeface="Wingdings" pitchFamily="2" charset="2"/>
              </a:rPr>
              <a:t></a:t>
            </a:r>
            <a:endParaRPr lang="pt-BR" sz="2800" b="1">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5909FC0-E3A3-4FED-A1DF-D8ECAE616821}"/>
              </a:ext>
            </a:extLst>
          </p:cNvPr>
          <p:cNvSpPr>
            <a:spLocks noGrp="1"/>
          </p:cNvSpPr>
          <p:nvPr>
            <p:ph type="sldNum" sz="quarter" idx="10"/>
          </p:nvPr>
        </p:nvSpPr>
        <p:spPr/>
        <p:txBody>
          <a:bodyPr/>
          <a:lstStyle/>
          <a:p>
            <a:pPr>
              <a:defRPr/>
            </a:pPr>
            <a:fld id="{8DBD541E-E881-495A-814B-FC70AF8D59F5}" type="slidenum">
              <a:rPr lang="en-CA" smtClean="0"/>
              <a:pPr>
                <a:defRPr/>
              </a:pPr>
              <a:t>7</a:t>
            </a:fld>
            <a:endParaRPr lang="en-CA"/>
          </a:p>
        </p:txBody>
      </p:sp>
      <p:pic>
        <p:nvPicPr>
          <p:cNvPr id="6" name="Picture 2" descr="Image result for phoenix pay system cartoons">
            <a:extLst>
              <a:ext uri="{FF2B5EF4-FFF2-40B4-BE49-F238E27FC236}">
                <a16:creationId xmlns="" xmlns:a16="http://schemas.microsoft.com/office/drawing/2014/main" id="{74A6CA21-DD46-46BD-8B68-6F094394AB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753"/>
            <a:ext cx="6952825" cy="647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79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 Professional Titles</a:t>
            </a:r>
          </a:p>
        </p:txBody>
      </p:sp>
      <p:sp>
        <p:nvSpPr>
          <p:cNvPr id="3" name="Content Placeholder 2"/>
          <p:cNvSpPr>
            <a:spLocks noGrp="1"/>
          </p:cNvSpPr>
          <p:nvPr>
            <p:ph idx="1"/>
          </p:nvPr>
        </p:nvSpPr>
        <p:spPr>
          <a:xfrm>
            <a:off x="5190408" y="927100"/>
            <a:ext cx="3834529" cy="5575300"/>
          </a:xfrm>
        </p:spPr>
        <p:txBody>
          <a:bodyPr/>
          <a:lstStyle/>
          <a:p>
            <a:endParaRPr lang="en-CA" dirty="0">
              <a:hlinkClick r:id="rId2"/>
            </a:endParaRPr>
          </a:p>
          <a:p>
            <a:r>
              <a:rPr lang="en-CA" dirty="0">
                <a:hlinkClick r:id="rId2"/>
              </a:rPr>
              <a:t>https://www.ireb.org/</a:t>
            </a:r>
            <a:r>
              <a:rPr lang="en-CA" dirty="0"/>
              <a:t> </a:t>
            </a:r>
          </a:p>
          <a:p>
            <a:r>
              <a:rPr lang="en-CA" dirty="0"/>
              <a:t>Certified Professional for Requirements Engineering (CPRE)</a:t>
            </a:r>
          </a:p>
          <a:p>
            <a:endParaRPr lang="en-CA" dirty="0"/>
          </a:p>
          <a:p>
            <a:endParaRPr lang="en-CA" dirty="0"/>
          </a:p>
          <a:p>
            <a:r>
              <a:rPr lang="en-CA" dirty="0">
                <a:hlinkClick r:id="rId3"/>
              </a:rPr>
              <a:t>http://www.iiba.org/</a:t>
            </a:r>
            <a:r>
              <a:rPr lang="en-CA" dirty="0"/>
              <a:t> </a:t>
            </a:r>
          </a:p>
          <a:p>
            <a:r>
              <a:rPr lang="en-CA" dirty="0"/>
              <a:t>Certification of Competency in Business Analysis™ (CCBA®)</a:t>
            </a:r>
          </a:p>
          <a:p>
            <a:r>
              <a:rPr lang="en-CA" dirty="0"/>
              <a:t>Certified Business Analysis Professional™ (CBAP®)</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70</a:t>
            </a:fld>
            <a:endParaRPr lang="en-CA"/>
          </a:p>
        </p:txBody>
      </p:sp>
      <p:pic>
        <p:nvPicPr>
          <p:cNvPr id="76806" name="Picture 6" descr="II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7" y="3470323"/>
            <a:ext cx="50673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descr="International Requirements Engineering Bo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190" y="1278918"/>
            <a:ext cx="3481262" cy="155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75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 Conferences</a:t>
            </a:r>
          </a:p>
        </p:txBody>
      </p:sp>
      <p:sp>
        <p:nvSpPr>
          <p:cNvPr id="3" name="Content Placeholder 2"/>
          <p:cNvSpPr>
            <a:spLocks noGrp="1"/>
          </p:cNvSpPr>
          <p:nvPr>
            <p:ph idx="1"/>
          </p:nvPr>
        </p:nvSpPr>
        <p:spPr>
          <a:xfrm>
            <a:off x="117475" y="927100"/>
            <a:ext cx="8907463" cy="3903892"/>
          </a:xfrm>
        </p:spPr>
        <p:txBody>
          <a:bodyPr/>
          <a:lstStyle/>
          <a:p>
            <a:pPr>
              <a:lnSpc>
                <a:spcPct val="100000"/>
              </a:lnSpc>
            </a:pPr>
            <a:r>
              <a:rPr lang="en-US" altLang="en-US" sz="2000" dirty="0"/>
              <a:t>International Requirements Engineering Conference (RE; since 1993): </a:t>
            </a:r>
            <a:r>
              <a:rPr lang="en-US" altLang="en-US" sz="2000" u="sng" dirty="0">
                <a:hlinkClick r:id="rId2"/>
              </a:rPr>
              <a:t>http://www.requirements-engineering.org</a:t>
            </a:r>
            <a:endParaRPr lang="en-US" altLang="en-US" sz="2000" u="sng" dirty="0"/>
          </a:p>
          <a:p>
            <a:pPr>
              <a:lnSpc>
                <a:spcPct val="100000"/>
              </a:lnSpc>
            </a:pPr>
            <a:r>
              <a:rPr lang="en-US" altLang="en-US" sz="2000" dirty="0"/>
              <a:t>Int. Working Conf. on Requirements Engineering Foundation for Software Quality (REFSQ; since 1995): </a:t>
            </a:r>
            <a:r>
              <a:rPr lang="en-US" altLang="en-US" sz="2000" dirty="0">
                <a:hlinkClick r:id="rId3"/>
              </a:rPr>
              <a:t>http://refsq.org/</a:t>
            </a:r>
            <a:r>
              <a:rPr lang="en-US" altLang="en-US" sz="2000" dirty="0"/>
              <a:t> </a:t>
            </a:r>
          </a:p>
          <a:p>
            <a:pPr>
              <a:lnSpc>
                <a:spcPct val="100000"/>
              </a:lnSpc>
            </a:pPr>
            <a:r>
              <a:rPr lang="en-CA" sz="2000" dirty="0"/>
              <a:t>Workshop on Requirements Engineering (WER; since 1998): </a:t>
            </a:r>
            <a:r>
              <a:rPr lang="en-CA" sz="2000" dirty="0">
                <a:hlinkClick r:id="rId4"/>
              </a:rPr>
              <a:t>http://wer.inf.puc-rio.br/</a:t>
            </a:r>
            <a:r>
              <a:rPr lang="en-CA" sz="2000" dirty="0"/>
              <a:t> </a:t>
            </a:r>
          </a:p>
          <a:p>
            <a:pPr>
              <a:lnSpc>
                <a:spcPct val="100000"/>
              </a:lnSpc>
            </a:pPr>
            <a:r>
              <a:rPr lang="en-CA" sz="2000" dirty="0"/>
              <a:t>Asia Pacific Requirements Engineering Symposium (APRES; since 2014): </a:t>
            </a:r>
            <a:r>
              <a:rPr lang="en-CA" sz="2000" dirty="0">
                <a:hlinkClick r:id="rId5"/>
              </a:rPr>
              <a:t>http://asiapacificre.org</a:t>
            </a:r>
            <a:endParaRPr lang="en-CA" sz="2000" dirty="0"/>
          </a:p>
          <a:p>
            <a:pPr>
              <a:lnSpc>
                <a:spcPct val="100000"/>
              </a:lnSpc>
            </a:pPr>
            <a:r>
              <a:rPr lang="en-CA" sz="2000" dirty="0"/>
              <a:t>ACM Symposium on Applied Computing (SAC), RE Track (since 2008): </a:t>
            </a:r>
            <a:r>
              <a:rPr lang="en-CA" sz="2000" dirty="0">
                <a:hlinkClick r:id="rId6"/>
              </a:rPr>
              <a:t>http://www.cin.ufpe.br/~sac18-re/</a:t>
            </a:r>
            <a:endParaRPr lang="en-CA" sz="2000" dirty="0"/>
          </a:p>
          <a:p>
            <a:pPr>
              <a:lnSpc>
                <a:spcPct val="100000"/>
              </a:lnSpc>
            </a:pPr>
            <a:r>
              <a:rPr lang="en-CA" altLang="en-US" sz="2000" dirty="0"/>
              <a:t>Dozens of satellite workshops and special tracks elsewhere.</a:t>
            </a:r>
            <a:endParaRPr lang="en-US" altLang="en-US" sz="2000" dirty="0"/>
          </a:p>
          <a:p>
            <a:pPr>
              <a:lnSpc>
                <a:spcPct val="100000"/>
              </a:lnSpc>
            </a:pPr>
            <a:endParaRPr lang="en-CA" sz="2000" dirty="0"/>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71</a:t>
            </a:fld>
            <a:endParaRPr lang="en-CA"/>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6527" y="4667959"/>
            <a:ext cx="6433928" cy="20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8582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50ACB-8C98-4B61-871A-3964F3398CDA}"/>
              </a:ext>
            </a:extLst>
          </p:cNvPr>
          <p:cNvSpPr>
            <a:spLocks noGrp="1"/>
          </p:cNvSpPr>
          <p:nvPr>
            <p:ph type="title"/>
          </p:nvPr>
        </p:nvSpPr>
        <p:spPr/>
        <p:txBody>
          <a:bodyPr/>
          <a:lstStyle/>
          <a:p>
            <a:r>
              <a:rPr lang="en-CA" dirty="0"/>
              <a:t>RE’18… Back to Canada! </a:t>
            </a:r>
            <a:r>
              <a:rPr lang="en-CA" dirty="0">
                <a:solidFill>
                  <a:srgbClr val="FF0000"/>
                </a:solidFill>
                <a:hlinkClick r:id="rId2"/>
              </a:rPr>
              <a:t>http://re18.org</a:t>
            </a:r>
            <a:r>
              <a:rPr lang="en-CA" dirty="0">
                <a:solidFill>
                  <a:srgbClr val="FF0000"/>
                </a:solidFill>
              </a:rPr>
              <a:t> </a:t>
            </a:r>
          </a:p>
        </p:txBody>
      </p:sp>
      <p:pic>
        <p:nvPicPr>
          <p:cNvPr id="5" name="Content Placeholder 4">
            <a:extLst>
              <a:ext uri="{FF2B5EF4-FFF2-40B4-BE49-F238E27FC236}">
                <a16:creationId xmlns="" xmlns:a16="http://schemas.microsoft.com/office/drawing/2014/main" id="{97C99783-C1B6-4369-A475-C0F7B07B6F8C}"/>
              </a:ext>
            </a:extLst>
          </p:cNvPr>
          <p:cNvPicPr>
            <a:picLocks noGrp="1" noChangeAspect="1"/>
          </p:cNvPicPr>
          <p:nvPr>
            <p:ph idx="1"/>
          </p:nvPr>
        </p:nvPicPr>
        <p:blipFill>
          <a:blip r:embed="rId3"/>
          <a:stretch>
            <a:fillRect/>
          </a:stretch>
        </p:blipFill>
        <p:spPr>
          <a:xfrm>
            <a:off x="0" y="985166"/>
            <a:ext cx="9132320" cy="5293285"/>
          </a:xfrm>
          <a:prstGeom prst="rect">
            <a:avLst/>
          </a:prstGeom>
        </p:spPr>
      </p:pic>
      <p:sp>
        <p:nvSpPr>
          <p:cNvPr id="4" name="Slide Number Placeholder 3">
            <a:extLst>
              <a:ext uri="{FF2B5EF4-FFF2-40B4-BE49-F238E27FC236}">
                <a16:creationId xmlns="" xmlns:a16="http://schemas.microsoft.com/office/drawing/2014/main" id="{5BC6DF2E-B125-4B97-A1FA-0200C07A4540}"/>
              </a:ext>
            </a:extLst>
          </p:cNvPr>
          <p:cNvSpPr>
            <a:spLocks noGrp="1"/>
          </p:cNvSpPr>
          <p:nvPr>
            <p:ph type="sldNum" sz="quarter" idx="10"/>
          </p:nvPr>
        </p:nvSpPr>
        <p:spPr/>
        <p:txBody>
          <a:bodyPr/>
          <a:lstStyle/>
          <a:p>
            <a:pPr>
              <a:defRPr/>
            </a:pPr>
            <a:fld id="{8DBD541E-E881-495A-814B-FC70AF8D59F5}" type="slidenum">
              <a:rPr lang="en-CA" smtClean="0"/>
              <a:pPr>
                <a:defRPr/>
              </a:pPr>
              <a:t>72</a:t>
            </a:fld>
            <a:endParaRPr lang="en-CA"/>
          </a:p>
        </p:txBody>
      </p:sp>
    </p:spTree>
    <p:extLst>
      <p:ext uri="{BB962C8B-B14F-4D97-AF65-F5344CB8AC3E}">
        <p14:creationId xmlns:p14="http://schemas.microsoft.com/office/powerpoint/2010/main" val="18601202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Quiz</a:t>
            </a:r>
          </a:p>
        </p:txBody>
      </p:sp>
      <p:sp>
        <p:nvSpPr>
          <p:cNvPr id="3" name="Content Placeholder 2"/>
          <p:cNvSpPr>
            <a:spLocks noGrp="1"/>
          </p:cNvSpPr>
          <p:nvPr>
            <p:ph idx="1"/>
          </p:nvPr>
        </p:nvSpPr>
        <p:spPr/>
        <p:txBody>
          <a:bodyPr/>
          <a:lstStyle/>
          <a:p>
            <a:pPr marL="642937" indent="-457200">
              <a:lnSpc>
                <a:spcPct val="150000"/>
              </a:lnSpc>
              <a:buFont typeface="+mj-lt"/>
              <a:buAutoNum type="arabicPeriod"/>
            </a:pPr>
            <a:r>
              <a:rPr lang="en-CA" dirty="0"/>
              <a:t>What is a requirement?</a:t>
            </a:r>
          </a:p>
          <a:p>
            <a:pPr marL="642937" indent="-457200">
              <a:lnSpc>
                <a:spcPct val="150000"/>
              </a:lnSpc>
              <a:buFont typeface="+mj-lt"/>
              <a:buAutoNum type="arabicPeriod"/>
            </a:pPr>
            <a:r>
              <a:rPr lang="en-CA" dirty="0"/>
              <a:t>What are the differences between a </a:t>
            </a:r>
            <a:r>
              <a:rPr lang="en-CA" i="1" dirty="0"/>
              <a:t>goal</a:t>
            </a:r>
            <a:r>
              <a:rPr lang="en-CA" dirty="0"/>
              <a:t> and a </a:t>
            </a:r>
            <a:r>
              <a:rPr lang="en-CA" i="1" dirty="0"/>
              <a:t>non-functional requirement</a:t>
            </a:r>
            <a:r>
              <a:rPr lang="en-CA" dirty="0"/>
              <a:t>?</a:t>
            </a:r>
          </a:p>
          <a:p>
            <a:pPr marL="642937" indent="-457200">
              <a:lnSpc>
                <a:spcPct val="150000"/>
              </a:lnSpc>
              <a:buFont typeface="+mj-lt"/>
              <a:buAutoNum type="arabicPeriod"/>
            </a:pPr>
            <a:r>
              <a:rPr lang="en-CA" dirty="0"/>
              <a:t>What are the main activities of requirements engineering?</a:t>
            </a:r>
          </a:p>
          <a:p>
            <a:pPr marL="642937" indent="-457200">
              <a:lnSpc>
                <a:spcPct val="150000"/>
              </a:lnSpc>
              <a:buFont typeface="+mj-lt"/>
              <a:buAutoNum type="arabicPeriod"/>
            </a:pPr>
            <a:r>
              <a:rPr lang="en-CA" dirty="0"/>
              <a:t>How can we extract tacit knowledge from stakeholders?</a:t>
            </a:r>
          </a:p>
          <a:p>
            <a:pPr marL="642937" indent="-457200">
              <a:lnSpc>
                <a:spcPct val="150000"/>
              </a:lnSpc>
              <a:buFont typeface="+mj-lt"/>
              <a:buAutoNum type="arabicPeriod"/>
            </a:pPr>
            <a:r>
              <a:rPr lang="en-CA" dirty="0"/>
              <a:t>What is the role of models in requirements engineering?</a:t>
            </a:r>
          </a:p>
          <a:p>
            <a:pPr marL="642937" indent="-457200">
              <a:lnSpc>
                <a:spcPct val="150000"/>
              </a:lnSpc>
              <a:buFont typeface="+mj-lt"/>
              <a:buAutoNum type="arabicPeriod"/>
            </a:pPr>
            <a:r>
              <a:rPr lang="en-CA" dirty="0"/>
              <a:t>What is the role of the requirements analyst?</a:t>
            </a:r>
          </a:p>
          <a:p>
            <a:pPr marL="642937" indent="-457200">
              <a:lnSpc>
                <a:spcPct val="150000"/>
              </a:lnSpc>
              <a:buFont typeface="+mj-lt"/>
              <a:buAutoNum type="arabicPeriod"/>
            </a:pPr>
            <a:r>
              <a:rPr lang="en-CA" dirty="0"/>
              <a:t>Is requirements engineering limited to software?</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73</a:t>
            </a:fld>
            <a:endParaRPr lang="en-CA"/>
          </a:p>
        </p:txBody>
      </p:sp>
    </p:spTree>
    <p:extLst>
      <p:ext uri="{BB962C8B-B14F-4D97-AF65-F5344CB8AC3E}">
        <p14:creationId xmlns:p14="http://schemas.microsoft.com/office/powerpoint/2010/main" val="167265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 y="225985"/>
            <a:ext cx="8907463" cy="608013"/>
          </a:xfrm>
        </p:spPr>
        <p:txBody>
          <a:bodyPr/>
          <a:lstStyle/>
          <a:p>
            <a:r>
              <a:rPr lang="en-CA" dirty="0"/>
              <a:t>Team Discussion</a:t>
            </a:r>
          </a:p>
        </p:txBody>
      </p:sp>
      <p:sp>
        <p:nvSpPr>
          <p:cNvPr id="3" name="Content Placeholder 2"/>
          <p:cNvSpPr>
            <a:spLocks noGrp="1"/>
          </p:cNvSpPr>
          <p:nvPr>
            <p:ph idx="1"/>
          </p:nvPr>
        </p:nvSpPr>
        <p:spPr>
          <a:xfrm>
            <a:off x="117475" y="918135"/>
            <a:ext cx="8907463" cy="5575300"/>
          </a:xfrm>
        </p:spPr>
        <p:txBody>
          <a:bodyPr/>
          <a:lstStyle/>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r>
              <a:rPr lang="en-CA" dirty="0"/>
              <a:t>Why isn’t Canada’s Phoenix system yet fixed?</a:t>
            </a:r>
          </a:p>
          <a:p>
            <a:pPr>
              <a:lnSpc>
                <a:spcPct val="100000"/>
              </a:lnSpc>
            </a:pPr>
            <a:endParaRPr lang="en-CA" dirty="0"/>
          </a:p>
          <a:p>
            <a:pPr>
              <a:lnSpc>
                <a:spcPct val="100000"/>
              </a:lnSpc>
            </a:pPr>
            <a:r>
              <a:rPr lang="en-CA" dirty="0"/>
              <a:t>Why isn’t uOttawa’s new Student Information System better?</a:t>
            </a:r>
          </a:p>
        </p:txBody>
      </p:sp>
      <p:sp>
        <p:nvSpPr>
          <p:cNvPr id="4" name="Slide Number Placeholder 3"/>
          <p:cNvSpPr>
            <a:spLocks noGrp="1"/>
          </p:cNvSpPr>
          <p:nvPr>
            <p:ph type="sldNum" sz="quarter" idx="10"/>
          </p:nvPr>
        </p:nvSpPr>
        <p:spPr/>
        <p:txBody>
          <a:bodyPr/>
          <a:lstStyle/>
          <a:p>
            <a:pPr>
              <a:defRPr/>
            </a:pPr>
            <a:fld id="{8DBD541E-E881-495A-814B-FC70AF8D59F5}" type="slidenum">
              <a:rPr lang="en-CA" smtClean="0"/>
              <a:pPr>
                <a:defRPr/>
              </a:pPr>
              <a:t>8</a:t>
            </a:fld>
            <a:endParaRPr lang="en-CA"/>
          </a:p>
        </p:txBody>
      </p:sp>
      <p:sp>
        <p:nvSpPr>
          <p:cNvPr id="5" name="Text Box 8"/>
          <p:cNvSpPr txBox="1">
            <a:spLocks noChangeArrowheads="1"/>
          </p:cNvSpPr>
          <p:nvPr/>
        </p:nvSpPr>
        <p:spPr bwMode="auto">
          <a:xfrm>
            <a:off x="-9525" y="46038"/>
            <a:ext cx="9164638" cy="22860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wrap="none" tIns="0">
            <a:spAutoFit/>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eaLnBrk="1" hangingPunct="1">
              <a:lnSpc>
                <a:spcPct val="100000"/>
              </a:lnSpc>
              <a:spcBef>
                <a:spcPct val="50000"/>
              </a:spcBef>
              <a:buClrTx/>
              <a:buSzTx/>
              <a:buFontTx/>
              <a:buNone/>
            </a:pPr>
            <a:r>
              <a:rPr lang="en-CA" altLang="en-US" sz="1200" u="sng" dirty="0">
                <a:solidFill>
                  <a:schemeClr val="tx1"/>
                </a:solidFill>
              </a:rPr>
              <a:t>Failures</a:t>
            </a:r>
            <a:r>
              <a:rPr lang="en-CA" altLang="en-US" sz="1200" dirty="0">
                <a:solidFill>
                  <a:schemeClr val="tx1"/>
                </a:solidFill>
              </a:rPr>
              <a:t>         </a:t>
            </a:r>
            <a:r>
              <a:rPr lang="en-CA" altLang="en-US" sz="1200" dirty="0">
                <a:solidFill>
                  <a:srgbClr val="969696"/>
                </a:solidFill>
              </a:rPr>
              <a:t>Requirements Definition/Importance         Requirements Types</a:t>
            </a:r>
            <a:r>
              <a:rPr lang="en-CA" altLang="en-US" sz="1200" dirty="0">
                <a:solidFill>
                  <a:schemeClr val="tx1"/>
                </a:solidFill>
              </a:rPr>
              <a:t>         </a:t>
            </a:r>
            <a:r>
              <a:rPr lang="en-CA" altLang="en-US" sz="1200" dirty="0">
                <a:solidFill>
                  <a:srgbClr val="969696"/>
                </a:solidFill>
              </a:rPr>
              <a:t>Development Process         Requirements Activities</a:t>
            </a:r>
          </a:p>
        </p:txBody>
      </p:sp>
      <p:pic>
        <p:nvPicPr>
          <p:cNvPr id="6" name="Picture 5">
            <a:extLst>
              <a:ext uri="{FF2B5EF4-FFF2-40B4-BE49-F238E27FC236}">
                <a16:creationId xmlns="" xmlns:a16="http://schemas.microsoft.com/office/drawing/2014/main" id="{3927DD26-DD2C-48EA-939D-7B6013D948CF}"/>
              </a:ext>
            </a:extLst>
          </p:cNvPr>
          <p:cNvPicPr>
            <a:picLocks noChangeAspect="1"/>
          </p:cNvPicPr>
          <p:nvPr/>
        </p:nvPicPr>
        <p:blipFill>
          <a:blip r:embed="rId2"/>
          <a:stretch>
            <a:fillRect/>
          </a:stretch>
        </p:blipFill>
        <p:spPr>
          <a:xfrm>
            <a:off x="1143000" y="929063"/>
            <a:ext cx="6576597" cy="2499937"/>
          </a:xfrm>
          <a:prstGeom prst="rect">
            <a:avLst/>
          </a:prstGeom>
        </p:spPr>
      </p:pic>
      <p:sp>
        <p:nvSpPr>
          <p:cNvPr id="7" name="Rectangle 6">
            <a:extLst>
              <a:ext uri="{FF2B5EF4-FFF2-40B4-BE49-F238E27FC236}">
                <a16:creationId xmlns="" xmlns:a16="http://schemas.microsoft.com/office/drawing/2014/main" id="{BE592870-27DA-4C64-A6C0-EE88B4971879}"/>
              </a:ext>
            </a:extLst>
          </p:cNvPr>
          <p:cNvSpPr/>
          <p:nvPr/>
        </p:nvSpPr>
        <p:spPr>
          <a:xfrm>
            <a:off x="1098135" y="3422362"/>
            <a:ext cx="7924800" cy="584775"/>
          </a:xfrm>
          <a:prstGeom prst="rect">
            <a:avLst/>
          </a:prstGeom>
        </p:spPr>
        <p:txBody>
          <a:bodyPr wrap="square">
            <a:spAutoFit/>
          </a:bodyPr>
          <a:lstStyle/>
          <a:p>
            <a:r>
              <a:rPr lang="en-CA" dirty="0">
                <a:hlinkClick r:id="rId3"/>
              </a:rPr>
              <a:t>https://www.tpsgc-pwgsc.gc.ca/remuneration-compensation/services-paye-pay-services/centre-presse-media-centre/mise-a-jour-update-eng.html</a:t>
            </a:r>
            <a:r>
              <a:rPr lang="en-CA" dirty="0"/>
              <a:t> </a:t>
            </a:r>
          </a:p>
        </p:txBody>
      </p:sp>
    </p:spTree>
    <p:extLst>
      <p:ext uri="{BB962C8B-B14F-4D97-AF65-F5344CB8AC3E}">
        <p14:creationId xmlns:p14="http://schemas.microsoft.com/office/powerpoint/2010/main" val="174574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CA" dirty="0">
                <a:solidFill>
                  <a:schemeClr val="bg2">
                    <a:lumMod val="95000"/>
                    <a:lumOff val="5000"/>
                  </a:schemeClr>
                </a:solidFill>
              </a:rPr>
              <a:t>Lessons From a Decade of IT Failures</a:t>
            </a:r>
          </a:p>
        </p:txBody>
      </p:sp>
      <p:sp>
        <p:nvSpPr>
          <p:cNvPr id="5122" name="Slide Number Placeholder 3"/>
          <p:cNvSpPr>
            <a:spLocks noGrp="1"/>
          </p:cNvSpPr>
          <p:nvPr>
            <p:ph type="sldNum" sz="quarter" idx="10"/>
          </p:nvPr>
        </p:nvSpPr>
        <p:spPr>
          <a:noFill/>
        </p:spPr>
        <p:txBody>
          <a:bodyPr/>
          <a:lstStyle>
            <a:lvl1pPr defTabSz="762000" eaLnBrk="0" hangingPunct="0">
              <a:lnSpc>
                <a:spcPts val="2600"/>
              </a:lnSpc>
              <a:spcBef>
                <a:spcPts val="600"/>
              </a:spcBef>
              <a:buClr>
                <a:srgbClr val="D62828"/>
              </a:buClr>
              <a:buSzPct val="130000"/>
              <a:buChar char="•"/>
              <a:defRPr sz="2400">
                <a:solidFill>
                  <a:srgbClr val="002654"/>
                </a:solidFill>
                <a:latin typeface="Arial" charset="0"/>
              </a:defRPr>
            </a:lvl1pPr>
            <a:lvl2pPr marL="742950" indent="-285750" defTabSz="762000" eaLnBrk="0" hangingPunct="0">
              <a:lnSpc>
                <a:spcPts val="2600"/>
              </a:lnSpc>
              <a:spcBef>
                <a:spcPts val="600"/>
              </a:spcBef>
              <a:buChar char="•"/>
              <a:defRPr sz="2000">
                <a:solidFill>
                  <a:srgbClr val="002654"/>
                </a:solidFill>
                <a:latin typeface="Arial" charset="0"/>
              </a:defRPr>
            </a:lvl2pPr>
            <a:lvl3pPr marL="1143000" indent="-228600" defTabSz="762000" eaLnBrk="0" hangingPunct="0">
              <a:lnSpc>
                <a:spcPts val="2600"/>
              </a:lnSpc>
              <a:spcBef>
                <a:spcPts val="600"/>
              </a:spcBef>
              <a:buChar char="•"/>
              <a:defRPr>
                <a:solidFill>
                  <a:srgbClr val="002654"/>
                </a:solidFill>
                <a:latin typeface="Arial" charset="0"/>
              </a:defRPr>
            </a:lvl3pPr>
            <a:lvl4pPr marL="1600200" indent="-228600" defTabSz="762000" eaLnBrk="0" hangingPunct="0">
              <a:lnSpc>
                <a:spcPts val="2600"/>
              </a:lnSpc>
              <a:spcBef>
                <a:spcPts val="600"/>
              </a:spcBef>
              <a:buChar char="•"/>
              <a:defRPr sz="1600">
                <a:solidFill>
                  <a:srgbClr val="002654"/>
                </a:solidFill>
                <a:latin typeface="Arial" charset="0"/>
              </a:defRPr>
            </a:lvl4pPr>
            <a:lvl5pPr marL="2057400" indent="-228600" defTabSz="762000" eaLnBrk="0" hangingPunct="0">
              <a:lnSpc>
                <a:spcPct val="110000"/>
              </a:lnSpc>
              <a:spcBef>
                <a:spcPct val="30000"/>
              </a:spcBef>
              <a:defRPr sz="1200">
                <a:solidFill>
                  <a:srgbClr val="002654"/>
                </a:solidFill>
                <a:latin typeface="Arial" charset="0"/>
              </a:defRPr>
            </a:lvl5pPr>
            <a:lvl6pPr marL="2514600" indent="-228600" defTabSz="762000" eaLnBrk="0" fontAlgn="base" hangingPunct="0">
              <a:lnSpc>
                <a:spcPct val="110000"/>
              </a:lnSpc>
              <a:spcBef>
                <a:spcPct val="30000"/>
              </a:spcBef>
              <a:spcAft>
                <a:spcPct val="0"/>
              </a:spcAft>
              <a:defRPr sz="1200">
                <a:solidFill>
                  <a:srgbClr val="002654"/>
                </a:solidFill>
                <a:latin typeface="Arial" charset="0"/>
              </a:defRPr>
            </a:lvl6pPr>
            <a:lvl7pPr marL="2971800" indent="-228600" defTabSz="762000" eaLnBrk="0" fontAlgn="base" hangingPunct="0">
              <a:lnSpc>
                <a:spcPct val="110000"/>
              </a:lnSpc>
              <a:spcBef>
                <a:spcPct val="30000"/>
              </a:spcBef>
              <a:spcAft>
                <a:spcPct val="0"/>
              </a:spcAft>
              <a:defRPr sz="1200">
                <a:solidFill>
                  <a:srgbClr val="002654"/>
                </a:solidFill>
                <a:latin typeface="Arial" charset="0"/>
              </a:defRPr>
            </a:lvl7pPr>
            <a:lvl8pPr marL="3429000" indent="-228600" defTabSz="762000" eaLnBrk="0" fontAlgn="base" hangingPunct="0">
              <a:lnSpc>
                <a:spcPct val="110000"/>
              </a:lnSpc>
              <a:spcBef>
                <a:spcPct val="30000"/>
              </a:spcBef>
              <a:spcAft>
                <a:spcPct val="0"/>
              </a:spcAft>
              <a:defRPr sz="1200">
                <a:solidFill>
                  <a:srgbClr val="002654"/>
                </a:solidFill>
                <a:latin typeface="Arial" charset="0"/>
              </a:defRPr>
            </a:lvl8pPr>
            <a:lvl9pPr marL="3886200" indent="-228600" defTabSz="762000" eaLnBrk="0" fontAlgn="base" hangingPunct="0">
              <a:lnSpc>
                <a:spcPct val="110000"/>
              </a:lnSpc>
              <a:spcBef>
                <a:spcPct val="30000"/>
              </a:spcBef>
              <a:spcAft>
                <a:spcPct val="0"/>
              </a:spcAft>
              <a:defRPr sz="1200">
                <a:solidFill>
                  <a:srgbClr val="002654"/>
                </a:solidFill>
                <a:latin typeface="Arial" charset="0"/>
              </a:defRPr>
            </a:lvl9pPr>
          </a:lstStyle>
          <a:p>
            <a:pPr>
              <a:lnSpc>
                <a:spcPct val="100000"/>
              </a:lnSpc>
              <a:spcBef>
                <a:spcPct val="0"/>
              </a:spcBef>
              <a:buClrTx/>
              <a:buSzTx/>
              <a:buFontTx/>
              <a:buNone/>
            </a:pPr>
            <a:fld id="{C38877EB-59FE-4E79-8D74-B7C5715C98EE}" type="slidenum">
              <a:rPr lang="en-CA" altLang="en-US" sz="1200" smtClean="0"/>
              <a:pPr>
                <a:lnSpc>
                  <a:spcPct val="100000"/>
                </a:lnSpc>
                <a:spcBef>
                  <a:spcPct val="0"/>
                </a:spcBef>
                <a:buClrTx/>
                <a:buSzTx/>
                <a:buFontTx/>
                <a:buNone/>
              </a:pPr>
              <a:t>9</a:t>
            </a:fld>
            <a:endParaRPr lang="en-CA" altLang="en-US" sz="1200"/>
          </a:p>
        </p:txBody>
      </p:sp>
      <p:pic>
        <p:nvPicPr>
          <p:cNvPr id="6" name="Picture 4" descr="dilbert20060121046729">
            <a:extLst>
              <a:ext uri="{FF2B5EF4-FFF2-40B4-BE49-F238E27FC236}">
                <a16:creationId xmlns="" xmlns:a16="http://schemas.microsoft.com/office/drawing/2014/main" id="{ECA51A31-3A64-495D-84F4-1FC5B92EFC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913"/>
          <a:stretch>
            <a:fillRect/>
          </a:stretch>
        </p:blipFill>
        <p:spPr bwMode="auto">
          <a:xfrm>
            <a:off x="1066800" y="1365330"/>
            <a:ext cx="7178090" cy="510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79891EA9-785D-44B6-ACEF-0D67CA493A65}"/>
              </a:ext>
            </a:extLst>
          </p:cNvPr>
          <p:cNvSpPr/>
          <p:nvPr/>
        </p:nvSpPr>
        <p:spPr>
          <a:xfrm>
            <a:off x="550333" y="914400"/>
            <a:ext cx="7984067" cy="338554"/>
          </a:xfrm>
          <a:prstGeom prst="rect">
            <a:avLst/>
          </a:prstGeom>
        </p:spPr>
        <p:txBody>
          <a:bodyPr wrap="square">
            <a:spAutoFit/>
          </a:bodyPr>
          <a:lstStyle/>
          <a:p>
            <a:pPr algn="ctr"/>
            <a:r>
              <a:rPr lang="en-CA" dirty="0">
                <a:hlinkClick r:id="rId4"/>
              </a:rPr>
              <a:t>http://spectrum.ieee.org/static/lessons-from-a-decade-of-it-failures</a:t>
            </a:r>
            <a:r>
              <a:rPr lang="en-CA"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porate_Presentation_template_2004">
  <a:themeElements>
    <a:clrScheme name="">
      <a:dk1>
        <a:srgbClr val="002654"/>
      </a:dk1>
      <a:lt1>
        <a:srgbClr val="FFFFFF"/>
      </a:lt1>
      <a:dk2>
        <a:srgbClr val="002654"/>
      </a:dk2>
      <a:lt2>
        <a:srgbClr val="000000"/>
      </a:lt2>
      <a:accent1>
        <a:srgbClr val="336699"/>
      </a:accent1>
      <a:accent2>
        <a:srgbClr val="FCB514"/>
      </a:accent2>
      <a:accent3>
        <a:srgbClr val="FFFFFF"/>
      </a:accent3>
      <a:accent4>
        <a:srgbClr val="001F46"/>
      </a:accent4>
      <a:accent5>
        <a:srgbClr val="ADB8CA"/>
      </a:accent5>
      <a:accent6>
        <a:srgbClr val="E4A411"/>
      </a:accent6>
      <a:hlink>
        <a:srgbClr val="007F99"/>
      </a:hlink>
      <a:folHlink>
        <a:srgbClr val="D62828"/>
      </a:folHlink>
    </a:clrScheme>
    <a:fontScheme name="Corporate_Presentation_template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orporate_Presentation_template_2004 1">
        <a:dk1>
          <a:srgbClr val="002654"/>
        </a:dk1>
        <a:lt1>
          <a:srgbClr val="FFFFFF"/>
        </a:lt1>
        <a:dk2>
          <a:srgbClr val="002654"/>
        </a:dk2>
        <a:lt2>
          <a:srgbClr val="000000"/>
        </a:lt2>
        <a:accent1>
          <a:srgbClr val="96AA99"/>
        </a:accent1>
        <a:accent2>
          <a:srgbClr val="FCB514"/>
        </a:accent2>
        <a:accent3>
          <a:srgbClr val="FFFFFF"/>
        </a:accent3>
        <a:accent4>
          <a:srgbClr val="001F46"/>
        </a:accent4>
        <a:accent5>
          <a:srgbClr val="C9D2CA"/>
        </a:accent5>
        <a:accent6>
          <a:srgbClr val="E4A411"/>
        </a:accent6>
        <a:hlink>
          <a:srgbClr val="007F99"/>
        </a:hlink>
        <a:folHlink>
          <a:srgbClr val="D628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TotalTime>
  <Words>4547</Words>
  <Application>Microsoft Office PowerPoint</Application>
  <PresentationFormat>On-screen Show (4:3)</PresentationFormat>
  <Paragraphs>913</Paragraphs>
  <Slides>73</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ＭＳ Ｐゴシック</vt:lpstr>
      <vt:lpstr>Arial</vt:lpstr>
      <vt:lpstr>Calibri</vt:lpstr>
      <vt:lpstr>Futura Lt BT</vt:lpstr>
      <vt:lpstr>Tahoma</vt:lpstr>
      <vt:lpstr>Times</vt:lpstr>
      <vt:lpstr>Times New Roman</vt:lpstr>
      <vt:lpstr>Wingdings</vt:lpstr>
      <vt:lpstr>Corporate_Presentation_template_2004</vt:lpstr>
      <vt:lpstr>Clip</vt:lpstr>
      <vt:lpstr>Requirements Engineering Basics</vt:lpstr>
      <vt:lpstr>Table of Contents</vt:lpstr>
      <vt:lpstr>Mars Climate Orbiter</vt:lpstr>
      <vt:lpstr>Québec’s GIRES</vt:lpstr>
      <vt:lpstr>Canadian Gun Registry1,2</vt:lpstr>
      <vt:lpstr>Canada’s Phoenix Payroll System </vt:lpstr>
      <vt:lpstr>PowerPoint Presentation</vt:lpstr>
      <vt:lpstr>Team Discussion</vt:lpstr>
      <vt:lpstr>Lessons From a Decade of IT Failures</vt:lpstr>
      <vt:lpstr>Definition and Importance of Requirements</vt:lpstr>
      <vt:lpstr>You said “Requirements”?</vt:lpstr>
      <vt:lpstr>You said “Requirements Engineering”?</vt:lpstr>
      <vt:lpstr>You said “Requirements Engineering”?</vt:lpstr>
      <vt:lpstr>Requirements Engineering Activities</vt:lpstr>
      <vt:lpstr>About these RE Activities…</vt:lpstr>
      <vt:lpstr>SWEBOK’s Perspective (2013)</vt:lpstr>
      <vt:lpstr>General Problems with the Requirements Process</vt:lpstr>
      <vt:lpstr>Why Focus on Requirements ?</vt:lpstr>
      <vt:lpstr>Chaos Report, 2015 (Standish Group)</vt:lpstr>
      <vt:lpstr>Evolution of Success Factors</vt:lpstr>
      <vt:lpstr>Success Factors, 2015</vt:lpstr>
      <vt:lpstr>Project Size Matters!</vt:lpstr>
      <vt:lpstr>Agile vs Waterfall</vt:lpstr>
      <vt:lpstr>Top-10 RE Problems (NaPiRE 2016)</vt:lpstr>
      <vt:lpstr>This “Truth” is Contextual…</vt:lpstr>
      <vt:lpstr>Keep Users and Other Stakeholders Involved?</vt:lpstr>
      <vt:lpstr>Types of Requirements</vt:lpstr>
      <vt:lpstr>So Many “Requirements”… (1)</vt:lpstr>
      <vt:lpstr>So Many “Requirements”… (2)</vt:lpstr>
      <vt:lpstr>So Many “Requirements”… (3)</vt:lpstr>
      <vt:lpstr>Functional Requirements </vt:lpstr>
      <vt:lpstr>Examples of Functional Requirements</vt:lpstr>
      <vt:lpstr>Non-Functional Requirements (NFR) (1)</vt:lpstr>
      <vt:lpstr>Non-Functional Requirements (NFR) (2)</vt:lpstr>
      <vt:lpstr>Various NFR Types</vt:lpstr>
      <vt:lpstr>Examples of Non-Functional Requirements</vt:lpstr>
      <vt:lpstr>Measurable Non-Functional Requirements</vt:lpstr>
      <vt:lpstr>Goals</vt:lpstr>
      <vt:lpstr>Example of Goal and Related NFRs</vt:lpstr>
      <vt:lpstr>Application-Domain Requirements</vt:lpstr>
      <vt:lpstr>Examples of Application-Domain Requirements</vt:lpstr>
      <vt:lpstr>Other Example of Application-Domain Requirements</vt:lpstr>
      <vt:lpstr>Problems Concerning Application-Domain Requirements</vt:lpstr>
      <vt:lpstr>Emergent Properties</vt:lpstr>
      <vt:lpstr>The Requirements Engineering Process</vt:lpstr>
      <vt:lpstr>RE Activities and Documents (Wiegers)</vt:lpstr>
      <vt:lpstr>Typical Layered Approach (V-shaped)</vt:lpstr>
      <vt:lpstr>Requirements and Modeling go together</vt:lpstr>
      <vt:lpstr>Back to the Sandwich – consider different levels of details</vt:lpstr>
      <vt:lpstr>RE Process and Related Activities</vt:lpstr>
      <vt:lpstr>Main Requirements Activities</vt:lpstr>
      <vt:lpstr>According to IEEE 29148</vt:lpstr>
      <vt:lpstr>Requirements Inception</vt:lpstr>
      <vt:lpstr>Requirements Elicitation (1)</vt:lpstr>
      <vt:lpstr>Requirements Elicitation (2)</vt:lpstr>
      <vt:lpstr>Requirements Elicitation (3)</vt:lpstr>
      <vt:lpstr>Dilbert on Requirements Elicitation</vt:lpstr>
      <vt:lpstr>Requirements Analysis</vt:lpstr>
      <vt:lpstr>Requirements Specification</vt:lpstr>
      <vt:lpstr>Requirements Verification and Validation</vt:lpstr>
      <vt:lpstr>Validation vs Verification</vt:lpstr>
      <vt:lpstr>Requirements Management</vt:lpstr>
      <vt:lpstr>Requirements Documents</vt:lpstr>
      <vt:lpstr>Types of Requirements Documents</vt:lpstr>
      <vt:lpstr>What is Actually Used (400+ Healthcare Projects)?</vt:lpstr>
      <vt:lpstr>The Requirements Analyst1</vt:lpstr>
      <vt:lpstr>Is RE a Software Engineering Discipline?</vt:lpstr>
      <vt:lpstr>For More Information</vt:lpstr>
      <vt:lpstr>Main References</vt:lpstr>
      <vt:lpstr>RE Professional Titles</vt:lpstr>
      <vt:lpstr>RE Conferences</vt:lpstr>
      <vt:lpstr>RE’18… Back to Canada! http://re18.org </vt:lpstr>
      <vt:lpstr>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Amyot</dc:creator>
  <cp:lastModifiedBy>hayes</cp:lastModifiedBy>
  <cp:revision>382</cp:revision>
  <cp:lastPrinted>1999-09-17T12:56:14Z</cp:lastPrinted>
  <dcterms:created xsi:type="dcterms:W3CDTF">2004-04-05T23:48:23Z</dcterms:created>
  <dcterms:modified xsi:type="dcterms:W3CDTF">2019-01-02T16:22:27Z</dcterms:modified>
</cp:coreProperties>
</file>