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9"/>
  </p:notesMasterIdLst>
  <p:handoutMasterIdLst>
    <p:handoutMasterId r:id="rId30"/>
  </p:handoutMasterIdLst>
  <p:sldIdLst>
    <p:sldId id="316" r:id="rId2"/>
    <p:sldId id="322" r:id="rId3"/>
    <p:sldId id="546" r:id="rId4"/>
    <p:sldId id="559" r:id="rId5"/>
    <p:sldId id="566" r:id="rId6"/>
    <p:sldId id="549" r:id="rId7"/>
    <p:sldId id="550" r:id="rId8"/>
    <p:sldId id="551" r:id="rId9"/>
    <p:sldId id="552" r:id="rId10"/>
    <p:sldId id="560" r:id="rId11"/>
    <p:sldId id="497" r:id="rId12"/>
    <p:sldId id="498" r:id="rId13"/>
    <p:sldId id="499" r:id="rId14"/>
    <p:sldId id="500" r:id="rId15"/>
    <p:sldId id="558" r:id="rId16"/>
    <p:sldId id="567" r:id="rId17"/>
    <p:sldId id="556" r:id="rId18"/>
    <p:sldId id="557" r:id="rId19"/>
    <p:sldId id="561" r:id="rId20"/>
    <p:sldId id="562" r:id="rId21"/>
    <p:sldId id="563" r:id="rId22"/>
    <p:sldId id="564" r:id="rId23"/>
    <p:sldId id="570" r:id="rId24"/>
    <p:sldId id="571" r:id="rId25"/>
    <p:sldId id="565" r:id="rId26"/>
    <p:sldId id="568" r:id="rId27"/>
    <p:sldId id="569" r:id="rId28"/>
  </p:sldIdLst>
  <p:sldSz cx="9144000" cy="6858000" type="screen4x3"/>
  <p:notesSz cx="6996113" cy="9282113"/>
  <p:defaultTextStyle>
    <a:defPPr>
      <a:defRPr lang="en-US"/>
    </a:defPPr>
    <a:lvl1pPr algn="l" rtl="0" fontAlgn="base">
      <a:spcBef>
        <a:spcPct val="50000"/>
      </a:spcBef>
      <a:spcAft>
        <a:spcPct val="0"/>
      </a:spcAft>
      <a:defRPr sz="1600" kern="1200">
        <a:solidFill>
          <a:schemeClr val="tx1"/>
        </a:solidFill>
        <a:latin typeface="Arial" pitchFamily="34" charset="0"/>
        <a:ea typeface="+mn-ea"/>
        <a:cs typeface="+mn-cs"/>
      </a:defRPr>
    </a:lvl1pPr>
    <a:lvl2pPr marL="457200" algn="l" rtl="0" fontAlgn="base">
      <a:spcBef>
        <a:spcPct val="50000"/>
      </a:spcBef>
      <a:spcAft>
        <a:spcPct val="0"/>
      </a:spcAft>
      <a:defRPr sz="1600" kern="1200">
        <a:solidFill>
          <a:schemeClr val="tx1"/>
        </a:solidFill>
        <a:latin typeface="Arial" pitchFamily="34" charset="0"/>
        <a:ea typeface="+mn-ea"/>
        <a:cs typeface="+mn-cs"/>
      </a:defRPr>
    </a:lvl2pPr>
    <a:lvl3pPr marL="914400" algn="l" rtl="0" fontAlgn="base">
      <a:spcBef>
        <a:spcPct val="50000"/>
      </a:spcBef>
      <a:spcAft>
        <a:spcPct val="0"/>
      </a:spcAft>
      <a:defRPr sz="1600" kern="1200">
        <a:solidFill>
          <a:schemeClr val="tx1"/>
        </a:solidFill>
        <a:latin typeface="Arial" pitchFamily="34" charset="0"/>
        <a:ea typeface="+mn-ea"/>
        <a:cs typeface="+mn-cs"/>
      </a:defRPr>
    </a:lvl3pPr>
    <a:lvl4pPr marL="1371600" algn="l" rtl="0" fontAlgn="base">
      <a:spcBef>
        <a:spcPct val="50000"/>
      </a:spcBef>
      <a:spcAft>
        <a:spcPct val="0"/>
      </a:spcAft>
      <a:defRPr sz="1600" kern="1200">
        <a:solidFill>
          <a:schemeClr val="tx1"/>
        </a:solidFill>
        <a:latin typeface="Arial" pitchFamily="34" charset="0"/>
        <a:ea typeface="+mn-ea"/>
        <a:cs typeface="+mn-cs"/>
      </a:defRPr>
    </a:lvl4pPr>
    <a:lvl5pPr marL="1828800" algn="l" rtl="0" fontAlgn="base">
      <a:spcBef>
        <a:spcPct val="5000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3">
          <p15:clr>
            <a:srgbClr val="A4A3A4"/>
          </p15:clr>
        </p15:guide>
        <p15:guide id="2" pos="22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00"/>
    <a:srgbClr val="897719"/>
    <a:srgbClr val="234F33"/>
    <a:srgbClr val="CDCDCD"/>
    <a:srgbClr val="D2D2D2"/>
    <a:srgbClr val="C2C2C2"/>
    <a:srgbClr val="C3C3C3"/>
    <a:srgbClr val="B3E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94" autoAdjust="0"/>
    <p:restoredTop sz="95249" autoAdjust="0"/>
  </p:normalViewPr>
  <p:slideViewPr>
    <p:cSldViewPr snapToGrid="0">
      <p:cViewPr varScale="1">
        <p:scale>
          <a:sx n="93" d="100"/>
          <a:sy n="93" d="100"/>
        </p:scale>
        <p:origin x="1944" y="96"/>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344" y="-96"/>
      </p:cViewPr>
      <p:guideLst>
        <p:guide orient="horz" pos="2923"/>
        <p:guide pos="22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4" tIns="46502" rIns="93004" bIns="46502" numCol="1" anchor="t" anchorCtr="0" compatLnSpc="1">
            <a:prstTxWarp prst="textNoShape">
              <a:avLst/>
            </a:prstTxWarp>
          </a:bodyPr>
          <a:lstStyle>
            <a:lvl1pPr defTabSz="930275" eaLnBrk="0" hangingPunct="0">
              <a:spcBef>
                <a:spcPct val="0"/>
              </a:spcBef>
              <a:defRPr sz="1200">
                <a:latin typeface="Times New Roman" pitchFamily="18" charset="0"/>
              </a:defRPr>
            </a:lvl1pPr>
          </a:lstStyle>
          <a:p>
            <a:pPr>
              <a:defRPr/>
            </a:pPr>
            <a:endParaRPr lang="en-US"/>
          </a:p>
        </p:txBody>
      </p:sp>
      <p:sp>
        <p:nvSpPr>
          <p:cNvPr id="103427" name="Rectangle 3"/>
          <p:cNvSpPr>
            <a:spLocks noGrp="1" noChangeArrowheads="1"/>
          </p:cNvSpPr>
          <p:nvPr>
            <p:ph type="dt" sz="quarter" idx="1"/>
          </p:nvPr>
        </p:nvSpPr>
        <p:spPr bwMode="auto">
          <a:xfrm>
            <a:off x="3965575"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4" tIns="46502" rIns="93004" bIns="46502" numCol="1" anchor="t" anchorCtr="0" compatLnSpc="1">
            <a:prstTxWarp prst="textNoShape">
              <a:avLst/>
            </a:prstTxWarp>
          </a:bodyPr>
          <a:lstStyle>
            <a:lvl1pPr algn="r" defTabSz="930275" eaLnBrk="0" hangingPunct="0">
              <a:spcBef>
                <a:spcPct val="0"/>
              </a:spcBef>
              <a:defRPr sz="1200">
                <a:latin typeface="Times New Roman" pitchFamily="18" charset="0"/>
              </a:defRPr>
            </a:lvl1pPr>
          </a:lstStyle>
          <a:p>
            <a:pPr>
              <a:defRPr/>
            </a:pPr>
            <a:fld id="{8EA9FFF7-5772-4CC2-AA03-3FF3F99C828B}" type="datetime1">
              <a:rPr lang="en-US"/>
              <a:pPr>
                <a:defRPr/>
              </a:pPr>
              <a:t>1/6/2019</a:t>
            </a:fld>
            <a:endParaRPr lang="en-US"/>
          </a:p>
        </p:txBody>
      </p:sp>
      <p:sp>
        <p:nvSpPr>
          <p:cNvPr id="103428" name="Rectangle 4"/>
          <p:cNvSpPr>
            <a:spLocks noGrp="1" noChangeArrowheads="1"/>
          </p:cNvSpPr>
          <p:nvPr>
            <p:ph type="ftr" sz="quarter" idx="2"/>
          </p:nvPr>
        </p:nvSpPr>
        <p:spPr bwMode="auto">
          <a:xfrm>
            <a:off x="0" y="8818563"/>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4" tIns="46502" rIns="93004" bIns="46502" numCol="1" anchor="b" anchorCtr="0" compatLnSpc="1">
            <a:prstTxWarp prst="textNoShape">
              <a:avLst/>
            </a:prstTxWarp>
          </a:bodyPr>
          <a:lstStyle>
            <a:lvl1pPr defTabSz="930275" eaLnBrk="0" hangingPunct="0">
              <a:spcBef>
                <a:spcPct val="0"/>
              </a:spcBef>
              <a:defRPr sz="1200">
                <a:latin typeface="Times New Roman" pitchFamily="18" charset="0"/>
              </a:defRPr>
            </a:lvl1pPr>
          </a:lstStyle>
          <a:p>
            <a:pPr>
              <a:defRPr/>
            </a:pPr>
            <a:r>
              <a:rPr lang="en-US"/>
              <a:t>Thomas Hjelm</a:t>
            </a:r>
          </a:p>
        </p:txBody>
      </p:sp>
      <p:sp>
        <p:nvSpPr>
          <p:cNvPr id="103429" name="Rectangle 5"/>
          <p:cNvSpPr>
            <a:spLocks noGrp="1" noChangeArrowheads="1"/>
          </p:cNvSpPr>
          <p:nvPr>
            <p:ph type="sldNum" sz="quarter" idx="3"/>
          </p:nvPr>
        </p:nvSpPr>
        <p:spPr bwMode="auto">
          <a:xfrm>
            <a:off x="3965575" y="8818563"/>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4" tIns="46502" rIns="93004" bIns="46502" numCol="1" anchor="b" anchorCtr="0" compatLnSpc="1">
            <a:prstTxWarp prst="textNoShape">
              <a:avLst/>
            </a:prstTxWarp>
          </a:bodyPr>
          <a:lstStyle>
            <a:lvl1pPr algn="r" defTabSz="930275" eaLnBrk="0" hangingPunct="0">
              <a:spcBef>
                <a:spcPct val="0"/>
              </a:spcBef>
              <a:defRPr sz="1200">
                <a:latin typeface="Times New Roman" pitchFamily="18" charset="0"/>
              </a:defRPr>
            </a:lvl1pPr>
          </a:lstStyle>
          <a:p>
            <a:pPr>
              <a:defRPr/>
            </a:pPr>
            <a:fld id="{BFFB5D21-3BC2-4922-9EFD-74D7FE87C546}" type="slidenum">
              <a:rPr lang="en-US"/>
              <a:pPr>
                <a:defRPr/>
              </a:pPr>
              <a:t>‹#›</a:t>
            </a:fld>
            <a:endParaRPr lang="en-US"/>
          </a:p>
        </p:txBody>
      </p:sp>
    </p:spTree>
    <p:extLst>
      <p:ext uri="{BB962C8B-B14F-4D97-AF65-F5344CB8AC3E}">
        <p14:creationId xmlns:p14="http://schemas.microsoft.com/office/powerpoint/2010/main" val="252261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481246"/>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79513" y="696913"/>
            <a:ext cx="4638675" cy="3479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59" name="Rectangle 3"/>
          <p:cNvSpPr>
            <a:spLocks noGrp="1" noChangeArrowheads="1"/>
          </p:cNvSpPr>
          <p:nvPr>
            <p:ph type="body" idx="1"/>
          </p:nvPr>
        </p:nvSpPr>
        <p:spPr bwMode="auto">
          <a:xfrm>
            <a:off x="700088" y="4408488"/>
            <a:ext cx="5595937" cy="417671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extLst>
      <p:ext uri="{BB962C8B-B14F-4D97-AF65-F5344CB8AC3E}">
        <p14:creationId xmlns:p14="http://schemas.microsoft.com/office/powerpoint/2010/main" val="277731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47269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09725" y="1265238"/>
            <a:ext cx="3775075" cy="2971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28675" name="Rectangle 3"/>
          <p:cNvSpPr txBox="1">
            <a:spLocks noGrp="1" noChangeArrowheads="1"/>
          </p:cNvSpPr>
          <p:nvPr>
            <p:ph type="body"/>
          </p:nvPr>
        </p:nvSpPr>
        <p:spPr bwMode="auto">
          <a:xfrm>
            <a:off x="1408113" y="4440238"/>
            <a:ext cx="4179887" cy="357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76" tIns="41738" rIns="83476" bIns="41738" anchor="ctr"/>
          <a:lstStyle/>
          <a:p>
            <a:endParaRPr lang="en-CA" altLang="en-US"/>
          </a:p>
        </p:txBody>
      </p:sp>
    </p:spTree>
    <p:extLst>
      <p:ext uri="{BB962C8B-B14F-4D97-AF65-F5344CB8AC3E}">
        <p14:creationId xmlns:p14="http://schemas.microsoft.com/office/powerpoint/2010/main" val="404094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609725" y="1265238"/>
            <a:ext cx="3775075" cy="2971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29699" name="Rectangle 3"/>
          <p:cNvSpPr txBox="1">
            <a:spLocks noGrp="1" noChangeArrowheads="1"/>
          </p:cNvSpPr>
          <p:nvPr>
            <p:ph type="body"/>
          </p:nvPr>
        </p:nvSpPr>
        <p:spPr bwMode="auto">
          <a:xfrm>
            <a:off x="1408113" y="4440238"/>
            <a:ext cx="4179887" cy="357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76" tIns="41738" rIns="83476" bIns="41738" anchor="ctr"/>
          <a:lstStyle/>
          <a:p>
            <a:endParaRPr lang="en-CA" altLang="en-US"/>
          </a:p>
        </p:txBody>
      </p:sp>
    </p:spTree>
    <p:extLst>
      <p:ext uri="{BB962C8B-B14F-4D97-AF65-F5344CB8AC3E}">
        <p14:creationId xmlns:p14="http://schemas.microsoft.com/office/powerpoint/2010/main" val="58804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609725" y="1265238"/>
            <a:ext cx="3775075" cy="2971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30723" name="Rectangle 3"/>
          <p:cNvSpPr txBox="1">
            <a:spLocks noGrp="1" noChangeArrowheads="1"/>
          </p:cNvSpPr>
          <p:nvPr>
            <p:ph type="body"/>
          </p:nvPr>
        </p:nvSpPr>
        <p:spPr bwMode="auto">
          <a:xfrm>
            <a:off x="1408113" y="4440238"/>
            <a:ext cx="4179887" cy="357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76" tIns="41738" rIns="83476" bIns="41738" anchor="ctr"/>
          <a:lstStyle/>
          <a:p>
            <a:endParaRPr lang="en-CA" altLang="en-US"/>
          </a:p>
        </p:txBody>
      </p:sp>
    </p:spTree>
    <p:extLst>
      <p:ext uri="{BB962C8B-B14F-4D97-AF65-F5344CB8AC3E}">
        <p14:creationId xmlns:p14="http://schemas.microsoft.com/office/powerpoint/2010/main" val="392149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09725" y="1265238"/>
            <a:ext cx="3775075" cy="2971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31747" name="Rectangle 3"/>
          <p:cNvSpPr txBox="1">
            <a:spLocks noGrp="1" noChangeArrowheads="1"/>
          </p:cNvSpPr>
          <p:nvPr>
            <p:ph type="body"/>
          </p:nvPr>
        </p:nvSpPr>
        <p:spPr bwMode="auto">
          <a:xfrm>
            <a:off x="1408113" y="4440238"/>
            <a:ext cx="4179887" cy="357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76" tIns="41738" rIns="83476" bIns="41738" anchor="ctr"/>
          <a:lstStyle/>
          <a:p>
            <a:endParaRPr lang="en-CA" altLang="en-US"/>
          </a:p>
        </p:txBody>
      </p:sp>
    </p:spTree>
    <p:extLst>
      <p:ext uri="{BB962C8B-B14F-4D97-AF65-F5344CB8AC3E}">
        <p14:creationId xmlns:p14="http://schemas.microsoft.com/office/powerpoint/2010/main" val="328841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128172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378188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177925" y="696913"/>
            <a:ext cx="4641850" cy="3481387"/>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31863" y="4410075"/>
            <a:ext cx="5132387" cy="4175125"/>
          </a:xfrm>
          <a:prstGeom prst="rect">
            <a:avLst/>
          </a:prstGeom>
          <a:solidFill>
            <a:srgbClr val="FFFFFF"/>
          </a:solidFill>
          <a:ln>
            <a:solidFill>
              <a:srgbClr val="000000"/>
            </a:solidFill>
            <a:miter lim="800000"/>
            <a:headEnd/>
            <a:tailEnd/>
          </a:ln>
        </p:spPr>
        <p:txBody>
          <a:bodyPr lIns="87984" tIns="43992" rIns="87984" bIns="43992"/>
          <a:lstStyle/>
          <a:p>
            <a:endParaRPr lang="fr-CA" altLang="en-US"/>
          </a:p>
        </p:txBody>
      </p:sp>
    </p:spTree>
    <p:extLst>
      <p:ext uri="{BB962C8B-B14F-4D97-AF65-F5344CB8AC3E}">
        <p14:creationId xmlns:p14="http://schemas.microsoft.com/office/powerpoint/2010/main" val="401020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83245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267497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296200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362757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139743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93524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33450" y="4408488"/>
            <a:ext cx="5129213" cy="4176712"/>
          </a:xfrm>
          <a:prstGeom prst="rect">
            <a:avLst/>
          </a:prstGeom>
          <a:solidFill>
            <a:srgbClr val="FFFFFF"/>
          </a:solidFill>
          <a:ln>
            <a:solidFill>
              <a:srgbClr val="000000"/>
            </a:solidFill>
            <a:miter lim="800000"/>
            <a:headEnd/>
            <a:tailEnd/>
          </a:ln>
        </p:spPr>
        <p:txBody>
          <a:bodyPr lIns="93013" tIns="46506" rIns="93013" bIns="46506"/>
          <a:lstStyle/>
          <a:p>
            <a:endParaRPr lang="fr-CA" altLang="en-US"/>
          </a:p>
        </p:txBody>
      </p:sp>
    </p:spTree>
    <p:extLst>
      <p:ext uri="{BB962C8B-B14F-4D97-AF65-F5344CB8AC3E}">
        <p14:creationId xmlns:p14="http://schemas.microsoft.com/office/powerpoint/2010/main" val="3598428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1"/>
          <p:cNvSpPr>
            <a:spLocks noChangeArrowheads="1"/>
          </p:cNvSpPr>
          <p:nvPr userDrawn="1"/>
        </p:nvSpPr>
        <p:spPr bwMode="auto">
          <a:xfrm>
            <a:off x="1588" y="1588"/>
            <a:ext cx="9140825" cy="685641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pic>
        <p:nvPicPr>
          <p:cNvPr id="4" name="Picture 19" descr="diveboa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6513513"/>
            <a:ext cx="91408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t="13208" b="18869"/>
          <a:stretch>
            <a:fillRect/>
          </a:stretch>
        </p:blipFill>
        <p:spPr bwMode="auto">
          <a:xfrm>
            <a:off x="0" y="6515100"/>
            <a:ext cx="1238250" cy="3429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pic>
        <p:nvPicPr>
          <p:cNvPr id="6" name="Picture 34" descr="diveboa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1909" b="5249"/>
          <a:stretch>
            <a:fillRect/>
          </a:stretch>
        </p:blipFill>
        <p:spPr bwMode="auto">
          <a:xfrm>
            <a:off x="0" y="0"/>
            <a:ext cx="91408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6"/>
          <p:cNvSpPr>
            <a:spLocks noChangeArrowheads="1"/>
          </p:cNvSpPr>
          <p:nvPr userDrawn="1"/>
        </p:nvSpPr>
        <p:spPr bwMode="auto">
          <a:xfrm>
            <a:off x="0" y="857250"/>
            <a:ext cx="9144000" cy="730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8" name="Rectangle 37"/>
          <p:cNvSpPr>
            <a:spLocks noChangeArrowheads="1"/>
          </p:cNvSpPr>
          <p:nvPr userDrawn="1"/>
        </p:nvSpPr>
        <p:spPr bwMode="auto">
          <a:xfrm>
            <a:off x="0" y="6438900"/>
            <a:ext cx="9144000" cy="730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9" name="Line 29"/>
          <p:cNvSpPr>
            <a:spLocks noChangeShapeType="1"/>
          </p:cNvSpPr>
          <p:nvPr userDrawn="1"/>
        </p:nvSpPr>
        <p:spPr bwMode="auto">
          <a:xfrm>
            <a:off x="0" y="65135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0" name="Line 38"/>
          <p:cNvSpPr>
            <a:spLocks noChangeShapeType="1"/>
          </p:cNvSpPr>
          <p:nvPr userDrawn="1"/>
        </p:nvSpPr>
        <p:spPr bwMode="auto">
          <a:xfrm>
            <a:off x="0" y="854075"/>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504835" name="Rectangle 3"/>
          <p:cNvSpPr>
            <a:spLocks noGrp="1" noChangeArrowheads="1"/>
          </p:cNvSpPr>
          <p:nvPr>
            <p:ph type="ctrTitle"/>
          </p:nvPr>
        </p:nvSpPr>
        <p:spPr>
          <a:xfrm>
            <a:off x="136525" y="2859088"/>
            <a:ext cx="8872538" cy="1143000"/>
          </a:xfrm>
        </p:spPr>
        <p:txBody>
          <a:bodyPr/>
          <a:lstStyle>
            <a:lvl1pPr algn="ctr">
              <a:defRPr sz="4000">
                <a:solidFill>
                  <a:schemeClr val="bg1"/>
                </a:solidFill>
              </a:defRPr>
            </a:lvl1pPr>
          </a:lstStyle>
          <a:p>
            <a:pPr lvl="0"/>
            <a:r>
              <a:rPr lang="en-CA" noProof="0"/>
              <a:t>Click to edit Master title style</a:t>
            </a:r>
          </a:p>
        </p:txBody>
      </p:sp>
    </p:spTree>
    <p:extLst>
      <p:ext uri="{BB962C8B-B14F-4D97-AF65-F5344CB8AC3E}">
        <p14:creationId xmlns:p14="http://schemas.microsoft.com/office/powerpoint/2010/main" val="65576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F89F5B46-E47D-4285-815E-A94A0C42E5A1}" type="slidenum">
              <a:rPr lang="en-CA"/>
              <a:pPr>
                <a:defRPr/>
              </a:pPr>
              <a:t>‹#›</a:t>
            </a:fld>
            <a:endParaRPr lang="en-CA"/>
          </a:p>
        </p:txBody>
      </p:sp>
    </p:spTree>
    <p:extLst>
      <p:ext uri="{BB962C8B-B14F-4D97-AF65-F5344CB8AC3E}">
        <p14:creationId xmlns:p14="http://schemas.microsoft.com/office/powerpoint/2010/main" val="407644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234950"/>
            <a:ext cx="2225675" cy="62674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17475" y="234950"/>
            <a:ext cx="6529388" cy="6267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81F2B0ED-D0CC-45B7-BF46-F711623A7BCA}" type="slidenum">
              <a:rPr lang="en-CA"/>
              <a:pPr>
                <a:defRPr/>
              </a:pPr>
              <a:t>‹#›</a:t>
            </a:fld>
            <a:endParaRPr lang="en-CA"/>
          </a:p>
        </p:txBody>
      </p:sp>
    </p:spTree>
    <p:extLst>
      <p:ext uri="{BB962C8B-B14F-4D97-AF65-F5344CB8AC3E}">
        <p14:creationId xmlns:p14="http://schemas.microsoft.com/office/powerpoint/2010/main" val="241878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7B721323-515C-4912-928B-3949997DA44E}" type="slidenum">
              <a:rPr lang="en-CA"/>
              <a:pPr>
                <a:defRPr/>
              </a:pPr>
              <a:t>‹#›</a:t>
            </a:fld>
            <a:endParaRPr lang="en-CA"/>
          </a:p>
        </p:txBody>
      </p:sp>
    </p:spTree>
    <p:extLst>
      <p:ext uri="{BB962C8B-B14F-4D97-AF65-F5344CB8AC3E}">
        <p14:creationId xmlns:p14="http://schemas.microsoft.com/office/powerpoint/2010/main" val="158128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521D25D-3B0D-40E2-AAF0-F60D6778C68C}" type="slidenum">
              <a:rPr lang="en-CA"/>
              <a:pPr>
                <a:defRPr/>
              </a:pPr>
              <a:t>‹#›</a:t>
            </a:fld>
            <a:endParaRPr lang="en-CA"/>
          </a:p>
        </p:txBody>
      </p:sp>
    </p:spTree>
    <p:extLst>
      <p:ext uri="{BB962C8B-B14F-4D97-AF65-F5344CB8AC3E}">
        <p14:creationId xmlns:p14="http://schemas.microsoft.com/office/powerpoint/2010/main" val="409119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17475" y="927100"/>
            <a:ext cx="4376738" cy="5575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6613" y="927100"/>
            <a:ext cx="4378325" cy="5575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CF8567A5-8277-40DE-8064-7580E9AAB06B}" type="slidenum">
              <a:rPr lang="en-CA"/>
              <a:pPr>
                <a:defRPr/>
              </a:pPr>
              <a:t>‹#›</a:t>
            </a:fld>
            <a:endParaRPr lang="en-CA"/>
          </a:p>
        </p:txBody>
      </p:sp>
    </p:spTree>
    <p:extLst>
      <p:ext uri="{BB962C8B-B14F-4D97-AF65-F5344CB8AC3E}">
        <p14:creationId xmlns:p14="http://schemas.microsoft.com/office/powerpoint/2010/main" val="248424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3D0B142B-9494-447C-B9C5-2848A0C16166}" type="slidenum">
              <a:rPr lang="en-CA"/>
              <a:pPr>
                <a:defRPr/>
              </a:pPr>
              <a:t>‹#›</a:t>
            </a:fld>
            <a:endParaRPr lang="en-CA"/>
          </a:p>
        </p:txBody>
      </p:sp>
    </p:spTree>
    <p:extLst>
      <p:ext uri="{BB962C8B-B14F-4D97-AF65-F5344CB8AC3E}">
        <p14:creationId xmlns:p14="http://schemas.microsoft.com/office/powerpoint/2010/main" val="100388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78F01E59-EC8E-4179-8A1A-73C2FE3D63B3}" type="slidenum">
              <a:rPr lang="en-CA"/>
              <a:pPr>
                <a:defRPr/>
              </a:pPr>
              <a:t>‹#›</a:t>
            </a:fld>
            <a:endParaRPr lang="en-CA"/>
          </a:p>
        </p:txBody>
      </p:sp>
    </p:spTree>
    <p:extLst>
      <p:ext uri="{BB962C8B-B14F-4D97-AF65-F5344CB8AC3E}">
        <p14:creationId xmlns:p14="http://schemas.microsoft.com/office/powerpoint/2010/main" val="248341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D762BE-3155-47D5-B733-C313DEB4F63F}" type="slidenum">
              <a:rPr lang="en-CA"/>
              <a:pPr>
                <a:defRPr/>
              </a:pPr>
              <a:t>‹#›</a:t>
            </a:fld>
            <a:endParaRPr lang="en-CA"/>
          </a:p>
        </p:txBody>
      </p:sp>
    </p:spTree>
    <p:extLst>
      <p:ext uri="{BB962C8B-B14F-4D97-AF65-F5344CB8AC3E}">
        <p14:creationId xmlns:p14="http://schemas.microsoft.com/office/powerpoint/2010/main" val="100829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B73D3F8-F45B-4286-92F0-133F75CD6F20}" type="slidenum">
              <a:rPr lang="en-CA"/>
              <a:pPr>
                <a:defRPr/>
              </a:pPr>
              <a:t>‹#›</a:t>
            </a:fld>
            <a:endParaRPr lang="en-CA"/>
          </a:p>
        </p:txBody>
      </p:sp>
    </p:spTree>
    <p:extLst>
      <p:ext uri="{BB962C8B-B14F-4D97-AF65-F5344CB8AC3E}">
        <p14:creationId xmlns:p14="http://schemas.microsoft.com/office/powerpoint/2010/main" val="18943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D661C15-A1ED-417C-BBBA-137A661EEF6F}" type="slidenum">
              <a:rPr lang="en-CA"/>
              <a:pPr>
                <a:defRPr/>
              </a:pPr>
              <a:t>‹#›</a:t>
            </a:fld>
            <a:endParaRPr lang="en-CA"/>
          </a:p>
        </p:txBody>
      </p:sp>
    </p:spTree>
    <p:extLst>
      <p:ext uri="{BB962C8B-B14F-4D97-AF65-F5344CB8AC3E}">
        <p14:creationId xmlns:p14="http://schemas.microsoft.com/office/powerpoint/2010/main" val="297727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5" descr="diveboa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50" y="6513513"/>
            <a:ext cx="91408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7"/>
          <p:cNvSpPr>
            <a:spLocks noChangeArrowheads="1"/>
          </p:cNvSpPr>
          <p:nvPr userDrawn="1"/>
        </p:nvSpPr>
        <p:spPr bwMode="auto">
          <a:xfrm>
            <a:off x="0" y="6513513"/>
            <a:ext cx="9144000" cy="349250"/>
          </a:xfrm>
          <a:prstGeom prst="rect">
            <a:avLst/>
          </a:prstGeom>
          <a:solidFill>
            <a:srgbClr val="CDCDCD">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pic>
        <p:nvPicPr>
          <p:cNvPr id="1028" name="Picture 66"/>
          <p:cNvPicPr>
            <a:picLocks noChangeAspect="1" noChangeArrowheads="1"/>
          </p:cNvPicPr>
          <p:nvPr userDrawn="1"/>
        </p:nvPicPr>
        <p:blipFill>
          <a:blip r:embed="rId14">
            <a:extLst>
              <a:ext uri="{28A0092B-C50C-407E-A947-70E740481C1C}">
                <a14:useLocalDpi xmlns:a14="http://schemas.microsoft.com/office/drawing/2010/main" val="0"/>
              </a:ext>
            </a:extLst>
          </a:blip>
          <a:srcRect t="13208" b="18869"/>
          <a:stretch>
            <a:fillRect/>
          </a:stretch>
        </p:blipFill>
        <p:spPr bwMode="auto">
          <a:xfrm>
            <a:off x="0" y="6515100"/>
            <a:ext cx="1238250" cy="3429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pic>
        <p:nvPicPr>
          <p:cNvPr id="1029" name="Picture 64" descr="diveboa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909" b="5249"/>
          <a:stretch>
            <a:fillRect/>
          </a:stretch>
        </p:blipFill>
        <p:spPr bwMode="auto">
          <a:xfrm>
            <a:off x="0" y="0"/>
            <a:ext cx="91408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Grp="1" noChangeArrowheads="1"/>
          </p:cNvSpPr>
          <p:nvPr>
            <p:ph type="title"/>
          </p:nvPr>
        </p:nvSpPr>
        <p:spPr bwMode="auto">
          <a:xfrm>
            <a:off x="117475" y="234950"/>
            <a:ext cx="8907463"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31" name="Rectangle 4"/>
          <p:cNvSpPr>
            <a:spLocks noGrp="1" noChangeArrowheads="1"/>
          </p:cNvSpPr>
          <p:nvPr>
            <p:ph type="body" idx="1"/>
          </p:nvPr>
        </p:nvSpPr>
        <p:spPr bwMode="auto">
          <a:xfrm>
            <a:off x="117475" y="927100"/>
            <a:ext cx="8907463"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 </a:t>
            </a:r>
          </a:p>
          <a:p>
            <a:pPr lvl="1"/>
            <a:r>
              <a:rPr lang="en-CA" altLang="en-US" dirty="0"/>
              <a:t>Level two</a:t>
            </a:r>
          </a:p>
          <a:p>
            <a:pPr lvl="2"/>
            <a:r>
              <a:rPr lang="en-CA" altLang="en-US" dirty="0"/>
              <a:t>Level three</a:t>
            </a:r>
          </a:p>
          <a:p>
            <a:pPr lvl="3"/>
            <a:r>
              <a:rPr lang="en-CA" altLang="en-US" dirty="0"/>
              <a:t>Level four</a:t>
            </a:r>
          </a:p>
        </p:txBody>
      </p:sp>
      <p:sp>
        <p:nvSpPr>
          <p:cNvPr id="350214" name="Rectangle 6"/>
          <p:cNvSpPr>
            <a:spLocks noGrp="1" noChangeArrowheads="1"/>
          </p:cNvSpPr>
          <p:nvPr>
            <p:ph type="sldNum" sz="quarter" idx="4"/>
          </p:nvPr>
        </p:nvSpPr>
        <p:spPr bwMode="auto">
          <a:xfrm>
            <a:off x="8504238" y="6472238"/>
            <a:ext cx="6397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eaLnBrk="0" hangingPunct="0">
              <a:spcBef>
                <a:spcPct val="0"/>
              </a:spcBef>
              <a:defRPr sz="1200">
                <a:solidFill>
                  <a:srgbClr val="002654"/>
                </a:solidFill>
                <a:latin typeface="Arial" pitchFamily="34" charset="0"/>
              </a:defRPr>
            </a:lvl1pPr>
          </a:lstStyle>
          <a:p>
            <a:pPr>
              <a:defRPr/>
            </a:pPr>
            <a:fld id="{D5542960-1A15-4146-84FB-33D47B6150C4}" type="slidenum">
              <a:rPr lang="en-CA"/>
              <a:pPr>
                <a:defRPr/>
              </a:pPr>
              <a:t>‹#›</a:t>
            </a:fld>
            <a:endParaRPr lang="en-CA"/>
          </a:p>
        </p:txBody>
      </p:sp>
      <p:sp>
        <p:nvSpPr>
          <p:cNvPr id="1033" name="Text Box 13"/>
          <p:cNvSpPr txBox="1">
            <a:spLocks noChangeArrowheads="1"/>
          </p:cNvSpPr>
          <p:nvPr/>
        </p:nvSpPr>
        <p:spPr bwMode="auto">
          <a:xfrm>
            <a:off x="3462338" y="6659563"/>
            <a:ext cx="5681662"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algn="r" eaLnBrk="1" hangingPunct="1">
              <a:defRPr/>
            </a:pPr>
            <a:r>
              <a:rPr lang="en-CA" sz="700" dirty="0">
                <a:cs typeface="Arial" charset="0"/>
              </a:rPr>
              <a:t>SEG3101.   Requirements Specification   © 2009 </a:t>
            </a:r>
            <a:r>
              <a:rPr lang="en-CA" sz="700" dirty="0"/>
              <a:t>G. Mussbacher, 2011-2018  D. Amyot</a:t>
            </a:r>
          </a:p>
        </p:txBody>
      </p:sp>
      <p:sp>
        <p:nvSpPr>
          <p:cNvPr id="1034" name="Rectangle 60"/>
          <p:cNvSpPr>
            <a:spLocks noChangeArrowheads="1"/>
          </p:cNvSpPr>
          <p:nvPr userDrawn="1"/>
        </p:nvSpPr>
        <p:spPr bwMode="auto">
          <a:xfrm>
            <a:off x="0" y="0"/>
            <a:ext cx="9144000" cy="271463"/>
          </a:xfrm>
          <a:prstGeom prst="rect">
            <a:avLst/>
          </a:prstGeom>
          <a:solidFill>
            <a:srgbClr val="CDCDCD">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1035" name="Rectangle 46"/>
          <p:cNvSpPr>
            <a:spLocks noChangeArrowheads="1"/>
          </p:cNvSpPr>
          <p:nvPr userDrawn="1"/>
        </p:nvSpPr>
        <p:spPr bwMode="auto">
          <a:xfrm>
            <a:off x="0" y="781050"/>
            <a:ext cx="9144000" cy="68263"/>
          </a:xfrm>
          <a:prstGeom prst="rect">
            <a:avLst/>
          </a:prstGeom>
          <a:solidFill>
            <a:srgbClr val="CDCDCD">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1036" name="Line 61"/>
          <p:cNvSpPr>
            <a:spLocks noChangeShapeType="1"/>
          </p:cNvSpPr>
          <p:nvPr userDrawn="1"/>
        </p:nvSpPr>
        <p:spPr bwMode="auto">
          <a:xfrm>
            <a:off x="0" y="7810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037" name="Line 62"/>
          <p:cNvSpPr>
            <a:spLocks noChangeShapeType="1"/>
          </p:cNvSpPr>
          <p:nvPr userDrawn="1"/>
        </p:nvSpPr>
        <p:spPr bwMode="auto">
          <a:xfrm>
            <a:off x="0" y="27146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038" name="Line 63"/>
          <p:cNvSpPr>
            <a:spLocks noChangeShapeType="1"/>
          </p:cNvSpPr>
          <p:nvPr userDrawn="1"/>
        </p:nvSpPr>
        <p:spPr bwMode="auto">
          <a:xfrm>
            <a:off x="0" y="8493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039" name="Line 58"/>
          <p:cNvSpPr>
            <a:spLocks noChangeShapeType="1"/>
          </p:cNvSpPr>
          <p:nvPr userDrawn="1"/>
        </p:nvSpPr>
        <p:spPr bwMode="auto">
          <a:xfrm>
            <a:off x="0" y="65135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Tree>
  </p:cSld>
  <p:clrMap bg1="lt1" tx1="dk1" bg2="lt2" tx2="dk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spcBef>
          <a:spcPct val="0"/>
        </a:spcBef>
        <a:spcAft>
          <a:spcPct val="0"/>
        </a:spcAft>
        <a:defRPr sz="2800" b="1">
          <a:solidFill>
            <a:srgbClr val="002654"/>
          </a:solidFill>
          <a:latin typeface="+mj-lt"/>
          <a:ea typeface="+mj-ea"/>
          <a:cs typeface="+mj-cs"/>
        </a:defRPr>
      </a:lvl1pPr>
      <a:lvl2pPr algn="l" rtl="0" eaLnBrk="0" fontAlgn="base" hangingPunct="0">
        <a:spcBef>
          <a:spcPct val="0"/>
        </a:spcBef>
        <a:spcAft>
          <a:spcPct val="0"/>
        </a:spcAft>
        <a:defRPr sz="2800" b="1">
          <a:solidFill>
            <a:srgbClr val="002654"/>
          </a:solidFill>
          <a:latin typeface="Arial" pitchFamily="34" charset="0"/>
        </a:defRPr>
      </a:lvl2pPr>
      <a:lvl3pPr algn="l" rtl="0" eaLnBrk="0" fontAlgn="base" hangingPunct="0">
        <a:spcBef>
          <a:spcPct val="0"/>
        </a:spcBef>
        <a:spcAft>
          <a:spcPct val="0"/>
        </a:spcAft>
        <a:defRPr sz="2800" b="1">
          <a:solidFill>
            <a:srgbClr val="002654"/>
          </a:solidFill>
          <a:latin typeface="Arial" pitchFamily="34" charset="0"/>
        </a:defRPr>
      </a:lvl3pPr>
      <a:lvl4pPr algn="l" rtl="0" eaLnBrk="0" fontAlgn="base" hangingPunct="0">
        <a:spcBef>
          <a:spcPct val="0"/>
        </a:spcBef>
        <a:spcAft>
          <a:spcPct val="0"/>
        </a:spcAft>
        <a:defRPr sz="2800" b="1">
          <a:solidFill>
            <a:srgbClr val="002654"/>
          </a:solidFill>
          <a:latin typeface="Arial" pitchFamily="34" charset="0"/>
        </a:defRPr>
      </a:lvl4pPr>
      <a:lvl5pPr algn="l" rtl="0" eaLnBrk="0" fontAlgn="base" hangingPunct="0">
        <a:spcBef>
          <a:spcPct val="0"/>
        </a:spcBef>
        <a:spcAft>
          <a:spcPct val="0"/>
        </a:spcAft>
        <a:defRPr sz="2800" b="1">
          <a:solidFill>
            <a:srgbClr val="002654"/>
          </a:solidFill>
          <a:latin typeface="Arial" pitchFamily="34" charset="0"/>
        </a:defRPr>
      </a:lvl5pPr>
      <a:lvl6pPr marL="457200" algn="l" rtl="0" fontAlgn="base">
        <a:spcBef>
          <a:spcPct val="0"/>
        </a:spcBef>
        <a:spcAft>
          <a:spcPct val="0"/>
        </a:spcAft>
        <a:defRPr sz="2800" b="1">
          <a:solidFill>
            <a:srgbClr val="002654"/>
          </a:solidFill>
          <a:latin typeface="Arial" pitchFamily="34" charset="0"/>
        </a:defRPr>
      </a:lvl6pPr>
      <a:lvl7pPr marL="914400" algn="l" rtl="0" fontAlgn="base">
        <a:spcBef>
          <a:spcPct val="0"/>
        </a:spcBef>
        <a:spcAft>
          <a:spcPct val="0"/>
        </a:spcAft>
        <a:defRPr sz="2800" b="1">
          <a:solidFill>
            <a:srgbClr val="002654"/>
          </a:solidFill>
          <a:latin typeface="Arial" pitchFamily="34" charset="0"/>
        </a:defRPr>
      </a:lvl7pPr>
      <a:lvl8pPr marL="1371600" algn="l" rtl="0" fontAlgn="base">
        <a:spcBef>
          <a:spcPct val="0"/>
        </a:spcBef>
        <a:spcAft>
          <a:spcPct val="0"/>
        </a:spcAft>
        <a:defRPr sz="2800" b="1">
          <a:solidFill>
            <a:srgbClr val="002654"/>
          </a:solidFill>
          <a:latin typeface="Arial" pitchFamily="34" charset="0"/>
        </a:defRPr>
      </a:lvl8pPr>
      <a:lvl9pPr marL="1828800" algn="l" rtl="0" fontAlgn="base">
        <a:spcBef>
          <a:spcPct val="0"/>
        </a:spcBef>
        <a:spcAft>
          <a:spcPct val="0"/>
        </a:spcAft>
        <a:defRPr sz="2800" b="1">
          <a:solidFill>
            <a:srgbClr val="002654"/>
          </a:solidFill>
          <a:latin typeface="Arial" pitchFamily="34" charset="0"/>
        </a:defRPr>
      </a:lvl9pPr>
    </p:titleStyle>
    <p:bodyStyle>
      <a:lvl1pPr marL="384175" indent="-198438" algn="l" rtl="0" eaLnBrk="0" fontAlgn="base" hangingPunct="0">
        <a:lnSpc>
          <a:spcPts val="2600"/>
        </a:lnSpc>
        <a:spcBef>
          <a:spcPts val="600"/>
        </a:spcBef>
        <a:spcAft>
          <a:spcPct val="0"/>
        </a:spcAft>
        <a:buClr>
          <a:srgbClr val="D62828"/>
        </a:buClr>
        <a:buSzPct val="130000"/>
        <a:buChar char="•"/>
        <a:defRPr sz="2400">
          <a:solidFill>
            <a:srgbClr val="002654"/>
          </a:solidFill>
          <a:latin typeface="+mn-lt"/>
          <a:ea typeface="+mn-ea"/>
          <a:cs typeface="+mn-cs"/>
        </a:defRPr>
      </a:lvl1pPr>
      <a:lvl2pPr marL="773113" indent="-198438" algn="l" rtl="0" eaLnBrk="0" fontAlgn="base" hangingPunct="0">
        <a:lnSpc>
          <a:spcPts val="2600"/>
        </a:lnSpc>
        <a:spcBef>
          <a:spcPts val="600"/>
        </a:spcBef>
        <a:spcAft>
          <a:spcPct val="0"/>
        </a:spcAft>
        <a:buChar char="•"/>
        <a:defRPr sz="2000">
          <a:solidFill>
            <a:srgbClr val="002654"/>
          </a:solidFill>
          <a:latin typeface="+mn-lt"/>
        </a:defRPr>
      </a:lvl2pPr>
      <a:lvl3pPr marL="1149350" indent="-185738" algn="l" rtl="0" eaLnBrk="0" fontAlgn="base" hangingPunct="0">
        <a:lnSpc>
          <a:spcPts val="2600"/>
        </a:lnSpc>
        <a:spcBef>
          <a:spcPts val="600"/>
        </a:spcBef>
        <a:spcAft>
          <a:spcPct val="0"/>
        </a:spcAft>
        <a:buChar char="•"/>
        <a:defRPr>
          <a:solidFill>
            <a:srgbClr val="002654"/>
          </a:solidFill>
          <a:latin typeface="+mn-lt"/>
        </a:defRPr>
      </a:lvl3pPr>
      <a:lvl4pPr marL="1524000" indent="-184150" algn="l" rtl="0" eaLnBrk="0" fontAlgn="base" hangingPunct="0">
        <a:lnSpc>
          <a:spcPts val="2600"/>
        </a:lnSpc>
        <a:spcBef>
          <a:spcPts val="600"/>
        </a:spcBef>
        <a:spcAft>
          <a:spcPct val="0"/>
        </a:spcAft>
        <a:buChar char="•"/>
        <a:defRPr sz="1600">
          <a:solidFill>
            <a:srgbClr val="002654"/>
          </a:solidFill>
          <a:latin typeface="+mn-lt"/>
        </a:defRPr>
      </a:lvl4pPr>
      <a:lvl5pPr marL="1905000" indent="-185738" algn="l" rtl="0" eaLnBrk="0" fontAlgn="base" hangingPunct="0">
        <a:lnSpc>
          <a:spcPct val="110000"/>
        </a:lnSpc>
        <a:spcBef>
          <a:spcPct val="30000"/>
        </a:spcBef>
        <a:spcAft>
          <a:spcPct val="0"/>
        </a:spcAft>
        <a:defRPr sz="1200">
          <a:solidFill>
            <a:srgbClr val="002654"/>
          </a:solidFill>
          <a:latin typeface="+mn-lt"/>
        </a:defRPr>
      </a:lvl5pPr>
      <a:lvl6pPr marL="2362200" indent="-185738" algn="l" rtl="0" fontAlgn="base">
        <a:lnSpc>
          <a:spcPct val="110000"/>
        </a:lnSpc>
        <a:spcBef>
          <a:spcPct val="30000"/>
        </a:spcBef>
        <a:spcAft>
          <a:spcPct val="0"/>
        </a:spcAft>
        <a:defRPr sz="1200">
          <a:solidFill>
            <a:srgbClr val="002654"/>
          </a:solidFill>
          <a:latin typeface="+mn-lt"/>
        </a:defRPr>
      </a:lvl6pPr>
      <a:lvl7pPr marL="2819400" indent="-185738" algn="l" rtl="0" fontAlgn="base">
        <a:lnSpc>
          <a:spcPct val="110000"/>
        </a:lnSpc>
        <a:spcBef>
          <a:spcPct val="30000"/>
        </a:spcBef>
        <a:spcAft>
          <a:spcPct val="0"/>
        </a:spcAft>
        <a:defRPr sz="1200">
          <a:solidFill>
            <a:srgbClr val="002654"/>
          </a:solidFill>
          <a:latin typeface="+mn-lt"/>
        </a:defRPr>
      </a:lvl7pPr>
      <a:lvl8pPr marL="3276600" indent="-185738" algn="l" rtl="0" fontAlgn="base">
        <a:lnSpc>
          <a:spcPct val="110000"/>
        </a:lnSpc>
        <a:spcBef>
          <a:spcPct val="30000"/>
        </a:spcBef>
        <a:spcAft>
          <a:spcPct val="0"/>
        </a:spcAft>
        <a:defRPr sz="1200">
          <a:solidFill>
            <a:srgbClr val="002654"/>
          </a:solidFill>
          <a:latin typeface="+mn-lt"/>
        </a:defRPr>
      </a:lvl8pPr>
      <a:lvl9pPr marL="3733800" indent="-185738" algn="l" rtl="0" fontAlgn="base">
        <a:lnSpc>
          <a:spcPct val="110000"/>
        </a:lnSpc>
        <a:spcBef>
          <a:spcPct val="30000"/>
        </a:spcBef>
        <a:spcAft>
          <a:spcPct val="0"/>
        </a:spcAft>
        <a:defRPr sz="1200">
          <a:solidFill>
            <a:srgbClr val="0026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eeexplore.ieee.org/stamp/stamp.jsp?arnumber=61463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rive.google.com/file/d/0B4cNbsMq3e3bWklBNEtPTkxMMUE/view?usp=shar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usecompany.com/requirements-quality-analyzer" TargetMode="External"/><Relationship Id="rId7" Type="http://schemas.openxmlformats.org/officeDocument/2006/relationships/hyperlink" Target="http://mediachef.co.za/incose2016/Papers/INCOSE_SA_2016_paper_1.pdf" TargetMode="External"/><Relationship Id="rId2" Type="http://schemas.openxmlformats.org/officeDocument/2006/relationships/hyperlink" Target="https://www.reusecompany.com/requirements-authoring-tool" TargetMode="External"/><Relationship Id="rId1" Type="http://schemas.openxmlformats.org/officeDocument/2006/relationships/slideLayout" Target="../slideLayouts/slideLayout2.xml"/><Relationship Id="rId6" Type="http://schemas.openxmlformats.org/officeDocument/2006/relationships/hyperlink" Target="http://www.ravenflow.com/raven-for-microsoft-office" TargetMode="External"/><Relationship Id="rId5" Type="http://schemas.openxmlformats.org/officeDocument/2006/relationships/hyperlink" Target="http://www.cassbeth.com/products.html" TargetMode="External"/><Relationship Id="rId4" Type="http://schemas.openxmlformats.org/officeDocument/2006/relationships/hyperlink" Target="https://qracorp.com/qvscrib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5230813"/>
            <a:ext cx="9144000" cy="1154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indent="185738"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ctr" eaLnBrk="1" hangingPunct="1">
              <a:lnSpc>
                <a:spcPct val="80000"/>
              </a:lnSpc>
              <a:spcBef>
                <a:spcPct val="25000"/>
              </a:spcBef>
              <a:buClr>
                <a:srgbClr val="D62828"/>
              </a:buClr>
              <a:buSzPct val="130000"/>
            </a:pPr>
            <a:r>
              <a:rPr lang="en-US" altLang="en-US" sz="2400" dirty="0">
                <a:solidFill>
                  <a:schemeClr val="bg1"/>
                </a:solidFill>
                <a:cs typeface="Times New Roman" pitchFamily="18" charset="0"/>
              </a:rPr>
              <a:t>Daniel Amyot, University of Ottawa</a:t>
            </a:r>
          </a:p>
          <a:p>
            <a:pPr algn="ctr" eaLnBrk="1" hangingPunct="1">
              <a:lnSpc>
                <a:spcPct val="80000"/>
              </a:lnSpc>
              <a:spcBef>
                <a:spcPct val="25000"/>
              </a:spcBef>
              <a:buClr>
                <a:srgbClr val="D62828"/>
              </a:buClr>
              <a:buSzPct val="130000"/>
            </a:pPr>
            <a:endParaRPr lang="en-US" altLang="en-US" sz="1200" dirty="0">
              <a:solidFill>
                <a:schemeClr val="bg1"/>
              </a:solidFill>
              <a:cs typeface="Times New Roman" pitchFamily="18" charset="0"/>
            </a:endParaRPr>
          </a:p>
          <a:p>
            <a:pPr algn="ctr" eaLnBrk="1" hangingPunct="1">
              <a:lnSpc>
                <a:spcPct val="80000"/>
              </a:lnSpc>
              <a:spcBef>
                <a:spcPct val="25000"/>
              </a:spcBef>
              <a:buClr>
                <a:srgbClr val="D62828"/>
              </a:buClr>
              <a:buSzPct val="130000"/>
            </a:pPr>
            <a:r>
              <a:rPr lang="en-US" altLang="en-US" sz="2000" dirty="0">
                <a:solidFill>
                  <a:schemeClr val="bg1"/>
                </a:solidFill>
                <a:cs typeface="Times New Roman" pitchFamily="18" charset="0"/>
              </a:rPr>
              <a:t>Based on slides by Gunter Mussbacher (2009) and Stéphane </a:t>
            </a:r>
            <a:r>
              <a:rPr lang="en-US" altLang="en-US" sz="2000" dirty="0" err="1">
                <a:solidFill>
                  <a:schemeClr val="bg1"/>
                </a:solidFill>
                <a:cs typeface="Times New Roman" pitchFamily="18" charset="0"/>
              </a:rPr>
              <a:t>Somé</a:t>
            </a:r>
            <a:r>
              <a:rPr lang="en-US" altLang="en-US" sz="2000" dirty="0">
                <a:solidFill>
                  <a:schemeClr val="bg1"/>
                </a:solidFill>
                <a:cs typeface="Times New Roman" pitchFamily="18" charset="0"/>
              </a:rPr>
              <a:t> (2008)</a:t>
            </a:r>
          </a:p>
          <a:p>
            <a:pPr algn="ctr" eaLnBrk="1" hangingPunct="1">
              <a:lnSpc>
                <a:spcPct val="80000"/>
              </a:lnSpc>
              <a:spcBef>
                <a:spcPct val="25000"/>
              </a:spcBef>
              <a:buClr>
                <a:srgbClr val="D62828"/>
              </a:buClr>
              <a:buSzPct val="130000"/>
            </a:pPr>
            <a:r>
              <a:rPr lang="en-US" altLang="en-US" sz="2000" dirty="0">
                <a:solidFill>
                  <a:schemeClr val="bg1"/>
                </a:solidFill>
                <a:cs typeface="Times New Roman" pitchFamily="18" charset="0"/>
              </a:rPr>
              <a:t>with material from these standards:</a:t>
            </a:r>
          </a:p>
          <a:p>
            <a:pPr algn="ctr" eaLnBrk="1" hangingPunct="1">
              <a:lnSpc>
                <a:spcPct val="80000"/>
              </a:lnSpc>
              <a:spcBef>
                <a:spcPct val="25000"/>
              </a:spcBef>
              <a:buClr>
                <a:srgbClr val="D62828"/>
              </a:buClr>
              <a:buSzPct val="130000"/>
            </a:pPr>
            <a:r>
              <a:rPr lang="en-CA" altLang="en-US" sz="2000" dirty="0">
                <a:solidFill>
                  <a:schemeClr val="bg1"/>
                </a:solidFill>
                <a:cs typeface="Times New Roman" pitchFamily="18" charset="0"/>
              </a:rPr>
              <a:t>IEEE 830-1998, ISO/IEC 12207, ISE/IEC/IEEE 29148:2011</a:t>
            </a:r>
          </a:p>
        </p:txBody>
      </p:sp>
      <p:sp>
        <p:nvSpPr>
          <p:cNvPr id="3075" name="Rectangle 13"/>
          <p:cNvSpPr>
            <a:spLocks noGrp="1" noChangeArrowheads="1"/>
          </p:cNvSpPr>
          <p:nvPr>
            <p:ph type="ctrTitle"/>
          </p:nvPr>
        </p:nvSpPr>
        <p:spPr>
          <a:xfrm>
            <a:off x="136525" y="2859088"/>
            <a:ext cx="8872538" cy="1143000"/>
          </a:xfrm>
        </p:spPr>
        <p:txBody>
          <a:bodyPr/>
          <a:lstStyle/>
          <a:p>
            <a:pPr eaLnBrk="1" hangingPunct="1"/>
            <a:r>
              <a:rPr lang="en-CA" altLang="en-US" dirty="0"/>
              <a:t>Requirements Specification with the IEEE 29148 Standard</a:t>
            </a:r>
            <a:br>
              <a:rPr lang="en-CA" altLang="en-US" dirty="0"/>
            </a:br>
            <a:endParaRPr lang="en-CA" altLang="en-US" dirty="0">
              <a:solidFill>
                <a:schemeClr val="accent2"/>
              </a:solidFill>
            </a:endParaRPr>
          </a:p>
        </p:txBody>
      </p:sp>
      <p:sp>
        <p:nvSpPr>
          <p:cNvPr id="3076" name="Rectangle 17"/>
          <p:cNvSpPr>
            <a:spLocks noChangeArrowheads="1"/>
          </p:cNvSpPr>
          <p:nvPr/>
        </p:nvSpPr>
        <p:spPr bwMode="auto">
          <a:xfrm>
            <a:off x="2647950" y="842963"/>
            <a:ext cx="64008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lvl1pPr indent="185738"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r" eaLnBrk="1" hangingPunct="1">
              <a:lnSpc>
                <a:spcPts val="2600"/>
              </a:lnSpc>
              <a:spcBef>
                <a:spcPts val="600"/>
              </a:spcBef>
              <a:buClr>
                <a:srgbClr val="D62828"/>
              </a:buClr>
              <a:buSzPct val="130000"/>
            </a:pPr>
            <a:r>
              <a:rPr lang="en-CA" altLang="en-US" sz="1400" dirty="0">
                <a:solidFill>
                  <a:schemeClr val="bg1"/>
                </a:solidFill>
              </a:rPr>
              <a:t>SEG3101 (Fall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4F6D4C3D-50AD-43AD-8E57-D4285EF784CD}" type="slidenum">
              <a:rPr lang="en-CA" altLang="en-US" sz="1200" smtClean="0">
                <a:solidFill>
                  <a:srgbClr val="002654"/>
                </a:solidFill>
              </a:rPr>
              <a:pPr/>
              <a:t>10</a:t>
            </a:fld>
            <a:endParaRPr lang="en-CA" altLang="en-US" sz="1200" dirty="0">
              <a:solidFill>
                <a:srgbClr val="002654"/>
              </a:solidFill>
            </a:endParaRPr>
          </a:p>
        </p:txBody>
      </p:sp>
      <p:sp>
        <p:nvSpPr>
          <p:cNvPr id="11267" name="Rectangle 2"/>
          <p:cNvSpPr>
            <a:spLocks noGrp="1" noChangeArrowheads="1"/>
          </p:cNvSpPr>
          <p:nvPr>
            <p:ph type="title"/>
          </p:nvPr>
        </p:nvSpPr>
        <p:spPr/>
        <p:txBody>
          <a:bodyPr/>
          <a:lstStyle/>
          <a:p>
            <a:pPr eaLnBrk="1" hangingPunct="1"/>
            <a:r>
              <a:rPr lang="en-CA" altLang="en-US"/>
              <a:t>IEEE 830-1998 Standard – Structure of the SRS</a:t>
            </a:r>
          </a:p>
        </p:txBody>
      </p:sp>
      <p:sp>
        <p:nvSpPr>
          <p:cNvPr id="11268" name="Rectangle 3"/>
          <p:cNvSpPr>
            <a:spLocks noGrp="1" noChangeArrowheads="1"/>
          </p:cNvSpPr>
          <p:nvPr>
            <p:ph type="body" idx="1"/>
          </p:nvPr>
        </p:nvSpPr>
        <p:spPr/>
        <p:txBody>
          <a:bodyPr/>
          <a:lstStyle/>
          <a:p>
            <a:pPr eaLnBrk="1" hangingPunct="1"/>
            <a:r>
              <a:rPr lang="en-CA" altLang="en-US"/>
              <a:t>Section 5 of IEEE 830</a:t>
            </a:r>
          </a:p>
          <a:p>
            <a:pPr eaLnBrk="1" hangingPunct="1"/>
            <a:endParaRPr lang="en-CA" altLang="en-US"/>
          </a:p>
          <a:p>
            <a:pPr eaLnBrk="1" hangingPunct="1"/>
            <a:r>
              <a:rPr lang="en-CA" altLang="en-US"/>
              <a:t>Contents of SRS</a:t>
            </a:r>
          </a:p>
          <a:p>
            <a:pPr lvl="1" eaLnBrk="1" hangingPunct="1"/>
            <a:r>
              <a:rPr lang="en-CA" altLang="en-US"/>
              <a:t>Introduction</a:t>
            </a:r>
          </a:p>
          <a:p>
            <a:pPr lvl="1" eaLnBrk="1" hangingPunct="1"/>
            <a:r>
              <a:rPr lang="en-CA" altLang="en-US"/>
              <a:t>General description of the software product </a:t>
            </a:r>
          </a:p>
          <a:p>
            <a:pPr lvl="1" eaLnBrk="1" hangingPunct="1"/>
            <a:r>
              <a:rPr lang="en-CA" altLang="en-US"/>
              <a:t>Specific requirements (detailed) </a:t>
            </a:r>
          </a:p>
          <a:p>
            <a:pPr lvl="1" eaLnBrk="1" hangingPunct="1"/>
            <a:r>
              <a:rPr lang="en-CA" altLang="en-US"/>
              <a:t>Additional information such as appendixes and index, if necessary</a:t>
            </a:r>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1"/>
          <p:cNvSpPr>
            <a:spLocks noGrp="1" noChangeArrowheads="1"/>
          </p:cNvSpPr>
          <p:nvPr>
            <p:ph type="body" idx="1"/>
          </p:nvPr>
        </p:nvSpPr>
        <p:spPr/>
        <p:txBody>
          <a:bodyPr/>
          <a:lstStyle/>
          <a:p>
            <a:pPr eaLnBrk="1" hangingPunct="1"/>
            <a:r>
              <a:rPr lang="en-CA" altLang="en-US"/>
              <a:t>Title</a:t>
            </a:r>
          </a:p>
          <a:p>
            <a:pPr eaLnBrk="1" hangingPunct="1"/>
            <a:r>
              <a:rPr lang="en-CA" altLang="en-US"/>
              <a:t>Table of Contents</a:t>
            </a:r>
          </a:p>
          <a:p>
            <a:pPr eaLnBrk="1" hangingPunct="1"/>
            <a:r>
              <a:rPr lang="en-CA" altLang="en-US"/>
              <a:t>1.  Introduction</a:t>
            </a:r>
          </a:p>
          <a:p>
            <a:pPr lvl="1" eaLnBrk="1" hangingPunct="1"/>
            <a:r>
              <a:rPr lang="en-CA" altLang="en-US"/>
              <a:t>1.1  Purpose</a:t>
            </a:r>
          </a:p>
          <a:p>
            <a:pPr lvl="1" eaLnBrk="1" hangingPunct="1"/>
            <a:r>
              <a:rPr lang="en-CA" altLang="en-US"/>
              <a:t>1.2  Scope</a:t>
            </a:r>
          </a:p>
          <a:p>
            <a:pPr lvl="1" eaLnBrk="1" hangingPunct="1"/>
            <a:r>
              <a:rPr lang="en-CA" altLang="en-US"/>
              <a:t>1.3  Definitions. Acronyms, and Abbreviations</a:t>
            </a:r>
          </a:p>
          <a:p>
            <a:pPr lvl="1" eaLnBrk="1" hangingPunct="1"/>
            <a:r>
              <a:rPr lang="en-CA" altLang="en-US"/>
              <a:t>1.4  References</a:t>
            </a:r>
          </a:p>
          <a:p>
            <a:pPr lvl="1" eaLnBrk="1" hangingPunct="1"/>
            <a:r>
              <a:rPr lang="en-CA" altLang="en-US"/>
              <a:t>1.5  Overview</a:t>
            </a:r>
          </a:p>
          <a:p>
            <a:pPr eaLnBrk="1" hangingPunct="1"/>
            <a:r>
              <a:rPr lang="en-CA" altLang="en-US"/>
              <a:t>2. Overall Description</a:t>
            </a:r>
          </a:p>
          <a:p>
            <a:pPr eaLnBrk="1" hangingPunct="1"/>
            <a:r>
              <a:rPr lang="en-CA" altLang="en-US"/>
              <a:t>3. Specific Requirements</a:t>
            </a:r>
          </a:p>
          <a:p>
            <a:pPr eaLnBrk="1" hangingPunct="1"/>
            <a:r>
              <a:rPr lang="en-CA" altLang="en-US"/>
              <a:t>Appendices</a:t>
            </a:r>
          </a:p>
          <a:p>
            <a:pPr eaLnBrk="1" hangingPunct="1"/>
            <a:r>
              <a:rPr lang="en-CA" altLang="en-US"/>
              <a:t>Index</a:t>
            </a:r>
          </a:p>
          <a:p>
            <a:pPr lvl="1" eaLnBrk="1" hangingPunct="1"/>
            <a:endParaRPr lang="en-CA" altLang="en-US"/>
          </a:p>
        </p:txBody>
      </p:sp>
      <p:sp>
        <p:nvSpPr>
          <p:cNvPr id="1198103" name="Line 23"/>
          <p:cNvSpPr>
            <a:spLocks noChangeShapeType="1"/>
          </p:cNvSpPr>
          <p:nvPr/>
        </p:nvSpPr>
        <p:spPr bwMode="auto">
          <a:xfrm flipH="1">
            <a:off x="2493963" y="1400175"/>
            <a:ext cx="3448050" cy="97472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292" name="Rectangle 20"/>
          <p:cNvSpPr>
            <a:spLocks noGrp="1" noChangeArrowheads="1"/>
          </p:cNvSpPr>
          <p:nvPr>
            <p:ph type="title"/>
          </p:nvPr>
        </p:nvSpPr>
        <p:spPr/>
        <p:txBody>
          <a:bodyPr/>
          <a:lstStyle/>
          <a:p>
            <a:pPr eaLnBrk="1" hangingPunct="1"/>
            <a:r>
              <a:rPr lang="en-CA" altLang="en-US"/>
              <a:t>IEEE 830-1998 Standard – Section 1 of SRS</a:t>
            </a:r>
          </a:p>
        </p:txBody>
      </p:sp>
      <p:sp>
        <p:nvSpPr>
          <p:cNvPr id="12293" name="AutoShape 4"/>
          <p:cNvSpPr>
            <a:spLocks noChangeArrowheads="1"/>
          </p:cNvSpPr>
          <p:nvPr/>
        </p:nvSpPr>
        <p:spPr bwMode="auto">
          <a:xfrm>
            <a:off x="328613" y="4911725"/>
            <a:ext cx="7966075" cy="868363"/>
          </a:xfrm>
          <a:prstGeom prst="roundRect">
            <a:avLst>
              <a:gd name="adj" fmla="val 16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eaLnBrk="1" hangingPunct="1"/>
            <a:endParaRPr lang="en-CA" altLang="en-US"/>
          </a:p>
        </p:txBody>
      </p:sp>
      <p:sp>
        <p:nvSpPr>
          <p:cNvPr id="1198102" name="Rectangle 22"/>
          <p:cNvSpPr>
            <a:spLocks noChangeArrowheads="1"/>
          </p:cNvSpPr>
          <p:nvPr/>
        </p:nvSpPr>
        <p:spPr bwMode="auto">
          <a:xfrm>
            <a:off x="5899150" y="1152525"/>
            <a:ext cx="2393950"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Describe purpose of this SRS</a:t>
            </a:r>
          </a:p>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Describe intended audience</a:t>
            </a:r>
          </a:p>
        </p:txBody>
      </p:sp>
      <p:sp>
        <p:nvSpPr>
          <p:cNvPr id="1198104" name="Line 24"/>
          <p:cNvSpPr>
            <a:spLocks noChangeShapeType="1"/>
          </p:cNvSpPr>
          <p:nvPr/>
        </p:nvSpPr>
        <p:spPr bwMode="auto">
          <a:xfrm flipH="1">
            <a:off x="2279650" y="2257425"/>
            <a:ext cx="3070225" cy="5270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198105" name="Rectangle 25"/>
          <p:cNvSpPr>
            <a:spLocks noChangeArrowheads="1"/>
          </p:cNvSpPr>
          <p:nvPr/>
        </p:nvSpPr>
        <p:spPr bwMode="auto">
          <a:xfrm>
            <a:off x="5307013" y="2009775"/>
            <a:ext cx="3646487"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Identify the software product</a:t>
            </a:r>
          </a:p>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Enumerate what the system will and will not do</a:t>
            </a:r>
          </a:p>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Describe user classes and benefits for each</a:t>
            </a:r>
          </a:p>
        </p:txBody>
      </p:sp>
      <p:sp>
        <p:nvSpPr>
          <p:cNvPr id="1198106" name="Line 26"/>
          <p:cNvSpPr>
            <a:spLocks noChangeShapeType="1"/>
          </p:cNvSpPr>
          <p:nvPr/>
        </p:nvSpPr>
        <p:spPr bwMode="auto">
          <a:xfrm flipH="1" flipV="1">
            <a:off x="5718175" y="3362325"/>
            <a:ext cx="665163" cy="32702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198107" name="Rectangle 27"/>
          <p:cNvSpPr>
            <a:spLocks noChangeArrowheads="1"/>
          </p:cNvSpPr>
          <p:nvPr/>
        </p:nvSpPr>
        <p:spPr bwMode="auto">
          <a:xfrm>
            <a:off x="6340475" y="3441700"/>
            <a:ext cx="2624138"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Define the vocabulary of the SRS (may reference appendix)</a:t>
            </a:r>
          </a:p>
        </p:txBody>
      </p:sp>
      <p:sp>
        <p:nvSpPr>
          <p:cNvPr id="1198108" name="Line 28"/>
          <p:cNvSpPr>
            <a:spLocks noChangeShapeType="1"/>
          </p:cNvSpPr>
          <p:nvPr/>
        </p:nvSpPr>
        <p:spPr bwMode="auto">
          <a:xfrm flipH="1" flipV="1">
            <a:off x="2819400" y="3602038"/>
            <a:ext cx="2374900" cy="9255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198109" name="Rectangle 29"/>
          <p:cNvSpPr>
            <a:spLocks noChangeArrowheads="1"/>
          </p:cNvSpPr>
          <p:nvPr/>
        </p:nvSpPr>
        <p:spPr bwMode="auto">
          <a:xfrm>
            <a:off x="5151438" y="4279900"/>
            <a:ext cx="3863975"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List all referenced documents including sources</a:t>
            </a:r>
            <a:br>
              <a:rPr lang="en-US" altLang="en-US" sz="1200" b="1">
                <a:solidFill>
                  <a:srgbClr val="000000"/>
                </a:solidFill>
              </a:rPr>
            </a:br>
            <a:r>
              <a:rPr lang="en-US" altLang="en-US" sz="1200" b="1">
                <a:solidFill>
                  <a:srgbClr val="000000"/>
                </a:solidFill>
              </a:rPr>
              <a:t>(e.g., </a:t>
            </a:r>
            <a:r>
              <a:rPr lang="en-US" altLang="en-US" sz="1200" b="1" u="sng">
                <a:solidFill>
                  <a:srgbClr val="000000"/>
                </a:solidFill>
              </a:rPr>
              <a:t>Use Case Model</a:t>
            </a:r>
            <a:r>
              <a:rPr lang="en-US" altLang="en-US" sz="1200" b="1">
                <a:solidFill>
                  <a:srgbClr val="000000"/>
                </a:solidFill>
              </a:rPr>
              <a:t> and </a:t>
            </a:r>
            <a:r>
              <a:rPr lang="en-US" altLang="en-US" sz="1200" b="1" u="sng">
                <a:solidFill>
                  <a:srgbClr val="000000"/>
                </a:solidFill>
              </a:rPr>
              <a:t>Problem Statement</a:t>
            </a:r>
            <a:r>
              <a:rPr lang="en-US" altLang="en-US" sz="1200" b="1">
                <a:solidFill>
                  <a:srgbClr val="000000"/>
                </a:solidFill>
              </a:rPr>
              <a:t>;  </a:t>
            </a:r>
            <a:r>
              <a:rPr lang="en-US" altLang="en-US" sz="1200" b="1" u="sng">
                <a:solidFill>
                  <a:srgbClr val="000000"/>
                </a:solidFill>
              </a:rPr>
              <a:t>Experts</a:t>
            </a:r>
            <a:r>
              <a:rPr lang="en-US" altLang="en-US" sz="1200" b="1">
                <a:solidFill>
                  <a:srgbClr val="000000"/>
                </a:solidFill>
              </a:rPr>
              <a:t> in the field)</a:t>
            </a:r>
            <a:endParaRPr lang="en-CA" altLang="en-US" sz="1200" b="1">
              <a:solidFill>
                <a:srgbClr val="000000"/>
              </a:solidFill>
            </a:endParaRPr>
          </a:p>
        </p:txBody>
      </p:sp>
      <p:sp>
        <p:nvSpPr>
          <p:cNvPr id="1198111" name="Freeform 31"/>
          <p:cNvSpPr>
            <a:spLocks/>
          </p:cNvSpPr>
          <p:nvPr/>
        </p:nvSpPr>
        <p:spPr bwMode="auto">
          <a:xfrm>
            <a:off x="2614613" y="3995738"/>
            <a:ext cx="2706687" cy="1444625"/>
          </a:xfrm>
          <a:custGeom>
            <a:avLst/>
            <a:gdLst>
              <a:gd name="T0" fmla="*/ 2147483647 w 1705"/>
              <a:gd name="T1" fmla="*/ 2147483647 h 910"/>
              <a:gd name="T2" fmla="*/ 2147483647 w 1705"/>
              <a:gd name="T3" fmla="*/ 2147483647 h 910"/>
              <a:gd name="T4" fmla="*/ 0 w 1705"/>
              <a:gd name="T5" fmla="*/ 0 h 910"/>
              <a:gd name="T6" fmla="*/ 0 60000 65536"/>
              <a:gd name="T7" fmla="*/ 0 60000 65536"/>
              <a:gd name="T8" fmla="*/ 0 60000 65536"/>
            </a:gdLst>
            <a:ahLst/>
            <a:cxnLst>
              <a:cxn ang="T6">
                <a:pos x="T0" y="T1"/>
              </a:cxn>
              <a:cxn ang="T7">
                <a:pos x="T2" y="T3"/>
              </a:cxn>
              <a:cxn ang="T8">
                <a:pos x="T4" y="T5"/>
              </a:cxn>
            </a:cxnLst>
            <a:rect l="0" t="0" r="r" b="b"/>
            <a:pathLst>
              <a:path w="1705" h="910">
                <a:moveTo>
                  <a:pt x="1705" y="910"/>
                </a:moveTo>
                <a:cubicBezTo>
                  <a:pt x="1543" y="793"/>
                  <a:pt x="1016" y="358"/>
                  <a:pt x="732" y="206"/>
                </a:cubicBezTo>
                <a:cubicBezTo>
                  <a:pt x="448" y="54"/>
                  <a:pt x="152" y="43"/>
                  <a:pt x="0" y="0"/>
                </a:cubicBezTo>
              </a:path>
            </a:pathLst>
          </a:custGeom>
          <a:noFill/>
          <a:ln w="9525" cap="flat" cmpd="sng">
            <a:solidFill>
              <a:schemeClr val="tx1"/>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198112" name="Rectangle 32"/>
          <p:cNvSpPr>
            <a:spLocks noChangeArrowheads="1"/>
          </p:cNvSpPr>
          <p:nvPr/>
        </p:nvSpPr>
        <p:spPr bwMode="auto">
          <a:xfrm>
            <a:off x="5276850" y="5191125"/>
            <a:ext cx="3417888"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Describe the content of the rest of the SRS</a:t>
            </a:r>
          </a:p>
          <a:p>
            <a:pPr eaLnBrk="1" hangingPunct="1">
              <a:lnSpc>
                <a:spcPct val="104000"/>
              </a:lnSpc>
              <a:spcBef>
                <a:spcPct val="0"/>
              </a:spcBef>
              <a:buClr>
                <a:srgbClr val="000000"/>
              </a:buClr>
              <a:buSzPct val="100000"/>
              <a:buFont typeface="Times New Roman" pitchFamily="18" charset="0"/>
              <a:buChar char="•"/>
            </a:pPr>
            <a:r>
              <a:rPr lang="en-CA" altLang="en-US" sz="1200" b="1">
                <a:solidFill>
                  <a:srgbClr val="000000"/>
                </a:solidFill>
              </a:rPr>
              <a:t>Describe how the SRS is organized</a:t>
            </a:r>
          </a:p>
        </p:txBody>
      </p:sp>
      <p:sp>
        <p:nvSpPr>
          <p:cNvPr id="1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
        <p:nvSpPr>
          <p:cNvPr id="17" name="Slide Number Placeholder 3">
            <a:extLst>
              <a:ext uri="{FF2B5EF4-FFF2-40B4-BE49-F238E27FC236}">
                <a16:creationId xmlns="" xmlns:a16="http://schemas.microsoft.com/office/drawing/2014/main" id="{00FB624C-0589-48B3-9DFC-CDE5E17144FF}"/>
              </a:ext>
            </a:extLst>
          </p:cNvPr>
          <p:cNvSpPr>
            <a:spLocks noGrp="1"/>
          </p:cNvSpPr>
          <p:nvPr>
            <p:ph type="sldNum" sz="quarter" idx="10"/>
          </p:nvPr>
        </p:nvSpPr>
        <p:spPr>
          <a:xfrm>
            <a:off x="8504238" y="6472238"/>
            <a:ext cx="639762" cy="309562"/>
          </a:xfrm>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4F6D4C3D-50AD-43AD-8E57-D4285EF784CD}" type="slidenum">
              <a:rPr lang="en-CA" altLang="en-US" sz="1200" smtClean="0">
                <a:solidFill>
                  <a:srgbClr val="002654"/>
                </a:solidFill>
              </a:rPr>
              <a:pPr/>
              <a:t>11</a:t>
            </a:fld>
            <a:endParaRPr lang="en-CA" altLang="en-US" sz="1200" dirty="0">
              <a:solidFill>
                <a:srgbClr val="002654"/>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0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198103"/>
                                        </p:tgtEl>
                                        <p:attrNameLst>
                                          <p:attrName>style.visibility</p:attrName>
                                        </p:attrNameLst>
                                      </p:cBhvr>
                                      <p:to>
                                        <p:strVal val="visible"/>
                                      </p:to>
                                    </p:set>
                                    <p:animEffect transition="in" filter="wipe(right)">
                                      <p:cBhvr>
                                        <p:cTn id="10" dur="1000"/>
                                        <p:tgtEl>
                                          <p:spTgt spid="11981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05"/>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198104"/>
                                        </p:tgtEl>
                                        <p:attrNameLst>
                                          <p:attrName>style.visibility</p:attrName>
                                        </p:attrNameLst>
                                      </p:cBhvr>
                                      <p:to>
                                        <p:strVal val="visible"/>
                                      </p:to>
                                    </p:set>
                                    <p:animEffect transition="in" filter="wipe(right)">
                                      <p:cBhvr>
                                        <p:cTn id="18" dur="1000"/>
                                        <p:tgtEl>
                                          <p:spTgt spid="1198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8107"/>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1198106"/>
                                        </p:tgtEl>
                                        <p:attrNameLst>
                                          <p:attrName>style.visibility</p:attrName>
                                        </p:attrNameLst>
                                      </p:cBhvr>
                                      <p:to>
                                        <p:strVal val="visible"/>
                                      </p:to>
                                    </p:set>
                                    <p:animEffect transition="in" filter="wipe(right)">
                                      <p:cBhvr>
                                        <p:cTn id="26" dur="1000"/>
                                        <p:tgtEl>
                                          <p:spTgt spid="11981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8109"/>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1198108"/>
                                        </p:tgtEl>
                                        <p:attrNameLst>
                                          <p:attrName>style.visibility</p:attrName>
                                        </p:attrNameLst>
                                      </p:cBhvr>
                                      <p:to>
                                        <p:strVal val="visible"/>
                                      </p:to>
                                    </p:set>
                                    <p:animEffect transition="in" filter="wipe(right)">
                                      <p:cBhvr>
                                        <p:cTn id="34" dur="1000"/>
                                        <p:tgtEl>
                                          <p:spTgt spid="11981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98112"/>
                                        </p:tgtEl>
                                        <p:attrNameLst>
                                          <p:attrName>style.visibility</p:attrName>
                                        </p:attrNameLst>
                                      </p:cBhvr>
                                      <p:to>
                                        <p:strVal val="visible"/>
                                      </p:to>
                                    </p:set>
                                  </p:childTnLst>
                                </p:cTn>
                              </p:par>
                            </p:childTnLst>
                          </p:cTn>
                        </p:par>
                        <p:par>
                          <p:cTn id="39" fill="hold" nodeType="afterGroup">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198111"/>
                                        </p:tgtEl>
                                        <p:attrNameLst>
                                          <p:attrName>style.visibility</p:attrName>
                                        </p:attrNameLst>
                                      </p:cBhvr>
                                      <p:to>
                                        <p:strVal val="visible"/>
                                      </p:to>
                                    </p:set>
                                    <p:animEffect transition="in" filter="wipe(right)">
                                      <p:cBhvr>
                                        <p:cTn id="42" dur="1000"/>
                                        <p:tgtEl>
                                          <p:spTgt spid="1198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3" grpId="0" animBg="1"/>
      <p:bldP spid="1198102" grpId="0" animBg="1"/>
      <p:bldP spid="1198104" grpId="0" animBg="1"/>
      <p:bldP spid="1198105" grpId="0" animBg="1"/>
      <p:bldP spid="1198106" grpId="0" animBg="1"/>
      <p:bldP spid="1198107" grpId="0" animBg="1"/>
      <p:bldP spid="1198108" grpId="0" animBg="1"/>
      <p:bldP spid="1198109" grpId="0" animBg="1"/>
      <p:bldP spid="1198111" grpId="0" animBg="1"/>
      <p:bldP spid="1198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9"/>
          <p:cNvSpPr>
            <a:spLocks noGrp="1" noChangeArrowheads="1"/>
          </p:cNvSpPr>
          <p:nvPr>
            <p:ph type="title"/>
          </p:nvPr>
        </p:nvSpPr>
        <p:spPr/>
        <p:txBody>
          <a:bodyPr/>
          <a:lstStyle/>
          <a:p>
            <a:pPr eaLnBrk="1" hangingPunct="1"/>
            <a:r>
              <a:rPr lang="en-CA" altLang="en-US"/>
              <a:t>IEEE 830-1998 Standard – Section 2 of SRS</a:t>
            </a:r>
          </a:p>
        </p:txBody>
      </p:sp>
      <p:sp>
        <p:nvSpPr>
          <p:cNvPr id="13315" name="Rectangle 20"/>
          <p:cNvSpPr>
            <a:spLocks noGrp="1" noChangeArrowheads="1"/>
          </p:cNvSpPr>
          <p:nvPr>
            <p:ph type="body" idx="1"/>
          </p:nvPr>
        </p:nvSpPr>
        <p:spPr/>
        <p:txBody>
          <a:bodyPr/>
          <a:lstStyle/>
          <a:p>
            <a:pPr eaLnBrk="1" hangingPunct="1"/>
            <a:r>
              <a:rPr lang="en-CA" altLang="en-US"/>
              <a:t>Title</a:t>
            </a:r>
          </a:p>
          <a:p>
            <a:pPr eaLnBrk="1" hangingPunct="1"/>
            <a:r>
              <a:rPr lang="en-CA" altLang="en-US"/>
              <a:t>Table of Contents</a:t>
            </a:r>
          </a:p>
          <a:p>
            <a:pPr eaLnBrk="1" hangingPunct="1"/>
            <a:r>
              <a:rPr lang="en-CA" altLang="en-US"/>
              <a:t>1.  Introduction</a:t>
            </a:r>
          </a:p>
          <a:p>
            <a:pPr eaLnBrk="1" hangingPunct="1"/>
            <a:r>
              <a:rPr lang="en-CA" altLang="en-US"/>
              <a:t>2.  Overall Description</a:t>
            </a:r>
          </a:p>
          <a:p>
            <a:pPr lvl="1" eaLnBrk="1" hangingPunct="1"/>
            <a:r>
              <a:rPr lang="en-CA" altLang="en-US"/>
              <a:t>2.1  Product Perspective</a:t>
            </a:r>
          </a:p>
          <a:p>
            <a:pPr lvl="1" eaLnBrk="1" hangingPunct="1"/>
            <a:r>
              <a:rPr lang="en-CA" altLang="en-US"/>
              <a:t>2.2  Product Functions</a:t>
            </a:r>
          </a:p>
          <a:p>
            <a:pPr lvl="1" eaLnBrk="1" hangingPunct="1"/>
            <a:r>
              <a:rPr lang="en-CA" altLang="en-US"/>
              <a:t>2.3  User Characteristics</a:t>
            </a:r>
          </a:p>
          <a:p>
            <a:pPr lvl="1" eaLnBrk="1" hangingPunct="1"/>
            <a:r>
              <a:rPr lang="en-CA" altLang="en-US"/>
              <a:t>2.4  Constraints</a:t>
            </a:r>
          </a:p>
          <a:p>
            <a:pPr lvl="1" eaLnBrk="1" hangingPunct="1"/>
            <a:r>
              <a:rPr lang="en-CA" altLang="en-US"/>
              <a:t>2.5  Assumptions and Dependencies</a:t>
            </a:r>
          </a:p>
          <a:p>
            <a:pPr eaLnBrk="1" hangingPunct="1"/>
            <a:r>
              <a:rPr lang="en-CA" altLang="en-US"/>
              <a:t>3. Specific Requirements</a:t>
            </a:r>
          </a:p>
          <a:p>
            <a:pPr eaLnBrk="1" hangingPunct="1"/>
            <a:r>
              <a:rPr lang="en-CA" altLang="en-US"/>
              <a:t>4. Appendices</a:t>
            </a:r>
          </a:p>
          <a:p>
            <a:pPr eaLnBrk="1" hangingPunct="1"/>
            <a:r>
              <a:rPr lang="en-CA" altLang="en-US"/>
              <a:t>5. Index</a:t>
            </a:r>
          </a:p>
        </p:txBody>
      </p:sp>
      <p:grpSp>
        <p:nvGrpSpPr>
          <p:cNvPr id="13316" name="Group 13"/>
          <p:cNvGrpSpPr>
            <a:grpSpLocks/>
          </p:cNvGrpSpPr>
          <p:nvPr/>
        </p:nvGrpSpPr>
        <p:grpSpPr bwMode="auto">
          <a:xfrm>
            <a:off x="5219848" y="3706960"/>
            <a:ext cx="3711427" cy="823765"/>
            <a:chOff x="3908" y="3402"/>
            <a:chExt cx="2329" cy="572"/>
          </a:xfrm>
        </p:grpSpPr>
        <p:sp>
          <p:nvSpPr>
            <p:cNvPr id="13326" name="Freeform 14"/>
            <p:cNvSpPr>
              <a:spLocks noChangeArrowheads="1"/>
            </p:cNvSpPr>
            <p:nvPr/>
          </p:nvSpPr>
          <p:spPr bwMode="auto">
            <a:xfrm>
              <a:off x="3908" y="3402"/>
              <a:ext cx="2329" cy="572"/>
            </a:xfrm>
            <a:custGeom>
              <a:avLst/>
              <a:gdLst>
                <a:gd name="T0" fmla="*/ 0 w 10269"/>
                <a:gd name="T1" fmla="*/ 3 h 2523"/>
                <a:gd name="T2" fmla="*/ 17 w 10269"/>
                <a:gd name="T3" fmla="*/ 0 h 2523"/>
                <a:gd name="T4" fmla="*/ 103 w 10269"/>
                <a:gd name="T5" fmla="*/ 0 h 2523"/>
                <a:gd name="T6" fmla="*/ 120 w 10269"/>
                <a:gd name="T7" fmla="*/ 3 h 2523"/>
                <a:gd name="T8" fmla="*/ 120 w 10269"/>
                <a:gd name="T9" fmla="*/ 21 h 2523"/>
                <a:gd name="T10" fmla="*/ 103 w 10269"/>
                <a:gd name="T11" fmla="*/ 24 h 2523"/>
                <a:gd name="T12" fmla="*/ 50 w 10269"/>
                <a:gd name="T13" fmla="*/ 24 h 2523"/>
                <a:gd name="T14" fmla="*/ 7 w 10269"/>
                <a:gd name="T15" fmla="*/ 29 h 2523"/>
                <a:gd name="T16" fmla="*/ 20 w 10269"/>
                <a:gd name="T17" fmla="*/ 24 h 2523"/>
                <a:gd name="T18" fmla="*/ 0 w 10269"/>
                <a:gd name="T19" fmla="*/ 21 h 2523"/>
                <a:gd name="T20" fmla="*/ 0 w 10269"/>
                <a:gd name="T21" fmla="*/ 3 h 2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9" h="2523">
                  <a:moveTo>
                    <a:pt x="0" y="301"/>
                  </a:moveTo>
                  <a:cubicBezTo>
                    <a:pt x="0" y="150"/>
                    <a:pt x="736" y="0"/>
                    <a:pt x="1472" y="0"/>
                  </a:cubicBezTo>
                  <a:lnTo>
                    <a:pt x="8794" y="0"/>
                  </a:lnTo>
                  <a:cubicBezTo>
                    <a:pt x="9531" y="0"/>
                    <a:pt x="10268" y="150"/>
                    <a:pt x="10268" y="301"/>
                  </a:cubicBezTo>
                  <a:lnTo>
                    <a:pt x="10268" y="1799"/>
                  </a:lnTo>
                  <a:cubicBezTo>
                    <a:pt x="10268" y="1950"/>
                    <a:pt x="9531" y="2101"/>
                    <a:pt x="8794" y="2101"/>
                  </a:cubicBezTo>
                  <a:lnTo>
                    <a:pt x="4325" y="2101"/>
                  </a:lnTo>
                  <a:lnTo>
                    <a:pt x="617" y="2522"/>
                  </a:lnTo>
                  <a:lnTo>
                    <a:pt x="1663" y="2101"/>
                  </a:lnTo>
                  <a:cubicBezTo>
                    <a:pt x="831" y="2101"/>
                    <a:pt x="0" y="1954"/>
                    <a:pt x="0" y="1809"/>
                  </a:cubicBezTo>
                  <a:lnTo>
                    <a:pt x="0" y="301"/>
                  </a:lnTo>
                </a:path>
              </a:pathLst>
            </a:cu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3327" name="AutoShape 15"/>
            <p:cNvSpPr>
              <a:spLocks noChangeArrowheads="1"/>
            </p:cNvSpPr>
            <p:nvPr/>
          </p:nvSpPr>
          <p:spPr bwMode="auto">
            <a:xfrm>
              <a:off x="3994" y="3419"/>
              <a:ext cx="2156" cy="441"/>
            </a:xfrm>
            <a:prstGeom prst="roundRect">
              <a:avLst>
                <a:gd name="adj" fmla="val 22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defTabSz="407988" eaLnBrk="0" hangingPunct="0">
                <a:tabLst>
                  <a:tab pos="657225" algn="l"/>
                  <a:tab pos="1312863" algn="l"/>
                  <a:tab pos="1970088" algn="l"/>
                  <a:tab pos="2627313" algn="l"/>
                </a:tabLst>
                <a:defRPr sz="1600">
                  <a:solidFill>
                    <a:schemeClr val="tx1"/>
                  </a:solidFill>
                  <a:latin typeface="Arial" pitchFamily="34" charset="0"/>
                </a:defRPr>
              </a:lvl1pPr>
              <a:lvl2pPr marL="742950" indent="-285750" defTabSz="407988" eaLnBrk="0" hangingPunct="0">
                <a:tabLst>
                  <a:tab pos="657225" algn="l"/>
                  <a:tab pos="1312863" algn="l"/>
                  <a:tab pos="1970088" algn="l"/>
                  <a:tab pos="2627313" algn="l"/>
                </a:tabLst>
                <a:defRPr sz="1600">
                  <a:solidFill>
                    <a:schemeClr val="tx1"/>
                  </a:solidFill>
                  <a:latin typeface="Arial" pitchFamily="34" charset="0"/>
                </a:defRPr>
              </a:lvl2pPr>
              <a:lvl3pPr marL="1143000" indent="-228600" defTabSz="407988" eaLnBrk="0" hangingPunct="0">
                <a:tabLst>
                  <a:tab pos="657225" algn="l"/>
                  <a:tab pos="1312863" algn="l"/>
                  <a:tab pos="1970088" algn="l"/>
                  <a:tab pos="2627313" algn="l"/>
                </a:tabLst>
                <a:defRPr sz="1600">
                  <a:solidFill>
                    <a:schemeClr val="tx1"/>
                  </a:solidFill>
                  <a:latin typeface="Arial" pitchFamily="34" charset="0"/>
                </a:defRPr>
              </a:lvl3pPr>
              <a:lvl4pPr marL="1600200" indent="-228600" defTabSz="407988" eaLnBrk="0" hangingPunct="0">
                <a:tabLst>
                  <a:tab pos="657225" algn="l"/>
                  <a:tab pos="1312863" algn="l"/>
                  <a:tab pos="1970088" algn="l"/>
                  <a:tab pos="2627313" algn="l"/>
                </a:tabLst>
                <a:defRPr sz="1600">
                  <a:solidFill>
                    <a:schemeClr val="tx1"/>
                  </a:solidFill>
                  <a:latin typeface="Arial" pitchFamily="34" charset="0"/>
                </a:defRPr>
              </a:lvl4pPr>
              <a:lvl5pPr marL="2057400" indent="-228600" defTabSz="407988" eaLnBrk="0" hangingPunct="0">
                <a:tabLst>
                  <a:tab pos="657225" algn="l"/>
                  <a:tab pos="1312863" algn="l"/>
                  <a:tab pos="1970088" algn="l"/>
                  <a:tab pos="2627313" algn="l"/>
                </a:tabLst>
                <a:defRPr sz="1600">
                  <a:solidFill>
                    <a:schemeClr val="tx1"/>
                  </a:solidFill>
                  <a:latin typeface="Arial" pitchFamily="34" charset="0"/>
                </a:defRPr>
              </a:lvl5pPr>
              <a:lvl6pPr marL="2514600" indent="-228600" defTabSz="407988" eaLnBrk="0" fontAlgn="base" hangingPunct="0">
                <a:spcBef>
                  <a:spcPct val="50000"/>
                </a:spcBef>
                <a:spcAft>
                  <a:spcPct val="0"/>
                </a:spcAft>
                <a:tabLst>
                  <a:tab pos="657225" algn="l"/>
                  <a:tab pos="1312863" algn="l"/>
                  <a:tab pos="1970088" algn="l"/>
                  <a:tab pos="2627313" algn="l"/>
                </a:tabLst>
                <a:defRPr sz="1600">
                  <a:solidFill>
                    <a:schemeClr val="tx1"/>
                  </a:solidFill>
                  <a:latin typeface="Arial" pitchFamily="34" charset="0"/>
                </a:defRPr>
              </a:lvl6pPr>
              <a:lvl7pPr marL="2971800" indent="-228600" defTabSz="407988" eaLnBrk="0" fontAlgn="base" hangingPunct="0">
                <a:spcBef>
                  <a:spcPct val="50000"/>
                </a:spcBef>
                <a:spcAft>
                  <a:spcPct val="0"/>
                </a:spcAft>
                <a:tabLst>
                  <a:tab pos="657225" algn="l"/>
                  <a:tab pos="1312863" algn="l"/>
                  <a:tab pos="1970088" algn="l"/>
                  <a:tab pos="2627313" algn="l"/>
                </a:tabLst>
                <a:defRPr sz="1600">
                  <a:solidFill>
                    <a:schemeClr val="tx1"/>
                  </a:solidFill>
                  <a:latin typeface="Arial" pitchFamily="34" charset="0"/>
                </a:defRPr>
              </a:lvl7pPr>
              <a:lvl8pPr marL="3429000" indent="-228600" defTabSz="407988" eaLnBrk="0" fontAlgn="base" hangingPunct="0">
                <a:spcBef>
                  <a:spcPct val="50000"/>
                </a:spcBef>
                <a:spcAft>
                  <a:spcPct val="0"/>
                </a:spcAft>
                <a:tabLst>
                  <a:tab pos="657225" algn="l"/>
                  <a:tab pos="1312863" algn="l"/>
                  <a:tab pos="1970088" algn="l"/>
                  <a:tab pos="2627313" algn="l"/>
                </a:tabLst>
                <a:defRPr sz="1600">
                  <a:solidFill>
                    <a:schemeClr val="tx1"/>
                  </a:solidFill>
                  <a:latin typeface="Arial" pitchFamily="34" charset="0"/>
                </a:defRPr>
              </a:lvl8pPr>
              <a:lvl9pPr marL="3886200" indent="-228600" defTabSz="407988" eaLnBrk="0" fontAlgn="base" hangingPunct="0">
                <a:spcBef>
                  <a:spcPct val="50000"/>
                </a:spcBef>
                <a:spcAft>
                  <a:spcPct val="0"/>
                </a:spcAft>
                <a:tabLst>
                  <a:tab pos="657225" algn="l"/>
                  <a:tab pos="1312863" algn="l"/>
                  <a:tab pos="1970088" algn="l"/>
                  <a:tab pos="2627313" algn="l"/>
                </a:tabLst>
                <a:defRPr sz="1600">
                  <a:solidFill>
                    <a:schemeClr val="tx1"/>
                  </a:solidFill>
                  <a:latin typeface="Arial" pitchFamily="34" charset="0"/>
                </a:defRPr>
              </a:lvl9pPr>
            </a:lstStyle>
            <a:p>
              <a:pPr eaLnBrk="1" hangingPunct="1">
                <a:lnSpc>
                  <a:spcPct val="104000"/>
                </a:lnSpc>
                <a:spcBef>
                  <a:spcPct val="0"/>
                </a:spcBef>
                <a:buClr>
                  <a:srgbClr val="000000"/>
                </a:buClr>
                <a:buSzPct val="45000"/>
                <a:buFont typeface="Wingdings" pitchFamily="2" charset="2"/>
                <a:buNone/>
              </a:pPr>
              <a:r>
                <a:rPr lang="en-CA" altLang="en-US" sz="1100" b="1" dirty="0">
                  <a:solidFill>
                    <a:srgbClr val="000000"/>
                  </a:solidFill>
                </a:rPr>
                <a:t>States assumptions about availability of certain</a:t>
              </a:r>
              <a:br>
                <a:rPr lang="en-CA" altLang="en-US" sz="1100" b="1" dirty="0">
                  <a:solidFill>
                    <a:srgbClr val="000000"/>
                  </a:solidFill>
                </a:rPr>
              </a:br>
              <a:r>
                <a:rPr lang="en-CA" altLang="en-US" sz="1100" b="1" dirty="0">
                  <a:solidFill>
                    <a:srgbClr val="000000"/>
                  </a:solidFill>
                </a:rPr>
                <a:t>resources that, if not satisfied, will alter system</a:t>
              </a:r>
              <a:br>
                <a:rPr lang="en-CA" altLang="en-US" sz="1100" b="1" dirty="0">
                  <a:solidFill>
                    <a:srgbClr val="000000"/>
                  </a:solidFill>
                </a:rPr>
              </a:br>
              <a:r>
                <a:rPr lang="en-CA" altLang="en-US" sz="1100" b="1" dirty="0">
                  <a:solidFill>
                    <a:srgbClr val="000000"/>
                  </a:solidFill>
                </a:rPr>
                <a:t>requirements and/or effect the design.</a:t>
              </a:r>
            </a:p>
          </p:txBody>
        </p:sp>
      </p:grpSp>
      <p:sp>
        <p:nvSpPr>
          <p:cNvPr id="1200149" name="Line 21"/>
          <p:cNvSpPr>
            <a:spLocks noChangeShapeType="1"/>
          </p:cNvSpPr>
          <p:nvPr/>
        </p:nvSpPr>
        <p:spPr bwMode="auto">
          <a:xfrm flipH="1">
            <a:off x="3678238" y="1358900"/>
            <a:ext cx="415925" cy="129222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0150" name="Rectangle 22"/>
          <p:cNvSpPr>
            <a:spLocks noChangeArrowheads="1"/>
          </p:cNvSpPr>
          <p:nvPr/>
        </p:nvSpPr>
        <p:spPr bwMode="auto">
          <a:xfrm>
            <a:off x="2716213" y="912813"/>
            <a:ext cx="6380162" cy="788987"/>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Present the business case and operational concept of the system</a:t>
            </a:r>
          </a:p>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Describe how the proposed system fits into the business context</a:t>
            </a:r>
          </a:p>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Describe external interfaces: system, user, hardware, software, communication</a:t>
            </a:r>
          </a:p>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Describe constraints: memory, operational, site adaptation</a:t>
            </a:r>
          </a:p>
        </p:txBody>
      </p:sp>
      <p:sp>
        <p:nvSpPr>
          <p:cNvPr id="1200151" name="Line 23"/>
          <p:cNvSpPr>
            <a:spLocks noChangeShapeType="1"/>
          </p:cNvSpPr>
          <p:nvPr/>
        </p:nvSpPr>
        <p:spPr bwMode="auto">
          <a:xfrm flipH="1">
            <a:off x="3552825" y="2325688"/>
            <a:ext cx="1179513" cy="8159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0153" name="Line 25"/>
          <p:cNvSpPr>
            <a:spLocks noChangeShapeType="1"/>
          </p:cNvSpPr>
          <p:nvPr/>
        </p:nvSpPr>
        <p:spPr bwMode="auto">
          <a:xfrm flipH="1">
            <a:off x="3838575" y="3332163"/>
            <a:ext cx="1570038" cy="228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0154" name="Rectangle 26"/>
          <p:cNvSpPr>
            <a:spLocks noChangeArrowheads="1"/>
          </p:cNvSpPr>
          <p:nvPr/>
        </p:nvSpPr>
        <p:spPr bwMode="auto">
          <a:xfrm>
            <a:off x="5365750" y="3084513"/>
            <a:ext cx="3011488"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Describe and justify technical skills and capabilities of each user class</a:t>
            </a:r>
            <a:endParaRPr lang="en-CA" altLang="en-US" sz="1200" b="1">
              <a:solidFill>
                <a:srgbClr val="000000"/>
              </a:solidFill>
            </a:endParaRPr>
          </a:p>
        </p:txBody>
      </p:sp>
      <p:sp>
        <p:nvSpPr>
          <p:cNvPr id="1200159" name="Rectangle 31"/>
          <p:cNvSpPr>
            <a:spLocks noChangeArrowheads="1"/>
          </p:cNvSpPr>
          <p:nvPr/>
        </p:nvSpPr>
        <p:spPr bwMode="auto">
          <a:xfrm>
            <a:off x="4648200" y="1978025"/>
            <a:ext cx="4283075" cy="788988"/>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Summarize the major functional capabilities</a:t>
            </a:r>
          </a:p>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Include the Use Case Diagram and supporting narrative</a:t>
            </a:r>
            <a:br>
              <a:rPr lang="en-US" altLang="en-US" sz="1200" b="1">
                <a:solidFill>
                  <a:srgbClr val="000000"/>
                </a:solidFill>
              </a:rPr>
            </a:br>
            <a:r>
              <a:rPr lang="en-US" altLang="en-US" sz="1200" b="1">
                <a:solidFill>
                  <a:srgbClr val="000000"/>
                </a:solidFill>
              </a:rPr>
              <a:t>(identify actors and use cases)</a:t>
            </a:r>
          </a:p>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Include Data Flow Diagram if appropriate</a:t>
            </a:r>
          </a:p>
        </p:txBody>
      </p:sp>
      <p:sp>
        <p:nvSpPr>
          <p:cNvPr id="1200160" name="Freeform 32"/>
          <p:cNvSpPr>
            <a:spLocks/>
          </p:cNvSpPr>
          <p:nvPr/>
        </p:nvSpPr>
        <p:spPr bwMode="auto">
          <a:xfrm>
            <a:off x="2860675" y="4011613"/>
            <a:ext cx="3976688" cy="1038225"/>
          </a:xfrm>
          <a:custGeom>
            <a:avLst/>
            <a:gdLst>
              <a:gd name="T0" fmla="*/ 2147483647 w 2505"/>
              <a:gd name="T1" fmla="*/ 2147483647 h 654"/>
              <a:gd name="T2" fmla="*/ 2147483647 w 2505"/>
              <a:gd name="T3" fmla="*/ 2147483647 h 654"/>
              <a:gd name="T4" fmla="*/ 0 w 2505"/>
              <a:gd name="T5" fmla="*/ 0 h 654"/>
              <a:gd name="T6" fmla="*/ 0 60000 65536"/>
              <a:gd name="T7" fmla="*/ 0 60000 65536"/>
              <a:gd name="T8" fmla="*/ 0 60000 65536"/>
            </a:gdLst>
            <a:ahLst/>
            <a:cxnLst>
              <a:cxn ang="T6">
                <a:pos x="T0" y="T1"/>
              </a:cxn>
              <a:cxn ang="T7">
                <a:pos x="T2" y="T3"/>
              </a:cxn>
              <a:cxn ang="T8">
                <a:pos x="T4" y="T5"/>
              </a:cxn>
            </a:cxnLst>
            <a:rect l="0" t="0" r="r" b="b"/>
            <a:pathLst>
              <a:path w="2505" h="654">
                <a:moveTo>
                  <a:pt x="2505" y="654"/>
                </a:moveTo>
                <a:cubicBezTo>
                  <a:pt x="2424" y="568"/>
                  <a:pt x="2434" y="249"/>
                  <a:pt x="2017" y="140"/>
                </a:cubicBezTo>
                <a:cubicBezTo>
                  <a:pt x="1600" y="31"/>
                  <a:pt x="420" y="29"/>
                  <a:pt x="0" y="0"/>
                </a:cubicBezTo>
              </a:path>
            </a:pathLst>
          </a:custGeom>
          <a:noFill/>
          <a:ln w="9525" cap="flat" cmpd="sng">
            <a:solidFill>
              <a:schemeClr val="tx1"/>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0161" name="Rectangle 33"/>
          <p:cNvSpPr>
            <a:spLocks noChangeArrowheads="1"/>
          </p:cNvSpPr>
          <p:nvPr/>
        </p:nvSpPr>
        <p:spPr bwMode="auto">
          <a:xfrm>
            <a:off x="4452938" y="4854575"/>
            <a:ext cx="4283075" cy="788988"/>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Describe other constraints that will limit developer’s options; e.g., regulatory policies; target platform, database, network software and protocols, development standards requirements</a:t>
            </a:r>
          </a:p>
        </p:txBody>
      </p:sp>
      <p:sp>
        <p:nvSpPr>
          <p:cNvPr id="1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
        <p:nvSpPr>
          <p:cNvPr id="17" name="Slide Number Placeholder 3">
            <a:extLst>
              <a:ext uri="{FF2B5EF4-FFF2-40B4-BE49-F238E27FC236}">
                <a16:creationId xmlns="" xmlns:a16="http://schemas.microsoft.com/office/drawing/2014/main" id="{AE7C2B48-815B-4EA1-8175-93552AF0B481}"/>
              </a:ext>
            </a:extLst>
          </p:cNvPr>
          <p:cNvSpPr>
            <a:spLocks noGrp="1"/>
          </p:cNvSpPr>
          <p:nvPr>
            <p:ph type="sldNum" sz="quarter" idx="10"/>
          </p:nvPr>
        </p:nvSpPr>
        <p:spPr>
          <a:xfrm>
            <a:off x="8504238" y="6472238"/>
            <a:ext cx="639762" cy="309562"/>
          </a:xfrm>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4F6D4C3D-50AD-43AD-8E57-D4285EF784CD}" type="slidenum">
              <a:rPr lang="en-CA" altLang="en-US" sz="1200" smtClean="0">
                <a:solidFill>
                  <a:srgbClr val="002654"/>
                </a:solidFill>
              </a:rPr>
              <a:pPr/>
              <a:t>12</a:t>
            </a:fld>
            <a:endParaRPr lang="en-CA" altLang="en-US" sz="1200" dirty="0">
              <a:solidFill>
                <a:srgbClr val="002654"/>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0150"/>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200149"/>
                                        </p:tgtEl>
                                        <p:attrNameLst>
                                          <p:attrName>style.visibility</p:attrName>
                                        </p:attrNameLst>
                                      </p:cBhvr>
                                      <p:to>
                                        <p:strVal val="visible"/>
                                      </p:to>
                                    </p:set>
                                    <p:animEffect transition="in" filter="wipe(up)">
                                      <p:cBhvr>
                                        <p:cTn id="10" dur="1000"/>
                                        <p:tgtEl>
                                          <p:spTgt spid="12001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0159"/>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200151"/>
                                        </p:tgtEl>
                                        <p:attrNameLst>
                                          <p:attrName>style.visibility</p:attrName>
                                        </p:attrNameLst>
                                      </p:cBhvr>
                                      <p:to>
                                        <p:strVal val="visible"/>
                                      </p:to>
                                    </p:set>
                                    <p:animEffect transition="in" filter="wipe(right)">
                                      <p:cBhvr>
                                        <p:cTn id="18" dur="1000"/>
                                        <p:tgtEl>
                                          <p:spTgt spid="12001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0154"/>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1200153"/>
                                        </p:tgtEl>
                                        <p:attrNameLst>
                                          <p:attrName>style.visibility</p:attrName>
                                        </p:attrNameLst>
                                      </p:cBhvr>
                                      <p:to>
                                        <p:strVal val="visible"/>
                                      </p:to>
                                    </p:set>
                                    <p:animEffect transition="in" filter="wipe(right)">
                                      <p:cBhvr>
                                        <p:cTn id="26" dur="1000"/>
                                        <p:tgtEl>
                                          <p:spTgt spid="12001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0161"/>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1200160"/>
                                        </p:tgtEl>
                                        <p:attrNameLst>
                                          <p:attrName>style.visibility</p:attrName>
                                        </p:attrNameLst>
                                      </p:cBhvr>
                                      <p:to>
                                        <p:strVal val="visible"/>
                                      </p:to>
                                    </p:set>
                                    <p:animEffect transition="in" filter="wipe(right)">
                                      <p:cBhvr>
                                        <p:cTn id="34" dur="1000"/>
                                        <p:tgtEl>
                                          <p:spTgt spid="1200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49" grpId="0" animBg="1"/>
      <p:bldP spid="1200150" grpId="0" animBg="1"/>
      <p:bldP spid="1200151" grpId="0" animBg="1"/>
      <p:bldP spid="1200153" grpId="0" animBg="1"/>
      <p:bldP spid="1200154" grpId="0" animBg="1"/>
      <p:bldP spid="1200159" grpId="0" animBg="1"/>
      <p:bldP spid="1200160" grpId="0" animBg="1"/>
      <p:bldP spid="12001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p:txBody>
          <a:bodyPr/>
          <a:lstStyle/>
          <a:p>
            <a:pPr eaLnBrk="1" hangingPunct="1"/>
            <a:r>
              <a:rPr lang="en-CA" altLang="en-US"/>
              <a:t>IEEE 830-1998 Standard – Section 3 of SRS (1)</a:t>
            </a:r>
          </a:p>
        </p:txBody>
      </p:sp>
      <p:sp>
        <p:nvSpPr>
          <p:cNvPr id="14339" name="Rectangle 13"/>
          <p:cNvSpPr>
            <a:spLocks noGrp="1" noChangeArrowheads="1"/>
          </p:cNvSpPr>
          <p:nvPr>
            <p:ph type="body" idx="1"/>
          </p:nvPr>
        </p:nvSpPr>
        <p:spPr/>
        <p:txBody>
          <a:bodyPr/>
          <a:lstStyle/>
          <a:p>
            <a:pPr eaLnBrk="1" hangingPunct="1"/>
            <a:r>
              <a:rPr lang="en-CA" altLang="en-US"/>
              <a:t>…</a:t>
            </a:r>
          </a:p>
          <a:p>
            <a:pPr eaLnBrk="1" hangingPunct="1"/>
            <a:r>
              <a:rPr lang="en-CA" altLang="en-US"/>
              <a:t>1.  Introduction</a:t>
            </a:r>
          </a:p>
          <a:p>
            <a:pPr eaLnBrk="1" hangingPunct="1"/>
            <a:r>
              <a:rPr lang="en-CA" altLang="en-US"/>
              <a:t>2.  Overall Description</a:t>
            </a:r>
          </a:p>
          <a:p>
            <a:pPr eaLnBrk="1" hangingPunct="1"/>
            <a:r>
              <a:rPr lang="en-CA" altLang="en-US"/>
              <a:t>3.  Specific Requirements</a:t>
            </a:r>
          </a:p>
          <a:p>
            <a:pPr lvl="1" eaLnBrk="1" hangingPunct="1"/>
            <a:r>
              <a:rPr lang="en-CA" altLang="en-US"/>
              <a:t>3.1  External Interfaces</a:t>
            </a:r>
          </a:p>
          <a:p>
            <a:pPr lvl="1" eaLnBrk="1" hangingPunct="1"/>
            <a:r>
              <a:rPr lang="en-CA" altLang="en-US"/>
              <a:t>3.2  Functions</a:t>
            </a:r>
          </a:p>
          <a:p>
            <a:pPr lvl="1" eaLnBrk="1" hangingPunct="1"/>
            <a:r>
              <a:rPr lang="en-CA" altLang="en-US"/>
              <a:t>3.3  Performance Requirements</a:t>
            </a:r>
          </a:p>
          <a:p>
            <a:pPr lvl="1" eaLnBrk="1" hangingPunct="1"/>
            <a:r>
              <a:rPr lang="en-CA" altLang="en-US"/>
              <a:t>3.4  Logical Database Requirements</a:t>
            </a:r>
          </a:p>
          <a:p>
            <a:pPr lvl="1" eaLnBrk="1" hangingPunct="1"/>
            <a:r>
              <a:rPr lang="en-CA" altLang="en-US"/>
              <a:t>3.5  Design Constraints</a:t>
            </a:r>
          </a:p>
          <a:p>
            <a:pPr lvl="1" eaLnBrk="1" hangingPunct="1"/>
            <a:r>
              <a:rPr lang="en-CA" altLang="en-US"/>
              <a:t>3.6  Software System Quality Attributes</a:t>
            </a:r>
          </a:p>
          <a:p>
            <a:pPr lvl="1" eaLnBrk="1" hangingPunct="1"/>
            <a:r>
              <a:rPr lang="en-CA" altLang="en-US"/>
              <a:t>3.7  Object Oriented Models</a:t>
            </a:r>
          </a:p>
          <a:p>
            <a:pPr eaLnBrk="1" hangingPunct="1"/>
            <a:r>
              <a:rPr lang="en-CA" altLang="en-US"/>
              <a:t>4. Appendices</a:t>
            </a:r>
          </a:p>
          <a:p>
            <a:pPr eaLnBrk="1" hangingPunct="1"/>
            <a:r>
              <a:rPr lang="en-CA" altLang="en-US"/>
              <a:t>5. Index</a:t>
            </a:r>
          </a:p>
        </p:txBody>
      </p:sp>
      <p:sp>
        <p:nvSpPr>
          <p:cNvPr id="1202190" name="Line 14"/>
          <p:cNvSpPr>
            <a:spLocks noChangeShapeType="1"/>
          </p:cNvSpPr>
          <p:nvPr/>
        </p:nvSpPr>
        <p:spPr bwMode="auto">
          <a:xfrm flipH="1" flipV="1">
            <a:off x="4119563" y="2357438"/>
            <a:ext cx="612775" cy="3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2187" name="Rectangle 11"/>
          <p:cNvSpPr>
            <a:spLocks noChangeArrowheads="1"/>
          </p:cNvSpPr>
          <p:nvPr/>
        </p:nvSpPr>
        <p:spPr bwMode="auto">
          <a:xfrm>
            <a:off x="4648200" y="1262063"/>
            <a:ext cx="4283075" cy="4100512"/>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45000"/>
              <a:buFont typeface="Wingdings" pitchFamily="2" charset="2"/>
              <a:buNone/>
            </a:pPr>
            <a:r>
              <a:rPr lang="en-US" altLang="en-US" sz="1200" b="1">
                <a:solidFill>
                  <a:srgbClr val="000000"/>
                </a:solidFill>
              </a:rPr>
              <a:t>Specify software requirements in sufficient </a:t>
            </a:r>
            <a:br>
              <a:rPr lang="en-US" altLang="en-US" sz="1200" b="1">
                <a:solidFill>
                  <a:srgbClr val="000000"/>
                </a:solidFill>
              </a:rPr>
            </a:br>
            <a:r>
              <a:rPr lang="en-US" altLang="en-US" sz="1200" b="1">
                <a:solidFill>
                  <a:srgbClr val="000000"/>
                </a:solidFill>
              </a:rPr>
              <a:t>detail to enable designers to design a system to satisfy those requirements and testers to verify </a:t>
            </a:r>
            <a:br>
              <a:rPr lang="en-US" altLang="en-US" sz="1200" b="1">
                <a:solidFill>
                  <a:srgbClr val="000000"/>
                </a:solidFill>
              </a:rPr>
            </a:br>
            <a:r>
              <a:rPr lang="en-US" altLang="en-US" sz="1200" b="1">
                <a:solidFill>
                  <a:srgbClr val="000000"/>
                </a:solidFill>
              </a:rPr>
              <a:t>requirements</a:t>
            </a:r>
          </a:p>
          <a:p>
            <a:pPr eaLnBrk="1" hangingPunct="1">
              <a:lnSpc>
                <a:spcPct val="104000"/>
              </a:lnSpc>
              <a:spcBef>
                <a:spcPct val="0"/>
              </a:spcBef>
              <a:buClr>
                <a:srgbClr val="000000"/>
              </a:buClr>
              <a:buSzPct val="45000"/>
              <a:buFont typeface="Wingdings" pitchFamily="2" charset="2"/>
              <a:buNone/>
            </a:pPr>
            <a:endParaRPr lang="en-US" altLang="en-US" sz="1200" b="1">
              <a:solidFill>
                <a:srgbClr val="000000"/>
              </a:solidFill>
            </a:endParaRPr>
          </a:p>
          <a:p>
            <a:pPr eaLnBrk="1" hangingPunct="1">
              <a:lnSpc>
                <a:spcPct val="104000"/>
              </a:lnSpc>
              <a:spcBef>
                <a:spcPct val="0"/>
              </a:spcBef>
              <a:buClr>
                <a:srgbClr val="000000"/>
              </a:buClr>
              <a:buSzPct val="45000"/>
              <a:buFont typeface="Wingdings" pitchFamily="2" charset="2"/>
              <a:buNone/>
            </a:pPr>
            <a:r>
              <a:rPr lang="en-US" altLang="en-US" sz="1200" b="1">
                <a:solidFill>
                  <a:srgbClr val="000000"/>
                </a:solidFill>
              </a:rPr>
              <a:t>State requirements that are externally perceivable by users, operators, or externally connected systems</a:t>
            </a:r>
          </a:p>
          <a:p>
            <a:pPr eaLnBrk="1" hangingPunct="1">
              <a:lnSpc>
                <a:spcPct val="104000"/>
              </a:lnSpc>
              <a:spcBef>
                <a:spcPct val="0"/>
              </a:spcBef>
              <a:buClr>
                <a:srgbClr val="000000"/>
              </a:buClr>
              <a:buSzPct val="45000"/>
              <a:buFont typeface="Wingdings" pitchFamily="2" charset="2"/>
              <a:buNone/>
            </a:pPr>
            <a:endParaRPr lang="en-US" altLang="en-US" sz="1200" b="1">
              <a:solidFill>
                <a:srgbClr val="000000"/>
              </a:solidFill>
            </a:endParaRPr>
          </a:p>
          <a:p>
            <a:pPr eaLnBrk="1" hangingPunct="1">
              <a:lnSpc>
                <a:spcPct val="104000"/>
              </a:lnSpc>
              <a:spcBef>
                <a:spcPct val="0"/>
              </a:spcBef>
              <a:buClr>
                <a:srgbClr val="000000"/>
              </a:buClr>
              <a:buSzPct val="45000"/>
              <a:buFont typeface="Wingdings" pitchFamily="2" charset="2"/>
              <a:buNone/>
            </a:pPr>
            <a:r>
              <a:rPr lang="en-US" altLang="en-US" sz="1200" b="1">
                <a:solidFill>
                  <a:srgbClr val="000000"/>
                </a:solidFill>
              </a:rPr>
              <a:t>Requirements should include, at a minimum, a description of every input (stimulus) into the system, every output (response) from the system, and all functions performed by the system in response to an input or in support of an output</a:t>
            </a:r>
          </a:p>
          <a:p>
            <a:pPr eaLnBrk="1" hangingPunct="1">
              <a:lnSpc>
                <a:spcPct val="104000"/>
              </a:lnSpc>
              <a:spcBef>
                <a:spcPct val="0"/>
              </a:spcBef>
              <a:buClr>
                <a:srgbClr val="000000"/>
              </a:buClr>
              <a:buSzPct val="45000"/>
              <a:buFont typeface="Wingdings" pitchFamily="2" charset="2"/>
              <a:buNone/>
            </a:pPr>
            <a:endParaRPr lang="en-US" altLang="en-US" sz="1200" b="1">
              <a:solidFill>
                <a:srgbClr val="000000"/>
              </a:solidFill>
            </a:endParaRPr>
          </a:p>
          <a:p>
            <a:pPr eaLnBrk="1" hangingPunct="1">
              <a:lnSpc>
                <a:spcPct val="104000"/>
              </a:lnSpc>
              <a:spcBef>
                <a:spcPct val="0"/>
              </a:spcBef>
              <a:buClr>
                <a:srgbClr val="000000"/>
              </a:buClr>
              <a:buSzPct val="45000"/>
              <a:buFont typeface="Wingdings" pitchFamily="2" charset="2"/>
              <a:buNone/>
            </a:pPr>
            <a:r>
              <a:rPr lang="en-US" altLang="en-US" sz="1200" b="1">
                <a:solidFill>
                  <a:srgbClr val="000000"/>
                </a:solidFill>
              </a:rPr>
              <a:t>(a)  Requirements should have characteristics of</a:t>
            </a:r>
          </a:p>
          <a:p>
            <a:pPr eaLnBrk="1" hangingPunct="1">
              <a:lnSpc>
                <a:spcPct val="104000"/>
              </a:lnSpc>
              <a:spcBef>
                <a:spcPct val="0"/>
              </a:spcBef>
              <a:buClr>
                <a:srgbClr val="000000"/>
              </a:buClr>
              <a:buSzPct val="45000"/>
              <a:buFont typeface="Wingdings" pitchFamily="2" charset="2"/>
              <a:buNone/>
            </a:pPr>
            <a:r>
              <a:rPr lang="en-US" altLang="en-US" sz="1200" b="1">
                <a:solidFill>
                  <a:srgbClr val="000000"/>
                </a:solidFill>
              </a:rPr>
              <a:t>       high quality requirements</a:t>
            </a:r>
            <a:br>
              <a:rPr lang="en-US" altLang="en-US" sz="1200" b="1">
                <a:solidFill>
                  <a:srgbClr val="000000"/>
                </a:solidFill>
              </a:rPr>
            </a:br>
            <a:r>
              <a:rPr lang="en-US" altLang="en-US" sz="1200" b="1">
                <a:solidFill>
                  <a:srgbClr val="000000"/>
                </a:solidFill>
              </a:rPr>
              <a:t>(b)  Requirements should be cross-referenced to</a:t>
            </a:r>
          </a:p>
          <a:p>
            <a:pPr eaLnBrk="1" hangingPunct="1">
              <a:lnSpc>
                <a:spcPct val="104000"/>
              </a:lnSpc>
              <a:spcBef>
                <a:spcPct val="0"/>
              </a:spcBef>
              <a:buClr>
                <a:srgbClr val="000000"/>
              </a:buClr>
              <a:buSzPct val="45000"/>
              <a:buFont typeface="Wingdings" pitchFamily="2" charset="2"/>
              <a:buNone/>
            </a:pPr>
            <a:r>
              <a:rPr lang="en-US" altLang="en-US" sz="1200" b="1">
                <a:solidFill>
                  <a:srgbClr val="000000"/>
                </a:solidFill>
              </a:rPr>
              <a:t>       their source.</a:t>
            </a:r>
            <a:br>
              <a:rPr lang="en-US" altLang="en-US" sz="1200" b="1">
                <a:solidFill>
                  <a:srgbClr val="000000"/>
                </a:solidFill>
              </a:rPr>
            </a:br>
            <a:r>
              <a:rPr lang="en-US" altLang="en-US" sz="1200" b="1">
                <a:solidFill>
                  <a:srgbClr val="000000"/>
                </a:solidFill>
              </a:rPr>
              <a:t>(c)  Requirements should be uniquely identifiable</a:t>
            </a:r>
            <a:br>
              <a:rPr lang="en-US" altLang="en-US" sz="1200" b="1">
                <a:solidFill>
                  <a:srgbClr val="000000"/>
                </a:solidFill>
              </a:rPr>
            </a:br>
            <a:r>
              <a:rPr lang="en-US" altLang="en-US" sz="1200" b="1">
                <a:solidFill>
                  <a:srgbClr val="000000"/>
                </a:solidFill>
              </a:rPr>
              <a:t>(d)  Requirements should be organized to </a:t>
            </a:r>
          </a:p>
          <a:p>
            <a:pPr eaLnBrk="1" hangingPunct="1">
              <a:lnSpc>
                <a:spcPct val="104000"/>
              </a:lnSpc>
              <a:spcBef>
                <a:spcPct val="0"/>
              </a:spcBef>
              <a:buClr>
                <a:srgbClr val="000000"/>
              </a:buClr>
              <a:buSzPct val="45000"/>
              <a:buFont typeface="Wingdings" pitchFamily="2" charset="2"/>
              <a:buNone/>
            </a:pPr>
            <a:r>
              <a:rPr lang="en-US" altLang="en-US" sz="1200" b="1">
                <a:solidFill>
                  <a:srgbClr val="000000"/>
                </a:solidFill>
              </a:rPr>
              <a:t>       maximize readability</a:t>
            </a:r>
            <a:endParaRPr lang="en-US" altLang="en-US" sz="1300" b="1">
              <a:solidFill>
                <a:srgbClr val="000000"/>
              </a:solidFill>
            </a:endParaRPr>
          </a:p>
        </p:txBody>
      </p:sp>
      <p:sp>
        <p:nvSpPr>
          <p:cNvPr id="7"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
        <p:nvSpPr>
          <p:cNvPr id="8" name="Slide Number Placeholder 3">
            <a:extLst>
              <a:ext uri="{FF2B5EF4-FFF2-40B4-BE49-F238E27FC236}">
                <a16:creationId xmlns="" xmlns:a16="http://schemas.microsoft.com/office/drawing/2014/main" id="{567772B2-FC30-4CF3-B753-FA19E3363DA8}"/>
              </a:ext>
            </a:extLst>
          </p:cNvPr>
          <p:cNvSpPr>
            <a:spLocks noGrp="1"/>
          </p:cNvSpPr>
          <p:nvPr>
            <p:ph type="sldNum" sz="quarter" idx="10"/>
          </p:nvPr>
        </p:nvSpPr>
        <p:spPr>
          <a:xfrm>
            <a:off x="8504238" y="6472238"/>
            <a:ext cx="639762" cy="309562"/>
          </a:xfrm>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4F6D4C3D-50AD-43AD-8E57-D4285EF784CD}" type="slidenum">
              <a:rPr lang="en-CA" altLang="en-US" sz="1200" smtClean="0">
                <a:solidFill>
                  <a:srgbClr val="002654"/>
                </a:solidFill>
              </a:rPr>
              <a:pPr/>
              <a:t>13</a:t>
            </a:fld>
            <a:endParaRPr lang="en-CA" altLang="en-US" sz="1200" dirty="0">
              <a:solidFill>
                <a:srgbClr val="002654"/>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0218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202190"/>
                                        </p:tgtEl>
                                        <p:attrNameLst>
                                          <p:attrName>style.visibility</p:attrName>
                                        </p:attrNameLst>
                                      </p:cBhvr>
                                      <p:to>
                                        <p:strVal val="visible"/>
                                      </p:to>
                                    </p:set>
                                    <p:animEffect transition="in" filter="wipe(right)">
                                      <p:cBhvr>
                                        <p:cTn id="10" dur="1000"/>
                                        <p:tgtEl>
                                          <p:spTgt spid="1202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90" grpId="0" animBg="1"/>
      <p:bldP spid="12021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5"/>
          <p:cNvSpPr>
            <a:spLocks noGrp="1" noChangeArrowheads="1"/>
          </p:cNvSpPr>
          <p:nvPr>
            <p:ph type="body" idx="1"/>
          </p:nvPr>
        </p:nvSpPr>
        <p:spPr/>
        <p:txBody>
          <a:bodyPr/>
          <a:lstStyle/>
          <a:p>
            <a:pPr eaLnBrk="1" hangingPunct="1"/>
            <a:r>
              <a:rPr lang="en-CA" altLang="en-US"/>
              <a:t>…</a:t>
            </a:r>
          </a:p>
          <a:p>
            <a:pPr eaLnBrk="1" hangingPunct="1"/>
            <a:r>
              <a:rPr lang="en-CA" altLang="en-US"/>
              <a:t>1.  Introduction</a:t>
            </a:r>
          </a:p>
          <a:p>
            <a:pPr eaLnBrk="1" hangingPunct="1"/>
            <a:r>
              <a:rPr lang="en-CA" altLang="en-US"/>
              <a:t>2.  Overall Description</a:t>
            </a:r>
          </a:p>
          <a:p>
            <a:pPr eaLnBrk="1" hangingPunct="1"/>
            <a:r>
              <a:rPr lang="en-CA" altLang="en-US"/>
              <a:t>3.  Specific Requirements</a:t>
            </a:r>
          </a:p>
          <a:p>
            <a:pPr lvl="1" eaLnBrk="1" hangingPunct="1"/>
            <a:r>
              <a:rPr lang="en-US" altLang="en-US"/>
              <a:t>3.1  External Interfaces </a:t>
            </a:r>
          </a:p>
          <a:p>
            <a:pPr lvl="1" eaLnBrk="1" hangingPunct="1"/>
            <a:r>
              <a:rPr lang="en-US" altLang="en-US"/>
              <a:t>3.2  Functions</a:t>
            </a:r>
          </a:p>
          <a:p>
            <a:pPr lvl="1" eaLnBrk="1" hangingPunct="1"/>
            <a:r>
              <a:rPr lang="en-US" altLang="en-US"/>
              <a:t>3.3  Performance Requirements</a:t>
            </a:r>
          </a:p>
          <a:p>
            <a:pPr lvl="1" eaLnBrk="1" hangingPunct="1"/>
            <a:r>
              <a:rPr lang="en-US" altLang="en-US"/>
              <a:t>3.4  Logical Database Requirements</a:t>
            </a:r>
          </a:p>
          <a:p>
            <a:pPr lvl="1" eaLnBrk="1" hangingPunct="1"/>
            <a:r>
              <a:rPr lang="en-US" altLang="en-US"/>
              <a:t>3.5  Design Constraints</a:t>
            </a:r>
          </a:p>
          <a:p>
            <a:pPr lvl="1" eaLnBrk="1" hangingPunct="1"/>
            <a:r>
              <a:rPr lang="en-US" altLang="en-US"/>
              <a:t>3.6  Software System Quality Attributes</a:t>
            </a:r>
          </a:p>
          <a:p>
            <a:pPr lvl="1" eaLnBrk="1" hangingPunct="1"/>
            <a:r>
              <a:rPr lang="en-US" altLang="en-US"/>
              <a:t>3.7  Object Oriented Models</a:t>
            </a:r>
          </a:p>
          <a:p>
            <a:pPr eaLnBrk="1" hangingPunct="1"/>
            <a:r>
              <a:rPr lang="en-CA" altLang="en-US"/>
              <a:t>4. Appendices</a:t>
            </a:r>
          </a:p>
          <a:p>
            <a:pPr eaLnBrk="1" hangingPunct="1"/>
            <a:r>
              <a:rPr lang="en-CA" altLang="en-US"/>
              <a:t>5. Index</a:t>
            </a:r>
            <a:endParaRPr lang="en-US" altLang="en-US"/>
          </a:p>
        </p:txBody>
      </p:sp>
      <p:sp>
        <p:nvSpPr>
          <p:cNvPr id="15363" name="Rectangle 26"/>
          <p:cNvSpPr>
            <a:spLocks noGrp="1" noChangeArrowheads="1"/>
          </p:cNvSpPr>
          <p:nvPr>
            <p:ph type="title"/>
          </p:nvPr>
        </p:nvSpPr>
        <p:spPr/>
        <p:txBody>
          <a:bodyPr/>
          <a:lstStyle/>
          <a:p>
            <a:pPr eaLnBrk="1" hangingPunct="1"/>
            <a:r>
              <a:rPr lang="en-CA" altLang="en-US"/>
              <a:t>IEEE 830-1998 Standard – Section 3 of SRS (2)</a:t>
            </a:r>
            <a:endParaRPr lang="en-US" altLang="en-US"/>
          </a:p>
        </p:txBody>
      </p:sp>
      <p:sp>
        <p:nvSpPr>
          <p:cNvPr id="1204251" name="Freeform 27"/>
          <p:cNvSpPr>
            <a:spLocks/>
          </p:cNvSpPr>
          <p:nvPr/>
        </p:nvSpPr>
        <p:spPr bwMode="auto">
          <a:xfrm>
            <a:off x="3648075" y="1539875"/>
            <a:ext cx="1350963" cy="1263650"/>
          </a:xfrm>
          <a:custGeom>
            <a:avLst/>
            <a:gdLst>
              <a:gd name="T0" fmla="*/ 2147483647 w 851"/>
              <a:gd name="T1" fmla="*/ 0 h 796"/>
              <a:gd name="T2" fmla="*/ 2147483647 w 851"/>
              <a:gd name="T3" fmla="*/ 2147483647 h 796"/>
              <a:gd name="T4" fmla="*/ 0 w 851"/>
              <a:gd name="T5" fmla="*/ 2147483647 h 796"/>
              <a:gd name="T6" fmla="*/ 0 60000 65536"/>
              <a:gd name="T7" fmla="*/ 0 60000 65536"/>
              <a:gd name="T8" fmla="*/ 0 60000 65536"/>
            </a:gdLst>
            <a:ahLst/>
            <a:cxnLst>
              <a:cxn ang="T6">
                <a:pos x="T0" y="T1"/>
              </a:cxn>
              <a:cxn ang="T7">
                <a:pos x="T2" y="T3"/>
              </a:cxn>
              <a:cxn ang="T8">
                <a:pos x="T4" y="T5"/>
              </a:cxn>
            </a:cxnLst>
            <a:rect l="0" t="0" r="r" b="b"/>
            <a:pathLst>
              <a:path w="851" h="796">
                <a:moveTo>
                  <a:pt x="851" y="0"/>
                </a:moveTo>
                <a:cubicBezTo>
                  <a:pt x="779" y="103"/>
                  <a:pt x="555" y="487"/>
                  <a:pt x="413" y="620"/>
                </a:cubicBezTo>
                <a:cubicBezTo>
                  <a:pt x="271" y="753"/>
                  <a:pt x="86" y="759"/>
                  <a:pt x="0" y="796"/>
                </a:cubicBezTo>
              </a:path>
            </a:pathLst>
          </a:custGeom>
          <a:noFill/>
          <a:ln w="9525" cap="flat" cmpd="sng">
            <a:solidFill>
              <a:schemeClr val="tx1"/>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4253" name="Rectangle 29"/>
          <p:cNvSpPr>
            <a:spLocks noChangeArrowheads="1"/>
          </p:cNvSpPr>
          <p:nvPr/>
        </p:nvSpPr>
        <p:spPr bwMode="auto">
          <a:xfrm>
            <a:off x="4194175" y="1252538"/>
            <a:ext cx="4770438"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Detail all inputs and outputs</a:t>
            </a:r>
            <a:br>
              <a:rPr lang="en-US" altLang="en-US" sz="1200" b="1">
                <a:solidFill>
                  <a:srgbClr val="000000"/>
                </a:solidFill>
              </a:rPr>
            </a:br>
            <a:r>
              <a:rPr lang="en-US" altLang="en-US" sz="1200" b="1">
                <a:solidFill>
                  <a:srgbClr val="000000"/>
                </a:solidFill>
              </a:rPr>
              <a:t>(complement, not duplicate, information presented in section 2)</a:t>
            </a:r>
          </a:p>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FF0000"/>
                </a:solidFill>
              </a:rPr>
              <a:t>Examples: GUI screens, file formats</a:t>
            </a:r>
          </a:p>
        </p:txBody>
      </p:sp>
      <p:sp>
        <p:nvSpPr>
          <p:cNvPr id="1204254" name="Line 30"/>
          <p:cNvSpPr>
            <a:spLocks noChangeShapeType="1"/>
          </p:cNvSpPr>
          <p:nvPr/>
        </p:nvSpPr>
        <p:spPr bwMode="auto">
          <a:xfrm flipH="1">
            <a:off x="2662238" y="2593975"/>
            <a:ext cx="2819400" cy="608013"/>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4255" name="Rectangle 31"/>
          <p:cNvSpPr>
            <a:spLocks noChangeArrowheads="1"/>
          </p:cNvSpPr>
          <p:nvPr/>
        </p:nvSpPr>
        <p:spPr bwMode="auto">
          <a:xfrm>
            <a:off x="5360988" y="2320925"/>
            <a:ext cx="3111500"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Include detailed </a:t>
            </a:r>
            <a:r>
              <a:rPr lang="en-US" altLang="en-US" sz="1200" b="1">
                <a:solidFill>
                  <a:srgbClr val="FF0000"/>
                </a:solidFill>
              </a:rPr>
              <a:t>specifications of each use case</a:t>
            </a:r>
            <a:r>
              <a:rPr lang="en-US" altLang="en-US" sz="1200" b="1">
                <a:solidFill>
                  <a:srgbClr val="000000"/>
                </a:solidFill>
              </a:rPr>
              <a:t>, including collaboration and other diagrams useful for this purpose</a:t>
            </a:r>
          </a:p>
        </p:txBody>
      </p:sp>
      <p:sp>
        <p:nvSpPr>
          <p:cNvPr id="1204256" name="Freeform 32"/>
          <p:cNvSpPr>
            <a:spLocks/>
          </p:cNvSpPr>
          <p:nvPr/>
        </p:nvSpPr>
        <p:spPr bwMode="auto">
          <a:xfrm>
            <a:off x="3279775" y="5378450"/>
            <a:ext cx="1331913" cy="555625"/>
          </a:xfrm>
          <a:custGeom>
            <a:avLst/>
            <a:gdLst>
              <a:gd name="T0" fmla="*/ 2147483647 w 839"/>
              <a:gd name="T1" fmla="*/ 2147483647 h 350"/>
              <a:gd name="T2" fmla="*/ 2147483647 w 839"/>
              <a:gd name="T3" fmla="*/ 2147483647 h 350"/>
              <a:gd name="T4" fmla="*/ 0 w 839"/>
              <a:gd name="T5" fmla="*/ 0 h 350"/>
              <a:gd name="T6" fmla="*/ 0 60000 65536"/>
              <a:gd name="T7" fmla="*/ 0 60000 65536"/>
              <a:gd name="T8" fmla="*/ 0 60000 65536"/>
            </a:gdLst>
            <a:ahLst/>
            <a:cxnLst>
              <a:cxn ang="T6">
                <a:pos x="T0" y="T1"/>
              </a:cxn>
              <a:cxn ang="T7">
                <a:pos x="T2" y="T3"/>
              </a:cxn>
              <a:cxn ang="T8">
                <a:pos x="T4" y="T5"/>
              </a:cxn>
            </a:cxnLst>
            <a:rect l="0" t="0" r="r" b="b"/>
            <a:pathLst>
              <a:path w="839" h="350">
                <a:moveTo>
                  <a:pt x="839" y="350"/>
                </a:moveTo>
                <a:cubicBezTo>
                  <a:pt x="749" y="335"/>
                  <a:pt x="441" y="320"/>
                  <a:pt x="301" y="262"/>
                </a:cubicBezTo>
                <a:cubicBezTo>
                  <a:pt x="161" y="204"/>
                  <a:pt x="63" y="55"/>
                  <a:pt x="0" y="0"/>
                </a:cubicBezTo>
              </a:path>
            </a:pathLst>
          </a:custGeom>
          <a:noFill/>
          <a:ln w="9525" cap="flat" cmpd="sng">
            <a:solidFill>
              <a:schemeClr val="tx1"/>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4257" name="Rectangle 33"/>
          <p:cNvSpPr>
            <a:spLocks noChangeArrowheads="1"/>
          </p:cNvSpPr>
          <p:nvPr/>
        </p:nvSpPr>
        <p:spPr bwMode="auto">
          <a:xfrm>
            <a:off x="4314825" y="5221288"/>
            <a:ext cx="4770438" cy="1217612"/>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The </a:t>
            </a:r>
            <a:r>
              <a:rPr lang="en-US" altLang="en-US" sz="1200" b="1">
                <a:solidFill>
                  <a:srgbClr val="FF0000"/>
                </a:solidFill>
              </a:rPr>
              <a:t>main body of requirements</a:t>
            </a:r>
            <a:r>
              <a:rPr lang="en-US" altLang="en-US" sz="1200" b="1">
                <a:solidFill>
                  <a:srgbClr val="000000"/>
                </a:solidFill>
              </a:rPr>
              <a:t> organized in a variety of possible ways:</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FF0000"/>
                </a:solidFill>
              </a:rPr>
              <a:t>  Architecture Specification</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FF0000"/>
                </a:solidFill>
              </a:rPr>
              <a:t>  Class Diagram</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FF0000"/>
                </a:solidFill>
              </a:rPr>
              <a:t>  State and Collaboration Diagrams</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FF0000"/>
                </a:solidFill>
              </a:rPr>
              <a:t>  Activity Diagram (concurrent/distributed)</a:t>
            </a:r>
            <a:r>
              <a:rPr lang="ar-SA" altLang="en-US" sz="1200" b="1">
                <a:solidFill>
                  <a:srgbClr val="FF0000"/>
                </a:solidFill>
                <a:cs typeface="Arial" pitchFamily="34" charset="0"/>
              </a:rPr>
              <a:t>‏</a:t>
            </a:r>
            <a:endParaRPr lang="en-US" altLang="en-US" sz="1200" b="1">
              <a:solidFill>
                <a:srgbClr val="FF0000"/>
              </a:solidFill>
            </a:endParaRPr>
          </a:p>
        </p:txBody>
      </p:sp>
      <p:sp>
        <p:nvSpPr>
          <p:cNvPr id="1204258" name="Line 34"/>
          <p:cNvSpPr>
            <a:spLocks noChangeShapeType="1"/>
          </p:cNvSpPr>
          <p:nvPr/>
        </p:nvSpPr>
        <p:spPr bwMode="auto">
          <a:xfrm flipH="1">
            <a:off x="5111750" y="3602038"/>
            <a:ext cx="869950" cy="33972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4259" name="Rectangle 35"/>
          <p:cNvSpPr>
            <a:spLocks noChangeArrowheads="1"/>
          </p:cNvSpPr>
          <p:nvPr/>
        </p:nvSpPr>
        <p:spPr bwMode="auto">
          <a:xfrm>
            <a:off x="5861050" y="3328988"/>
            <a:ext cx="3111500"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Include:</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000000"/>
                </a:solidFill>
              </a:rPr>
              <a:t>  </a:t>
            </a:r>
            <a:r>
              <a:rPr lang="en-US" altLang="en-US" sz="1200" b="1">
                <a:solidFill>
                  <a:srgbClr val="FF0000"/>
                </a:solidFill>
              </a:rPr>
              <a:t>Types of information used</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FF0000"/>
                </a:solidFill>
              </a:rPr>
              <a:t>  Data entities and their relationships</a:t>
            </a:r>
          </a:p>
        </p:txBody>
      </p:sp>
      <p:sp>
        <p:nvSpPr>
          <p:cNvPr id="1204260" name="Line 36"/>
          <p:cNvSpPr>
            <a:spLocks noChangeShapeType="1"/>
          </p:cNvSpPr>
          <p:nvPr/>
        </p:nvSpPr>
        <p:spPr bwMode="auto">
          <a:xfrm flipH="1" flipV="1">
            <a:off x="3684588" y="4392613"/>
            <a:ext cx="2181225" cy="2063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204261" name="Rectangle 37"/>
          <p:cNvSpPr>
            <a:spLocks noChangeArrowheads="1"/>
          </p:cNvSpPr>
          <p:nvPr/>
        </p:nvSpPr>
        <p:spPr bwMode="auto">
          <a:xfrm>
            <a:off x="5745163" y="4325938"/>
            <a:ext cx="3111500" cy="590550"/>
          </a:xfrm>
          <a:prstGeom prst="rect">
            <a:avLst/>
          </a:prstGeom>
          <a:solidFill>
            <a:srgbClr val="FFFF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nchor="ct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lnSpc>
                <a:spcPct val="104000"/>
              </a:lnSpc>
              <a:spcBef>
                <a:spcPct val="0"/>
              </a:spcBef>
              <a:buClr>
                <a:srgbClr val="000000"/>
              </a:buClr>
              <a:buSzPct val="100000"/>
              <a:buFont typeface="Times New Roman" pitchFamily="18" charset="0"/>
              <a:buChar char="•"/>
            </a:pPr>
            <a:r>
              <a:rPr lang="en-US" altLang="en-US" sz="1200" b="1">
                <a:solidFill>
                  <a:srgbClr val="000000"/>
                </a:solidFill>
              </a:rPr>
              <a:t>Should include:</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000000"/>
                </a:solidFill>
              </a:rPr>
              <a:t>  </a:t>
            </a:r>
            <a:r>
              <a:rPr lang="en-US" altLang="en-US" sz="1200" b="1">
                <a:solidFill>
                  <a:srgbClr val="FF0000"/>
                </a:solidFill>
              </a:rPr>
              <a:t>Standards compliance</a:t>
            </a:r>
          </a:p>
          <a:p>
            <a:pPr eaLnBrk="1" hangingPunct="1">
              <a:lnSpc>
                <a:spcPct val="104000"/>
              </a:lnSpc>
              <a:spcBef>
                <a:spcPct val="0"/>
              </a:spcBef>
              <a:buClr>
                <a:srgbClr val="000000"/>
              </a:buClr>
              <a:buSzPct val="100000"/>
              <a:buFont typeface="Times New Roman" pitchFamily="18" charset="0"/>
              <a:buAutoNum type="alphaLcParenR"/>
            </a:pPr>
            <a:r>
              <a:rPr lang="en-US" altLang="en-US" sz="1200" b="1">
                <a:solidFill>
                  <a:srgbClr val="000000"/>
                </a:solidFill>
              </a:rPr>
              <a:t>  Accounting &amp; Auditing procedures</a:t>
            </a:r>
            <a:endParaRPr lang="en-US" altLang="en-US" sz="1200" b="1">
              <a:solidFill>
                <a:srgbClr val="FF0000"/>
              </a:solidFill>
            </a:endParaRPr>
          </a:p>
        </p:txBody>
      </p:sp>
      <p:sp>
        <p:nvSpPr>
          <p:cNvPr id="15"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
        <p:nvSpPr>
          <p:cNvPr id="16" name="Slide Number Placeholder 3">
            <a:extLst>
              <a:ext uri="{FF2B5EF4-FFF2-40B4-BE49-F238E27FC236}">
                <a16:creationId xmlns="" xmlns:a16="http://schemas.microsoft.com/office/drawing/2014/main" id="{1C3B5C7C-CB48-4DAF-BCAA-24F3B3F7296F}"/>
              </a:ext>
            </a:extLst>
          </p:cNvPr>
          <p:cNvSpPr>
            <a:spLocks noGrp="1"/>
          </p:cNvSpPr>
          <p:nvPr>
            <p:ph type="sldNum" sz="quarter" idx="10"/>
          </p:nvPr>
        </p:nvSpPr>
        <p:spPr>
          <a:xfrm>
            <a:off x="8504238" y="6472238"/>
            <a:ext cx="639762" cy="309562"/>
          </a:xfrm>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4F6D4C3D-50AD-43AD-8E57-D4285EF784CD}" type="slidenum">
              <a:rPr lang="en-CA" altLang="en-US" sz="1200" smtClean="0">
                <a:solidFill>
                  <a:srgbClr val="002654"/>
                </a:solidFill>
              </a:rPr>
              <a:pPr/>
              <a:t>14</a:t>
            </a:fld>
            <a:endParaRPr lang="en-CA" altLang="en-US" sz="1200" dirty="0">
              <a:solidFill>
                <a:srgbClr val="002654"/>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425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204251"/>
                                        </p:tgtEl>
                                        <p:attrNameLst>
                                          <p:attrName>style.visibility</p:attrName>
                                        </p:attrNameLst>
                                      </p:cBhvr>
                                      <p:to>
                                        <p:strVal val="visible"/>
                                      </p:to>
                                    </p:set>
                                    <p:animEffect transition="in" filter="wipe(right)">
                                      <p:cBhvr>
                                        <p:cTn id="10" dur="1000"/>
                                        <p:tgtEl>
                                          <p:spTgt spid="12042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4255"/>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204254"/>
                                        </p:tgtEl>
                                        <p:attrNameLst>
                                          <p:attrName>style.visibility</p:attrName>
                                        </p:attrNameLst>
                                      </p:cBhvr>
                                      <p:to>
                                        <p:strVal val="visible"/>
                                      </p:to>
                                    </p:set>
                                    <p:animEffect transition="in" filter="wipe(right)">
                                      <p:cBhvr>
                                        <p:cTn id="18" dur="1000"/>
                                        <p:tgtEl>
                                          <p:spTgt spid="12042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4259"/>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1204258"/>
                                        </p:tgtEl>
                                        <p:attrNameLst>
                                          <p:attrName>style.visibility</p:attrName>
                                        </p:attrNameLst>
                                      </p:cBhvr>
                                      <p:to>
                                        <p:strVal val="visible"/>
                                      </p:to>
                                    </p:set>
                                    <p:animEffect transition="in" filter="wipe(right)">
                                      <p:cBhvr>
                                        <p:cTn id="26" dur="1000"/>
                                        <p:tgtEl>
                                          <p:spTgt spid="12042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4261"/>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1204260"/>
                                        </p:tgtEl>
                                        <p:attrNameLst>
                                          <p:attrName>style.visibility</p:attrName>
                                        </p:attrNameLst>
                                      </p:cBhvr>
                                      <p:to>
                                        <p:strVal val="visible"/>
                                      </p:to>
                                    </p:set>
                                    <p:animEffect transition="in" filter="wipe(right)">
                                      <p:cBhvr>
                                        <p:cTn id="34" dur="1000"/>
                                        <p:tgtEl>
                                          <p:spTgt spid="120426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4257"/>
                                        </p:tgtEl>
                                        <p:attrNameLst>
                                          <p:attrName>style.visibility</p:attrName>
                                        </p:attrNameLst>
                                      </p:cBhvr>
                                      <p:to>
                                        <p:strVal val="visible"/>
                                      </p:to>
                                    </p:set>
                                  </p:childTnLst>
                                </p:cTn>
                              </p:par>
                            </p:childTnLst>
                          </p:cTn>
                        </p:par>
                        <p:par>
                          <p:cTn id="39" fill="hold" nodeType="afterGroup">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204256"/>
                                        </p:tgtEl>
                                        <p:attrNameLst>
                                          <p:attrName>style.visibility</p:attrName>
                                        </p:attrNameLst>
                                      </p:cBhvr>
                                      <p:to>
                                        <p:strVal val="visible"/>
                                      </p:to>
                                    </p:set>
                                    <p:animEffect transition="in" filter="wipe(right)">
                                      <p:cBhvr>
                                        <p:cTn id="42" dur="1000"/>
                                        <p:tgtEl>
                                          <p:spTgt spid="1204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51" grpId="0" animBg="1"/>
      <p:bldP spid="1204253" grpId="0" animBg="1"/>
      <p:bldP spid="1204254" grpId="0" animBg="1"/>
      <p:bldP spid="1204255" grpId="0" animBg="1"/>
      <p:bldP spid="1204256" grpId="0" animBg="1"/>
      <p:bldP spid="1204257" grpId="0" animBg="1"/>
      <p:bldP spid="1204258" grpId="0" animBg="1"/>
      <p:bldP spid="1204259" grpId="0" animBg="1"/>
      <p:bldP spid="1204260" grpId="0" animBg="1"/>
      <p:bldP spid="12042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6516FD50-0F5B-4588-A02F-3D26152F843C}" type="slidenum">
              <a:rPr lang="en-CA" altLang="en-US" sz="1200" smtClean="0">
                <a:solidFill>
                  <a:srgbClr val="002654"/>
                </a:solidFill>
              </a:rPr>
              <a:pPr/>
              <a:t>15</a:t>
            </a:fld>
            <a:endParaRPr lang="en-CA" altLang="en-US" sz="1200">
              <a:solidFill>
                <a:srgbClr val="002654"/>
              </a:solidFill>
            </a:endParaRPr>
          </a:p>
        </p:txBody>
      </p:sp>
      <p:sp>
        <p:nvSpPr>
          <p:cNvPr id="16387" name="Rectangle 4"/>
          <p:cNvSpPr>
            <a:spLocks noGrp="1" noChangeArrowheads="1"/>
          </p:cNvSpPr>
          <p:nvPr>
            <p:ph type="title"/>
          </p:nvPr>
        </p:nvSpPr>
        <p:spPr/>
        <p:txBody>
          <a:bodyPr/>
          <a:lstStyle/>
          <a:p>
            <a:pPr eaLnBrk="1" hangingPunct="1"/>
            <a:r>
              <a:rPr lang="en-CA" altLang="en-US"/>
              <a:t>IEEE 830-1998 Standard – Templates</a:t>
            </a:r>
          </a:p>
        </p:txBody>
      </p:sp>
      <p:sp>
        <p:nvSpPr>
          <p:cNvPr id="16388" name="Rectangle 5"/>
          <p:cNvSpPr>
            <a:spLocks noGrp="1" noChangeArrowheads="1"/>
          </p:cNvSpPr>
          <p:nvPr>
            <p:ph type="body" idx="1"/>
          </p:nvPr>
        </p:nvSpPr>
        <p:spPr/>
        <p:txBody>
          <a:bodyPr/>
          <a:lstStyle/>
          <a:p>
            <a:pPr eaLnBrk="1" hangingPunct="1"/>
            <a:r>
              <a:rPr lang="en-US" altLang="en-US" dirty="0"/>
              <a:t>Annex A of IEEE 830</a:t>
            </a:r>
            <a:endParaRPr lang="en-CA" altLang="en-US" dirty="0"/>
          </a:p>
          <a:p>
            <a:pPr eaLnBrk="1" hangingPunct="1"/>
            <a:endParaRPr lang="en-CA" altLang="en-US" dirty="0"/>
          </a:p>
          <a:p>
            <a:pPr eaLnBrk="1" hangingPunct="1"/>
            <a:r>
              <a:rPr lang="en-CA" altLang="en-US" dirty="0"/>
              <a:t>Section 3 (Specific Requirements) may be organized in many different ways based on</a:t>
            </a:r>
          </a:p>
          <a:p>
            <a:pPr lvl="1" eaLnBrk="1" hangingPunct="1"/>
            <a:r>
              <a:rPr lang="en-CA" altLang="en-US" dirty="0"/>
              <a:t>Modes</a:t>
            </a:r>
          </a:p>
          <a:p>
            <a:pPr lvl="1" eaLnBrk="1" hangingPunct="1"/>
            <a:r>
              <a:rPr lang="en-CA" altLang="en-US" dirty="0"/>
              <a:t>User classes</a:t>
            </a:r>
          </a:p>
          <a:p>
            <a:pPr lvl="1" eaLnBrk="1" hangingPunct="1"/>
            <a:r>
              <a:rPr lang="en-CA" altLang="en-US" dirty="0"/>
              <a:t>Concepts (object/class)</a:t>
            </a:r>
          </a:p>
          <a:p>
            <a:pPr lvl="1" eaLnBrk="1" hangingPunct="1"/>
            <a:r>
              <a:rPr lang="en-CA" altLang="en-US" dirty="0"/>
              <a:t>Features</a:t>
            </a:r>
          </a:p>
          <a:p>
            <a:pPr lvl="1" eaLnBrk="1" hangingPunct="1"/>
            <a:r>
              <a:rPr lang="en-CA" altLang="en-US" dirty="0"/>
              <a:t>Stimuli</a:t>
            </a:r>
          </a:p>
          <a:p>
            <a:pPr lvl="1" eaLnBrk="1" hangingPunct="1"/>
            <a:r>
              <a:rPr lang="en-CA" altLang="en-US" dirty="0"/>
              <a:t>Response</a:t>
            </a:r>
          </a:p>
          <a:p>
            <a:pPr lvl="1" eaLnBrk="1" hangingPunct="1"/>
            <a:r>
              <a:rPr lang="en-CA" altLang="en-US" dirty="0"/>
              <a:t>Functional hierarchy</a:t>
            </a:r>
          </a:p>
          <a:p>
            <a:pPr lvl="1" eaLnBrk="1" hangingPunct="1"/>
            <a:endParaRPr lang="fr-CA" altLang="en-US" dirty="0"/>
          </a:p>
          <a:p>
            <a:pPr lvl="1" eaLnBrk="1" hangingPunct="1"/>
            <a:endParaRPr lang="en-CA" altLang="en-US" dirty="0"/>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0A8F4A4-493F-4AB4-B65D-7B917B3A6FA1}"/>
              </a:ext>
            </a:extLst>
          </p:cNvPr>
          <p:cNvSpPr>
            <a:spLocks noGrp="1"/>
          </p:cNvSpPr>
          <p:nvPr>
            <p:ph type="sldNum" sz="quarter" idx="10"/>
          </p:nvPr>
        </p:nvSpPr>
        <p:spPr/>
        <p:txBody>
          <a:bodyPr/>
          <a:lstStyle/>
          <a:p>
            <a:pPr>
              <a:defRPr/>
            </a:pPr>
            <a:fld id="{7B721323-515C-4912-928B-3949997DA44E}" type="slidenum">
              <a:rPr lang="en-CA" smtClean="0"/>
              <a:pPr>
                <a:defRPr/>
              </a:pPr>
              <a:t>16</a:t>
            </a:fld>
            <a:endParaRPr lang="en-CA"/>
          </a:p>
        </p:txBody>
      </p:sp>
      <p:sp>
        <p:nvSpPr>
          <p:cNvPr id="5" name="Title 1">
            <a:extLst>
              <a:ext uri="{FF2B5EF4-FFF2-40B4-BE49-F238E27FC236}">
                <a16:creationId xmlns="" xmlns:a16="http://schemas.microsoft.com/office/drawing/2014/main" id="{02B5F652-A0EA-4410-8CD1-7EC6833B76CA}"/>
              </a:ext>
            </a:extLst>
          </p:cNvPr>
          <p:cNvSpPr>
            <a:spLocks noGrp="1"/>
          </p:cNvSpPr>
          <p:nvPr>
            <p:ph type="title"/>
          </p:nvPr>
        </p:nvSpPr>
        <p:spPr>
          <a:xfrm>
            <a:off x="117475" y="234950"/>
            <a:ext cx="8907463" cy="608013"/>
          </a:xfrm>
        </p:spPr>
        <p:txBody>
          <a:bodyPr/>
          <a:lstStyle/>
          <a:p>
            <a:r>
              <a:rPr lang="fr-CA" altLang="en-US" dirty="0"/>
              <a:t>ISO/IEC 12207:2008 Software Life Cycle </a:t>
            </a:r>
            <a:r>
              <a:rPr lang="fr-CA" altLang="en-US" dirty="0" err="1"/>
              <a:t>Processes</a:t>
            </a:r>
            <a:r>
              <a:rPr lang="fr-CA" altLang="en-US" dirty="0"/>
              <a:t> </a:t>
            </a:r>
            <a:endParaRPr lang="en-CA" dirty="0"/>
          </a:p>
        </p:txBody>
      </p:sp>
      <p:pic>
        <p:nvPicPr>
          <p:cNvPr id="6" name="Content Placeholder 4">
            <a:extLst>
              <a:ext uri="{FF2B5EF4-FFF2-40B4-BE49-F238E27FC236}">
                <a16:creationId xmlns="" xmlns:a16="http://schemas.microsoft.com/office/drawing/2014/main" id="{2D2558D7-C1FA-4F9A-849C-956E57B9114F}"/>
              </a:ext>
            </a:extLst>
          </p:cNvPr>
          <p:cNvPicPr>
            <a:picLocks noGrp="1" noChangeAspect="1"/>
          </p:cNvPicPr>
          <p:nvPr>
            <p:ph idx="1"/>
          </p:nvPr>
        </p:nvPicPr>
        <p:blipFill>
          <a:blip r:embed="rId2"/>
          <a:stretch>
            <a:fillRect/>
          </a:stretch>
        </p:blipFill>
        <p:spPr>
          <a:xfrm>
            <a:off x="117475" y="1122842"/>
            <a:ext cx="8907463" cy="5183815"/>
          </a:xfrm>
          <a:prstGeom prst="rect">
            <a:avLst/>
          </a:prstGeom>
        </p:spPr>
      </p:pic>
      <p:sp>
        <p:nvSpPr>
          <p:cNvPr id="7" name="Text Box 6">
            <a:extLst>
              <a:ext uri="{FF2B5EF4-FFF2-40B4-BE49-F238E27FC236}">
                <a16:creationId xmlns="" xmlns:a16="http://schemas.microsoft.com/office/drawing/2014/main" id="{BAEC5B79-B6E0-4D69-BEC1-1E61D524123B}"/>
              </a:ext>
            </a:extLst>
          </p:cNvPr>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IEEE 830-1998 Standard         </a:t>
            </a:r>
            <a:r>
              <a:rPr lang="en-US" altLang="en-US" sz="1200" u="sng" dirty="0"/>
              <a:t>IEEE 830 and ISO/IEC 12207</a:t>
            </a:r>
            <a:r>
              <a:rPr lang="en-US" altLang="en-US" sz="1200" dirty="0">
                <a:solidFill>
                  <a:srgbClr val="969696"/>
                </a:solidFill>
              </a:rPr>
              <a:t>         ISO/IEC/IEEE 29148:2011</a:t>
            </a:r>
            <a:endParaRPr lang="en-CA" altLang="en-US" sz="1200" dirty="0">
              <a:solidFill>
                <a:srgbClr val="969696"/>
              </a:solidFill>
            </a:endParaRPr>
          </a:p>
        </p:txBody>
      </p:sp>
      <p:sp>
        <p:nvSpPr>
          <p:cNvPr id="9" name="Rectangle 8">
            <a:extLst>
              <a:ext uri="{FF2B5EF4-FFF2-40B4-BE49-F238E27FC236}">
                <a16:creationId xmlns="" xmlns:a16="http://schemas.microsoft.com/office/drawing/2014/main" id="{249BC354-F5F3-4E13-ABE6-86C6DB42DFBA}"/>
              </a:ext>
            </a:extLst>
          </p:cNvPr>
          <p:cNvSpPr/>
          <p:nvPr/>
        </p:nvSpPr>
        <p:spPr bwMode="auto">
          <a:xfrm>
            <a:off x="651362" y="1870562"/>
            <a:ext cx="3602650" cy="381000"/>
          </a:xfrm>
          <a:prstGeom prst="rect">
            <a:avLst/>
          </a:prstGeom>
          <a:solidFill>
            <a:srgbClr val="FFFF00">
              <a:alpha val="20000"/>
            </a:srgbClr>
          </a:solidFill>
          <a:ln>
            <a:noFill/>
          </a:ln>
          <a:effectLst/>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spAutoFit/>
          </a:bodyPr>
          <a:lstStyle/>
          <a:p>
            <a:pPr marL="0" marR="0" indent="0" algn="l" defTabSz="762000" rtl="0" eaLnBrk="1" fontAlgn="base" latinLnBrk="0" hangingPunct="1">
              <a:lnSpc>
                <a:spcPct val="100000"/>
              </a:lnSpc>
              <a:spcBef>
                <a:spcPct val="50000"/>
              </a:spcBef>
              <a:spcAft>
                <a:spcPct val="0"/>
              </a:spcAft>
              <a:buClrTx/>
              <a:buSzTx/>
              <a:buFontTx/>
              <a:buNone/>
              <a:tabLst/>
            </a:pPr>
            <a:endParaRPr kumimoji="0" lang="en-CA" sz="1600" b="0" i="0" u="none" strike="noStrike" cap="none" normalizeH="0" baseline="0">
              <a:ln>
                <a:noFill/>
              </a:ln>
              <a:solidFill>
                <a:schemeClr val="tx1"/>
              </a:solidFill>
              <a:effectLst/>
              <a:latin typeface="Arial" pitchFamily="34" charset="0"/>
            </a:endParaRPr>
          </a:p>
        </p:txBody>
      </p:sp>
      <p:sp>
        <p:nvSpPr>
          <p:cNvPr id="10" name="Rectangle 9">
            <a:extLst>
              <a:ext uri="{FF2B5EF4-FFF2-40B4-BE49-F238E27FC236}">
                <a16:creationId xmlns="" xmlns:a16="http://schemas.microsoft.com/office/drawing/2014/main" id="{4586C7FC-850B-43B4-BED4-18217F5B6652}"/>
              </a:ext>
            </a:extLst>
          </p:cNvPr>
          <p:cNvSpPr/>
          <p:nvPr/>
        </p:nvSpPr>
        <p:spPr bwMode="auto">
          <a:xfrm>
            <a:off x="4936146" y="1617784"/>
            <a:ext cx="3979254" cy="511420"/>
          </a:xfrm>
          <a:prstGeom prst="rect">
            <a:avLst/>
          </a:prstGeom>
          <a:solidFill>
            <a:srgbClr val="FFFF00">
              <a:alpha val="20000"/>
            </a:srgbClr>
          </a:solidFill>
          <a:ln>
            <a:noFill/>
          </a:ln>
          <a:effectLst/>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spAutoFit/>
          </a:bodyPr>
          <a:lstStyle/>
          <a:p>
            <a:pPr marL="0" marR="0" indent="0" algn="l" defTabSz="762000" rtl="0" eaLnBrk="1" fontAlgn="base" latinLnBrk="0" hangingPunct="1">
              <a:lnSpc>
                <a:spcPct val="100000"/>
              </a:lnSpc>
              <a:spcBef>
                <a:spcPct val="50000"/>
              </a:spcBef>
              <a:spcAft>
                <a:spcPct val="0"/>
              </a:spcAft>
              <a:buClrTx/>
              <a:buSzTx/>
              <a:buFontTx/>
              <a:buNone/>
              <a:tabLst/>
            </a:pPr>
            <a:endParaRPr kumimoji="0" lang="en-CA"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581085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10B935E5-23A1-4CAC-A52F-992309A8965A}" type="slidenum">
              <a:rPr lang="en-CA" altLang="en-US" sz="1200" smtClean="0">
                <a:solidFill>
                  <a:srgbClr val="002654"/>
                </a:solidFill>
              </a:rPr>
              <a:pPr/>
              <a:t>17</a:t>
            </a:fld>
            <a:endParaRPr lang="en-CA" altLang="en-US" sz="1200">
              <a:solidFill>
                <a:srgbClr val="002654"/>
              </a:solidFill>
            </a:endParaRPr>
          </a:p>
        </p:txBody>
      </p:sp>
      <p:sp>
        <p:nvSpPr>
          <p:cNvPr id="17411" name="Rectangle 4"/>
          <p:cNvSpPr>
            <a:spLocks noGrp="1" noChangeArrowheads="1"/>
          </p:cNvSpPr>
          <p:nvPr>
            <p:ph type="title"/>
          </p:nvPr>
        </p:nvSpPr>
        <p:spPr/>
        <p:txBody>
          <a:bodyPr/>
          <a:lstStyle/>
          <a:p>
            <a:pPr eaLnBrk="1" hangingPunct="1"/>
            <a:r>
              <a:rPr lang="en-CA" altLang="en-US"/>
              <a:t>Relationship of IEEE 830 and ISO/IEC 12207 (1)</a:t>
            </a:r>
          </a:p>
        </p:txBody>
      </p:sp>
      <p:sp>
        <p:nvSpPr>
          <p:cNvPr id="17412" name="Rectangle 5"/>
          <p:cNvSpPr>
            <a:spLocks noGrp="1" noChangeArrowheads="1"/>
          </p:cNvSpPr>
          <p:nvPr>
            <p:ph type="body" idx="1"/>
          </p:nvPr>
        </p:nvSpPr>
        <p:spPr/>
        <p:txBody>
          <a:bodyPr/>
          <a:lstStyle/>
          <a:p>
            <a:pPr eaLnBrk="1" hangingPunct="1"/>
            <a:r>
              <a:rPr lang="en-CA" altLang="en-US"/>
              <a:t>12207</a:t>
            </a:r>
          </a:p>
          <a:p>
            <a:pPr lvl="1" eaLnBrk="1" hangingPunct="1"/>
            <a:r>
              <a:rPr lang="en-CA" altLang="en-US"/>
              <a:t>Common framework for  « </a:t>
            </a:r>
            <a:r>
              <a:rPr lang="en-CA" altLang="en-US">
                <a:solidFill>
                  <a:srgbClr val="FF0000"/>
                </a:solidFill>
              </a:rPr>
              <a:t>Software life cycle processes</a:t>
            </a:r>
            <a:r>
              <a:rPr lang="en-CA" altLang="en-US"/>
              <a:t> »</a:t>
            </a:r>
          </a:p>
          <a:p>
            <a:pPr lvl="1" eaLnBrk="1" hangingPunct="1"/>
            <a:r>
              <a:rPr lang="en-CA" altLang="en-US"/>
              <a:t>ISO/IEC 12207 = IEEE/EIA 12207</a:t>
            </a:r>
          </a:p>
          <a:p>
            <a:pPr eaLnBrk="1" hangingPunct="1"/>
            <a:endParaRPr lang="en-CA" altLang="en-US"/>
          </a:p>
          <a:p>
            <a:pPr eaLnBrk="1" hangingPunct="1"/>
            <a:r>
              <a:rPr lang="en-CA" altLang="en-US"/>
              <a:t>IEEE 830-1998 and IEEE/EIA 12207.1-1997 both place requirements on documents describing software requirements</a:t>
            </a:r>
          </a:p>
          <a:p>
            <a:pPr eaLnBrk="1" hangingPunct="1"/>
            <a:r>
              <a:rPr lang="en-CA" altLang="en-US"/>
              <a:t>Annex B of IEEE 830 explains the relationship between the two sets of requirements for those who want to produce documents that comply with both standards simultaneously</a:t>
            </a:r>
          </a:p>
          <a:p>
            <a:pPr eaLnBrk="1" hangingPunct="1"/>
            <a:r>
              <a:rPr lang="en-CA" altLang="en-US"/>
              <a:t>Such compliance may be required by customers when requesting proposals or issuing call for tenders</a:t>
            </a:r>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IEEE 830-1998 Standard         </a:t>
            </a:r>
            <a:r>
              <a:rPr lang="en-US" altLang="en-US" sz="1200" u="sng" dirty="0"/>
              <a:t>IEEE 830 and ISO/IEC 12207</a:t>
            </a:r>
            <a:r>
              <a:rPr lang="en-US" altLang="en-US" sz="1200" dirty="0">
                <a:solidFill>
                  <a:srgbClr val="969696"/>
                </a:solidFill>
              </a:rPr>
              <a:t>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CD136D4E-0D86-4CCC-A2FF-BF45C3C90E6E}" type="slidenum">
              <a:rPr lang="en-CA" altLang="en-US" sz="1200" smtClean="0">
                <a:solidFill>
                  <a:srgbClr val="002654"/>
                </a:solidFill>
              </a:rPr>
              <a:pPr/>
              <a:t>18</a:t>
            </a:fld>
            <a:endParaRPr lang="en-CA" altLang="en-US" sz="1200">
              <a:solidFill>
                <a:srgbClr val="002654"/>
              </a:solidFill>
            </a:endParaRPr>
          </a:p>
        </p:txBody>
      </p:sp>
      <p:sp>
        <p:nvSpPr>
          <p:cNvPr id="18435" name="Rectangle 5"/>
          <p:cNvSpPr>
            <a:spLocks noGrp="1" noChangeArrowheads="1"/>
          </p:cNvSpPr>
          <p:nvPr>
            <p:ph type="title"/>
          </p:nvPr>
        </p:nvSpPr>
        <p:spPr/>
        <p:txBody>
          <a:bodyPr/>
          <a:lstStyle/>
          <a:p>
            <a:pPr eaLnBrk="1" hangingPunct="1"/>
            <a:r>
              <a:rPr lang="en-CA" altLang="en-US" dirty="0"/>
              <a:t>Relationship of IEEE 830 and ISO/IEC 12207 (2)</a:t>
            </a:r>
            <a:endParaRPr lang="en-US" altLang="en-US" dirty="0"/>
          </a:p>
        </p:txBody>
      </p:sp>
      <p:sp>
        <p:nvSpPr>
          <p:cNvPr id="18436" name="Rectangle 6"/>
          <p:cNvSpPr>
            <a:spLocks noGrp="1" noChangeArrowheads="1"/>
          </p:cNvSpPr>
          <p:nvPr>
            <p:ph type="body"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Note: Table B.3 is more detailed and shows the correspondence between the two standards at the level of  </a:t>
            </a:r>
            <a:br>
              <a:rPr lang="en-US" altLang="en-US"/>
            </a:br>
            <a:r>
              <a:rPr lang="en-US" altLang="en-US"/>
              <a:t>requirements types</a:t>
            </a:r>
          </a:p>
        </p:txBody>
      </p:sp>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317625"/>
            <a:ext cx="79851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IEEE 830-1998 Standard         </a:t>
            </a:r>
            <a:r>
              <a:rPr lang="en-US" altLang="en-US" sz="1200" u="sng" dirty="0"/>
              <a:t>IEEE 830 and ISO/IEC 12207</a:t>
            </a:r>
            <a:r>
              <a:rPr lang="en-US" altLang="en-US" sz="1200" dirty="0">
                <a:solidFill>
                  <a:srgbClr val="969696"/>
                </a:solidFill>
              </a:rPr>
              <a:t>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ISO/IEC/IEEE 29148:2011</a:t>
            </a:r>
          </a:p>
        </p:txBody>
      </p:sp>
      <p:sp>
        <p:nvSpPr>
          <p:cNvPr id="3" name="Content Placeholder 2"/>
          <p:cNvSpPr>
            <a:spLocks noGrp="1"/>
          </p:cNvSpPr>
          <p:nvPr>
            <p:ph idx="1"/>
          </p:nvPr>
        </p:nvSpPr>
        <p:spPr/>
        <p:txBody>
          <a:bodyPr/>
          <a:lstStyle/>
          <a:p>
            <a:r>
              <a:rPr lang="en-CA" dirty="0"/>
              <a:t>ISO/IEC/IEEE 29148:2011: Systems and software engineering — Life cycle processes — Requirements engineering</a:t>
            </a:r>
          </a:p>
          <a:p>
            <a:pPr marL="760412" lvl="2">
              <a:buClr>
                <a:srgbClr val="D62828"/>
              </a:buClr>
              <a:buSzPct val="130000"/>
            </a:pPr>
            <a:r>
              <a:rPr lang="en-CA" dirty="0">
                <a:hlinkClick r:id="rId2"/>
              </a:rPr>
              <a:t>http://ieeexplore.ieee.org/stamp/stamp.jsp?arnumber=6146379</a:t>
            </a:r>
            <a:r>
              <a:rPr lang="en-CA" dirty="0"/>
              <a:t> </a:t>
            </a:r>
          </a:p>
          <a:p>
            <a:r>
              <a:rPr lang="en-CA" dirty="0"/>
              <a:t>This International Standard provides a unified treatment of the processes and products involved in engineering requirements throughout the life cycle of systems and software. </a:t>
            </a:r>
          </a:p>
          <a:p>
            <a:r>
              <a:rPr lang="en-CA" dirty="0"/>
              <a:t>Harmonizes IEEE 830, SWEBOK, and 7 other standards.</a:t>
            </a:r>
          </a:p>
          <a:p>
            <a:r>
              <a:rPr lang="en-CA" dirty="0"/>
              <a:t>More emphasis on characteristics of good requirements, RE activities and processes, operations (and operation context), and different information items (including their structures) such as specification of requirements for stakeholders, systems and software.</a:t>
            </a:r>
          </a:p>
          <a:p>
            <a:r>
              <a:rPr lang="en-CA" dirty="0"/>
              <a:t>Complies with ISO/IEC 15288 and ISO/IEC 12207 </a:t>
            </a:r>
          </a:p>
        </p:txBody>
      </p:sp>
      <p:sp>
        <p:nvSpPr>
          <p:cNvPr id="4" name="Slide Number Placeholder 3"/>
          <p:cNvSpPr>
            <a:spLocks noGrp="1"/>
          </p:cNvSpPr>
          <p:nvPr>
            <p:ph type="sldNum" sz="quarter" idx="10"/>
          </p:nvPr>
        </p:nvSpPr>
        <p:spPr/>
        <p:txBody>
          <a:bodyPr/>
          <a:lstStyle/>
          <a:p>
            <a:pPr>
              <a:defRPr/>
            </a:pPr>
            <a:fld id="{7B721323-515C-4912-928B-3949997DA44E}" type="slidenum">
              <a:rPr lang="en-CA" smtClean="0"/>
              <a:pPr>
                <a:defRPr/>
              </a:pPr>
              <a:t>19</a:t>
            </a:fld>
            <a:endParaRPr lang="en-CA" dirty="0"/>
          </a:p>
        </p:txBody>
      </p:sp>
      <p:sp>
        <p:nvSpPr>
          <p:cNvPr id="7"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IEEE 830-1998 Standard         </a:t>
            </a:r>
            <a:r>
              <a:rPr lang="en-US" altLang="en-US" sz="1200" dirty="0">
                <a:solidFill>
                  <a:srgbClr val="969696"/>
                </a:solidFill>
              </a:rPr>
              <a:t>IEEE 830 and ISO/IEC 12207         </a:t>
            </a:r>
            <a:r>
              <a:rPr lang="en-US" altLang="en-US" sz="1200" u="sng" dirty="0"/>
              <a:t>ISO/IEC/IEEE 29148:2011</a:t>
            </a:r>
            <a:endParaRPr lang="en-CA" altLang="en-US" sz="1200" u="sng" dirty="0"/>
          </a:p>
        </p:txBody>
      </p:sp>
    </p:spTree>
    <p:extLst>
      <p:ext uri="{BB962C8B-B14F-4D97-AF65-F5344CB8AC3E}">
        <p14:creationId xmlns:p14="http://schemas.microsoft.com/office/powerpoint/2010/main" val="3415640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A16016F8-7FC1-4426-8016-5C65D834DD7C}" type="slidenum">
              <a:rPr lang="en-CA" altLang="en-US" sz="1200" smtClean="0">
                <a:solidFill>
                  <a:srgbClr val="002654"/>
                </a:solidFill>
              </a:rPr>
              <a:pPr/>
              <a:t>2</a:t>
            </a:fld>
            <a:endParaRPr lang="en-CA" altLang="en-US" sz="1200">
              <a:solidFill>
                <a:srgbClr val="002654"/>
              </a:solidFill>
            </a:endParaRPr>
          </a:p>
        </p:txBody>
      </p:sp>
      <p:sp>
        <p:nvSpPr>
          <p:cNvPr id="4099" name="Rectangle 4"/>
          <p:cNvSpPr>
            <a:spLocks noGrp="1" noChangeArrowheads="1"/>
          </p:cNvSpPr>
          <p:nvPr>
            <p:ph type="title"/>
          </p:nvPr>
        </p:nvSpPr>
        <p:spPr/>
        <p:txBody>
          <a:bodyPr/>
          <a:lstStyle/>
          <a:p>
            <a:pPr eaLnBrk="1" hangingPunct="1"/>
            <a:r>
              <a:rPr lang="en-CA" altLang="en-US"/>
              <a:t>Table of Contents</a:t>
            </a:r>
          </a:p>
        </p:txBody>
      </p:sp>
      <p:sp>
        <p:nvSpPr>
          <p:cNvPr id="4100" name="Rectangle 5"/>
          <p:cNvSpPr>
            <a:spLocks noGrp="1" noChangeArrowheads="1"/>
          </p:cNvSpPr>
          <p:nvPr>
            <p:ph type="body" idx="1"/>
          </p:nvPr>
        </p:nvSpPr>
        <p:spPr/>
        <p:txBody>
          <a:bodyPr/>
          <a:lstStyle/>
          <a:p>
            <a:pPr eaLnBrk="1" hangingPunct="1"/>
            <a:r>
              <a:rPr lang="en-CA" altLang="en-US" dirty="0"/>
              <a:t>Requirements Specification Document</a:t>
            </a:r>
          </a:p>
          <a:p>
            <a:pPr eaLnBrk="1" hangingPunct="1"/>
            <a:endParaRPr lang="en-CA" altLang="en-US" dirty="0"/>
          </a:p>
          <a:p>
            <a:pPr eaLnBrk="1" hangingPunct="1"/>
            <a:r>
              <a:rPr lang="en-CA" altLang="en-US" dirty="0"/>
              <a:t>Old IEEE 830-1998 Standard</a:t>
            </a:r>
            <a:br>
              <a:rPr lang="en-CA" altLang="en-US" dirty="0"/>
            </a:br>
            <a:endParaRPr lang="en-CA" altLang="en-US" dirty="0"/>
          </a:p>
          <a:p>
            <a:pPr eaLnBrk="1" hangingPunct="1"/>
            <a:r>
              <a:rPr lang="en-CA" altLang="en-US" dirty="0"/>
              <a:t>Relationship between IEEE 830 and ISO/IEC 12207</a:t>
            </a:r>
          </a:p>
          <a:p>
            <a:pPr eaLnBrk="1" hangingPunct="1"/>
            <a:endParaRPr lang="en-CA" altLang="en-US" dirty="0"/>
          </a:p>
          <a:p>
            <a:pPr eaLnBrk="1" hangingPunct="1"/>
            <a:r>
              <a:rPr lang="en-CA" altLang="en-US" dirty="0"/>
              <a:t>ISO/IEC/IEEE 29148:2011 Standard</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Stakeholder Requirements Specification Outline</a:t>
            </a:r>
          </a:p>
        </p:txBody>
      </p:sp>
      <p:sp>
        <p:nvSpPr>
          <p:cNvPr id="4" name="Slide Number Placeholder 3"/>
          <p:cNvSpPr>
            <a:spLocks noGrp="1"/>
          </p:cNvSpPr>
          <p:nvPr>
            <p:ph type="sldNum" sz="quarter" idx="10"/>
          </p:nvPr>
        </p:nvSpPr>
        <p:spPr/>
        <p:txBody>
          <a:bodyPr/>
          <a:lstStyle/>
          <a:p>
            <a:pPr>
              <a:defRPr/>
            </a:pPr>
            <a:fld id="{7B721323-515C-4912-928B-3949997DA44E}" type="slidenum">
              <a:rPr lang="en-CA" smtClean="0"/>
              <a:pPr>
                <a:defRPr/>
              </a:pPr>
              <a:t>20</a:t>
            </a:fld>
            <a:endParaRPr lang="en-CA"/>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0055" y="927100"/>
            <a:ext cx="4002302" cy="557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IEEE 830-1998 Standard         </a:t>
            </a:r>
            <a:r>
              <a:rPr lang="en-US" altLang="en-US" sz="1200" dirty="0">
                <a:solidFill>
                  <a:srgbClr val="969696"/>
                </a:solidFill>
              </a:rPr>
              <a:t>IEEE 830 and ISO/IEC 12207         </a:t>
            </a:r>
            <a:r>
              <a:rPr lang="en-US" altLang="en-US" sz="1200" u="sng" dirty="0"/>
              <a:t>ISO/IEC/IEEE 29148:2011</a:t>
            </a:r>
            <a:endParaRPr lang="en-CA" altLang="en-US" sz="1200" u="sng" dirty="0"/>
          </a:p>
        </p:txBody>
      </p:sp>
    </p:spTree>
    <p:extLst>
      <p:ext uri="{BB962C8B-B14F-4D97-AF65-F5344CB8AC3E}">
        <p14:creationId xmlns:p14="http://schemas.microsoft.com/office/powerpoint/2010/main" val="3028485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System Requirements Specification Outline</a:t>
            </a:r>
          </a:p>
        </p:txBody>
      </p:sp>
      <p:sp>
        <p:nvSpPr>
          <p:cNvPr id="4" name="Slide Number Placeholder 3"/>
          <p:cNvSpPr>
            <a:spLocks noGrp="1"/>
          </p:cNvSpPr>
          <p:nvPr>
            <p:ph type="sldNum" sz="quarter" idx="10"/>
          </p:nvPr>
        </p:nvSpPr>
        <p:spPr/>
        <p:txBody>
          <a:bodyPr/>
          <a:lstStyle/>
          <a:p>
            <a:pPr>
              <a:defRPr/>
            </a:pPr>
            <a:fld id="{7B721323-515C-4912-928B-3949997DA44E}" type="slidenum">
              <a:rPr lang="en-CA" smtClean="0"/>
              <a:pPr>
                <a:defRPr/>
              </a:pPr>
              <a:t>21</a:t>
            </a:fld>
            <a:endParaRPr lang="en-CA"/>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698" y="927100"/>
            <a:ext cx="4265016" cy="557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IEEE 830-1998 Standard         </a:t>
            </a:r>
            <a:r>
              <a:rPr lang="en-US" altLang="en-US" sz="1200" dirty="0">
                <a:solidFill>
                  <a:srgbClr val="969696"/>
                </a:solidFill>
              </a:rPr>
              <a:t>IEEE 830 and ISO/IEC 12207         </a:t>
            </a:r>
            <a:r>
              <a:rPr lang="en-US" altLang="en-US" sz="1200" u="sng" dirty="0"/>
              <a:t>ISO/IEC/IEEE 29148:2011</a:t>
            </a:r>
            <a:endParaRPr lang="en-CA" altLang="en-US" sz="1200" u="sng" dirty="0"/>
          </a:p>
        </p:txBody>
      </p:sp>
    </p:spTree>
    <p:extLst>
      <p:ext uri="{BB962C8B-B14F-4D97-AF65-F5344CB8AC3E}">
        <p14:creationId xmlns:p14="http://schemas.microsoft.com/office/powerpoint/2010/main" val="139411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Software Requirements Specification Outline</a:t>
            </a:r>
          </a:p>
        </p:txBody>
      </p:sp>
      <p:sp>
        <p:nvSpPr>
          <p:cNvPr id="4" name="Slide Number Placeholder 3"/>
          <p:cNvSpPr>
            <a:spLocks noGrp="1"/>
          </p:cNvSpPr>
          <p:nvPr>
            <p:ph type="sldNum" sz="quarter" idx="10"/>
          </p:nvPr>
        </p:nvSpPr>
        <p:spPr/>
        <p:txBody>
          <a:bodyPr/>
          <a:lstStyle/>
          <a:p>
            <a:pPr>
              <a:defRPr/>
            </a:pPr>
            <a:fld id="{7B721323-515C-4912-928B-3949997DA44E}" type="slidenum">
              <a:rPr lang="en-CA" smtClean="0"/>
              <a:pPr>
                <a:defRPr/>
              </a:pPr>
              <a:t>22</a:t>
            </a:fld>
            <a:endParaRPr lang="en-CA"/>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8197" y="902155"/>
            <a:ext cx="4233831" cy="544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4700789" y="4915211"/>
            <a:ext cx="4031087" cy="442402"/>
          </a:xfrm>
          <a:prstGeom prst="rect">
            <a:avLst/>
          </a:prstGeom>
          <a:solidFill>
            <a:srgbClr val="FFFF66">
              <a:alpha val="29804"/>
            </a:srgbClr>
          </a:solidFill>
          <a:ln/>
          <a:extLst>
            <a:ext uri="{53640926-AAD7-44D8-BBD7-CCE9431645EC}">
              <a14:shadowObscured xmlns:a14="http://schemas.microsoft.com/office/drawing/2010/main" val="1"/>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762000" rtl="0" eaLnBrk="1" fontAlgn="base" latinLnBrk="0" hangingPunct="1">
              <a:lnSpc>
                <a:spcPct val="100000"/>
              </a:lnSpc>
              <a:spcBef>
                <a:spcPct val="50000"/>
              </a:spcBef>
              <a:spcAft>
                <a:spcPct val="0"/>
              </a:spcAft>
              <a:buClrTx/>
              <a:buSzTx/>
              <a:buFontTx/>
              <a:buNone/>
              <a:tabLst/>
            </a:pPr>
            <a:endParaRPr kumimoji="0" lang="en-CA" sz="1600" b="0" i="0" u="none" strike="noStrike" cap="none" normalizeH="0" baseline="0">
              <a:ln>
                <a:noFill/>
              </a:ln>
              <a:solidFill>
                <a:schemeClr val="tx1"/>
              </a:solidFill>
              <a:effectLst/>
              <a:latin typeface="Arial" pitchFamily="34" charset="0"/>
            </a:endParaRPr>
          </a:p>
        </p:txBody>
      </p:sp>
      <p:sp>
        <p:nvSpPr>
          <p:cNvPr id="6" name="Rectangle 5"/>
          <p:cNvSpPr/>
          <p:nvPr/>
        </p:nvSpPr>
        <p:spPr>
          <a:xfrm>
            <a:off x="302653" y="1266130"/>
            <a:ext cx="3998891" cy="1815882"/>
          </a:xfrm>
          <a:prstGeom prst="rect">
            <a:avLst/>
          </a:prstGeom>
        </p:spPr>
        <p:txBody>
          <a:bodyPr wrap="square">
            <a:spAutoFit/>
          </a:bodyPr>
          <a:lstStyle/>
          <a:p>
            <a:r>
              <a:rPr lang="en-CA" b="1" dirty="0"/>
              <a:t>Verification: </a:t>
            </a:r>
            <a:r>
              <a:rPr lang="en-CA" dirty="0"/>
              <a:t>This section provides the verification approaches and methods planned to qualify the software. The information items for verification are recommended to be given in a parallel manner with the information items in section 3. </a:t>
            </a:r>
          </a:p>
        </p:txBody>
      </p:sp>
      <p:sp>
        <p:nvSpPr>
          <p:cNvPr id="10"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IEEE 830-1998 Standard         </a:t>
            </a:r>
            <a:r>
              <a:rPr lang="en-US" altLang="en-US" sz="1200" dirty="0">
                <a:solidFill>
                  <a:srgbClr val="969696"/>
                </a:solidFill>
              </a:rPr>
              <a:t>IEEE 830 and ISO/IEC 12207         </a:t>
            </a:r>
            <a:r>
              <a:rPr lang="en-US" altLang="en-US" sz="1200" u="sng" dirty="0"/>
              <a:t>ISO/IEC/IEEE 29148:2011</a:t>
            </a:r>
            <a:endParaRPr lang="en-CA" altLang="en-US" sz="1200" u="sng" dirty="0"/>
          </a:p>
        </p:txBody>
      </p:sp>
    </p:spTree>
    <p:extLst>
      <p:ext uri="{BB962C8B-B14F-4D97-AF65-F5344CB8AC3E}">
        <p14:creationId xmlns:p14="http://schemas.microsoft.com/office/powerpoint/2010/main" val="38001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6B41D90F-58B6-4618-A963-587102305B01}"/>
              </a:ext>
            </a:extLst>
          </p:cNvPr>
          <p:cNvSpPr>
            <a:spLocks noGrp="1"/>
          </p:cNvSpPr>
          <p:nvPr>
            <p:ph type="sldNum" sz="quarter" idx="10"/>
          </p:nvPr>
        </p:nvSpPr>
        <p:spPr/>
        <p:txBody>
          <a:bodyPr/>
          <a:lstStyle/>
          <a:p>
            <a:pPr>
              <a:defRPr/>
            </a:pPr>
            <a:fld id="{7B721323-515C-4912-928B-3949997DA44E}" type="slidenum">
              <a:rPr lang="en-CA" smtClean="0"/>
              <a:pPr>
                <a:defRPr/>
              </a:pPr>
              <a:t>23</a:t>
            </a:fld>
            <a:endParaRPr lang="en-CA"/>
          </a:p>
        </p:txBody>
      </p:sp>
      <p:sp>
        <p:nvSpPr>
          <p:cNvPr id="5" name="Title 1">
            <a:extLst>
              <a:ext uri="{FF2B5EF4-FFF2-40B4-BE49-F238E27FC236}">
                <a16:creationId xmlns="" xmlns:a16="http://schemas.microsoft.com/office/drawing/2014/main" id="{EA1E0984-CD60-497C-AA3C-0F1F990F2F7B}"/>
              </a:ext>
            </a:extLst>
          </p:cNvPr>
          <p:cNvSpPr>
            <a:spLocks noGrp="1"/>
          </p:cNvSpPr>
          <p:nvPr>
            <p:ph type="title"/>
          </p:nvPr>
        </p:nvSpPr>
        <p:spPr>
          <a:xfrm>
            <a:off x="117475" y="234950"/>
            <a:ext cx="8907463" cy="608013"/>
          </a:xfrm>
        </p:spPr>
        <p:txBody>
          <a:bodyPr/>
          <a:lstStyle/>
          <a:p>
            <a:r>
              <a:rPr lang="en-CA" dirty="0"/>
              <a:t>Relevant Patterns… in French!</a:t>
            </a:r>
          </a:p>
        </p:txBody>
      </p:sp>
      <p:sp>
        <p:nvSpPr>
          <p:cNvPr id="6" name="Content Placeholder 2">
            <a:extLst>
              <a:ext uri="{FF2B5EF4-FFF2-40B4-BE49-F238E27FC236}">
                <a16:creationId xmlns="" xmlns:a16="http://schemas.microsoft.com/office/drawing/2014/main" id="{41F28340-10B3-4DF7-A9BE-E2E4C3ED3DF8}"/>
              </a:ext>
            </a:extLst>
          </p:cNvPr>
          <p:cNvSpPr>
            <a:spLocks noGrp="1"/>
          </p:cNvSpPr>
          <p:nvPr>
            <p:ph idx="1"/>
          </p:nvPr>
        </p:nvSpPr>
        <p:spPr>
          <a:xfrm>
            <a:off x="117475" y="920661"/>
            <a:ext cx="8907463" cy="5575300"/>
          </a:xfrm>
        </p:spPr>
        <p:txBody>
          <a:bodyPr/>
          <a:lstStyle/>
          <a:p>
            <a:r>
              <a:rPr lang="en-CA" dirty="0"/>
              <a:t>From Hydro-Québec (with thanks to René </a:t>
            </a:r>
            <a:r>
              <a:rPr lang="en-CA" dirty="0" err="1"/>
              <a:t>Bujold</a:t>
            </a:r>
            <a:r>
              <a:rPr lang="en-CA" dirty="0"/>
              <a:t>)</a:t>
            </a:r>
            <a:endParaRPr lang="en-CA" dirty="0">
              <a:hlinkClick r:id="rId2"/>
            </a:endParaRPr>
          </a:p>
          <a:p>
            <a:r>
              <a:rPr lang="en-CA" b="1" dirty="0">
                <a:hlinkClick r:id="rId2"/>
              </a:rPr>
              <a:t>Excel file</a:t>
            </a:r>
            <a:r>
              <a:rPr lang="en-CA" b="1" dirty="0"/>
              <a:t> </a:t>
            </a:r>
            <a:r>
              <a:rPr lang="en-CA" dirty="0"/>
              <a:t>with hundreds of illustrated patterns based on the structure of IEEE 830, including non-functional requirements</a:t>
            </a:r>
          </a:p>
        </p:txBody>
      </p:sp>
      <p:pic>
        <p:nvPicPr>
          <p:cNvPr id="7" name="Picture 6">
            <a:extLst>
              <a:ext uri="{FF2B5EF4-FFF2-40B4-BE49-F238E27FC236}">
                <a16:creationId xmlns="" xmlns:a16="http://schemas.microsoft.com/office/drawing/2014/main" id="{5EA3CA79-3692-4797-9BB2-EA13392731CA}"/>
              </a:ext>
            </a:extLst>
          </p:cNvPr>
          <p:cNvPicPr>
            <a:picLocks noChangeAspect="1"/>
          </p:cNvPicPr>
          <p:nvPr/>
        </p:nvPicPr>
        <p:blipFill>
          <a:blip r:embed="rId3"/>
          <a:stretch>
            <a:fillRect/>
          </a:stretch>
        </p:blipFill>
        <p:spPr>
          <a:xfrm>
            <a:off x="0" y="2111488"/>
            <a:ext cx="9144000" cy="4121342"/>
          </a:xfrm>
          <a:prstGeom prst="rect">
            <a:avLst/>
          </a:prstGeom>
        </p:spPr>
      </p:pic>
    </p:spTree>
    <p:extLst>
      <p:ext uri="{BB962C8B-B14F-4D97-AF65-F5344CB8AC3E}">
        <p14:creationId xmlns:p14="http://schemas.microsoft.com/office/powerpoint/2010/main" val="2359256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B8F24B-FDA1-4DB0-811C-5D26C00036C6}"/>
              </a:ext>
            </a:extLst>
          </p:cNvPr>
          <p:cNvSpPr>
            <a:spLocks noGrp="1"/>
          </p:cNvSpPr>
          <p:nvPr>
            <p:ph type="title"/>
          </p:nvPr>
        </p:nvSpPr>
        <p:spPr/>
        <p:txBody>
          <a:bodyPr/>
          <a:lstStyle/>
          <a:p>
            <a:r>
              <a:rPr lang="en-CA" dirty="0"/>
              <a:t>Some tools that can help you…</a:t>
            </a:r>
          </a:p>
        </p:txBody>
      </p:sp>
      <p:sp>
        <p:nvSpPr>
          <p:cNvPr id="3" name="Content Placeholder 2">
            <a:extLst>
              <a:ext uri="{FF2B5EF4-FFF2-40B4-BE49-F238E27FC236}">
                <a16:creationId xmlns="" xmlns:a16="http://schemas.microsoft.com/office/drawing/2014/main" id="{8CC8C7F5-BDF5-4A53-9574-7B67B992C5F8}"/>
              </a:ext>
            </a:extLst>
          </p:cNvPr>
          <p:cNvSpPr>
            <a:spLocks noGrp="1"/>
          </p:cNvSpPr>
          <p:nvPr>
            <p:ph idx="1"/>
          </p:nvPr>
        </p:nvSpPr>
        <p:spPr/>
        <p:txBody>
          <a:bodyPr/>
          <a:lstStyle/>
          <a:p>
            <a:r>
              <a:rPr lang="en-CA" dirty="0">
                <a:hlinkClick r:id="rId2"/>
              </a:rPr>
              <a:t>Requirements Authoring Tool (RAT)</a:t>
            </a:r>
            <a:r>
              <a:rPr lang="en-CA" dirty="0"/>
              <a:t> </a:t>
            </a:r>
          </a:p>
          <a:p>
            <a:r>
              <a:rPr lang="en-CA" dirty="0">
                <a:hlinkClick r:id="rId3"/>
              </a:rPr>
              <a:t>Requirements Quality Analyzer (RQA)</a:t>
            </a:r>
            <a:endParaRPr lang="en-CA" dirty="0"/>
          </a:p>
          <a:p>
            <a:r>
              <a:rPr lang="en-CA" dirty="0">
                <a:hlinkClick r:id="rId4"/>
              </a:rPr>
              <a:t>QVscribe</a:t>
            </a:r>
            <a:endParaRPr lang="en-CA" dirty="0"/>
          </a:p>
          <a:p>
            <a:r>
              <a:rPr lang="en-CA" dirty="0">
                <a:hlinkClick r:id="rId5"/>
              </a:rPr>
              <a:t>Specification Analysis Tool (SAT)</a:t>
            </a:r>
            <a:endParaRPr lang="en-CA" dirty="0"/>
          </a:p>
          <a:p>
            <a:r>
              <a:rPr lang="en-CA" dirty="0">
                <a:hlinkClick r:id="rId6"/>
              </a:rPr>
              <a:t>RAVEN</a:t>
            </a:r>
            <a:r>
              <a:rPr lang="en-CA" dirty="0"/>
              <a:t> </a:t>
            </a:r>
          </a:p>
          <a:p>
            <a:endParaRPr lang="en-CA" dirty="0"/>
          </a:p>
          <a:p>
            <a:r>
              <a:rPr lang="en-CA" dirty="0"/>
              <a:t>Interesting article: A. Smit, R. Halligan: </a:t>
            </a:r>
            <a:r>
              <a:rPr lang="en-CA" dirty="0">
                <a:hlinkClick r:id="rId7"/>
              </a:rPr>
              <a:t>An evaluation of requirements writing templates and tools</a:t>
            </a:r>
            <a:r>
              <a:rPr lang="en-CA" dirty="0"/>
              <a:t>. 12th INCOSE SA Systems Engineering Conference, 2016. </a:t>
            </a:r>
          </a:p>
          <a:p>
            <a:endParaRPr lang="en-CA" dirty="0"/>
          </a:p>
        </p:txBody>
      </p:sp>
      <p:sp>
        <p:nvSpPr>
          <p:cNvPr id="4" name="Slide Number Placeholder 3">
            <a:extLst>
              <a:ext uri="{FF2B5EF4-FFF2-40B4-BE49-F238E27FC236}">
                <a16:creationId xmlns="" xmlns:a16="http://schemas.microsoft.com/office/drawing/2014/main" id="{D4A66CDC-A87E-4BE4-BFF3-A8AA06678989}"/>
              </a:ext>
            </a:extLst>
          </p:cNvPr>
          <p:cNvSpPr>
            <a:spLocks noGrp="1"/>
          </p:cNvSpPr>
          <p:nvPr>
            <p:ph type="sldNum" sz="quarter" idx="10"/>
          </p:nvPr>
        </p:nvSpPr>
        <p:spPr/>
        <p:txBody>
          <a:bodyPr/>
          <a:lstStyle/>
          <a:p>
            <a:pPr>
              <a:defRPr/>
            </a:pPr>
            <a:fld id="{7B721323-515C-4912-928B-3949997DA44E}" type="slidenum">
              <a:rPr lang="en-CA" smtClean="0"/>
              <a:pPr>
                <a:defRPr/>
              </a:pPr>
              <a:t>24</a:t>
            </a:fld>
            <a:endParaRPr lang="en-CA"/>
          </a:p>
        </p:txBody>
      </p:sp>
    </p:spTree>
    <p:extLst>
      <p:ext uri="{BB962C8B-B14F-4D97-AF65-F5344CB8AC3E}">
        <p14:creationId xmlns:p14="http://schemas.microsoft.com/office/powerpoint/2010/main" val="1383749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Quiz</a:t>
            </a:r>
          </a:p>
        </p:txBody>
      </p:sp>
      <p:sp>
        <p:nvSpPr>
          <p:cNvPr id="3" name="Content Placeholder 2"/>
          <p:cNvSpPr>
            <a:spLocks noGrp="1"/>
          </p:cNvSpPr>
          <p:nvPr>
            <p:ph idx="1"/>
          </p:nvPr>
        </p:nvSpPr>
        <p:spPr/>
        <p:txBody>
          <a:bodyPr>
            <a:normAutofit lnSpcReduction="10000"/>
          </a:bodyPr>
          <a:lstStyle/>
          <a:p>
            <a:pPr marL="642937" indent="-457200">
              <a:lnSpc>
                <a:spcPct val="100000"/>
              </a:lnSpc>
              <a:buFont typeface="+mj-lt"/>
              <a:buAutoNum type="arabicPeriod"/>
            </a:pPr>
            <a:r>
              <a:rPr lang="en-CA" dirty="0"/>
              <a:t>Does IEEE 29148 offer standard templates for requirements specifications?</a:t>
            </a:r>
          </a:p>
          <a:p>
            <a:pPr marL="642937" indent="-457200">
              <a:lnSpc>
                <a:spcPct val="100000"/>
              </a:lnSpc>
              <a:buFont typeface="+mj-lt"/>
              <a:buAutoNum type="arabicPeriod"/>
            </a:pPr>
            <a:endParaRPr lang="en-CA" dirty="0"/>
          </a:p>
          <a:p>
            <a:pPr marL="642937" indent="-457200">
              <a:lnSpc>
                <a:spcPct val="100000"/>
              </a:lnSpc>
              <a:buFont typeface="+mj-lt"/>
              <a:buAutoNum type="arabicPeriod"/>
            </a:pPr>
            <a:r>
              <a:rPr lang="en-CA" dirty="0"/>
              <a:t>Whom are requirements specification documents meant for?</a:t>
            </a:r>
          </a:p>
          <a:p>
            <a:pPr marL="642937" indent="-457200">
              <a:lnSpc>
                <a:spcPct val="100000"/>
              </a:lnSpc>
              <a:buFont typeface="+mj-lt"/>
              <a:buAutoNum type="arabicPeriod"/>
            </a:pPr>
            <a:endParaRPr lang="en-CA" dirty="0"/>
          </a:p>
          <a:p>
            <a:pPr marL="642937" indent="-457200">
              <a:lnSpc>
                <a:spcPct val="100000"/>
              </a:lnSpc>
              <a:buFont typeface="+mj-lt"/>
              <a:buAutoNum type="arabicPeriod"/>
            </a:pPr>
            <a:r>
              <a:rPr lang="en-CA" dirty="0"/>
              <a:t>Can you enumerate two types of requirements specifications?</a:t>
            </a:r>
          </a:p>
          <a:p>
            <a:pPr marL="642937" indent="-457200">
              <a:lnSpc>
                <a:spcPct val="100000"/>
              </a:lnSpc>
              <a:buFont typeface="+mj-lt"/>
              <a:buAutoNum type="arabicPeriod"/>
            </a:pPr>
            <a:endParaRPr lang="en-CA" dirty="0"/>
          </a:p>
          <a:p>
            <a:pPr marL="642937" indent="-457200">
              <a:lnSpc>
                <a:spcPct val="100000"/>
              </a:lnSpc>
              <a:buFont typeface="+mj-lt"/>
              <a:buAutoNum type="arabicPeriod"/>
            </a:pPr>
            <a:r>
              <a:rPr lang="en-CA" dirty="0"/>
              <a:t>Can you enumerate three benefits of using a standard such as ISO/IEC/IEEE 29148:2011?</a:t>
            </a:r>
          </a:p>
          <a:p>
            <a:pPr marL="642937" indent="-457200">
              <a:lnSpc>
                <a:spcPct val="100000"/>
              </a:lnSpc>
              <a:buFont typeface="+mj-lt"/>
              <a:buAutoNum type="arabicPeriod"/>
            </a:pPr>
            <a:endParaRPr lang="en-CA" dirty="0"/>
          </a:p>
          <a:p>
            <a:pPr marL="642937" indent="-457200">
              <a:lnSpc>
                <a:spcPct val="100000"/>
              </a:lnSpc>
              <a:buFont typeface="+mj-lt"/>
              <a:buAutoNum type="arabicPeriod"/>
            </a:pPr>
            <a:r>
              <a:rPr lang="en-CA" dirty="0"/>
              <a:t>Can you think of potential problems related to the use of such standards?</a:t>
            </a:r>
          </a:p>
        </p:txBody>
      </p:sp>
      <p:sp>
        <p:nvSpPr>
          <p:cNvPr id="4" name="Slide Number Placeholder 3"/>
          <p:cNvSpPr>
            <a:spLocks noGrp="1"/>
          </p:cNvSpPr>
          <p:nvPr>
            <p:ph type="sldNum" sz="quarter" idx="10"/>
          </p:nvPr>
        </p:nvSpPr>
        <p:spPr/>
        <p:txBody>
          <a:bodyPr/>
          <a:lstStyle/>
          <a:p>
            <a:pPr>
              <a:defRPr/>
            </a:pPr>
            <a:fld id="{7B721323-515C-4912-928B-3949997DA44E}" type="slidenum">
              <a:rPr lang="en-CA" smtClean="0"/>
              <a:pPr>
                <a:defRPr/>
              </a:pPr>
              <a:t>25</a:t>
            </a:fld>
            <a:endParaRPr lang="en-CA"/>
          </a:p>
        </p:txBody>
      </p:sp>
    </p:spTree>
    <p:extLst>
      <p:ext uri="{BB962C8B-B14F-4D97-AF65-F5344CB8AC3E}">
        <p14:creationId xmlns:p14="http://schemas.microsoft.com/office/powerpoint/2010/main" val="1054867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69A8421-E144-4471-B4AA-D90744B6F6CC}"/>
              </a:ext>
            </a:extLst>
          </p:cNvPr>
          <p:cNvSpPr>
            <a:spLocks noGrp="1"/>
          </p:cNvSpPr>
          <p:nvPr>
            <p:ph type="sldNum" sz="quarter" idx="10"/>
          </p:nvPr>
        </p:nvSpPr>
        <p:spPr/>
        <p:txBody>
          <a:bodyPr/>
          <a:lstStyle/>
          <a:p>
            <a:pPr>
              <a:defRPr/>
            </a:pPr>
            <a:fld id="{7B721323-515C-4912-928B-3949997DA44E}" type="slidenum">
              <a:rPr lang="en-CA" smtClean="0"/>
              <a:pPr>
                <a:defRPr/>
              </a:pPr>
              <a:t>26</a:t>
            </a:fld>
            <a:endParaRPr lang="en-CA"/>
          </a:p>
        </p:txBody>
      </p:sp>
      <p:sp>
        <p:nvSpPr>
          <p:cNvPr id="5" name="Title 1">
            <a:extLst>
              <a:ext uri="{FF2B5EF4-FFF2-40B4-BE49-F238E27FC236}">
                <a16:creationId xmlns="" xmlns:a16="http://schemas.microsoft.com/office/drawing/2014/main" id="{9B19F1E8-9D56-4E5C-A829-1BDBDAE21456}"/>
              </a:ext>
            </a:extLst>
          </p:cNvPr>
          <p:cNvSpPr>
            <a:spLocks noGrp="1"/>
          </p:cNvSpPr>
          <p:nvPr>
            <p:ph type="title"/>
          </p:nvPr>
        </p:nvSpPr>
        <p:spPr>
          <a:xfrm>
            <a:off x="117475" y="234950"/>
            <a:ext cx="8907463" cy="608013"/>
          </a:xfrm>
        </p:spPr>
        <p:txBody>
          <a:bodyPr/>
          <a:lstStyle/>
          <a:p>
            <a:r>
              <a:rPr lang="en-CA" dirty="0"/>
              <a:t>ISO JTC1-SC7 Standards and Technical Reports</a:t>
            </a:r>
          </a:p>
        </p:txBody>
      </p:sp>
      <p:pic>
        <p:nvPicPr>
          <p:cNvPr id="6" name="Content Placeholder 4">
            <a:extLst>
              <a:ext uri="{FF2B5EF4-FFF2-40B4-BE49-F238E27FC236}">
                <a16:creationId xmlns="" xmlns:a16="http://schemas.microsoft.com/office/drawing/2014/main" id="{2A839522-BD37-493F-A10D-35A51F29BE21}"/>
              </a:ext>
            </a:extLst>
          </p:cNvPr>
          <p:cNvPicPr>
            <a:picLocks noGrp="1" noChangeAspect="1"/>
          </p:cNvPicPr>
          <p:nvPr>
            <p:ph idx="1"/>
          </p:nvPr>
        </p:nvPicPr>
        <p:blipFill>
          <a:blip r:embed="rId2"/>
          <a:stretch>
            <a:fillRect/>
          </a:stretch>
        </p:blipFill>
        <p:spPr>
          <a:xfrm>
            <a:off x="694888" y="861496"/>
            <a:ext cx="7752636" cy="5575300"/>
          </a:xfrm>
          <a:prstGeom prst="rect">
            <a:avLst/>
          </a:prstGeom>
        </p:spPr>
      </p:pic>
      <p:sp>
        <p:nvSpPr>
          <p:cNvPr id="7" name="Rectangle 6">
            <a:extLst>
              <a:ext uri="{FF2B5EF4-FFF2-40B4-BE49-F238E27FC236}">
                <a16:creationId xmlns="" xmlns:a16="http://schemas.microsoft.com/office/drawing/2014/main" id="{2EF3FDB4-0438-491C-8D8D-F4683B0B15FF}"/>
              </a:ext>
            </a:extLst>
          </p:cNvPr>
          <p:cNvSpPr/>
          <p:nvPr/>
        </p:nvSpPr>
        <p:spPr>
          <a:xfrm>
            <a:off x="1184737" y="6450727"/>
            <a:ext cx="9144000" cy="307777"/>
          </a:xfrm>
          <a:prstGeom prst="rect">
            <a:avLst/>
          </a:prstGeom>
        </p:spPr>
        <p:txBody>
          <a:bodyPr wrap="square">
            <a:spAutoFit/>
          </a:bodyPr>
          <a:lstStyle/>
          <a:p>
            <a:r>
              <a:rPr lang="en-CA" sz="1400" dirty="0">
                <a:solidFill>
                  <a:schemeClr val="bg2"/>
                </a:solidFill>
                <a:latin typeface="ArialMT"/>
              </a:rPr>
              <a:t>http://www.iso.org/iso/iso_catalogue/catalogue_tc/catalogue_tc_browse.htm?commid=45086</a:t>
            </a:r>
            <a:endParaRPr lang="en-CA" sz="1400" dirty="0">
              <a:solidFill>
                <a:schemeClr val="bg2"/>
              </a:solidFill>
            </a:endParaRPr>
          </a:p>
        </p:txBody>
      </p:sp>
    </p:spTree>
    <p:extLst>
      <p:ext uri="{BB962C8B-B14F-4D97-AF65-F5344CB8AC3E}">
        <p14:creationId xmlns:p14="http://schemas.microsoft.com/office/powerpoint/2010/main" val="132833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05F99EB-C603-426A-BFCB-C4EF48ACC754}"/>
              </a:ext>
            </a:extLst>
          </p:cNvPr>
          <p:cNvSpPr>
            <a:spLocks noGrp="1"/>
          </p:cNvSpPr>
          <p:nvPr>
            <p:ph type="sldNum" sz="quarter" idx="10"/>
          </p:nvPr>
        </p:nvSpPr>
        <p:spPr/>
        <p:txBody>
          <a:bodyPr/>
          <a:lstStyle/>
          <a:p>
            <a:pPr>
              <a:defRPr/>
            </a:pPr>
            <a:fld id="{7B721323-515C-4912-928B-3949997DA44E}" type="slidenum">
              <a:rPr lang="en-CA" smtClean="0"/>
              <a:pPr>
                <a:defRPr/>
              </a:pPr>
              <a:t>27</a:t>
            </a:fld>
            <a:endParaRPr lang="en-CA"/>
          </a:p>
        </p:txBody>
      </p:sp>
      <p:sp>
        <p:nvSpPr>
          <p:cNvPr id="5" name="Title 1">
            <a:extLst>
              <a:ext uri="{FF2B5EF4-FFF2-40B4-BE49-F238E27FC236}">
                <a16:creationId xmlns="" xmlns:a16="http://schemas.microsoft.com/office/drawing/2014/main" id="{2DD2206B-3941-446E-AAF3-96950A6DB355}"/>
              </a:ext>
            </a:extLst>
          </p:cNvPr>
          <p:cNvSpPr>
            <a:spLocks noGrp="1"/>
          </p:cNvSpPr>
          <p:nvPr>
            <p:ph type="title"/>
          </p:nvPr>
        </p:nvSpPr>
        <p:spPr>
          <a:xfrm>
            <a:off x="117475" y="234950"/>
            <a:ext cx="8907463" cy="608013"/>
          </a:xfrm>
        </p:spPr>
        <p:txBody>
          <a:bodyPr/>
          <a:lstStyle/>
          <a:p>
            <a:r>
              <a:rPr lang="en-CA" dirty="0"/>
              <a:t>Why Don’t VSEs Use Standards?</a:t>
            </a:r>
          </a:p>
        </p:txBody>
      </p:sp>
      <p:pic>
        <p:nvPicPr>
          <p:cNvPr id="6" name="Content Placeholder 4">
            <a:extLst>
              <a:ext uri="{FF2B5EF4-FFF2-40B4-BE49-F238E27FC236}">
                <a16:creationId xmlns="" xmlns:a16="http://schemas.microsoft.com/office/drawing/2014/main" id="{325289B4-C53E-48B7-814F-6A22F1543DC6}"/>
              </a:ext>
            </a:extLst>
          </p:cNvPr>
          <p:cNvPicPr>
            <a:picLocks noGrp="1" noChangeAspect="1"/>
          </p:cNvPicPr>
          <p:nvPr>
            <p:ph idx="1"/>
          </p:nvPr>
        </p:nvPicPr>
        <p:blipFill>
          <a:blip r:embed="rId2"/>
          <a:stretch>
            <a:fillRect/>
          </a:stretch>
        </p:blipFill>
        <p:spPr>
          <a:xfrm>
            <a:off x="117475" y="1470154"/>
            <a:ext cx="8907463" cy="4489191"/>
          </a:xfrm>
          <a:prstGeom prst="rect">
            <a:avLst/>
          </a:prstGeom>
        </p:spPr>
      </p:pic>
      <p:sp>
        <p:nvSpPr>
          <p:cNvPr id="7" name="Rectangle 6">
            <a:extLst>
              <a:ext uri="{FF2B5EF4-FFF2-40B4-BE49-F238E27FC236}">
                <a16:creationId xmlns="" xmlns:a16="http://schemas.microsoft.com/office/drawing/2014/main" id="{EB616C4D-05FB-4B23-ACCF-86C2BC4A66D1}"/>
              </a:ext>
            </a:extLst>
          </p:cNvPr>
          <p:cNvSpPr/>
          <p:nvPr/>
        </p:nvSpPr>
        <p:spPr>
          <a:xfrm>
            <a:off x="5384024" y="964241"/>
            <a:ext cx="3733800" cy="2031325"/>
          </a:xfrm>
          <a:prstGeom prst="rect">
            <a:avLst/>
          </a:prstGeom>
        </p:spPr>
        <p:txBody>
          <a:bodyPr wrap="square">
            <a:spAutoFit/>
          </a:bodyPr>
          <a:lstStyle/>
          <a:p>
            <a:r>
              <a:rPr lang="en-CA" sz="1800" b="1">
                <a:solidFill>
                  <a:schemeClr val="bg2"/>
                </a:solidFill>
              </a:rPr>
              <a:t>VSE = very small entities</a:t>
            </a:r>
            <a:r>
              <a:rPr lang="en-CA" sz="1800">
                <a:solidFill>
                  <a:schemeClr val="bg2"/>
                </a:solidFill>
              </a:rPr>
              <a:t>: enterprise, government, or not-for-profit organizations; departments; or projects with up to  people who develop systems with hardware and software components and/or software products.</a:t>
            </a:r>
            <a:endParaRPr lang="en-CA" sz="1800" dirty="0">
              <a:solidFill>
                <a:schemeClr val="bg2"/>
              </a:solidFill>
            </a:endParaRPr>
          </a:p>
        </p:txBody>
      </p:sp>
      <p:sp>
        <p:nvSpPr>
          <p:cNvPr id="8" name="Rectangle 7">
            <a:extLst>
              <a:ext uri="{FF2B5EF4-FFF2-40B4-BE49-F238E27FC236}">
                <a16:creationId xmlns="" xmlns:a16="http://schemas.microsoft.com/office/drawing/2014/main" id="{44D0676C-80CC-4E7C-AAA5-52A35E481753}"/>
              </a:ext>
            </a:extLst>
          </p:cNvPr>
          <p:cNvSpPr/>
          <p:nvPr/>
        </p:nvSpPr>
        <p:spPr>
          <a:xfrm>
            <a:off x="228600" y="5968425"/>
            <a:ext cx="8610600" cy="584775"/>
          </a:xfrm>
          <a:prstGeom prst="rect">
            <a:avLst/>
          </a:prstGeom>
        </p:spPr>
        <p:txBody>
          <a:bodyPr wrap="square">
            <a:spAutoFit/>
          </a:bodyPr>
          <a:lstStyle/>
          <a:p>
            <a:r>
              <a:rPr lang="en-CA" dirty="0">
                <a:solidFill>
                  <a:schemeClr val="bg2"/>
                </a:solidFill>
              </a:rPr>
              <a:t>C.Y. </a:t>
            </a:r>
            <a:r>
              <a:rPr lang="en-CA" dirty="0" err="1">
                <a:solidFill>
                  <a:schemeClr val="bg2"/>
                </a:solidFill>
              </a:rPr>
              <a:t>Laporte</a:t>
            </a:r>
            <a:r>
              <a:rPr lang="en-CA" dirty="0">
                <a:solidFill>
                  <a:schemeClr val="bg2"/>
                </a:solidFill>
              </a:rPr>
              <a:t> and R.V. O'Connor: Software Engineering Standards for Very Small Entities: Accomplishments and Overview. </a:t>
            </a:r>
            <a:r>
              <a:rPr lang="en-CA" i="1" dirty="0">
                <a:solidFill>
                  <a:schemeClr val="bg2"/>
                </a:solidFill>
              </a:rPr>
              <a:t>IEEE Computer</a:t>
            </a:r>
            <a:r>
              <a:rPr lang="en-CA" dirty="0">
                <a:solidFill>
                  <a:schemeClr val="bg2"/>
                </a:solidFill>
              </a:rPr>
              <a:t>, August 2016, 84-87</a:t>
            </a:r>
          </a:p>
        </p:txBody>
      </p:sp>
      <p:sp>
        <p:nvSpPr>
          <p:cNvPr id="9" name="Rectangle 8">
            <a:extLst>
              <a:ext uri="{FF2B5EF4-FFF2-40B4-BE49-F238E27FC236}">
                <a16:creationId xmlns="" xmlns:a16="http://schemas.microsoft.com/office/drawing/2014/main" id="{CDB115A0-C3D5-467A-B265-AB2B4DF1202F}"/>
              </a:ext>
            </a:extLst>
          </p:cNvPr>
          <p:cNvSpPr/>
          <p:nvPr/>
        </p:nvSpPr>
        <p:spPr>
          <a:xfrm>
            <a:off x="5078976" y="3058050"/>
            <a:ext cx="4065024" cy="338554"/>
          </a:xfrm>
          <a:prstGeom prst="rect">
            <a:avLst/>
          </a:prstGeom>
        </p:spPr>
        <p:txBody>
          <a:bodyPr wrap="none">
            <a:spAutoFit/>
          </a:bodyPr>
          <a:lstStyle/>
          <a:p>
            <a:r>
              <a:rPr lang="en-CA" i="1" dirty="0">
                <a:solidFill>
                  <a:srgbClr val="0000FF"/>
                </a:solidFill>
                <a:latin typeface="TimesNewRomanPSMT"/>
              </a:rPr>
              <a:t>* </a:t>
            </a:r>
            <a:r>
              <a:rPr lang="en-CA" i="1" dirty="0">
                <a:solidFill>
                  <a:srgbClr val="000000"/>
                </a:solidFill>
                <a:latin typeface="TimesNewRomanPSMT"/>
              </a:rPr>
              <a:t>Difficult, Bureaucratic, not enough guidance.</a:t>
            </a:r>
            <a:endParaRPr lang="en-CA" i="1" dirty="0"/>
          </a:p>
        </p:txBody>
      </p:sp>
    </p:spTree>
    <p:extLst>
      <p:ext uri="{BB962C8B-B14F-4D97-AF65-F5344CB8AC3E}">
        <p14:creationId xmlns:p14="http://schemas.microsoft.com/office/powerpoint/2010/main" val="153974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69C8C618-8A5B-4E5D-8E5F-934733F99F5B}" type="slidenum">
              <a:rPr lang="en-CA" altLang="en-US" sz="1200" smtClean="0">
                <a:solidFill>
                  <a:srgbClr val="002654"/>
                </a:solidFill>
              </a:rPr>
              <a:pPr/>
              <a:t>3</a:t>
            </a:fld>
            <a:endParaRPr lang="en-CA" altLang="en-US" sz="1200">
              <a:solidFill>
                <a:srgbClr val="002654"/>
              </a:solidFill>
            </a:endParaRPr>
          </a:p>
        </p:txBody>
      </p:sp>
      <p:sp>
        <p:nvSpPr>
          <p:cNvPr id="5123" name="Rectangle 4"/>
          <p:cNvSpPr>
            <a:spLocks noGrp="1" noChangeArrowheads="1"/>
          </p:cNvSpPr>
          <p:nvPr>
            <p:ph type="title"/>
          </p:nvPr>
        </p:nvSpPr>
        <p:spPr/>
        <p:txBody>
          <a:bodyPr/>
          <a:lstStyle/>
          <a:p>
            <a:pPr eaLnBrk="1" hangingPunct="1"/>
            <a:r>
              <a:rPr lang="en-CA" altLang="en-US"/>
              <a:t>Requirements Specification Document (1)</a:t>
            </a:r>
          </a:p>
        </p:txBody>
      </p:sp>
      <p:sp>
        <p:nvSpPr>
          <p:cNvPr id="5124" name="Rectangle 5"/>
          <p:cNvSpPr>
            <a:spLocks noGrp="1" noChangeArrowheads="1"/>
          </p:cNvSpPr>
          <p:nvPr>
            <p:ph type="body" idx="1"/>
          </p:nvPr>
        </p:nvSpPr>
        <p:spPr/>
        <p:txBody>
          <a:bodyPr/>
          <a:lstStyle/>
          <a:p>
            <a:pPr eaLnBrk="1" hangingPunct="1"/>
            <a:r>
              <a:rPr lang="en-CA" altLang="en-US" dirty="0"/>
              <a:t>Clearly and accurately describes each of the essential requirements (functions, performance, design constraints, and quality attributes) of the system / software and its external interfaces</a:t>
            </a:r>
          </a:p>
          <a:p>
            <a:pPr lvl="1" eaLnBrk="1" hangingPunct="1"/>
            <a:r>
              <a:rPr lang="en-CA" altLang="en-US" dirty="0"/>
              <a:t>Defines the scope and boundaries of the system / software</a:t>
            </a:r>
          </a:p>
          <a:p>
            <a:pPr eaLnBrk="1" hangingPunct="1"/>
            <a:endParaRPr lang="en-CA" altLang="en-US" dirty="0"/>
          </a:p>
          <a:p>
            <a:pPr eaLnBrk="1" hangingPunct="1"/>
            <a:r>
              <a:rPr lang="en-CA" altLang="en-US" dirty="0"/>
              <a:t>Each requirement must be described in such a way that it is feasible and objectively verifiable by a prescribed method (e.g., by inspection, demonstration, analysis, or test)</a:t>
            </a:r>
          </a:p>
          <a:p>
            <a:pPr eaLnBrk="1" hangingPunct="1"/>
            <a:endParaRPr lang="en-CA" altLang="en-US" dirty="0"/>
          </a:p>
          <a:p>
            <a:pPr eaLnBrk="1" hangingPunct="1"/>
            <a:r>
              <a:rPr lang="en-CA" altLang="en-US" dirty="0"/>
              <a:t>Basis for contractual agreements between contractors or suppliers and customers</a:t>
            </a:r>
          </a:p>
          <a:p>
            <a:pPr eaLnBrk="1" hangingPunct="1"/>
            <a:endParaRPr lang="en-US" altLang="en-US" dirty="0"/>
          </a:p>
          <a:p>
            <a:pPr eaLnBrk="1" hangingPunct="1"/>
            <a:r>
              <a:rPr lang="en-CA" altLang="en-US" dirty="0"/>
              <a:t>Elaborated from elicitation notes</a:t>
            </a:r>
          </a:p>
        </p:txBody>
      </p:sp>
      <p:sp>
        <p:nvSpPr>
          <p:cNvPr id="5125" name="Text Box 6"/>
          <p:cNvSpPr txBox="1">
            <a:spLocks noChangeArrowheads="1"/>
          </p:cNvSpPr>
          <p:nvPr/>
        </p:nvSpPr>
        <p:spPr bwMode="auto">
          <a:xfrm>
            <a:off x="153988" y="46038"/>
            <a:ext cx="8936870"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u="sng" dirty="0"/>
              <a:t>Requirements Specifications</a:t>
            </a:r>
            <a:r>
              <a:rPr lang="en-CA" altLang="en-US" sz="1200" dirty="0">
                <a:solidFill>
                  <a:srgbClr val="969696"/>
                </a:solidFill>
              </a:rPr>
              <a:t>         IEEE 830-1998 Standard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94FEF485-E0FB-41DA-A986-01E0C79EB07F}" type="slidenum">
              <a:rPr lang="en-CA" altLang="en-US" sz="1200" smtClean="0">
                <a:solidFill>
                  <a:srgbClr val="002654"/>
                </a:solidFill>
              </a:rPr>
              <a:pPr/>
              <a:t>4</a:t>
            </a:fld>
            <a:endParaRPr lang="en-CA" altLang="en-US" sz="1200">
              <a:solidFill>
                <a:srgbClr val="002654"/>
              </a:solidFill>
            </a:endParaRPr>
          </a:p>
        </p:txBody>
      </p:sp>
      <p:sp>
        <p:nvSpPr>
          <p:cNvPr id="6147" name="Rectangle 4"/>
          <p:cNvSpPr>
            <a:spLocks noGrp="1" noChangeArrowheads="1"/>
          </p:cNvSpPr>
          <p:nvPr>
            <p:ph type="title"/>
          </p:nvPr>
        </p:nvSpPr>
        <p:spPr/>
        <p:txBody>
          <a:bodyPr/>
          <a:lstStyle/>
          <a:p>
            <a:pPr eaLnBrk="1" hangingPunct="1"/>
            <a:r>
              <a:rPr lang="en-CA" altLang="en-US"/>
              <a:t>Requirements Specification Document (2)</a:t>
            </a:r>
          </a:p>
        </p:txBody>
      </p:sp>
      <p:sp>
        <p:nvSpPr>
          <p:cNvPr id="6148" name="Rectangle 5"/>
          <p:cNvSpPr>
            <a:spLocks noGrp="1" noChangeArrowheads="1"/>
          </p:cNvSpPr>
          <p:nvPr>
            <p:ph type="body" idx="1"/>
          </p:nvPr>
        </p:nvSpPr>
        <p:spPr/>
        <p:txBody>
          <a:bodyPr/>
          <a:lstStyle/>
          <a:p>
            <a:pPr eaLnBrk="1" hangingPunct="1"/>
            <a:r>
              <a:rPr lang="en-CA" altLang="en-US" dirty="0"/>
              <a:t>Specifications are intended for a diverse audience</a:t>
            </a:r>
          </a:p>
          <a:p>
            <a:pPr lvl="1" eaLnBrk="1" hangingPunct="1"/>
            <a:r>
              <a:rPr lang="en-CA" altLang="en-US" dirty="0"/>
              <a:t>Customers and users for validation, RFPs, negotiation, contract, ...</a:t>
            </a:r>
          </a:p>
          <a:p>
            <a:pPr lvl="1" eaLnBrk="1" hangingPunct="1"/>
            <a:r>
              <a:rPr lang="en-CA" altLang="en-US" dirty="0"/>
              <a:t>Systems (requirements) analysts</a:t>
            </a:r>
          </a:p>
          <a:p>
            <a:pPr lvl="1" eaLnBrk="1" hangingPunct="1"/>
            <a:r>
              <a:rPr lang="en-CA" altLang="en-US" dirty="0"/>
              <a:t>Developers, programmers to implement the system</a:t>
            </a:r>
          </a:p>
          <a:p>
            <a:pPr lvl="1" eaLnBrk="1" hangingPunct="1"/>
            <a:r>
              <a:rPr lang="en-CA" altLang="en-US" dirty="0"/>
              <a:t>Testers to check that the requirements have been met</a:t>
            </a:r>
          </a:p>
          <a:p>
            <a:pPr lvl="1" eaLnBrk="1" hangingPunct="1"/>
            <a:r>
              <a:rPr lang="en-CA" altLang="en-US" dirty="0"/>
              <a:t>Project Managers to measure and control the project</a:t>
            </a:r>
          </a:p>
          <a:p>
            <a:pPr eaLnBrk="1" hangingPunct="1"/>
            <a:endParaRPr lang="en-CA" altLang="en-US" dirty="0"/>
          </a:p>
          <a:p>
            <a:pPr eaLnBrk="1" hangingPunct="1"/>
            <a:r>
              <a:rPr lang="en-CA" altLang="en-US" dirty="0"/>
              <a:t>Different levels of detail and formality is needed for each audience</a:t>
            </a:r>
          </a:p>
          <a:p>
            <a:pPr eaLnBrk="1" hangingPunct="1"/>
            <a:endParaRPr lang="en-CA" altLang="en-US" dirty="0"/>
          </a:p>
          <a:p>
            <a:pPr eaLnBrk="1" hangingPunct="1"/>
            <a:r>
              <a:rPr lang="en-CA" altLang="en-US" dirty="0"/>
              <a:t>Different template guidelines for requirements specifications </a:t>
            </a:r>
            <a:endParaRPr lang="fr-CA" altLang="en-US" dirty="0"/>
          </a:p>
          <a:p>
            <a:pPr lvl="1" eaLnBrk="1" hangingPunct="1"/>
            <a:r>
              <a:rPr lang="en-CA" altLang="en-US" dirty="0"/>
              <a:t>e.g., IEEE 830 and </a:t>
            </a:r>
            <a:r>
              <a:rPr lang="en-CA" dirty="0"/>
              <a:t>ISO/IEC/IEEE 29148</a:t>
            </a:r>
            <a:endParaRPr lang="en-CA" altLang="en-US" dirty="0"/>
          </a:p>
        </p:txBody>
      </p:sp>
      <p:sp>
        <p:nvSpPr>
          <p:cNvPr id="6" name="Text Box 6"/>
          <p:cNvSpPr txBox="1">
            <a:spLocks noChangeArrowheads="1"/>
          </p:cNvSpPr>
          <p:nvPr/>
        </p:nvSpPr>
        <p:spPr bwMode="auto">
          <a:xfrm>
            <a:off x="153988" y="46038"/>
            <a:ext cx="8936870"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u="sng" dirty="0"/>
              <a:t>Requirements Specifications</a:t>
            </a:r>
            <a:r>
              <a:rPr lang="en-CA" altLang="en-US" sz="1200" dirty="0">
                <a:solidFill>
                  <a:srgbClr val="969696"/>
                </a:solidFill>
              </a:rPr>
              <a:t>         IEEE 830-1998 Standard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4BC76360-2998-4521-8329-891EE7DC4A12}" type="slidenum">
              <a:rPr lang="en-CA" altLang="en-US" sz="1200" smtClean="0">
                <a:solidFill>
                  <a:srgbClr val="002654"/>
                </a:solidFill>
              </a:rPr>
              <a:pPr/>
              <a:t>5</a:t>
            </a:fld>
            <a:endParaRPr lang="en-CA" altLang="en-US" sz="1200">
              <a:solidFill>
                <a:srgbClr val="002654"/>
              </a:solidFill>
            </a:endParaRPr>
          </a:p>
        </p:txBody>
      </p:sp>
      <p:sp>
        <p:nvSpPr>
          <p:cNvPr id="7171" name="Rectangle 4"/>
          <p:cNvSpPr>
            <a:spLocks noGrp="1" noChangeArrowheads="1"/>
          </p:cNvSpPr>
          <p:nvPr>
            <p:ph type="title"/>
          </p:nvPr>
        </p:nvSpPr>
        <p:spPr/>
        <p:txBody>
          <a:bodyPr/>
          <a:lstStyle/>
          <a:p>
            <a:pPr eaLnBrk="1" hangingPunct="1"/>
            <a:r>
              <a:rPr lang="en-CA" dirty="0"/>
              <a:t>On Standards…</a:t>
            </a:r>
            <a:endParaRPr lang="fr-CA" altLang="en-US" dirty="0"/>
          </a:p>
        </p:txBody>
      </p:sp>
      <p:sp>
        <p:nvSpPr>
          <p:cNvPr id="7172" name="Rectangle 5"/>
          <p:cNvSpPr>
            <a:spLocks noGrp="1" noChangeArrowheads="1"/>
          </p:cNvSpPr>
          <p:nvPr>
            <p:ph type="body" idx="1"/>
          </p:nvPr>
        </p:nvSpPr>
        <p:spPr/>
        <p:txBody>
          <a:bodyPr/>
          <a:lstStyle/>
          <a:p>
            <a:r>
              <a:rPr lang="en-CA" dirty="0"/>
              <a:t>A </a:t>
            </a:r>
            <a:r>
              <a:rPr lang="en-CA" b="1" dirty="0"/>
              <a:t>standard</a:t>
            </a:r>
            <a:r>
              <a:rPr lang="en-CA" dirty="0"/>
              <a:t> is a “Set of mandatory requirements established by consensus and maintained by a recognized body to prescribe a disciplined uniform approach or specify a product, that is, mandatory conventions and practices” </a:t>
            </a:r>
          </a:p>
          <a:p>
            <a:pPr marL="185737" indent="0" algn="r">
              <a:buNone/>
            </a:pPr>
            <a:r>
              <a:rPr lang="en-CA" sz="2000" dirty="0"/>
              <a:t>[ISO/IEC/IEEE 24765]</a:t>
            </a:r>
            <a:endParaRPr lang="en-CA" dirty="0"/>
          </a:p>
          <a:p>
            <a:pPr eaLnBrk="1" hangingPunct="1"/>
            <a:endParaRPr lang="en-US" altLang="en-US" dirty="0"/>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pic>
        <p:nvPicPr>
          <p:cNvPr id="7" name="Picture 6">
            <a:extLst>
              <a:ext uri="{FF2B5EF4-FFF2-40B4-BE49-F238E27FC236}">
                <a16:creationId xmlns="" xmlns:a16="http://schemas.microsoft.com/office/drawing/2014/main" id="{2740A756-F8F5-43D1-ADCB-1DF17E68A79E}"/>
              </a:ext>
            </a:extLst>
          </p:cNvPr>
          <p:cNvPicPr>
            <a:picLocks noChangeAspect="1"/>
          </p:cNvPicPr>
          <p:nvPr/>
        </p:nvPicPr>
        <p:blipFill>
          <a:blip r:embed="rId3"/>
          <a:stretch>
            <a:fillRect/>
          </a:stretch>
        </p:blipFill>
        <p:spPr>
          <a:xfrm>
            <a:off x="2959099" y="2895600"/>
            <a:ext cx="3224213" cy="3480510"/>
          </a:xfrm>
          <a:prstGeom prst="rect">
            <a:avLst/>
          </a:prstGeom>
        </p:spPr>
      </p:pic>
    </p:spTree>
    <p:extLst>
      <p:ext uri="{BB962C8B-B14F-4D97-AF65-F5344CB8AC3E}">
        <p14:creationId xmlns:p14="http://schemas.microsoft.com/office/powerpoint/2010/main" val="267347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4BC76360-2998-4521-8329-891EE7DC4A12}" type="slidenum">
              <a:rPr lang="en-CA" altLang="en-US" sz="1200" smtClean="0">
                <a:solidFill>
                  <a:srgbClr val="002654"/>
                </a:solidFill>
              </a:rPr>
              <a:pPr/>
              <a:t>6</a:t>
            </a:fld>
            <a:endParaRPr lang="en-CA" altLang="en-US" sz="1200">
              <a:solidFill>
                <a:srgbClr val="002654"/>
              </a:solidFill>
            </a:endParaRPr>
          </a:p>
        </p:txBody>
      </p:sp>
      <p:sp>
        <p:nvSpPr>
          <p:cNvPr id="7171" name="Rectangle 4"/>
          <p:cNvSpPr>
            <a:spLocks noGrp="1" noChangeArrowheads="1"/>
          </p:cNvSpPr>
          <p:nvPr>
            <p:ph type="title"/>
          </p:nvPr>
        </p:nvSpPr>
        <p:spPr/>
        <p:txBody>
          <a:bodyPr/>
          <a:lstStyle/>
          <a:p>
            <a:pPr eaLnBrk="1" hangingPunct="1"/>
            <a:r>
              <a:rPr lang="fr-CA" altLang="en-US"/>
              <a:t>IEEE 830-1998 Standard</a:t>
            </a:r>
          </a:p>
        </p:txBody>
      </p:sp>
      <p:sp>
        <p:nvSpPr>
          <p:cNvPr id="7172" name="Rectangle 5"/>
          <p:cNvSpPr>
            <a:spLocks noGrp="1" noChangeArrowheads="1"/>
          </p:cNvSpPr>
          <p:nvPr>
            <p:ph type="body" idx="1"/>
          </p:nvPr>
        </p:nvSpPr>
        <p:spPr/>
        <p:txBody>
          <a:bodyPr/>
          <a:lstStyle/>
          <a:p>
            <a:pPr eaLnBrk="1" hangingPunct="1"/>
            <a:r>
              <a:rPr lang="en-US" altLang="en-US"/>
              <a:t>Title of Standard</a:t>
            </a:r>
          </a:p>
          <a:p>
            <a:pPr lvl="1" eaLnBrk="1" hangingPunct="1"/>
            <a:r>
              <a:rPr lang="en-US" altLang="en-US" i="1"/>
              <a:t>« IEEE Recommended Practice for </a:t>
            </a:r>
            <a:r>
              <a:rPr lang="en-US" altLang="en-US" i="1">
                <a:solidFill>
                  <a:srgbClr val="FF0000"/>
                </a:solidFill>
              </a:rPr>
              <a:t>Software</a:t>
            </a:r>
            <a:r>
              <a:rPr lang="en-US" altLang="en-US" i="1"/>
              <a:t> Requirements Specifications »</a:t>
            </a:r>
          </a:p>
          <a:p>
            <a:pPr lvl="1" eaLnBrk="1" hangingPunct="1"/>
            <a:endParaRPr lang="en-US" altLang="en-US"/>
          </a:p>
          <a:p>
            <a:pPr lvl="1" eaLnBrk="1" hangingPunct="1"/>
            <a:endParaRPr lang="en-US" altLang="en-US"/>
          </a:p>
          <a:p>
            <a:pPr eaLnBrk="1" hangingPunct="1"/>
            <a:r>
              <a:rPr lang="en-US" altLang="en-US"/>
              <a:t>Describes the content and qualities of a good software requirements specification (SRS)</a:t>
            </a:r>
          </a:p>
          <a:p>
            <a:pPr lvl="1" eaLnBrk="1" hangingPunct="1"/>
            <a:endParaRPr lang="en-US" altLang="en-US"/>
          </a:p>
          <a:p>
            <a:pPr eaLnBrk="1" hangingPunct="1"/>
            <a:r>
              <a:rPr lang="en-US" altLang="en-US"/>
              <a:t>Presents several sample SRS outlines</a:t>
            </a:r>
          </a:p>
          <a:p>
            <a:pPr eaLnBrk="1" hangingPunct="1"/>
            <a:endParaRPr lang="en-US" altLang="en-US"/>
          </a:p>
          <a:p>
            <a:pPr eaLnBrk="1" hangingPunct="1"/>
            <a:endParaRPr lang="fr-CA" altLang="en-US"/>
          </a:p>
          <a:p>
            <a:pPr eaLnBrk="1" hangingPunct="1"/>
            <a:endParaRPr lang="en-US" altLang="en-US"/>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9E156F94-EF77-4B58-B017-10408539F797}" type="slidenum">
              <a:rPr lang="en-CA" altLang="en-US" sz="1200" smtClean="0">
                <a:solidFill>
                  <a:srgbClr val="002654"/>
                </a:solidFill>
              </a:rPr>
              <a:pPr/>
              <a:t>7</a:t>
            </a:fld>
            <a:endParaRPr lang="en-CA" altLang="en-US" sz="1200">
              <a:solidFill>
                <a:srgbClr val="002654"/>
              </a:solidFill>
            </a:endParaRPr>
          </a:p>
        </p:txBody>
      </p:sp>
      <p:sp>
        <p:nvSpPr>
          <p:cNvPr id="8195" name="Rectangle 4"/>
          <p:cNvSpPr>
            <a:spLocks noGrp="1" noChangeArrowheads="1"/>
          </p:cNvSpPr>
          <p:nvPr>
            <p:ph type="title"/>
          </p:nvPr>
        </p:nvSpPr>
        <p:spPr/>
        <p:txBody>
          <a:bodyPr/>
          <a:lstStyle/>
          <a:p>
            <a:pPr eaLnBrk="1" hangingPunct="1"/>
            <a:r>
              <a:rPr lang="fr-CA" altLang="en-US"/>
              <a:t>IEEE 830-1998 Standard – Objectives</a:t>
            </a:r>
          </a:p>
        </p:txBody>
      </p:sp>
      <p:sp>
        <p:nvSpPr>
          <p:cNvPr id="8196" name="Rectangle 5"/>
          <p:cNvSpPr>
            <a:spLocks noGrp="1" noChangeArrowheads="1"/>
          </p:cNvSpPr>
          <p:nvPr>
            <p:ph type="body" idx="1"/>
          </p:nvPr>
        </p:nvSpPr>
        <p:spPr/>
        <p:txBody>
          <a:bodyPr/>
          <a:lstStyle/>
          <a:p>
            <a:pPr eaLnBrk="1" hangingPunct="1"/>
            <a:r>
              <a:rPr lang="en-CA" altLang="en-US"/>
              <a:t>Help software </a:t>
            </a:r>
            <a:r>
              <a:rPr lang="en-CA" altLang="en-US">
                <a:solidFill>
                  <a:srgbClr val="FF0000"/>
                </a:solidFill>
              </a:rPr>
              <a:t>customers</a:t>
            </a:r>
            <a:r>
              <a:rPr lang="en-CA" altLang="en-US"/>
              <a:t> to accurately describe what they wish to obtain</a:t>
            </a:r>
          </a:p>
          <a:p>
            <a:pPr eaLnBrk="1" hangingPunct="1"/>
            <a:endParaRPr lang="en-CA" altLang="en-US"/>
          </a:p>
          <a:p>
            <a:pPr eaLnBrk="1" hangingPunct="1"/>
            <a:r>
              <a:rPr lang="en-CA" altLang="en-US"/>
              <a:t>Help software </a:t>
            </a:r>
            <a:r>
              <a:rPr lang="en-CA" altLang="en-US">
                <a:solidFill>
                  <a:srgbClr val="FF0000"/>
                </a:solidFill>
              </a:rPr>
              <a:t>suppliers</a:t>
            </a:r>
            <a:r>
              <a:rPr lang="en-CA" altLang="en-US"/>
              <a:t> to understand exactly what the customer wants</a:t>
            </a:r>
          </a:p>
          <a:p>
            <a:pPr eaLnBrk="1" hangingPunct="1"/>
            <a:endParaRPr lang="en-CA" altLang="en-US"/>
          </a:p>
          <a:p>
            <a:pPr eaLnBrk="1" hangingPunct="1"/>
            <a:r>
              <a:rPr lang="en-CA" altLang="en-US"/>
              <a:t>Help participants to:</a:t>
            </a:r>
          </a:p>
          <a:p>
            <a:pPr lvl="1" eaLnBrk="1" hangingPunct="1"/>
            <a:r>
              <a:rPr lang="en-CA" altLang="en-US"/>
              <a:t>Develop a </a:t>
            </a:r>
            <a:r>
              <a:rPr lang="en-CA" altLang="en-US">
                <a:solidFill>
                  <a:srgbClr val="FF0000"/>
                </a:solidFill>
              </a:rPr>
              <a:t>template</a:t>
            </a:r>
            <a:r>
              <a:rPr lang="en-CA" altLang="en-US"/>
              <a:t> (format and content) for the software requirements specification (SRS) in their own organizations</a:t>
            </a:r>
          </a:p>
          <a:p>
            <a:pPr lvl="1" eaLnBrk="1" hangingPunct="1"/>
            <a:r>
              <a:rPr lang="en-CA" altLang="en-US"/>
              <a:t>Develop </a:t>
            </a:r>
            <a:r>
              <a:rPr lang="en-CA" altLang="en-US">
                <a:solidFill>
                  <a:srgbClr val="FF0000"/>
                </a:solidFill>
              </a:rPr>
              <a:t>additional documents</a:t>
            </a:r>
            <a:r>
              <a:rPr lang="en-CA" altLang="en-US"/>
              <a:t> such as SRS quality checklists or an SRS writer’s handbook</a:t>
            </a:r>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BFF17778-3AD5-43B9-9275-F48514A443E9}" type="slidenum">
              <a:rPr lang="en-CA" altLang="en-US" sz="1200" smtClean="0">
                <a:solidFill>
                  <a:srgbClr val="002654"/>
                </a:solidFill>
              </a:rPr>
              <a:pPr/>
              <a:t>8</a:t>
            </a:fld>
            <a:endParaRPr lang="en-CA" altLang="en-US" sz="1200">
              <a:solidFill>
                <a:srgbClr val="002654"/>
              </a:solidFill>
            </a:endParaRPr>
          </a:p>
        </p:txBody>
      </p:sp>
      <p:sp>
        <p:nvSpPr>
          <p:cNvPr id="9219" name="Rectangle 4"/>
          <p:cNvSpPr>
            <a:spLocks noGrp="1" noChangeArrowheads="1"/>
          </p:cNvSpPr>
          <p:nvPr>
            <p:ph type="title"/>
          </p:nvPr>
        </p:nvSpPr>
        <p:spPr/>
        <p:txBody>
          <a:bodyPr/>
          <a:lstStyle/>
          <a:p>
            <a:pPr eaLnBrk="1" hangingPunct="1"/>
            <a:r>
              <a:rPr lang="en-CA" altLang="en-US"/>
              <a:t>IEEE 830-1998 Standard – Benefits</a:t>
            </a:r>
          </a:p>
        </p:txBody>
      </p:sp>
      <p:sp>
        <p:nvSpPr>
          <p:cNvPr id="9220" name="Rectangle 5"/>
          <p:cNvSpPr>
            <a:spLocks noGrp="1" noChangeArrowheads="1"/>
          </p:cNvSpPr>
          <p:nvPr>
            <p:ph type="body" idx="1"/>
          </p:nvPr>
        </p:nvSpPr>
        <p:spPr/>
        <p:txBody>
          <a:bodyPr/>
          <a:lstStyle/>
          <a:p>
            <a:pPr eaLnBrk="1" hangingPunct="1">
              <a:spcAft>
                <a:spcPts val="600"/>
              </a:spcAft>
            </a:pPr>
            <a:r>
              <a:rPr lang="en-CA" altLang="en-US" dirty="0"/>
              <a:t>Establish the basis for </a:t>
            </a:r>
            <a:r>
              <a:rPr lang="en-CA" altLang="en-US" dirty="0">
                <a:solidFill>
                  <a:srgbClr val="FF0000"/>
                </a:solidFill>
              </a:rPr>
              <a:t>agreement</a:t>
            </a:r>
            <a:r>
              <a:rPr lang="en-CA" altLang="en-US" dirty="0"/>
              <a:t> between the customers and the suppliers on what the software product is to do</a:t>
            </a:r>
          </a:p>
          <a:p>
            <a:pPr eaLnBrk="1" hangingPunct="1">
              <a:spcAft>
                <a:spcPts val="600"/>
              </a:spcAft>
            </a:pPr>
            <a:r>
              <a:rPr lang="en-CA" altLang="en-US" dirty="0"/>
              <a:t>Reduce the </a:t>
            </a:r>
            <a:r>
              <a:rPr lang="en-CA" altLang="en-US" dirty="0">
                <a:solidFill>
                  <a:srgbClr val="FF0000"/>
                </a:solidFill>
              </a:rPr>
              <a:t>development effort</a:t>
            </a:r>
          </a:p>
          <a:p>
            <a:pPr lvl="1" eaLnBrk="1" hangingPunct="1">
              <a:spcAft>
                <a:spcPts val="600"/>
              </a:spcAft>
            </a:pPr>
            <a:r>
              <a:rPr lang="en-CA" altLang="en-US" dirty="0"/>
              <a:t>Forced to consider requirements early </a:t>
            </a:r>
            <a:r>
              <a:rPr lang="en-CA" altLang="en-US" dirty="0">
                <a:sym typeface="Wingdings" pitchFamily="2" charset="2"/>
              </a:rPr>
              <a:t> </a:t>
            </a:r>
            <a:r>
              <a:rPr lang="en-CA" altLang="en-US" dirty="0"/>
              <a:t>reduces later redesign, recoding, retesting</a:t>
            </a:r>
          </a:p>
          <a:p>
            <a:pPr eaLnBrk="1" hangingPunct="1">
              <a:spcAft>
                <a:spcPts val="600"/>
              </a:spcAft>
            </a:pPr>
            <a:r>
              <a:rPr lang="en-CA" altLang="en-US" dirty="0"/>
              <a:t>Provide a basis for realistic </a:t>
            </a:r>
            <a:r>
              <a:rPr lang="en-CA" altLang="en-US" dirty="0">
                <a:solidFill>
                  <a:srgbClr val="FF0000"/>
                </a:solidFill>
              </a:rPr>
              <a:t>estimates</a:t>
            </a:r>
            <a:r>
              <a:rPr lang="en-CA" altLang="en-US" dirty="0"/>
              <a:t> of costs and schedules</a:t>
            </a:r>
          </a:p>
          <a:p>
            <a:pPr eaLnBrk="1" hangingPunct="1">
              <a:spcAft>
                <a:spcPts val="600"/>
              </a:spcAft>
            </a:pPr>
            <a:r>
              <a:rPr lang="en-CA" altLang="en-US" dirty="0"/>
              <a:t>Provide a basis for </a:t>
            </a:r>
            <a:r>
              <a:rPr lang="en-CA" altLang="en-US" dirty="0">
                <a:solidFill>
                  <a:srgbClr val="FF0000"/>
                </a:solidFill>
              </a:rPr>
              <a:t>validation</a:t>
            </a:r>
            <a:r>
              <a:rPr lang="en-CA" altLang="en-US" dirty="0"/>
              <a:t> and </a:t>
            </a:r>
            <a:r>
              <a:rPr lang="en-CA" altLang="en-US" dirty="0">
                <a:solidFill>
                  <a:srgbClr val="FF0000"/>
                </a:solidFill>
              </a:rPr>
              <a:t>verification</a:t>
            </a:r>
          </a:p>
          <a:p>
            <a:pPr eaLnBrk="1" hangingPunct="1">
              <a:spcAft>
                <a:spcPts val="600"/>
              </a:spcAft>
            </a:pPr>
            <a:r>
              <a:rPr lang="en-CA" altLang="en-US" dirty="0"/>
              <a:t>Facilitate </a:t>
            </a:r>
            <a:r>
              <a:rPr lang="en-CA" altLang="en-US" dirty="0">
                <a:solidFill>
                  <a:srgbClr val="FF0000"/>
                </a:solidFill>
              </a:rPr>
              <a:t>transfer</a:t>
            </a:r>
            <a:r>
              <a:rPr lang="en-CA" altLang="en-US" dirty="0"/>
              <a:t> of the software product to new users or new machines</a:t>
            </a:r>
          </a:p>
          <a:p>
            <a:pPr eaLnBrk="1" hangingPunct="1">
              <a:spcAft>
                <a:spcPts val="600"/>
              </a:spcAft>
            </a:pPr>
            <a:r>
              <a:rPr lang="en-CA" altLang="en-US" dirty="0"/>
              <a:t>Serve as a basis for </a:t>
            </a:r>
            <a:r>
              <a:rPr lang="en-CA" altLang="en-US" dirty="0">
                <a:solidFill>
                  <a:srgbClr val="FF0000"/>
                </a:solidFill>
              </a:rPr>
              <a:t>enhancement</a:t>
            </a:r>
            <a:r>
              <a:rPr lang="en-CA" altLang="en-US" dirty="0"/>
              <a:t> requests</a:t>
            </a:r>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fld id="{1E04B48C-E3D7-4DC2-BAAB-13836DC6B831}" type="slidenum">
              <a:rPr lang="en-CA" altLang="en-US" sz="1200" smtClean="0">
                <a:solidFill>
                  <a:srgbClr val="002654"/>
                </a:solidFill>
              </a:rPr>
              <a:pPr/>
              <a:t>9</a:t>
            </a:fld>
            <a:endParaRPr lang="en-CA" altLang="en-US" sz="1200">
              <a:solidFill>
                <a:srgbClr val="002654"/>
              </a:solidFill>
            </a:endParaRPr>
          </a:p>
        </p:txBody>
      </p:sp>
      <p:sp>
        <p:nvSpPr>
          <p:cNvPr id="10243" name="Rectangle 6"/>
          <p:cNvSpPr>
            <a:spLocks noGrp="1" noChangeArrowheads="1"/>
          </p:cNvSpPr>
          <p:nvPr>
            <p:ph type="title"/>
          </p:nvPr>
        </p:nvSpPr>
        <p:spPr/>
        <p:txBody>
          <a:bodyPr/>
          <a:lstStyle/>
          <a:p>
            <a:pPr eaLnBrk="1" hangingPunct="1"/>
            <a:r>
              <a:rPr lang="en-CA" altLang="en-US"/>
              <a:t>IEEE 830-1998 Standard – Considerations</a:t>
            </a:r>
          </a:p>
        </p:txBody>
      </p:sp>
      <p:sp>
        <p:nvSpPr>
          <p:cNvPr id="10244" name="Rectangle 7"/>
          <p:cNvSpPr>
            <a:spLocks noGrp="1" noChangeArrowheads="1"/>
          </p:cNvSpPr>
          <p:nvPr>
            <p:ph type="body" idx="1"/>
          </p:nvPr>
        </p:nvSpPr>
        <p:spPr/>
        <p:txBody>
          <a:bodyPr/>
          <a:lstStyle/>
          <a:p>
            <a:pPr eaLnBrk="1" hangingPunct="1"/>
            <a:r>
              <a:rPr lang="en-CA" altLang="en-US" dirty="0"/>
              <a:t>Section 4 of IEEE 830 (how to produce a good SRS)</a:t>
            </a:r>
          </a:p>
          <a:p>
            <a:pPr lvl="1" eaLnBrk="1" hangingPunct="1"/>
            <a:r>
              <a:rPr lang="en-CA" altLang="en-US" dirty="0"/>
              <a:t>Nature (goals) of SRS</a:t>
            </a:r>
          </a:p>
          <a:p>
            <a:pPr lvl="2" eaLnBrk="1" hangingPunct="1"/>
            <a:r>
              <a:rPr lang="en-CA" altLang="en-US" dirty="0"/>
              <a:t>Functionality, interfaces, performance, qualities, design constraints</a:t>
            </a:r>
          </a:p>
          <a:p>
            <a:pPr lvl="1" eaLnBrk="1" hangingPunct="1"/>
            <a:r>
              <a:rPr lang="en-CA" altLang="en-US" dirty="0"/>
              <a:t>Environment of the SRS</a:t>
            </a:r>
          </a:p>
          <a:p>
            <a:pPr lvl="2" eaLnBrk="1" hangingPunct="1"/>
            <a:r>
              <a:rPr lang="en-CA" altLang="en-US" dirty="0"/>
              <a:t>Where does it fit in the overall project hierarchy</a:t>
            </a:r>
          </a:p>
          <a:p>
            <a:pPr lvl="1" eaLnBrk="1" hangingPunct="1"/>
            <a:r>
              <a:rPr lang="en-CA" altLang="en-US" dirty="0"/>
              <a:t>Characteristics of a good SRS</a:t>
            </a:r>
          </a:p>
          <a:p>
            <a:pPr lvl="2" eaLnBrk="1" hangingPunct="1"/>
            <a:r>
              <a:rPr lang="en-CA" altLang="en-US" dirty="0"/>
              <a:t>Generalization of the characteristics of good requirements to the document</a:t>
            </a:r>
          </a:p>
          <a:p>
            <a:pPr lvl="1" eaLnBrk="1" hangingPunct="1"/>
            <a:r>
              <a:rPr lang="en-CA" altLang="en-US" dirty="0"/>
              <a:t>Evolution of the SRS</a:t>
            </a:r>
          </a:p>
          <a:p>
            <a:pPr lvl="2" eaLnBrk="1" hangingPunct="1"/>
            <a:r>
              <a:rPr lang="en-CA" altLang="en-US" dirty="0"/>
              <a:t>Implies a change management process</a:t>
            </a:r>
          </a:p>
          <a:p>
            <a:pPr lvl="1" eaLnBrk="1" hangingPunct="1"/>
            <a:r>
              <a:rPr lang="en-CA" altLang="en-US" dirty="0"/>
              <a:t>Prototyping</a:t>
            </a:r>
          </a:p>
          <a:p>
            <a:pPr lvl="2" eaLnBrk="1" hangingPunct="1"/>
            <a:r>
              <a:rPr lang="en-CA" altLang="en-US" dirty="0"/>
              <a:t>Helps elicit software requirements and reach closure on the SRS</a:t>
            </a:r>
          </a:p>
          <a:p>
            <a:pPr lvl="1" eaLnBrk="1" hangingPunct="1"/>
            <a:r>
              <a:rPr lang="en-CA" altLang="en-US" dirty="0"/>
              <a:t>Including design and project requirements in the SRS</a:t>
            </a:r>
          </a:p>
          <a:p>
            <a:pPr lvl="2" eaLnBrk="1" hangingPunct="1"/>
            <a:r>
              <a:rPr lang="en-CA" altLang="en-US" dirty="0"/>
              <a:t>Focus on external behavior and the product, not the design and the production process (describe in a separate document)</a:t>
            </a:r>
          </a:p>
        </p:txBody>
      </p:sp>
      <p:sp>
        <p:nvSpPr>
          <p:cNvPr id="6" name="Text Box 6"/>
          <p:cNvSpPr txBox="1">
            <a:spLocks noChangeArrowheads="1"/>
          </p:cNvSpPr>
          <p:nvPr/>
        </p:nvSpPr>
        <p:spPr bwMode="auto">
          <a:xfrm>
            <a:off x="153988" y="46038"/>
            <a:ext cx="8782982" cy="230832"/>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defTabSz="762000" eaLnBrk="0" fontAlgn="base" hangingPunct="0">
              <a:spcBef>
                <a:spcPct val="50000"/>
              </a:spcBef>
              <a:spcAft>
                <a:spcPct val="0"/>
              </a:spcAft>
              <a:defRPr sz="1600">
                <a:solidFill>
                  <a:schemeClr val="tx1"/>
                </a:solidFill>
                <a:latin typeface="Arial" pitchFamily="34" charset="0"/>
              </a:defRPr>
            </a:lvl6pPr>
            <a:lvl7pPr marL="2971800" indent="-228600" defTabSz="762000" eaLnBrk="0" fontAlgn="base" hangingPunct="0">
              <a:spcBef>
                <a:spcPct val="50000"/>
              </a:spcBef>
              <a:spcAft>
                <a:spcPct val="0"/>
              </a:spcAft>
              <a:defRPr sz="1600">
                <a:solidFill>
                  <a:schemeClr val="tx1"/>
                </a:solidFill>
                <a:latin typeface="Arial" pitchFamily="34" charset="0"/>
              </a:defRPr>
            </a:lvl7pPr>
            <a:lvl8pPr marL="3429000" indent="-228600" defTabSz="762000" eaLnBrk="0" fontAlgn="base" hangingPunct="0">
              <a:spcBef>
                <a:spcPct val="50000"/>
              </a:spcBef>
              <a:spcAft>
                <a:spcPct val="0"/>
              </a:spcAft>
              <a:defRPr sz="1600">
                <a:solidFill>
                  <a:schemeClr val="tx1"/>
                </a:solidFill>
                <a:latin typeface="Arial" pitchFamily="34" charset="0"/>
              </a:defRPr>
            </a:lvl8pPr>
            <a:lvl9pPr marL="3886200" indent="-228600" defTabSz="762000" eaLnBrk="0" fontAlgn="base" hangingPunct="0">
              <a:spcBef>
                <a:spcPct val="50000"/>
              </a:spcBef>
              <a:spcAft>
                <a:spcPct val="0"/>
              </a:spcAft>
              <a:defRPr sz="1600">
                <a:solidFill>
                  <a:schemeClr val="tx1"/>
                </a:solidFill>
                <a:latin typeface="Arial" pitchFamily="34" charset="0"/>
              </a:defRPr>
            </a:lvl9pPr>
          </a:lstStyle>
          <a:p>
            <a:pPr eaLnBrk="1" hangingPunct="1"/>
            <a:r>
              <a:rPr lang="en-CA" altLang="en-US" sz="1200" dirty="0">
                <a:solidFill>
                  <a:srgbClr val="969696"/>
                </a:solidFill>
              </a:rPr>
              <a:t>Requirements Specifications         </a:t>
            </a:r>
            <a:r>
              <a:rPr lang="en-CA" altLang="en-US" sz="1200" u="sng" dirty="0"/>
              <a:t>IEEE 830-1998 Standard</a:t>
            </a:r>
            <a:r>
              <a:rPr lang="en-CA" altLang="en-US" sz="1200" dirty="0">
                <a:solidFill>
                  <a:srgbClr val="969696"/>
                </a:solidFill>
              </a:rPr>
              <a:t>         </a:t>
            </a:r>
            <a:r>
              <a:rPr lang="en-US" altLang="en-US" sz="1200" dirty="0">
                <a:solidFill>
                  <a:srgbClr val="969696"/>
                </a:solidFill>
              </a:rPr>
              <a:t>IEEE 830 and ISO/IEC 12207         ISO/IEC/IEEE 29148:2011</a:t>
            </a:r>
            <a:endParaRPr lang="en-CA" altLang="en-US" sz="1200" dirty="0">
              <a:solidFill>
                <a:srgbClr val="96969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porate_Presentation_template_2004">
  <a:themeElements>
    <a:clrScheme name="">
      <a:dk1>
        <a:srgbClr val="002654"/>
      </a:dk1>
      <a:lt1>
        <a:srgbClr val="FFFFFF"/>
      </a:lt1>
      <a:dk2>
        <a:srgbClr val="002654"/>
      </a:dk2>
      <a:lt2>
        <a:srgbClr val="000000"/>
      </a:lt2>
      <a:accent1>
        <a:srgbClr val="336699"/>
      </a:accent1>
      <a:accent2>
        <a:srgbClr val="FCB514"/>
      </a:accent2>
      <a:accent3>
        <a:srgbClr val="FFFFFF"/>
      </a:accent3>
      <a:accent4>
        <a:srgbClr val="001F46"/>
      </a:accent4>
      <a:accent5>
        <a:srgbClr val="ADB8CA"/>
      </a:accent5>
      <a:accent6>
        <a:srgbClr val="E4A411"/>
      </a:accent6>
      <a:hlink>
        <a:srgbClr val="007F99"/>
      </a:hlink>
      <a:folHlink>
        <a:srgbClr val="D62828"/>
      </a:folHlink>
    </a:clrScheme>
    <a:fontScheme name="Corporate_Presentation_template_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rporate_Presentation_template_2004 1">
        <a:dk1>
          <a:srgbClr val="002654"/>
        </a:dk1>
        <a:lt1>
          <a:srgbClr val="FFFFFF"/>
        </a:lt1>
        <a:dk2>
          <a:srgbClr val="002654"/>
        </a:dk2>
        <a:lt2>
          <a:srgbClr val="000000"/>
        </a:lt2>
        <a:accent1>
          <a:srgbClr val="96AA99"/>
        </a:accent1>
        <a:accent2>
          <a:srgbClr val="FCB514"/>
        </a:accent2>
        <a:accent3>
          <a:srgbClr val="FFFFFF"/>
        </a:accent3>
        <a:accent4>
          <a:srgbClr val="001F46"/>
        </a:accent4>
        <a:accent5>
          <a:srgbClr val="C9D2CA"/>
        </a:accent5>
        <a:accent6>
          <a:srgbClr val="E4A411"/>
        </a:accent6>
        <a:hlink>
          <a:srgbClr val="007F99"/>
        </a:hlink>
        <a:folHlink>
          <a:srgbClr val="D628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2730</TotalTime>
  <Words>1763</Words>
  <Application>Microsoft Office PowerPoint</Application>
  <PresentationFormat>On-screen Show (4:3)</PresentationFormat>
  <Paragraphs>302</Paragraphs>
  <Slides>27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ArialMT</vt:lpstr>
      <vt:lpstr>Times New Roman</vt:lpstr>
      <vt:lpstr>TimesNewRomanPSMT</vt:lpstr>
      <vt:lpstr>Wingdings</vt:lpstr>
      <vt:lpstr>Corporate_Presentation_template_2004</vt:lpstr>
      <vt:lpstr>Requirements Specification with the IEEE 29148 Standard </vt:lpstr>
      <vt:lpstr>Table of Contents</vt:lpstr>
      <vt:lpstr>Requirements Specification Document (1)</vt:lpstr>
      <vt:lpstr>Requirements Specification Document (2)</vt:lpstr>
      <vt:lpstr>On Standards…</vt:lpstr>
      <vt:lpstr>IEEE 830-1998 Standard</vt:lpstr>
      <vt:lpstr>IEEE 830-1998 Standard – Objectives</vt:lpstr>
      <vt:lpstr>IEEE 830-1998 Standard – Benefits</vt:lpstr>
      <vt:lpstr>IEEE 830-1998 Standard – Considerations</vt:lpstr>
      <vt:lpstr>IEEE 830-1998 Standard – Structure of the SRS</vt:lpstr>
      <vt:lpstr>IEEE 830-1998 Standard – Section 1 of SRS</vt:lpstr>
      <vt:lpstr>IEEE 830-1998 Standard – Section 2 of SRS</vt:lpstr>
      <vt:lpstr>IEEE 830-1998 Standard – Section 3 of SRS (1)</vt:lpstr>
      <vt:lpstr>IEEE 830-1998 Standard – Section 3 of SRS (2)</vt:lpstr>
      <vt:lpstr>IEEE 830-1998 Standard – Templates</vt:lpstr>
      <vt:lpstr>ISO/IEC 12207:2008 Software Life Cycle Processes </vt:lpstr>
      <vt:lpstr>Relationship of IEEE 830 and ISO/IEC 12207 (1)</vt:lpstr>
      <vt:lpstr>Relationship of IEEE 830 and ISO/IEC 12207 (2)</vt:lpstr>
      <vt:lpstr>ISO/IEC/IEEE 29148:2011</vt:lpstr>
      <vt:lpstr>Stakeholder Requirements Specification Outline</vt:lpstr>
      <vt:lpstr>System Requirements Specification Outline</vt:lpstr>
      <vt:lpstr>Software Requirements Specification Outline</vt:lpstr>
      <vt:lpstr>Relevant Patterns… in French!</vt:lpstr>
      <vt:lpstr>Some tools that can help you…</vt:lpstr>
      <vt:lpstr>Quiz</vt:lpstr>
      <vt:lpstr>ISO JTC1-SC7 Standards and Technical Reports</vt:lpstr>
      <vt:lpstr>Why Don’t VSEs Use Standards?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Amyot</dc:creator>
  <cp:lastModifiedBy>hayes</cp:lastModifiedBy>
  <cp:revision>437</cp:revision>
  <cp:lastPrinted>1999-09-17T12:56:14Z</cp:lastPrinted>
  <dcterms:created xsi:type="dcterms:W3CDTF">2004-04-05T23:48:23Z</dcterms:created>
  <dcterms:modified xsi:type="dcterms:W3CDTF">2019-01-06T14:22:11Z</dcterms:modified>
</cp:coreProperties>
</file>