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16" r:id="rId2"/>
    <p:sldId id="322" r:id="rId3"/>
    <p:sldId id="361" r:id="rId4"/>
    <p:sldId id="408" r:id="rId5"/>
    <p:sldId id="409" r:id="rId6"/>
    <p:sldId id="410" r:id="rId7"/>
    <p:sldId id="430" r:id="rId8"/>
    <p:sldId id="419" r:id="rId9"/>
    <p:sldId id="411" r:id="rId10"/>
    <p:sldId id="421" r:id="rId11"/>
    <p:sldId id="412" r:id="rId12"/>
    <p:sldId id="423" r:id="rId13"/>
    <p:sldId id="413" r:id="rId14"/>
    <p:sldId id="414" r:id="rId15"/>
    <p:sldId id="415" r:id="rId16"/>
    <p:sldId id="424" r:id="rId17"/>
    <p:sldId id="425" r:id="rId18"/>
    <p:sldId id="426" r:id="rId19"/>
    <p:sldId id="427" r:id="rId20"/>
    <p:sldId id="432" r:id="rId21"/>
    <p:sldId id="404" r:id="rId22"/>
    <p:sldId id="431" r:id="rId23"/>
    <p:sldId id="433" r:id="rId24"/>
    <p:sldId id="416" r:id="rId25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719"/>
    <a:srgbClr val="234F33"/>
    <a:srgbClr val="CDCDCD"/>
    <a:srgbClr val="D2D2D2"/>
    <a:srgbClr val="C2C2C2"/>
    <a:srgbClr val="C3C3C3"/>
    <a:srgbClr val="B3E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94" autoAdjust="0"/>
    <p:restoredTop sz="95249" autoAdjust="0"/>
  </p:normalViewPr>
  <p:slideViewPr>
    <p:cSldViewPr snapToGrid="0">
      <p:cViewPr varScale="1">
        <p:scale>
          <a:sx n="93" d="100"/>
          <a:sy n="93" d="100"/>
        </p:scale>
        <p:origin x="1944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675" y="51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36594C-DD5C-4574-8E5B-1B76DE3ACDCA}" type="datetime1">
              <a:rPr lang="en-US"/>
              <a:pPr>
                <a:defRPr/>
              </a:pPr>
              <a:t>1/6/2019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Thomas Hjelm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E2C114-54FB-4980-B504-5DA16210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6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581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000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3965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520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6357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8755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707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5509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08880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6173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18636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03227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541338"/>
            <a:ext cx="4951413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75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2565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04551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610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1277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22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6255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3419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273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1588" y="1588"/>
            <a:ext cx="9140825" cy="68564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4" name="Picture 19" descr="divebo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6" name="Picture 34" descr="diveboa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0" y="85725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0" y="643890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9" name="Line 29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" name="Line 38"/>
          <p:cNvSpPr>
            <a:spLocks noChangeShapeType="1"/>
          </p:cNvSpPr>
          <p:nvPr userDrawn="1"/>
        </p:nvSpPr>
        <p:spPr bwMode="auto">
          <a:xfrm>
            <a:off x="0" y="854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6525" y="2859088"/>
            <a:ext cx="8872538" cy="1143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CA49-0682-4899-81A6-EADB3D9484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04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34950"/>
            <a:ext cx="2225675" cy="626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234950"/>
            <a:ext cx="6529388" cy="626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4DD8-035E-499C-8876-C0D1C169B2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4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B2A7-795B-4BB4-B8C5-0FCEE654B2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75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A2DD-992A-4081-B955-4C64D694FE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61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927100"/>
            <a:ext cx="4376738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27100"/>
            <a:ext cx="4378325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F751-5C17-4F53-8723-A71BC8448B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1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937A-AAE5-445B-B487-61A5C49E1F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72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5E68-73D6-412C-903D-8037395D44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0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C785-7CAE-49C4-93C6-DD9BF8B717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8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32C7-E16F-4D71-99DD-DFEE254389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49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080A-9CEC-41F7-A104-6A163D58F7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50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5" descr="diveboa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7"/>
          <p:cNvSpPr>
            <a:spLocks noChangeArrowheads="1"/>
          </p:cNvSpPr>
          <p:nvPr userDrawn="1"/>
        </p:nvSpPr>
        <p:spPr bwMode="auto">
          <a:xfrm>
            <a:off x="0" y="6513513"/>
            <a:ext cx="9144000" cy="349250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1028" name="Picture 6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9" name="Picture 64" descr="diveboa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 </a:t>
            </a:r>
          </a:p>
          <a:p>
            <a:pPr lvl="1"/>
            <a:r>
              <a:rPr lang="en-CA" altLang="en-US" dirty="0"/>
              <a:t>Level two</a:t>
            </a:r>
          </a:p>
          <a:p>
            <a:pPr lvl="2"/>
            <a:r>
              <a:rPr lang="en-CA" altLang="en-US" dirty="0"/>
              <a:t>Level three</a:t>
            </a:r>
          </a:p>
          <a:p>
            <a:pPr lvl="3"/>
            <a:r>
              <a:rPr lang="en-CA" altLang="en-US" dirty="0"/>
              <a:t>Level four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200">
                <a:solidFill>
                  <a:srgbClr val="002654"/>
                </a:solidFill>
                <a:latin typeface="Arial" charset="0"/>
              </a:defRPr>
            </a:lvl1pPr>
          </a:lstStyle>
          <a:p>
            <a:pPr>
              <a:defRPr/>
            </a:pPr>
            <a:fld id="{53014CE3-DD37-4AD7-AF8A-194FC11D9D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462338" y="6659563"/>
            <a:ext cx="56816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CA" sz="700" dirty="0">
                <a:cs typeface="Arial" charset="0"/>
              </a:rPr>
              <a:t>SEG3101.   Writing Better Requirements.   © 2009 </a:t>
            </a:r>
            <a:r>
              <a:rPr lang="en-CA" sz="700" dirty="0"/>
              <a:t>G. Mussbacher, 2011-2018 D. Amyot</a:t>
            </a:r>
          </a:p>
        </p:txBody>
      </p:sp>
      <p:sp>
        <p:nvSpPr>
          <p:cNvPr id="1034" name="Rectangle 60"/>
          <p:cNvSpPr>
            <a:spLocks noChangeArrowheads="1"/>
          </p:cNvSpPr>
          <p:nvPr userDrawn="1"/>
        </p:nvSpPr>
        <p:spPr bwMode="auto">
          <a:xfrm>
            <a:off x="0" y="0"/>
            <a:ext cx="9144000" cy="2714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035" name="Rectangle 46"/>
          <p:cNvSpPr>
            <a:spLocks noChangeArrowheads="1"/>
          </p:cNvSpPr>
          <p:nvPr userDrawn="1"/>
        </p:nvSpPr>
        <p:spPr bwMode="auto">
          <a:xfrm>
            <a:off x="0" y="781050"/>
            <a:ext cx="9144000" cy="682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036" name="Line 61"/>
          <p:cNvSpPr>
            <a:spLocks noChangeShapeType="1"/>
          </p:cNvSpPr>
          <p:nvPr userDrawn="1"/>
        </p:nvSpPr>
        <p:spPr bwMode="auto">
          <a:xfrm>
            <a:off x="0" y="781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7" name="Line 62"/>
          <p:cNvSpPr>
            <a:spLocks noChangeShapeType="1"/>
          </p:cNvSpPr>
          <p:nvPr userDrawn="1"/>
        </p:nvSpPr>
        <p:spPr bwMode="auto">
          <a:xfrm>
            <a:off x="0" y="271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8" name="Line 63"/>
          <p:cNvSpPr>
            <a:spLocks noChangeShapeType="1"/>
          </p:cNvSpPr>
          <p:nvPr userDrawn="1"/>
        </p:nvSpPr>
        <p:spPr bwMode="auto">
          <a:xfrm>
            <a:off x="0" y="8493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9" name="Line 58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charset="0"/>
        </a:defRPr>
      </a:lvl9pPr>
    </p:titleStyle>
    <p:bodyStyle>
      <a:lvl1pPr marL="384175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lr>
          <a:srgbClr val="D62828"/>
        </a:buClr>
        <a:buSzPct val="130000"/>
        <a:buChar char="•"/>
        <a:defRPr sz="2400">
          <a:solidFill>
            <a:srgbClr val="002654"/>
          </a:solidFill>
          <a:latin typeface="+mn-lt"/>
          <a:ea typeface="+mn-ea"/>
          <a:cs typeface="+mn-cs"/>
        </a:defRPr>
      </a:lvl1pPr>
      <a:lvl2pPr marL="773113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2000">
          <a:solidFill>
            <a:srgbClr val="002654"/>
          </a:solidFill>
          <a:latin typeface="+mn-lt"/>
        </a:defRPr>
      </a:lvl2pPr>
      <a:lvl3pPr marL="1149350" indent="-1857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>
          <a:solidFill>
            <a:srgbClr val="002654"/>
          </a:solidFill>
          <a:latin typeface="+mn-lt"/>
        </a:defRPr>
      </a:lvl3pPr>
      <a:lvl4pPr marL="1524000" indent="-18415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1600">
          <a:solidFill>
            <a:srgbClr val="002654"/>
          </a:solidFill>
          <a:latin typeface="+mn-lt"/>
        </a:defRPr>
      </a:lvl4pPr>
      <a:lvl5pPr marL="1905000" indent="-1857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5pPr>
      <a:lvl6pPr marL="23622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6pPr>
      <a:lvl7pPr marL="28194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7pPr>
      <a:lvl8pPr marL="32766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8pPr>
      <a:lvl9pPr marL="37338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ortengineering.com.au/wp-content/uploads/2017/05/RE17_paper_239.pdf" TargetMode="External"/><Relationship Id="rId2" Type="http://schemas.openxmlformats.org/officeDocument/2006/relationships/hyperlink" Target="http://transportengineering.com.au/wp-content/uploads/2017/05/RE17_paper_19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secompany.com/authoring-tool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119.t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5230813"/>
            <a:ext cx="91440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indent="1857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r>
              <a:rPr lang="en-US" altLang="en-US" sz="2400">
                <a:solidFill>
                  <a:schemeClr val="bg1"/>
                </a:solidFill>
                <a:cs typeface="Times New Roman" pitchFamily="18" charset="0"/>
              </a:rPr>
              <a:t>Daniel Amyot, University of Ottawa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endParaRPr lang="en-US" altLang="en-US" sz="120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r>
              <a:rPr lang="en-US" altLang="en-US" sz="2000">
                <a:solidFill>
                  <a:schemeClr val="bg1"/>
                </a:solidFill>
                <a:cs typeface="Times New Roman" pitchFamily="18" charset="0"/>
              </a:rPr>
              <a:t>Based on slides by Gunter Mussbacher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r>
              <a:rPr lang="en-US" altLang="en-US" sz="2000">
                <a:solidFill>
                  <a:schemeClr val="bg1"/>
                </a:solidFill>
                <a:cs typeface="Times New Roman" pitchFamily="18" charset="0"/>
              </a:rPr>
              <a:t>with material from: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r>
              <a:rPr lang="en-CA" altLang="en-US" sz="2000">
                <a:solidFill>
                  <a:schemeClr val="bg1"/>
                </a:solidFill>
                <a:cs typeface="Times New Roman" pitchFamily="18" charset="0"/>
              </a:rPr>
              <a:t>Ian Zimmerman (Telelogic, 2001),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Clr>
                <a:srgbClr val="D62828"/>
              </a:buClr>
              <a:buSzPct val="130000"/>
            </a:pPr>
            <a:r>
              <a:rPr lang="en-CA" altLang="en-US" sz="2000">
                <a:solidFill>
                  <a:schemeClr val="bg1"/>
                </a:solidFill>
                <a:cs typeface="Times New Roman" pitchFamily="18" charset="0"/>
              </a:rPr>
              <a:t>Ivy Hooks (Compliance Automation, 1998)</a:t>
            </a:r>
            <a:endParaRPr lang="en-US" altLang="en-US" sz="2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sz="3600" dirty="0"/>
              <a:t>Writing Better Requirements</a:t>
            </a:r>
            <a:br>
              <a:rPr lang="en-CA" altLang="en-US" sz="3600" dirty="0"/>
            </a:br>
            <a:endParaRPr lang="en-CA" altLang="en-US" sz="3600" dirty="0">
              <a:solidFill>
                <a:schemeClr val="accent2"/>
              </a:solidFill>
            </a:endParaRP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647950" y="842963"/>
            <a:ext cx="6400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indent="1857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</a:pPr>
            <a:r>
              <a:rPr lang="en-CA" altLang="en-US" sz="1400" dirty="0">
                <a:solidFill>
                  <a:schemeClr val="bg1"/>
                </a:solidFill>
              </a:rPr>
              <a:t>SEG3101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D72A2E-B9BC-4F83-9243-1D9C75149CD9}" type="slidenum">
              <a:rPr lang="en-CA" altLang="en-US" sz="1200" smtClean="0">
                <a:solidFill>
                  <a:srgbClr val="002654"/>
                </a:solidFill>
              </a:rPr>
              <a:pPr/>
              <a:t>10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“What versus how” test</a:t>
            </a:r>
          </a:p>
        </p:txBody>
      </p:sp>
      <p:grpSp>
        <p:nvGrpSpPr>
          <p:cNvPr id="1050628" name="Group 4"/>
          <p:cNvGrpSpPr>
            <a:grpSpLocks/>
          </p:cNvGrpSpPr>
          <p:nvPr/>
        </p:nvGrpSpPr>
        <p:grpSpPr bwMode="auto">
          <a:xfrm>
            <a:off x="573088" y="1520825"/>
            <a:ext cx="7999412" cy="766763"/>
            <a:chOff x="577" y="1061"/>
            <a:chExt cx="5039" cy="483"/>
          </a:xfrm>
        </p:grpSpPr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992" y="1073"/>
              <a:ext cx="428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</a:rPr>
                <a:t>The system shall use Microsoft Outlook to send an </a:t>
              </a:r>
              <a:br>
                <a:rPr lang="en-US" altLang="en-US" sz="2400" b="1" i="1">
                  <a:latin typeface="Times New Roman" pitchFamily="18" charset="0"/>
                </a:rPr>
              </a:br>
              <a:r>
                <a:rPr lang="en-US" altLang="en-US" sz="2400" b="1" i="1">
                  <a:latin typeface="Times New Roman" pitchFamily="18" charset="0"/>
                </a:rPr>
                <a:t>email to the customer with the purchase confirmation.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grpSp>
        <p:nvGrpSpPr>
          <p:cNvPr id="1050631" name="Group 7"/>
          <p:cNvGrpSpPr>
            <a:grpSpLocks/>
          </p:cNvGrpSpPr>
          <p:nvPr/>
        </p:nvGrpSpPr>
        <p:grpSpPr bwMode="auto">
          <a:xfrm>
            <a:off x="573088" y="2351088"/>
            <a:ext cx="7999412" cy="766762"/>
            <a:chOff x="577" y="1061"/>
            <a:chExt cx="5039" cy="483"/>
          </a:xfrm>
        </p:grpSpPr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30" y="1073"/>
              <a:ext cx="301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</a:rPr>
                <a:t>The system shall inform the customer </a:t>
              </a:r>
              <a:br>
                <a:rPr lang="en-US" altLang="en-US" sz="2400" b="1" i="1">
                  <a:latin typeface="Times New Roman" pitchFamily="18" charset="0"/>
                </a:rPr>
              </a:br>
              <a:r>
                <a:rPr lang="en-US" altLang="en-US" sz="2400" b="1" i="1">
                  <a:latin typeface="Times New Roman" pitchFamily="18" charset="0"/>
                </a:rPr>
                <a:t>that the purchase is confirmed.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50634" name="Text Box 10"/>
          <p:cNvSpPr txBox="1">
            <a:spLocks noChangeArrowheads="1"/>
          </p:cNvSpPr>
          <p:nvPr/>
        </p:nvSpPr>
        <p:spPr bwMode="auto">
          <a:xfrm>
            <a:off x="8075613" y="1065213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  <p:bldP spid="1050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ED3B15-C7C8-4451-A87D-68C7DE25C425}" type="slidenum">
              <a:rPr lang="en-CA" altLang="en-US" sz="1200" smtClean="0">
                <a:solidFill>
                  <a:srgbClr val="002654"/>
                </a:solidFill>
              </a:rPr>
              <a:pPr/>
              <a:t>11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3220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Never build in let-out or escape clauses</a:t>
            </a:r>
          </a:p>
          <a:p>
            <a:pPr lvl="1" eaLnBrk="1" hangingPunct="1"/>
            <a:r>
              <a:rPr lang="en-US" altLang="en-US" dirty="0"/>
              <a:t>Requirements with let-outs or escapes are dangerous because of problems that arise in testing</a:t>
            </a:r>
          </a:p>
          <a:p>
            <a:pPr lvl="1" eaLnBrk="1" hangingPunct="1"/>
            <a:r>
              <a:rPr lang="en-US" altLang="en-US" dirty="0"/>
              <a:t>Danger signs: </a:t>
            </a:r>
            <a:r>
              <a:rPr lang="en-US" altLang="en-US" dirty="0">
                <a:solidFill>
                  <a:srgbClr val="FF0000"/>
                </a:solidFill>
              </a:rPr>
              <a:t>if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but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when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except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unless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although</a:t>
            </a:r>
          </a:p>
          <a:p>
            <a:pPr lvl="2" eaLnBrk="1" hangingPunct="1"/>
            <a:r>
              <a:rPr lang="en-US" altLang="en-US" dirty="0"/>
              <a:t>These terms may however be useful when the description of a general case with exceptions is much clearer and complete that an enumeration of specific cases</a:t>
            </a:r>
          </a:p>
          <a:p>
            <a:pPr eaLnBrk="1" hangingPunct="1"/>
            <a:r>
              <a:rPr lang="en-CA" altLang="en-US" dirty="0"/>
              <a:t>Avoid ambiguity</a:t>
            </a:r>
          </a:p>
          <a:p>
            <a:pPr lvl="1" eaLnBrk="1" hangingPunct="1"/>
            <a:r>
              <a:rPr lang="en-CA" altLang="en-US" dirty="0"/>
              <a:t>Write as clearly and explicitly as possible</a:t>
            </a:r>
          </a:p>
          <a:p>
            <a:pPr lvl="1" eaLnBrk="1" hangingPunct="1"/>
            <a:r>
              <a:rPr lang="en-CA" altLang="en-US" dirty="0"/>
              <a:t>Ambiguities can be caused by:</a:t>
            </a:r>
          </a:p>
          <a:p>
            <a:pPr lvl="2" eaLnBrk="1" hangingPunct="1"/>
            <a:r>
              <a:rPr lang="en-CA" altLang="en-US" dirty="0"/>
              <a:t>The word </a:t>
            </a:r>
            <a:r>
              <a:rPr lang="en-CA" altLang="en-US" dirty="0">
                <a:solidFill>
                  <a:srgbClr val="FF0000"/>
                </a:solidFill>
              </a:rPr>
              <a:t>or</a:t>
            </a:r>
            <a:r>
              <a:rPr lang="en-CA" altLang="en-US" dirty="0"/>
              <a:t> to create a compound requirement</a:t>
            </a:r>
          </a:p>
          <a:p>
            <a:pPr lvl="2" eaLnBrk="1" hangingPunct="1"/>
            <a:r>
              <a:rPr lang="en-CA" altLang="en-US" dirty="0"/>
              <a:t>Poor definition (giving only examples or special cases)</a:t>
            </a:r>
          </a:p>
          <a:p>
            <a:pPr lvl="2" eaLnBrk="1" hangingPunct="1"/>
            <a:r>
              <a:rPr lang="en-CA" altLang="en-US" dirty="0"/>
              <a:t>The words </a:t>
            </a:r>
            <a:r>
              <a:rPr lang="en-CA" altLang="en-US" dirty="0">
                <a:solidFill>
                  <a:srgbClr val="FF0000"/>
                </a:solidFill>
              </a:rPr>
              <a:t>etc.</a:t>
            </a:r>
            <a:r>
              <a:rPr lang="en-CA" altLang="en-US" dirty="0"/>
              <a:t>, </a:t>
            </a:r>
            <a:r>
              <a:rPr lang="en-CA" altLang="en-US" dirty="0">
                <a:solidFill>
                  <a:srgbClr val="FF0000"/>
                </a:solidFill>
              </a:rPr>
              <a:t>…and so on</a:t>
            </a:r>
            <a:r>
              <a:rPr lang="en-CA" altLang="en-US" dirty="0"/>
              <a:t> (imprecise definition)</a:t>
            </a:r>
          </a:p>
        </p:txBody>
      </p:sp>
      <p:sp>
        <p:nvSpPr>
          <p:cNvPr id="14341" name="Text Box 14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69CD23-5112-4BED-BB82-E401B25C3D16}" type="slidenum">
              <a:rPr lang="en-CA" altLang="en-US" sz="1200" smtClean="0">
                <a:solidFill>
                  <a:srgbClr val="002654"/>
                </a:solidFill>
              </a:rPr>
              <a:pPr/>
              <a:t>12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 not use vague indefinable terms</a:t>
            </a:r>
          </a:p>
          <a:p>
            <a:pPr lvl="1" eaLnBrk="1" hangingPunct="1"/>
            <a:r>
              <a:rPr lang="en-US" altLang="en-US"/>
              <a:t>Many words used informally to indicate quality are too vague to be verified</a:t>
            </a:r>
          </a:p>
          <a:p>
            <a:pPr lvl="1" eaLnBrk="1" hangingPunct="1"/>
            <a:r>
              <a:rPr lang="en-US" altLang="en-US"/>
              <a:t>Danger signs: </a:t>
            </a:r>
            <a:r>
              <a:rPr lang="en-US" altLang="en-US">
                <a:solidFill>
                  <a:srgbClr val="FF0000"/>
                </a:solidFill>
              </a:rPr>
              <a:t>user-friendly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highly versatile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flexible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to the maximum extent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approximately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as much as possible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minimal impact</a:t>
            </a:r>
            <a:endParaRPr lang="en-CA" altLang="en-US">
              <a:solidFill>
                <a:srgbClr val="FF0000"/>
              </a:solidFill>
            </a:endParaRP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573088" y="3194050"/>
            <a:ext cx="7999412" cy="766763"/>
            <a:chOff x="577" y="1061"/>
            <a:chExt cx="5039" cy="483"/>
          </a:xfrm>
        </p:grpSpPr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892" y="1073"/>
              <a:ext cx="451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EasyEntry System shall be easy to use and require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a minimum of training except for the professional mode.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54727" name="Text Box 7"/>
          <p:cNvSpPr txBox="1">
            <a:spLocks noChangeArrowheads="1"/>
          </p:cNvSpPr>
          <p:nvPr/>
        </p:nvSpPr>
        <p:spPr bwMode="auto">
          <a:xfrm>
            <a:off x="8075613" y="2701925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54728" name="Line 8"/>
          <p:cNvSpPr>
            <a:spLocks noChangeShapeType="1"/>
          </p:cNvSpPr>
          <p:nvPr/>
        </p:nvSpPr>
        <p:spPr bwMode="auto">
          <a:xfrm>
            <a:off x="5249863" y="3527425"/>
            <a:ext cx="130968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54729" name="Line 9"/>
          <p:cNvSpPr>
            <a:spLocks noChangeShapeType="1"/>
          </p:cNvSpPr>
          <p:nvPr/>
        </p:nvSpPr>
        <p:spPr bwMode="auto">
          <a:xfrm>
            <a:off x="1331913" y="3894138"/>
            <a:ext cx="12112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54730" name="Line 10"/>
          <p:cNvSpPr>
            <a:spLocks noChangeShapeType="1"/>
          </p:cNvSpPr>
          <p:nvPr/>
        </p:nvSpPr>
        <p:spPr bwMode="auto">
          <a:xfrm>
            <a:off x="4057650" y="3894138"/>
            <a:ext cx="7810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5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5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5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5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3" grpId="0" build="p"/>
      <p:bldP spid="1054727" grpId="0"/>
      <p:bldP spid="1054728" grpId="0" animBg="1"/>
      <p:bldP spid="1054729" grpId="0" animBg="1"/>
      <p:bldP spid="10547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DD0C68-4D80-4D1F-A4C2-486B7906B248}" type="slidenum">
              <a:rPr lang="en-CA" altLang="en-US" sz="1200" smtClean="0">
                <a:solidFill>
                  <a:srgbClr val="002654"/>
                </a:solidFill>
              </a:rPr>
              <a:pPr/>
              <a:t>13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3425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Do not make multiple requirements</a:t>
            </a:r>
          </a:p>
          <a:p>
            <a:pPr lvl="1" eaLnBrk="1" hangingPunct="1"/>
            <a:r>
              <a:rPr lang="en-CA" altLang="en-US"/>
              <a:t>Keep each requirement as a single sentence</a:t>
            </a:r>
          </a:p>
          <a:p>
            <a:pPr lvl="1" eaLnBrk="1" hangingPunct="1"/>
            <a:r>
              <a:rPr lang="en-US" altLang="en-US"/>
              <a:t>Conjunctions (words that join sentences together) are d</a:t>
            </a:r>
            <a:r>
              <a:rPr lang="en-CA" altLang="en-US"/>
              <a:t>anger signs: </a:t>
            </a:r>
            <a:r>
              <a:rPr lang="en-CA" altLang="en-US">
                <a:solidFill>
                  <a:srgbClr val="FF0000"/>
                </a:solidFill>
              </a:rPr>
              <a:t>and</a:t>
            </a:r>
            <a:r>
              <a:rPr lang="en-CA" altLang="en-US"/>
              <a:t>, </a:t>
            </a:r>
            <a:r>
              <a:rPr lang="en-CA" altLang="en-US">
                <a:solidFill>
                  <a:srgbClr val="FF0000"/>
                </a:solidFill>
              </a:rPr>
              <a:t>or</a:t>
            </a:r>
            <a:r>
              <a:rPr lang="en-CA" altLang="en-US"/>
              <a:t>, </a:t>
            </a:r>
            <a:r>
              <a:rPr lang="en-CA" altLang="en-US">
                <a:solidFill>
                  <a:srgbClr val="FF0000"/>
                </a:solidFill>
              </a:rPr>
              <a:t>with</a:t>
            </a:r>
            <a:r>
              <a:rPr lang="en-CA" altLang="en-US"/>
              <a:t>, </a:t>
            </a:r>
            <a:r>
              <a:rPr lang="en-CA" altLang="en-US">
                <a:solidFill>
                  <a:srgbClr val="FF0000"/>
                </a:solidFill>
              </a:rPr>
              <a:t>also</a:t>
            </a:r>
          </a:p>
          <a:p>
            <a:pPr eaLnBrk="1" hangingPunct="1"/>
            <a:r>
              <a:rPr lang="en-US" altLang="en-US"/>
              <a:t>Do not ramble</a:t>
            </a:r>
          </a:p>
          <a:p>
            <a:pPr lvl="1" eaLnBrk="1" hangingPunct="1"/>
            <a:r>
              <a:rPr lang="en-US" altLang="en-US"/>
              <a:t>Long sentences with arcane language </a:t>
            </a:r>
          </a:p>
          <a:p>
            <a:pPr lvl="1" eaLnBrk="1" hangingPunct="1"/>
            <a:r>
              <a:rPr lang="en-US" altLang="en-US"/>
              <a:t>References to unreachable documents</a:t>
            </a:r>
            <a:endParaRPr lang="en-CA" altLang="en-US"/>
          </a:p>
        </p:txBody>
      </p:sp>
      <p:grpSp>
        <p:nvGrpSpPr>
          <p:cNvPr id="1034244" name="Group 4"/>
          <p:cNvGrpSpPr>
            <a:grpSpLocks/>
          </p:cNvGrpSpPr>
          <p:nvPr/>
        </p:nvGrpSpPr>
        <p:grpSpPr bwMode="auto">
          <a:xfrm>
            <a:off x="573088" y="4110038"/>
            <a:ext cx="7999412" cy="1939925"/>
            <a:chOff x="361" y="2160"/>
            <a:chExt cx="5039" cy="1222"/>
          </a:xfrm>
        </p:grpSpPr>
        <p:sp>
          <p:nvSpPr>
            <p:cNvPr id="16397" name="Rectangle 5"/>
            <p:cNvSpPr>
              <a:spLocks noChangeArrowheads="1"/>
            </p:cNvSpPr>
            <p:nvPr/>
          </p:nvSpPr>
          <p:spPr bwMode="auto">
            <a:xfrm>
              <a:off x="361" y="2160"/>
              <a:ext cx="5039" cy="12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6398" name="Rectangle 6"/>
            <p:cNvSpPr>
              <a:spLocks noChangeArrowheads="1"/>
            </p:cNvSpPr>
            <p:nvPr/>
          </p:nvSpPr>
          <p:spPr bwMode="auto">
            <a:xfrm>
              <a:off x="568" y="2172"/>
              <a:ext cx="4736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Easy Entry Navigator module shall consist of order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entry and communications, order processing, result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processing, and reporting. The Order Entry module shall be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integrated with the Organization Intranet System and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results are stored in the group’s electronic customer record.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8075613" y="3617913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7499350" y="5535613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4249" name="Freeform 9"/>
          <p:cNvSpPr>
            <a:spLocks/>
          </p:cNvSpPr>
          <p:nvPr/>
        </p:nvSpPr>
        <p:spPr bwMode="auto">
          <a:xfrm>
            <a:off x="612775" y="4213225"/>
            <a:ext cx="185738" cy="1801813"/>
          </a:xfrm>
          <a:custGeom>
            <a:avLst/>
            <a:gdLst>
              <a:gd name="T0" fmla="*/ 2147483647 w 117"/>
              <a:gd name="T1" fmla="*/ 0 h 1135"/>
              <a:gd name="T2" fmla="*/ 2147483647 w 117"/>
              <a:gd name="T3" fmla="*/ 2147483647 h 1135"/>
              <a:gd name="T4" fmla="*/ 2147483647 w 117"/>
              <a:gd name="T5" fmla="*/ 2147483647 h 1135"/>
              <a:gd name="T6" fmla="*/ 2147483647 w 117"/>
              <a:gd name="T7" fmla="*/ 2147483647 h 1135"/>
              <a:gd name="T8" fmla="*/ 2147483647 w 117"/>
              <a:gd name="T9" fmla="*/ 2147483647 h 1135"/>
              <a:gd name="T10" fmla="*/ 2147483647 w 117"/>
              <a:gd name="T11" fmla="*/ 2147483647 h 1135"/>
              <a:gd name="T12" fmla="*/ 2147483647 w 117"/>
              <a:gd name="T13" fmla="*/ 2147483647 h 1135"/>
              <a:gd name="T14" fmla="*/ 2147483647 w 117"/>
              <a:gd name="T15" fmla="*/ 2147483647 h 1135"/>
              <a:gd name="T16" fmla="*/ 2147483647 w 117"/>
              <a:gd name="T17" fmla="*/ 2147483647 h 1135"/>
              <a:gd name="T18" fmla="*/ 2147483647 w 117"/>
              <a:gd name="T19" fmla="*/ 2147483647 h 1135"/>
              <a:gd name="T20" fmla="*/ 2147483647 w 117"/>
              <a:gd name="T21" fmla="*/ 2147483647 h 1135"/>
              <a:gd name="T22" fmla="*/ 2147483647 w 117"/>
              <a:gd name="T23" fmla="*/ 2147483647 h 1135"/>
              <a:gd name="T24" fmla="*/ 2147483647 w 117"/>
              <a:gd name="T25" fmla="*/ 2147483647 h 1135"/>
              <a:gd name="T26" fmla="*/ 2147483647 w 117"/>
              <a:gd name="T27" fmla="*/ 2147483647 h 1135"/>
              <a:gd name="T28" fmla="*/ 2147483647 w 117"/>
              <a:gd name="T29" fmla="*/ 2147483647 h 1135"/>
              <a:gd name="T30" fmla="*/ 2147483647 w 117"/>
              <a:gd name="T31" fmla="*/ 2147483647 h 1135"/>
              <a:gd name="T32" fmla="*/ 2147483647 w 117"/>
              <a:gd name="T33" fmla="*/ 2147483647 h 1135"/>
              <a:gd name="T34" fmla="*/ 2147483647 w 117"/>
              <a:gd name="T35" fmla="*/ 2147483647 h 1135"/>
              <a:gd name="T36" fmla="*/ 2147483647 w 117"/>
              <a:gd name="T37" fmla="*/ 2147483647 h 1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7" h="1135">
                <a:moveTo>
                  <a:pt x="117" y="0"/>
                </a:moveTo>
                <a:cubicBezTo>
                  <a:pt x="81" y="9"/>
                  <a:pt x="36" y="53"/>
                  <a:pt x="15" y="85"/>
                </a:cubicBezTo>
                <a:cubicBezTo>
                  <a:pt x="23" y="107"/>
                  <a:pt x="26" y="117"/>
                  <a:pt x="49" y="124"/>
                </a:cubicBezTo>
                <a:cubicBezTo>
                  <a:pt x="66" y="141"/>
                  <a:pt x="81" y="146"/>
                  <a:pt x="88" y="169"/>
                </a:cubicBezTo>
                <a:cubicBezTo>
                  <a:pt x="74" y="191"/>
                  <a:pt x="61" y="197"/>
                  <a:pt x="38" y="209"/>
                </a:cubicBezTo>
                <a:cubicBezTo>
                  <a:pt x="12" y="246"/>
                  <a:pt x="0" y="299"/>
                  <a:pt x="54" y="316"/>
                </a:cubicBezTo>
                <a:cubicBezTo>
                  <a:pt x="65" y="324"/>
                  <a:pt x="92" y="326"/>
                  <a:pt x="88" y="339"/>
                </a:cubicBezTo>
                <a:cubicBezTo>
                  <a:pt x="77" y="375"/>
                  <a:pt x="42" y="380"/>
                  <a:pt x="26" y="423"/>
                </a:cubicBezTo>
                <a:cubicBezTo>
                  <a:pt x="36" y="469"/>
                  <a:pt x="54" y="461"/>
                  <a:pt x="77" y="497"/>
                </a:cubicBezTo>
                <a:cubicBezTo>
                  <a:pt x="70" y="531"/>
                  <a:pt x="63" y="533"/>
                  <a:pt x="43" y="559"/>
                </a:cubicBezTo>
                <a:cubicBezTo>
                  <a:pt x="35" y="570"/>
                  <a:pt x="21" y="593"/>
                  <a:pt x="21" y="593"/>
                </a:cubicBezTo>
                <a:cubicBezTo>
                  <a:pt x="27" y="624"/>
                  <a:pt x="30" y="623"/>
                  <a:pt x="49" y="644"/>
                </a:cubicBezTo>
                <a:cubicBezTo>
                  <a:pt x="57" y="672"/>
                  <a:pt x="57" y="690"/>
                  <a:pt x="32" y="706"/>
                </a:cubicBezTo>
                <a:cubicBezTo>
                  <a:pt x="19" y="742"/>
                  <a:pt x="64" y="769"/>
                  <a:pt x="83" y="796"/>
                </a:cubicBezTo>
                <a:cubicBezTo>
                  <a:pt x="75" y="835"/>
                  <a:pt x="63" y="834"/>
                  <a:pt x="43" y="864"/>
                </a:cubicBezTo>
                <a:cubicBezTo>
                  <a:pt x="48" y="910"/>
                  <a:pt x="53" y="913"/>
                  <a:pt x="66" y="949"/>
                </a:cubicBezTo>
                <a:cubicBezTo>
                  <a:pt x="60" y="967"/>
                  <a:pt x="38" y="999"/>
                  <a:pt x="38" y="999"/>
                </a:cubicBezTo>
                <a:cubicBezTo>
                  <a:pt x="41" y="1014"/>
                  <a:pt x="49" y="1029"/>
                  <a:pt x="49" y="1045"/>
                </a:cubicBezTo>
                <a:cubicBezTo>
                  <a:pt x="49" y="1083"/>
                  <a:pt x="21" y="1097"/>
                  <a:pt x="21" y="1135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1034250" name="Freeform 10"/>
          <p:cNvSpPr>
            <a:spLocks/>
          </p:cNvSpPr>
          <p:nvPr/>
        </p:nvSpPr>
        <p:spPr bwMode="auto">
          <a:xfrm>
            <a:off x="4043363" y="4887913"/>
            <a:ext cx="385762" cy="338137"/>
          </a:xfrm>
          <a:custGeom>
            <a:avLst/>
            <a:gdLst>
              <a:gd name="T0" fmla="*/ 0 w 243"/>
              <a:gd name="T1" fmla="*/ 2147483647 h 213"/>
              <a:gd name="T2" fmla="*/ 2147483647 w 243"/>
              <a:gd name="T3" fmla="*/ 2147483647 h 213"/>
              <a:gd name="T4" fmla="*/ 2147483647 w 243"/>
              <a:gd name="T5" fmla="*/ 2147483647 h 213"/>
              <a:gd name="T6" fmla="*/ 2147483647 w 243"/>
              <a:gd name="T7" fmla="*/ 2147483647 h 2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" h="213">
                <a:moveTo>
                  <a:pt x="0" y="10"/>
                </a:moveTo>
                <a:cubicBezTo>
                  <a:pt x="25" y="11"/>
                  <a:pt x="124" y="0"/>
                  <a:pt x="135" y="38"/>
                </a:cubicBezTo>
                <a:cubicBezTo>
                  <a:pt x="128" y="93"/>
                  <a:pt x="109" y="150"/>
                  <a:pt x="90" y="202"/>
                </a:cubicBezTo>
                <a:cubicBezTo>
                  <a:pt x="131" y="211"/>
                  <a:pt x="179" y="213"/>
                  <a:pt x="243" y="213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2398713" y="5168900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2120900" y="4800600"/>
            <a:ext cx="4762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3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3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3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3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3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5" grpId="0" build="p"/>
      <p:bldP spid="1034247" grpId="0"/>
      <p:bldP spid="1034248" grpId="0" animBg="1"/>
      <p:bldP spid="1034249" grpId="0" animBg="1"/>
      <p:bldP spid="1034250" grpId="0" animBg="1"/>
      <p:bldP spid="1034251" grpId="0" animBg="1"/>
      <p:bldP spid="1034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024BEE-D2B8-42F9-8300-F0A03274A254}" type="slidenum">
              <a:rPr lang="en-CA" altLang="en-US" sz="1200" smtClean="0">
                <a:solidFill>
                  <a:srgbClr val="002654"/>
                </a:solidFill>
              </a:rPr>
              <a:pPr/>
              <a:t>14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74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3630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 not speculate</a:t>
            </a:r>
          </a:p>
          <a:p>
            <a:pPr lvl="1" eaLnBrk="1" hangingPunct="1"/>
            <a:r>
              <a:rPr lang="en-US" altLang="en-US" dirty="0"/>
              <a:t>There is no room for “wish lists” – general terms about things that somebody probably wants</a:t>
            </a:r>
          </a:p>
          <a:p>
            <a:pPr lvl="1" eaLnBrk="1" hangingPunct="1"/>
            <a:r>
              <a:rPr lang="en-US" altLang="en-US" dirty="0"/>
              <a:t>Danger signs: vague subject type and generalization words such as </a:t>
            </a:r>
            <a:r>
              <a:rPr lang="en-US" altLang="en-US" dirty="0">
                <a:solidFill>
                  <a:srgbClr val="FF0000"/>
                </a:solidFill>
              </a:rPr>
              <a:t>usually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generally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often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normally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typically</a:t>
            </a:r>
          </a:p>
          <a:p>
            <a:pPr eaLnBrk="1" hangingPunct="1"/>
            <a:r>
              <a:rPr lang="en-US" altLang="en-US" dirty="0"/>
              <a:t>Do not express suggestions or possibilities</a:t>
            </a:r>
          </a:p>
          <a:p>
            <a:pPr lvl="1" eaLnBrk="1" hangingPunct="1"/>
            <a:r>
              <a:rPr lang="en-US" altLang="en-US" dirty="0"/>
              <a:t>Suggestions that are not explicitly stated as requirements are invariably ignored by developers</a:t>
            </a:r>
          </a:p>
          <a:p>
            <a:pPr lvl="1" eaLnBrk="1" hangingPunct="1"/>
            <a:r>
              <a:rPr lang="en-US" altLang="en-US" dirty="0"/>
              <a:t>Danger signs: </a:t>
            </a:r>
            <a:r>
              <a:rPr lang="en-US" altLang="en-US" dirty="0">
                <a:solidFill>
                  <a:srgbClr val="FF0000"/>
                </a:solidFill>
              </a:rPr>
              <a:t>may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might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should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ought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could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perhaps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probably</a:t>
            </a:r>
          </a:p>
          <a:p>
            <a:pPr eaLnBrk="1" hangingPunct="1"/>
            <a:r>
              <a:rPr lang="en-US" altLang="en-US" dirty="0"/>
              <a:t>Avoid wishful thinking</a:t>
            </a:r>
          </a:p>
          <a:p>
            <a:pPr lvl="1" eaLnBrk="1" hangingPunct="1"/>
            <a:r>
              <a:rPr lang="en-US" altLang="en-US" dirty="0"/>
              <a:t>Wishful thinking means asking for the impossible (e.g., </a:t>
            </a:r>
            <a:r>
              <a:rPr lang="en-US" altLang="en-US" dirty="0">
                <a:solidFill>
                  <a:srgbClr val="FF0000"/>
                </a:solidFill>
              </a:rPr>
              <a:t>100% reliable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safe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handle all failures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fully upgradeable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run on all platforms</a:t>
            </a:r>
            <a:r>
              <a:rPr lang="en-US" altLang="en-US" dirty="0"/>
              <a:t>)</a:t>
            </a:r>
            <a:endParaRPr lang="en-CA" altLang="en-US" dirty="0"/>
          </a:p>
        </p:txBody>
      </p:sp>
      <p:grpSp>
        <p:nvGrpSpPr>
          <p:cNvPr id="1036292" name="Group 4"/>
          <p:cNvGrpSpPr>
            <a:grpSpLocks/>
          </p:cNvGrpSpPr>
          <p:nvPr/>
        </p:nvGrpSpPr>
        <p:grpSpPr bwMode="auto">
          <a:xfrm>
            <a:off x="573088" y="5668963"/>
            <a:ext cx="7999412" cy="766762"/>
            <a:chOff x="577" y="1061"/>
            <a:chExt cx="5039" cy="483"/>
          </a:xfrm>
        </p:grpSpPr>
        <p:sp>
          <p:nvSpPr>
            <p:cNvPr id="17420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21" name="Rectangle 6"/>
            <p:cNvSpPr>
              <a:spLocks noChangeArrowheads="1"/>
            </p:cNvSpPr>
            <p:nvPr/>
          </p:nvSpPr>
          <p:spPr bwMode="auto">
            <a:xfrm>
              <a:off x="809" y="1073"/>
              <a:ext cx="469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Easy Entry System may be fully adaptable to all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situations and often require no reconfiguration by the user.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36295" name="Text Box 7"/>
          <p:cNvSpPr txBox="1">
            <a:spLocks noChangeArrowheads="1"/>
          </p:cNvSpPr>
          <p:nvPr/>
        </p:nvSpPr>
        <p:spPr bwMode="auto">
          <a:xfrm>
            <a:off x="8075613" y="5176838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36296" name="Line 8"/>
          <p:cNvSpPr>
            <a:spLocks noChangeShapeType="1"/>
          </p:cNvSpPr>
          <p:nvPr/>
        </p:nvSpPr>
        <p:spPr bwMode="auto">
          <a:xfrm>
            <a:off x="5311775" y="6002338"/>
            <a:ext cx="182086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6297" name="Line 9"/>
          <p:cNvSpPr>
            <a:spLocks noChangeShapeType="1"/>
          </p:cNvSpPr>
          <p:nvPr/>
        </p:nvSpPr>
        <p:spPr bwMode="auto">
          <a:xfrm>
            <a:off x="4352925" y="6002338"/>
            <a:ext cx="5032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6298" name="Line 10"/>
          <p:cNvSpPr>
            <a:spLocks noChangeShapeType="1"/>
          </p:cNvSpPr>
          <p:nvPr/>
        </p:nvSpPr>
        <p:spPr bwMode="auto">
          <a:xfrm>
            <a:off x="7581900" y="6002338"/>
            <a:ext cx="304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6299" name="Line 11"/>
          <p:cNvSpPr>
            <a:spLocks noChangeShapeType="1"/>
          </p:cNvSpPr>
          <p:nvPr/>
        </p:nvSpPr>
        <p:spPr bwMode="auto">
          <a:xfrm>
            <a:off x="2197290" y="6369050"/>
            <a:ext cx="119678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/>
          <a:p>
            <a:endParaRPr lang="en-CA"/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3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3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02" grpId="0" build="p"/>
      <p:bldP spid="1036295" grpId="0"/>
      <p:bldP spid="1036296" grpId="0" animBg="1"/>
      <p:bldP spid="1036297" grpId="0" animBg="1"/>
      <p:bldP spid="1036298" grpId="0" animBg="1"/>
      <p:bldP spid="1036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C913050-1081-4C6E-8CD1-4C24B43BB5A9}" type="slidenum">
              <a:rPr lang="en-CA" altLang="en-US" sz="1200" smtClean="0">
                <a:solidFill>
                  <a:srgbClr val="002654"/>
                </a:solidFill>
              </a:rPr>
              <a:pPr/>
              <a:t>15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84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Few Simple Tests…(1)</a:t>
            </a:r>
            <a:endParaRPr lang="en-CA" altLang="en-US" baseline="30000"/>
          </a:p>
        </p:txBody>
      </p:sp>
      <p:sp>
        <p:nvSpPr>
          <p:cNvPr id="1038352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“What versus how” test discussed earlier</a:t>
            </a:r>
          </a:p>
          <a:p>
            <a:pPr lvl="1" eaLnBrk="1" hangingPunct="1"/>
            <a:r>
              <a:rPr lang="en-US" altLang="en-US" dirty="0"/>
              <a:t>Example: a requirement may specify an ordinary differential equation that must be solved, but it should not mention that a fourth order Runge-</a:t>
            </a:r>
            <a:r>
              <a:rPr lang="en-US" altLang="en-US" dirty="0" err="1"/>
              <a:t>Kutta</a:t>
            </a:r>
            <a:r>
              <a:rPr lang="en-US" altLang="en-US" dirty="0"/>
              <a:t> method should be employed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“What is ruled out” test</a:t>
            </a:r>
          </a:p>
          <a:p>
            <a:pPr lvl="1" eaLnBrk="1" hangingPunct="1"/>
            <a:r>
              <a:rPr lang="en-US" altLang="en-US" dirty="0"/>
              <a:t>Does the requirement actually make a decision (if no alternatives are ruled out, then no decision has really been made)</a:t>
            </a:r>
          </a:p>
          <a:p>
            <a:pPr lvl="1" eaLnBrk="1" hangingPunct="1"/>
            <a:r>
              <a:rPr lang="en-US" altLang="en-US" dirty="0"/>
              <a:t>Example: a requirement may be already covered by a more general one</a:t>
            </a:r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117475" y="6086475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 Source: </a:t>
            </a:r>
            <a:r>
              <a:rPr lang="fr-FR" altLang="en-US" sz="1200">
                <a:latin typeface="Times New Roman" pitchFamily="18" charset="0"/>
              </a:rPr>
              <a:t>Spencer Smith, McMaster U.</a:t>
            </a:r>
            <a:endParaRPr lang="en-CA" altLang="en-US" sz="1200">
              <a:latin typeface="Times New Roman" pitchFamily="18" charset="0"/>
            </a:endParaRPr>
          </a:p>
        </p:txBody>
      </p:sp>
      <p:sp>
        <p:nvSpPr>
          <p:cNvPr id="18438" name="Text Box 17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/>
              <a:t>A Few Simple Tests</a:t>
            </a:r>
            <a:r>
              <a:rPr lang="en-CA" altLang="en-US" sz="1200">
                <a:solidFill>
                  <a:srgbClr val="969696"/>
                </a:solidFill>
              </a:rPr>
              <a:t>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5A31F8-7120-47ED-B80C-7C1355763D07}" type="slidenum">
              <a:rPr lang="en-CA" altLang="en-US" sz="1200" smtClean="0">
                <a:solidFill>
                  <a:srgbClr val="002654"/>
                </a:solidFill>
              </a:rPr>
              <a:pPr/>
              <a:t>16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Few Simple Tests…(2)</a:t>
            </a:r>
            <a:endParaRPr lang="en-CA" altLang="en-US" baseline="30000"/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927100"/>
            <a:ext cx="8907463" cy="5575300"/>
          </a:xfrm>
        </p:spPr>
        <p:txBody>
          <a:bodyPr/>
          <a:lstStyle/>
          <a:p>
            <a:pPr eaLnBrk="1" hangingPunct="1"/>
            <a:r>
              <a:rPr lang="en-US" altLang="en-US" dirty="0"/>
              <a:t>“Negation” test</a:t>
            </a:r>
          </a:p>
          <a:p>
            <a:pPr lvl="1" eaLnBrk="1" hangingPunct="1"/>
            <a:r>
              <a:rPr lang="en-US" altLang="en-US" dirty="0"/>
              <a:t>If the negation of a requirement represents a position that someone might argue for, then the original decision is likely to be meaningful</a:t>
            </a:r>
          </a:p>
          <a:p>
            <a:pPr lvl="1" eaLnBrk="1" hangingPunct="1"/>
            <a:r>
              <a:rPr lang="en-US" altLang="en-US" dirty="0"/>
              <a:t>Failing that test may indicate the presence of a goal that still needs to be refined into requirements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17475" y="6086475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 Source: </a:t>
            </a:r>
            <a:r>
              <a:rPr lang="fr-FR" altLang="en-US" sz="1200">
                <a:latin typeface="Times New Roman" pitchFamily="18" charset="0"/>
              </a:rPr>
              <a:t>Spencer Smith, McMaster U.</a:t>
            </a:r>
            <a:endParaRPr lang="en-CA" altLang="en-US" sz="1200">
              <a:latin typeface="Times New Roman" pitchFamily="18" charset="0"/>
            </a:endParaRPr>
          </a:p>
        </p:txBody>
      </p:sp>
      <p:grpSp>
        <p:nvGrpSpPr>
          <p:cNvPr id="1058821" name="Group 5"/>
          <p:cNvGrpSpPr>
            <a:grpSpLocks/>
          </p:cNvGrpSpPr>
          <p:nvPr/>
        </p:nvGrpSpPr>
        <p:grpSpPr bwMode="auto">
          <a:xfrm>
            <a:off x="573088" y="3673580"/>
            <a:ext cx="7999412" cy="422275"/>
            <a:chOff x="577" y="1061"/>
            <a:chExt cx="5039" cy="483"/>
          </a:xfrm>
        </p:grpSpPr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1970" y="1074"/>
              <a:ext cx="238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software shall be reliable.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58824" name="Text Box 8"/>
          <p:cNvSpPr txBox="1">
            <a:spLocks noChangeArrowheads="1"/>
          </p:cNvSpPr>
          <p:nvPr/>
        </p:nvSpPr>
        <p:spPr bwMode="auto">
          <a:xfrm>
            <a:off x="8075613" y="3142820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/>
              <a:t>A Few Simple Tests</a:t>
            </a:r>
            <a:r>
              <a:rPr lang="en-CA" altLang="en-US" sz="1200">
                <a:solidFill>
                  <a:srgbClr val="969696"/>
                </a:solidFill>
              </a:rPr>
              <a:t>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5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19" grpId="0" build="p"/>
      <p:bldP spid="10588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61805A-2491-484C-819E-A3B424D302D9}" type="slidenum">
              <a:rPr lang="en-CA" altLang="en-US" sz="1200" smtClean="0">
                <a:solidFill>
                  <a:srgbClr val="002654"/>
                </a:solidFill>
              </a:rPr>
              <a:pPr/>
              <a:t>17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Towards Good Requirements Specifications (1)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Valid (or “correct”)</a:t>
            </a:r>
          </a:p>
          <a:p>
            <a:pPr lvl="1" eaLnBrk="1" hangingPunct="1"/>
            <a:r>
              <a:rPr lang="en-US" altLang="en-US" sz="1800"/>
              <a:t>Expresses actual requirements</a:t>
            </a:r>
          </a:p>
          <a:p>
            <a:pPr eaLnBrk="1" hangingPunct="1"/>
            <a:r>
              <a:rPr lang="en-US" altLang="en-US" sz="2000"/>
              <a:t>Complete</a:t>
            </a:r>
          </a:p>
          <a:p>
            <a:pPr lvl="1" eaLnBrk="1" hangingPunct="1"/>
            <a:r>
              <a:rPr lang="en-US" altLang="en-US" sz="1800"/>
              <a:t>Specifies all the things the system must do (including contingencies)</a:t>
            </a:r>
          </a:p>
          <a:p>
            <a:pPr lvl="1" eaLnBrk="1" hangingPunct="1"/>
            <a:r>
              <a:rPr lang="en-US" altLang="en-US" sz="1800"/>
              <a:t>...and all the things it must not do!</a:t>
            </a:r>
          </a:p>
          <a:p>
            <a:pPr lvl="1" eaLnBrk="1" hangingPunct="1"/>
            <a:r>
              <a:rPr lang="en-US" altLang="en-US" sz="1800"/>
              <a:t>Conceptual Completeness</a:t>
            </a:r>
            <a:br>
              <a:rPr lang="en-US" altLang="en-US" sz="1800"/>
            </a:br>
            <a:r>
              <a:rPr lang="en-US" altLang="en-US" sz="1800"/>
              <a:t>(e.g., responses to all classes of input)</a:t>
            </a:r>
          </a:p>
          <a:p>
            <a:pPr lvl="1" eaLnBrk="1" hangingPunct="1"/>
            <a:r>
              <a:rPr lang="en-US" altLang="en-US" sz="1800"/>
              <a:t>Structural Completeness</a:t>
            </a:r>
            <a:br>
              <a:rPr lang="en-US" altLang="en-US" sz="1800"/>
            </a:br>
            <a:r>
              <a:rPr lang="en-US" altLang="en-US" sz="1800"/>
              <a:t>(e.g., no TBDs!!!)</a:t>
            </a:r>
          </a:p>
        </p:txBody>
      </p:sp>
      <p:sp>
        <p:nvSpPr>
          <p:cNvPr id="2048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Consistent</a:t>
            </a:r>
          </a:p>
          <a:p>
            <a:pPr lvl="1" eaLnBrk="1" hangingPunct="1"/>
            <a:r>
              <a:rPr lang="en-US" altLang="en-US" sz="1800" dirty="0"/>
              <a:t>Does not contradict itself (</a:t>
            </a:r>
            <a:r>
              <a:rPr lang="en-US" altLang="en-US" sz="2000" dirty="0" err="1">
                <a:solidFill>
                  <a:srgbClr val="FF0000"/>
                </a:solidFill>
              </a:rPr>
              <a:t>satisfiable</a:t>
            </a:r>
            <a:r>
              <a:rPr lang="en-US" altLang="en-US" sz="1800" dirty="0"/>
              <a:t>)</a:t>
            </a:r>
          </a:p>
          <a:p>
            <a:pPr lvl="1" eaLnBrk="1" hangingPunct="1"/>
            <a:r>
              <a:rPr lang="en-US" altLang="en-US" sz="1800" dirty="0"/>
              <a:t>Uses all terms consistently</a:t>
            </a:r>
          </a:p>
          <a:p>
            <a:pPr lvl="1" eaLnBrk="1" hangingPunct="1"/>
            <a:r>
              <a:rPr lang="en-US" altLang="en-US" sz="1800" dirty="0"/>
              <a:t>Note: inconsistency can be hard to detect, especially in concurrency/timing aspects and condition logic</a:t>
            </a:r>
          </a:p>
          <a:p>
            <a:pPr lvl="1" eaLnBrk="1" hangingPunct="1"/>
            <a:r>
              <a:rPr lang="en-US" altLang="en-US" sz="1800" dirty="0"/>
              <a:t>Formal modeling can help</a:t>
            </a:r>
          </a:p>
          <a:p>
            <a:pPr eaLnBrk="1" hangingPunct="1"/>
            <a:r>
              <a:rPr lang="en-US" altLang="en-US" sz="2000" dirty="0"/>
              <a:t>Beneficial</a:t>
            </a:r>
          </a:p>
          <a:p>
            <a:pPr lvl="1" eaLnBrk="1" hangingPunct="1"/>
            <a:r>
              <a:rPr lang="en-GB" altLang="en-US" sz="1800" dirty="0"/>
              <a:t>Has benefits that outweigh the costs of development</a:t>
            </a:r>
            <a:r>
              <a:rPr lang="en-US" altLang="en-US" sz="1800" dirty="0"/>
              <a:t> </a:t>
            </a:r>
          </a:p>
          <a:p>
            <a:pPr lvl="1" eaLnBrk="1" hangingPunct="1"/>
            <a:endParaRPr lang="en-US" altLang="en-US" sz="1800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/>
              <a:t>A Few Simple Tests</a:t>
            </a:r>
            <a:r>
              <a:rPr lang="en-CA" altLang="en-US" sz="1200">
                <a:solidFill>
                  <a:srgbClr val="969696"/>
                </a:solidFill>
              </a:rPr>
              <a:t>              Summary &amp; Tools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117475" y="6086475"/>
            <a:ext cx="471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 Source: Adapted from Blum 1992, pp164-5 and the IEEE-STD-830-1993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FB99F1-043E-4398-B74B-3416F6106652}" type="slidenum">
              <a:rPr lang="en-CA" altLang="en-US" sz="1200" smtClean="0">
                <a:solidFill>
                  <a:srgbClr val="002654"/>
                </a:solidFill>
              </a:rPr>
              <a:pPr/>
              <a:t>18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Towards Good Requirements Specifications (2)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Necessary</a:t>
            </a:r>
          </a:p>
          <a:p>
            <a:pPr lvl="1" eaLnBrk="1" hangingPunct="1"/>
            <a:r>
              <a:rPr lang="en-US" altLang="en-US" sz="1800"/>
              <a:t>Doesn’t contain anything that isn’t “required”</a:t>
            </a:r>
          </a:p>
          <a:p>
            <a:pPr eaLnBrk="1" hangingPunct="1"/>
            <a:r>
              <a:rPr lang="en-US" altLang="en-US" sz="2000"/>
              <a:t>Unambiguous</a:t>
            </a:r>
          </a:p>
          <a:p>
            <a:pPr lvl="1" eaLnBrk="1" hangingPunct="1"/>
            <a:r>
              <a:rPr lang="en-US" altLang="en-US" sz="1800"/>
              <a:t>Every statement can be read in exactly one way</a:t>
            </a:r>
          </a:p>
          <a:p>
            <a:pPr lvl="1" eaLnBrk="1" hangingPunct="1"/>
            <a:r>
              <a:rPr lang="en-US" altLang="en-US" sz="1800"/>
              <a:t>Clearly defines confusing terms</a:t>
            </a:r>
            <a:br>
              <a:rPr lang="en-US" altLang="en-US" sz="1800"/>
            </a:br>
            <a:r>
              <a:rPr lang="en-US" altLang="en-US" sz="1800"/>
              <a:t>(e.g., in a glossary)</a:t>
            </a:r>
          </a:p>
          <a:p>
            <a:pPr eaLnBrk="1" hangingPunct="1"/>
            <a:r>
              <a:rPr lang="en-US" altLang="en-US" sz="2000"/>
              <a:t>Uniquely identifiable</a:t>
            </a:r>
          </a:p>
          <a:p>
            <a:pPr lvl="1" eaLnBrk="1" hangingPunct="1"/>
            <a:r>
              <a:rPr lang="en-US" altLang="en-US" sz="1800"/>
              <a:t>For traceability and version 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150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Verifiable</a:t>
            </a:r>
          </a:p>
          <a:p>
            <a:pPr lvl="1" eaLnBrk="1" hangingPunct="1"/>
            <a:r>
              <a:rPr lang="en-US" altLang="en-US" sz="1800"/>
              <a:t>A process exists to test satisfaction of each requirement </a:t>
            </a:r>
          </a:p>
          <a:p>
            <a:pPr lvl="1" eaLnBrk="1" hangingPunct="1"/>
            <a:r>
              <a:rPr lang="en-US" altLang="en-US" sz="1800"/>
              <a:t>“every requirement is specified behaviorally”</a:t>
            </a:r>
          </a:p>
          <a:p>
            <a:pPr eaLnBrk="1" hangingPunct="1"/>
            <a:r>
              <a:rPr lang="en-US" altLang="en-US" sz="2000"/>
              <a:t>Understandable (clear)</a:t>
            </a:r>
          </a:p>
          <a:p>
            <a:pPr lvl="1" eaLnBrk="1" hangingPunct="1"/>
            <a:r>
              <a:rPr lang="en-US" altLang="en-US" sz="1800"/>
              <a:t>E.g., by non-computer specialists</a:t>
            </a:r>
          </a:p>
          <a:p>
            <a:pPr eaLnBrk="1" hangingPunct="1"/>
            <a:r>
              <a:rPr lang="en-US" altLang="en-US" sz="2000"/>
              <a:t>Modifiable</a:t>
            </a:r>
          </a:p>
          <a:p>
            <a:pPr lvl="1" eaLnBrk="1" hangingPunct="1"/>
            <a:r>
              <a:rPr lang="en-US" altLang="en-US" sz="1800"/>
              <a:t>Must be kept up to date!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/>
              <a:t>A Few Simple Tests</a:t>
            </a:r>
            <a:r>
              <a:rPr lang="en-CA" altLang="en-US" sz="1200">
                <a:solidFill>
                  <a:srgbClr val="969696"/>
                </a:solidFill>
              </a:rPr>
              <a:t>              Summary &amp; Tools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17475" y="6086475"/>
            <a:ext cx="471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 Source: Adapted from Blum 1992, pp164-5 and the IEEE-STD-830-1993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BBF451-6FE7-470E-8F07-348F75783EEC}" type="slidenum">
              <a:rPr lang="en-CA" altLang="en-US" sz="1200" smtClean="0">
                <a:solidFill>
                  <a:srgbClr val="002654"/>
                </a:solidFill>
              </a:rPr>
              <a:pPr/>
              <a:t>19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Mistakes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Noise</a:t>
            </a:r>
            <a:r>
              <a:rPr lang="en-US" altLang="en-US" sz="2000"/>
              <a:t> = the presence of text that carries no relevant information to any feature of the problem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Silence</a:t>
            </a:r>
            <a:r>
              <a:rPr lang="en-US" altLang="en-US" sz="2000"/>
              <a:t> = a feature that is not covered by any text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Over-specification</a:t>
            </a:r>
            <a:r>
              <a:rPr lang="en-US" altLang="en-US" sz="2000"/>
              <a:t> = text that describes a feature of the solution, rather than the problem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Contradiction</a:t>
            </a:r>
            <a:r>
              <a:rPr lang="en-US" altLang="en-US" sz="2000"/>
              <a:t> = text that defines a single feature in a number of incompatible ways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Ambiguity</a:t>
            </a:r>
            <a:r>
              <a:rPr lang="en-US" altLang="en-US" sz="2000"/>
              <a:t> = text that can be interpreted in &gt;=2 different ways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Forward reference</a:t>
            </a:r>
            <a:r>
              <a:rPr lang="en-US" altLang="en-US" sz="2000"/>
              <a:t> = text that refers to a feature yet to be defined</a:t>
            </a:r>
          </a:p>
        </p:txBody>
      </p:sp>
      <p:sp>
        <p:nvSpPr>
          <p:cNvPr id="2253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Wishful thinking</a:t>
            </a:r>
            <a:r>
              <a:rPr lang="en-US" altLang="en-US" sz="2000"/>
              <a:t> = text that defines a feature that cannot possibly be validated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Jigsaw puzzles</a:t>
            </a:r>
            <a:r>
              <a:rPr lang="en-US" altLang="en-US" sz="2000"/>
              <a:t> = e.g., distributing requirements across a document and then cross-referencing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Inconsistent terminology</a:t>
            </a:r>
            <a:r>
              <a:rPr lang="en-US" altLang="en-US" sz="2000"/>
              <a:t> = inventing and then changing terminology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Putting the onus on the development staff</a:t>
            </a:r>
            <a:r>
              <a:rPr lang="en-US" altLang="en-US" sz="2000"/>
              <a:t> = i.e. making the reader work hard to decipher the intent</a:t>
            </a:r>
          </a:p>
          <a:p>
            <a:pPr marL="198438" eaLnBrk="1" hangingPunct="1"/>
            <a:r>
              <a:rPr lang="en-US" altLang="en-US" sz="2000">
                <a:solidFill>
                  <a:srgbClr val="FF0000"/>
                </a:solidFill>
              </a:rPr>
              <a:t>Writing for the hostile reader</a:t>
            </a:r>
            <a:r>
              <a:rPr lang="en-US" altLang="en-US" sz="2000"/>
              <a:t> (fewer of these exist than friendly ones)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/>
              <a:t>A Few Simple Tests</a:t>
            </a:r>
            <a:r>
              <a:rPr lang="en-CA" altLang="en-US" sz="1200">
                <a:solidFill>
                  <a:srgbClr val="969696"/>
                </a:solidFill>
              </a:rPr>
              <a:t>              Summary &amp; Tools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17475" y="6086475"/>
            <a:ext cx="2762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 Source: Steve Easterbrook, U. of Toronto</a:t>
            </a:r>
          </a:p>
          <a:p>
            <a:pPr>
              <a:spcBef>
                <a:spcPct val="0"/>
              </a:spcBef>
            </a:pPr>
            <a:endParaRPr lang="en-CA" altLang="en-US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9F545-32E1-43E1-8107-418531EE7A36}" type="slidenum">
              <a:rPr lang="en-CA" altLang="en-US" sz="1200" smtClean="0">
                <a:solidFill>
                  <a:srgbClr val="002654"/>
                </a:solidFill>
              </a:rPr>
              <a:pPr/>
              <a:t>2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Table of Contents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Anatomy of a Good / Bad Requirement</a:t>
            </a:r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US" altLang="en-US" dirty="0"/>
              <a:t>Standard for Writing a Requirement</a:t>
            </a:r>
            <a:endParaRPr lang="en-CA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Writing Pitfalls to Avoid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 Few Simple Tests…</a:t>
            </a:r>
            <a:endParaRPr lang="en-CA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The greatest challenge to any thinker is stating the problem in a way that will allow a solution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r>
              <a:rPr lang="en-US" altLang="en-US" baseline="30000" dirty="0">
                <a:solidFill>
                  <a:schemeClr val="tx1"/>
                </a:solidFill>
              </a:rPr>
              <a:t>1</a:t>
            </a:r>
            <a:endParaRPr lang="fr-CA" altLang="en-US" baseline="30000" dirty="0">
              <a:solidFill>
                <a:schemeClr val="tx1"/>
              </a:solidFill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1200">
                <a:latin typeface="Times New Roman" pitchFamily="18" charset="0"/>
              </a:rPr>
              <a:t/>
            </a:r>
            <a:br>
              <a:rPr lang="en-CA" altLang="en-US" sz="1200">
                <a:latin typeface="Times New Roman" pitchFamily="18" charset="0"/>
              </a:rPr>
            </a:br>
            <a:r>
              <a:rPr lang="en-CA" altLang="en-US" sz="1200">
                <a:latin typeface="Times New Roman" pitchFamily="18" charset="0"/>
              </a:rPr>
              <a:t>[1] Bertrand Russell, 1872-1970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44005"/>
            <a:ext cx="8907463" cy="608013"/>
          </a:xfrm>
        </p:spPr>
        <p:txBody>
          <a:bodyPr/>
          <a:lstStyle/>
          <a:p>
            <a:r>
              <a:rPr lang="en-CA" dirty="0"/>
              <a:t>Patterns for Functional Requirements:</a:t>
            </a:r>
            <a:br>
              <a:rPr lang="en-CA" dirty="0"/>
            </a:br>
            <a:r>
              <a:rPr lang="en-CA" i="1" dirty="0"/>
              <a:t>Easy Approach to Requirements Syntax (EARS)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/>
              <a:t>A </a:t>
            </a:r>
            <a:r>
              <a:rPr lang="en-CA" b="1" dirty="0">
                <a:solidFill>
                  <a:srgbClr val="FF0000"/>
                </a:solidFill>
              </a:rPr>
              <a:t>Ubiquitous</a:t>
            </a:r>
            <a:r>
              <a:rPr lang="en-CA" dirty="0"/>
              <a:t> requirement is continually active and takes the form </a:t>
            </a:r>
            <a:r>
              <a:rPr lang="en-CA" b="1" i="1" dirty="0"/>
              <a:t>The &lt;system name&gt; shall &lt;system response&gt;</a:t>
            </a:r>
          </a:p>
          <a:p>
            <a:pPr>
              <a:lnSpc>
                <a:spcPct val="120000"/>
              </a:lnSpc>
            </a:pPr>
            <a:r>
              <a:rPr lang="en-CA" dirty="0"/>
              <a:t>A </a:t>
            </a:r>
            <a:r>
              <a:rPr lang="en-CA" sz="2500" b="1" dirty="0">
                <a:solidFill>
                  <a:srgbClr val="FF0000"/>
                </a:solidFill>
              </a:rPr>
              <a:t>State-driven</a:t>
            </a:r>
            <a:r>
              <a:rPr lang="en-CA" dirty="0"/>
              <a:t> requirement is active while some precondition remains true and takes the form </a:t>
            </a:r>
            <a:r>
              <a:rPr lang="en-CA" b="1" i="1" dirty="0"/>
              <a:t>WHILE &lt;precondition&gt; the &lt;system name&gt; shall &lt;system response&gt;</a:t>
            </a:r>
          </a:p>
          <a:p>
            <a:pPr>
              <a:lnSpc>
                <a:spcPct val="120000"/>
              </a:lnSpc>
            </a:pPr>
            <a:r>
              <a:rPr lang="en-CA" dirty="0"/>
              <a:t>An </a:t>
            </a:r>
            <a:r>
              <a:rPr lang="en-CA" sz="2500" b="1" dirty="0">
                <a:solidFill>
                  <a:srgbClr val="FF0000"/>
                </a:solidFill>
              </a:rPr>
              <a:t>Event-driven</a:t>
            </a:r>
            <a:r>
              <a:rPr lang="en-CA" dirty="0"/>
              <a:t> requirement is activated when a triggering event is detected at the system boundary and takes the form </a:t>
            </a:r>
            <a:r>
              <a:rPr lang="en-CA" b="1" i="1" dirty="0"/>
              <a:t>WHEN &lt;trigger&gt; the &lt;system name&gt; shall &lt;system response&gt;</a:t>
            </a:r>
          </a:p>
          <a:p>
            <a:pPr>
              <a:lnSpc>
                <a:spcPct val="120000"/>
              </a:lnSpc>
            </a:pPr>
            <a:r>
              <a:rPr lang="en-CA" dirty="0"/>
              <a:t>An </a:t>
            </a:r>
            <a:r>
              <a:rPr lang="en-CA" sz="2500" b="1" dirty="0">
                <a:solidFill>
                  <a:srgbClr val="FF0000"/>
                </a:solidFill>
              </a:rPr>
              <a:t>Option</a:t>
            </a:r>
            <a:r>
              <a:rPr lang="en-CA" dirty="0"/>
              <a:t> requirement is used for systems that include a particular feature and take the form </a:t>
            </a:r>
            <a:r>
              <a:rPr lang="en-CA" b="1" i="1" dirty="0"/>
              <a:t>WHERE &lt;feature is included&gt; the &lt;system name&gt; shall &lt;system response&gt;</a:t>
            </a:r>
          </a:p>
          <a:p>
            <a:pPr>
              <a:lnSpc>
                <a:spcPct val="120000"/>
              </a:lnSpc>
            </a:pPr>
            <a:r>
              <a:rPr lang="en-CA" dirty="0"/>
              <a:t>An </a:t>
            </a:r>
            <a:r>
              <a:rPr lang="en-CA" sz="2500" b="1" dirty="0">
                <a:solidFill>
                  <a:srgbClr val="FF0000"/>
                </a:solidFill>
              </a:rPr>
              <a:t>Unwanted Behavior </a:t>
            </a:r>
            <a:r>
              <a:rPr lang="en-CA" dirty="0"/>
              <a:t>requirement defines the required system response to an unwanted external event and takes the form </a:t>
            </a:r>
            <a:r>
              <a:rPr lang="en-CA" b="1" i="1" dirty="0"/>
              <a:t>IF &lt;trigger&gt; THEN the &lt;system name&gt; shall &lt;system response&gt;</a:t>
            </a:r>
          </a:p>
          <a:p>
            <a:pPr>
              <a:lnSpc>
                <a:spcPct val="120000"/>
              </a:lnSpc>
            </a:pPr>
            <a:r>
              <a:rPr lang="en-CA" dirty="0"/>
              <a:t>The basic EARS patterns can be combined to build </a:t>
            </a:r>
            <a:r>
              <a:rPr lang="en-CA" sz="2500" b="1" dirty="0">
                <a:solidFill>
                  <a:srgbClr val="FF0000"/>
                </a:solidFill>
              </a:rPr>
              <a:t>Complex</a:t>
            </a:r>
            <a:r>
              <a:rPr lang="en-CA" dirty="0"/>
              <a:t> requirements, for example </a:t>
            </a:r>
            <a:r>
              <a:rPr lang="en-CA" b="1" i="1" dirty="0"/>
              <a:t>WHILE &lt;precondition&gt; WHEN &lt;trigger&gt; the &lt;system name&gt; shall &lt;system response&gt;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AFCBD6-D8FA-4177-B3BB-53C22F03DF10}" type="slidenum">
              <a:rPr lang="fr-CA" altLang="en-US" smtClean="0"/>
              <a:pPr>
                <a:defRPr/>
              </a:pPr>
              <a:t>20</a:t>
            </a:fld>
            <a:endParaRPr lang="fr-CA" altLang="en-US"/>
          </a:p>
        </p:txBody>
      </p:sp>
      <p:sp>
        <p:nvSpPr>
          <p:cNvPr id="5" name="Rectangle 4"/>
          <p:cNvSpPr/>
          <p:nvPr/>
        </p:nvSpPr>
        <p:spPr>
          <a:xfrm>
            <a:off x="4343400" y="6012293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latin typeface="+mj-lt"/>
              </a:rPr>
              <a:t>A. </a:t>
            </a:r>
            <a:r>
              <a:rPr lang="en-CA" sz="1400" dirty="0" err="1">
                <a:latin typeface="+mj-lt"/>
              </a:rPr>
              <a:t>Mavin</a:t>
            </a:r>
            <a:r>
              <a:rPr lang="en-CA" sz="1400" dirty="0">
                <a:latin typeface="+mj-lt"/>
              </a:rPr>
              <a:t> et al., Listens Learned (8 Lessons Learned Applying EARS). </a:t>
            </a:r>
            <a:r>
              <a:rPr lang="en-CA" sz="1400" i="1" dirty="0">
                <a:latin typeface="+mj-lt"/>
              </a:rPr>
              <a:t>RE’16</a:t>
            </a:r>
            <a:r>
              <a:rPr lang="en-CA" sz="1400" dirty="0">
                <a:latin typeface="+mj-lt"/>
              </a:rPr>
              <a:t>, 276-282, IEEE CS, 2016</a:t>
            </a:r>
          </a:p>
        </p:txBody>
      </p:sp>
    </p:spTree>
    <p:extLst>
      <p:ext uri="{BB962C8B-B14F-4D97-AF65-F5344CB8AC3E}">
        <p14:creationId xmlns:p14="http://schemas.microsoft.com/office/powerpoint/2010/main" val="19833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32B9BD-EBF8-4501-B753-B38CCCC176E3}" type="slidenum">
              <a:rPr lang="en-CA" altLang="en-US" sz="1200" smtClean="0">
                <a:solidFill>
                  <a:srgbClr val="002654"/>
                </a:solidFill>
              </a:rPr>
              <a:pPr/>
              <a:t>21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019175" y="5929313"/>
            <a:ext cx="66595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2355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Rate these Requirements</a:t>
            </a:r>
          </a:p>
        </p:txBody>
      </p:sp>
      <p:sp>
        <p:nvSpPr>
          <p:cNvPr id="2355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23558" name="Group 29"/>
          <p:cNvGrpSpPr>
            <a:grpSpLocks/>
          </p:cNvGrpSpPr>
          <p:nvPr/>
        </p:nvGrpSpPr>
        <p:grpSpPr bwMode="auto">
          <a:xfrm>
            <a:off x="573088" y="2157413"/>
            <a:ext cx="7999412" cy="1138237"/>
            <a:chOff x="361" y="1988"/>
            <a:chExt cx="5039" cy="717"/>
          </a:xfrm>
        </p:grpSpPr>
        <p:sp>
          <p:nvSpPr>
            <p:cNvPr id="23588" name="Rectangle 17"/>
            <p:cNvSpPr>
              <a:spLocks noChangeArrowheads="1"/>
            </p:cNvSpPr>
            <p:nvPr/>
          </p:nvSpPr>
          <p:spPr bwMode="auto">
            <a:xfrm>
              <a:off x="361" y="1988"/>
              <a:ext cx="5039" cy="71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3589" name="Rectangle 18"/>
            <p:cNvSpPr>
              <a:spLocks noChangeArrowheads="1"/>
            </p:cNvSpPr>
            <p:nvPr/>
          </p:nvSpPr>
          <p:spPr bwMode="auto">
            <a:xfrm>
              <a:off x="759" y="1995"/>
              <a:ext cx="437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Invoices, acknowledgments, and shipping notices shall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be automatically faxed during the night, so customers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can get them first thing in the morning.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573088" y="1077913"/>
            <a:ext cx="7999412" cy="788987"/>
            <a:chOff x="361" y="2350"/>
            <a:chExt cx="5039" cy="497"/>
          </a:xfrm>
        </p:grpSpPr>
        <p:sp>
          <p:nvSpPr>
            <p:cNvPr id="23586" name="Rectangle 21"/>
            <p:cNvSpPr>
              <a:spLocks noChangeArrowheads="1"/>
            </p:cNvSpPr>
            <p:nvPr/>
          </p:nvSpPr>
          <p:spPr bwMode="auto">
            <a:xfrm>
              <a:off x="361" y="2350"/>
              <a:ext cx="5039" cy="4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3587" name="Rectangle 22"/>
            <p:cNvSpPr>
              <a:spLocks noChangeArrowheads="1"/>
            </p:cNvSpPr>
            <p:nvPr/>
          </p:nvSpPr>
          <p:spPr bwMode="auto">
            <a:xfrm>
              <a:off x="741" y="2357"/>
              <a:ext cx="440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Order Entry system provides for quick, user-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friendly and efficient entry and processing of all orders.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grpSp>
        <p:nvGrpSpPr>
          <p:cNvPr id="23560" name="Group 23"/>
          <p:cNvGrpSpPr>
            <a:grpSpLocks/>
          </p:cNvGrpSpPr>
          <p:nvPr/>
        </p:nvGrpSpPr>
        <p:grpSpPr bwMode="auto">
          <a:xfrm>
            <a:off x="573088" y="3586163"/>
            <a:ext cx="7999412" cy="788987"/>
            <a:chOff x="361" y="2350"/>
            <a:chExt cx="5039" cy="497"/>
          </a:xfrm>
        </p:grpSpPr>
        <p:sp>
          <p:nvSpPr>
            <p:cNvPr id="23584" name="Rectangle 24"/>
            <p:cNvSpPr>
              <a:spLocks noChangeArrowheads="1"/>
            </p:cNvSpPr>
            <p:nvPr/>
          </p:nvSpPr>
          <p:spPr bwMode="auto">
            <a:xfrm>
              <a:off x="361" y="2350"/>
              <a:ext cx="5039" cy="4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3585" name="Rectangle 25"/>
            <p:cNvSpPr>
              <a:spLocks noChangeArrowheads="1"/>
            </p:cNvSpPr>
            <p:nvPr/>
          </p:nvSpPr>
          <p:spPr bwMode="auto">
            <a:xfrm>
              <a:off x="898" y="2357"/>
              <a:ext cx="409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Changing report layouts, invoices, labels, and form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letters shall be accomplished.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grpSp>
        <p:nvGrpSpPr>
          <p:cNvPr id="23561" name="Group 26"/>
          <p:cNvGrpSpPr>
            <a:grpSpLocks/>
          </p:cNvGrpSpPr>
          <p:nvPr/>
        </p:nvGrpSpPr>
        <p:grpSpPr bwMode="auto">
          <a:xfrm>
            <a:off x="573088" y="4665663"/>
            <a:ext cx="7999412" cy="412750"/>
            <a:chOff x="361" y="2350"/>
            <a:chExt cx="5039" cy="497"/>
          </a:xfrm>
        </p:grpSpPr>
        <p:sp>
          <p:nvSpPr>
            <p:cNvPr id="23582" name="Rectangle 27"/>
            <p:cNvSpPr>
              <a:spLocks noChangeArrowheads="1"/>
            </p:cNvSpPr>
            <p:nvPr/>
          </p:nvSpPr>
          <p:spPr bwMode="auto">
            <a:xfrm>
              <a:off x="361" y="2350"/>
              <a:ext cx="5039" cy="4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3583" name="Rectangle 28"/>
            <p:cNvSpPr>
              <a:spLocks noChangeArrowheads="1"/>
            </p:cNvSpPr>
            <p:nvPr/>
          </p:nvSpPr>
          <p:spPr bwMode="auto">
            <a:xfrm>
              <a:off x="1201" y="2358"/>
              <a:ext cx="348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system shall be upgraded in one whack.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grpSp>
        <p:nvGrpSpPr>
          <p:cNvPr id="23562" name="Group 30"/>
          <p:cNvGrpSpPr>
            <a:grpSpLocks/>
          </p:cNvGrpSpPr>
          <p:nvPr/>
        </p:nvGrpSpPr>
        <p:grpSpPr bwMode="auto">
          <a:xfrm>
            <a:off x="573088" y="5370513"/>
            <a:ext cx="7999412" cy="788987"/>
            <a:chOff x="361" y="2350"/>
            <a:chExt cx="5039" cy="497"/>
          </a:xfrm>
        </p:grpSpPr>
        <p:sp>
          <p:nvSpPr>
            <p:cNvPr id="23580" name="Rectangle 31"/>
            <p:cNvSpPr>
              <a:spLocks noChangeArrowheads="1"/>
            </p:cNvSpPr>
            <p:nvPr/>
          </p:nvSpPr>
          <p:spPr bwMode="auto">
            <a:xfrm>
              <a:off x="361" y="2350"/>
              <a:ext cx="5039" cy="4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23581" name="Rectangle 32"/>
            <p:cNvSpPr>
              <a:spLocks noChangeArrowheads="1"/>
            </p:cNvSpPr>
            <p:nvPr/>
          </p:nvSpPr>
          <p:spPr bwMode="auto">
            <a:xfrm>
              <a:off x="846" y="2357"/>
              <a:ext cx="419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CA" altLang="en-US" sz="2400" b="1" i="1">
                  <a:latin typeface="Times New Roman" pitchFamily="18" charset="0"/>
                </a:rPr>
                <a:t>The system has a goal that as much of the IS data as </a:t>
              </a:r>
              <a:br>
                <a:rPr lang="en-CA" altLang="en-US" sz="2400" b="1" i="1">
                  <a:latin typeface="Times New Roman" pitchFamily="18" charset="0"/>
                </a:rPr>
              </a:br>
              <a:r>
                <a:rPr lang="en-CA" altLang="en-US" sz="2400" b="1" i="1">
                  <a:latin typeface="Times New Roman" pitchFamily="18" charset="0"/>
                </a:rPr>
                <a:t>possible be pulled directly from the T&amp;M estimate.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15841" name="Text Box 33"/>
          <p:cNvSpPr txBox="1">
            <a:spLocks noChangeArrowheads="1"/>
          </p:cNvSpPr>
          <p:nvPr/>
        </p:nvSpPr>
        <p:spPr bwMode="auto">
          <a:xfrm>
            <a:off x="8075613" y="1668463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15842" name="Text Box 34"/>
          <p:cNvSpPr txBox="1">
            <a:spLocks noChangeArrowheads="1"/>
          </p:cNvSpPr>
          <p:nvPr/>
        </p:nvSpPr>
        <p:spPr bwMode="auto">
          <a:xfrm>
            <a:off x="8075613" y="603250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15843" name="Text Box 35"/>
          <p:cNvSpPr txBox="1">
            <a:spLocks noChangeArrowheads="1"/>
          </p:cNvSpPr>
          <p:nvPr/>
        </p:nvSpPr>
        <p:spPr bwMode="auto">
          <a:xfrm>
            <a:off x="8075613" y="3109913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15844" name="Text Box 36"/>
          <p:cNvSpPr txBox="1">
            <a:spLocks noChangeArrowheads="1"/>
          </p:cNvSpPr>
          <p:nvPr/>
        </p:nvSpPr>
        <p:spPr bwMode="auto">
          <a:xfrm>
            <a:off x="8075613" y="4197350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15845" name="Text Box 37"/>
          <p:cNvSpPr txBox="1">
            <a:spLocks noChangeArrowheads="1"/>
          </p:cNvSpPr>
          <p:nvPr/>
        </p:nvSpPr>
        <p:spPr bwMode="auto">
          <a:xfrm>
            <a:off x="8075613" y="4849813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15846" name="Line 38"/>
          <p:cNvSpPr>
            <a:spLocks noChangeShapeType="1"/>
          </p:cNvSpPr>
          <p:nvPr/>
        </p:nvSpPr>
        <p:spPr bwMode="auto">
          <a:xfrm>
            <a:off x="6245225" y="1403350"/>
            <a:ext cx="15081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47" name="Line 39"/>
          <p:cNvSpPr>
            <a:spLocks noChangeShapeType="1"/>
          </p:cNvSpPr>
          <p:nvPr/>
        </p:nvSpPr>
        <p:spPr bwMode="auto">
          <a:xfrm>
            <a:off x="1117600" y="1770063"/>
            <a:ext cx="267176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48" name="Line 40"/>
          <p:cNvSpPr>
            <a:spLocks noChangeShapeType="1"/>
          </p:cNvSpPr>
          <p:nvPr/>
        </p:nvSpPr>
        <p:spPr bwMode="auto">
          <a:xfrm>
            <a:off x="4592638" y="1770063"/>
            <a:ext cx="50323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49" name="Line 41"/>
          <p:cNvSpPr>
            <a:spLocks noChangeShapeType="1"/>
          </p:cNvSpPr>
          <p:nvPr/>
        </p:nvSpPr>
        <p:spPr bwMode="auto">
          <a:xfrm>
            <a:off x="4189413" y="2854325"/>
            <a:ext cx="201771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0" name="Line 42"/>
          <p:cNvSpPr>
            <a:spLocks noChangeShapeType="1"/>
          </p:cNvSpPr>
          <p:nvPr/>
        </p:nvSpPr>
        <p:spPr bwMode="auto">
          <a:xfrm>
            <a:off x="1187450" y="2497138"/>
            <a:ext cx="61674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1" name="Line 43"/>
          <p:cNvSpPr>
            <a:spLocks noChangeShapeType="1"/>
          </p:cNvSpPr>
          <p:nvPr/>
        </p:nvSpPr>
        <p:spPr bwMode="auto">
          <a:xfrm>
            <a:off x="3876675" y="3213100"/>
            <a:ext cx="3175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2" name="Freeform 44"/>
          <p:cNvSpPr>
            <a:spLocks/>
          </p:cNvSpPr>
          <p:nvPr/>
        </p:nvSpPr>
        <p:spPr bwMode="auto">
          <a:xfrm>
            <a:off x="647700" y="3630613"/>
            <a:ext cx="185738" cy="719137"/>
          </a:xfrm>
          <a:custGeom>
            <a:avLst/>
            <a:gdLst>
              <a:gd name="T0" fmla="*/ 2147483647 w 117"/>
              <a:gd name="T1" fmla="*/ 0 h 1135"/>
              <a:gd name="T2" fmla="*/ 2147483647 w 117"/>
              <a:gd name="T3" fmla="*/ 2147483647 h 1135"/>
              <a:gd name="T4" fmla="*/ 2147483647 w 117"/>
              <a:gd name="T5" fmla="*/ 2147483647 h 1135"/>
              <a:gd name="T6" fmla="*/ 2147483647 w 117"/>
              <a:gd name="T7" fmla="*/ 2147483647 h 1135"/>
              <a:gd name="T8" fmla="*/ 2147483647 w 117"/>
              <a:gd name="T9" fmla="*/ 2147483647 h 1135"/>
              <a:gd name="T10" fmla="*/ 2147483647 w 117"/>
              <a:gd name="T11" fmla="*/ 2147483647 h 1135"/>
              <a:gd name="T12" fmla="*/ 2147483647 w 117"/>
              <a:gd name="T13" fmla="*/ 2147483647 h 1135"/>
              <a:gd name="T14" fmla="*/ 2147483647 w 117"/>
              <a:gd name="T15" fmla="*/ 2147483647 h 1135"/>
              <a:gd name="T16" fmla="*/ 2147483647 w 117"/>
              <a:gd name="T17" fmla="*/ 2147483647 h 1135"/>
              <a:gd name="T18" fmla="*/ 2147483647 w 117"/>
              <a:gd name="T19" fmla="*/ 2147483647 h 1135"/>
              <a:gd name="T20" fmla="*/ 2147483647 w 117"/>
              <a:gd name="T21" fmla="*/ 2147483647 h 1135"/>
              <a:gd name="T22" fmla="*/ 2147483647 w 117"/>
              <a:gd name="T23" fmla="*/ 2147483647 h 1135"/>
              <a:gd name="T24" fmla="*/ 2147483647 w 117"/>
              <a:gd name="T25" fmla="*/ 2147483647 h 1135"/>
              <a:gd name="T26" fmla="*/ 2147483647 w 117"/>
              <a:gd name="T27" fmla="*/ 2147483647 h 1135"/>
              <a:gd name="T28" fmla="*/ 2147483647 w 117"/>
              <a:gd name="T29" fmla="*/ 2147483647 h 1135"/>
              <a:gd name="T30" fmla="*/ 2147483647 w 117"/>
              <a:gd name="T31" fmla="*/ 2147483647 h 1135"/>
              <a:gd name="T32" fmla="*/ 2147483647 w 117"/>
              <a:gd name="T33" fmla="*/ 2147483647 h 1135"/>
              <a:gd name="T34" fmla="*/ 2147483647 w 117"/>
              <a:gd name="T35" fmla="*/ 2147483647 h 1135"/>
              <a:gd name="T36" fmla="*/ 2147483647 w 117"/>
              <a:gd name="T37" fmla="*/ 2147483647 h 1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7" h="1135">
                <a:moveTo>
                  <a:pt x="117" y="0"/>
                </a:moveTo>
                <a:cubicBezTo>
                  <a:pt x="81" y="9"/>
                  <a:pt x="36" y="53"/>
                  <a:pt x="15" y="85"/>
                </a:cubicBezTo>
                <a:cubicBezTo>
                  <a:pt x="23" y="107"/>
                  <a:pt x="26" y="117"/>
                  <a:pt x="49" y="124"/>
                </a:cubicBezTo>
                <a:cubicBezTo>
                  <a:pt x="66" y="141"/>
                  <a:pt x="81" y="146"/>
                  <a:pt x="88" y="169"/>
                </a:cubicBezTo>
                <a:cubicBezTo>
                  <a:pt x="74" y="191"/>
                  <a:pt x="61" y="197"/>
                  <a:pt x="38" y="209"/>
                </a:cubicBezTo>
                <a:cubicBezTo>
                  <a:pt x="12" y="246"/>
                  <a:pt x="0" y="299"/>
                  <a:pt x="54" y="316"/>
                </a:cubicBezTo>
                <a:cubicBezTo>
                  <a:pt x="65" y="324"/>
                  <a:pt x="92" y="326"/>
                  <a:pt x="88" y="339"/>
                </a:cubicBezTo>
                <a:cubicBezTo>
                  <a:pt x="77" y="375"/>
                  <a:pt x="42" y="380"/>
                  <a:pt x="26" y="423"/>
                </a:cubicBezTo>
                <a:cubicBezTo>
                  <a:pt x="36" y="469"/>
                  <a:pt x="54" y="461"/>
                  <a:pt x="77" y="497"/>
                </a:cubicBezTo>
                <a:cubicBezTo>
                  <a:pt x="70" y="531"/>
                  <a:pt x="63" y="533"/>
                  <a:pt x="43" y="559"/>
                </a:cubicBezTo>
                <a:cubicBezTo>
                  <a:pt x="35" y="570"/>
                  <a:pt x="21" y="593"/>
                  <a:pt x="21" y="593"/>
                </a:cubicBezTo>
                <a:cubicBezTo>
                  <a:pt x="27" y="624"/>
                  <a:pt x="30" y="623"/>
                  <a:pt x="49" y="644"/>
                </a:cubicBezTo>
                <a:cubicBezTo>
                  <a:pt x="57" y="672"/>
                  <a:pt x="57" y="690"/>
                  <a:pt x="32" y="706"/>
                </a:cubicBezTo>
                <a:cubicBezTo>
                  <a:pt x="19" y="742"/>
                  <a:pt x="64" y="769"/>
                  <a:pt x="83" y="796"/>
                </a:cubicBezTo>
                <a:cubicBezTo>
                  <a:pt x="75" y="835"/>
                  <a:pt x="63" y="834"/>
                  <a:pt x="43" y="864"/>
                </a:cubicBezTo>
                <a:cubicBezTo>
                  <a:pt x="48" y="910"/>
                  <a:pt x="53" y="913"/>
                  <a:pt x="66" y="949"/>
                </a:cubicBezTo>
                <a:cubicBezTo>
                  <a:pt x="60" y="967"/>
                  <a:pt x="38" y="999"/>
                  <a:pt x="38" y="999"/>
                </a:cubicBezTo>
                <a:cubicBezTo>
                  <a:pt x="41" y="1014"/>
                  <a:pt x="49" y="1029"/>
                  <a:pt x="49" y="1045"/>
                </a:cubicBezTo>
                <a:cubicBezTo>
                  <a:pt x="49" y="1083"/>
                  <a:pt x="21" y="1097"/>
                  <a:pt x="21" y="1135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3" name="Line 45"/>
          <p:cNvSpPr>
            <a:spLocks noChangeShapeType="1"/>
          </p:cNvSpPr>
          <p:nvPr/>
        </p:nvSpPr>
        <p:spPr bwMode="auto">
          <a:xfrm>
            <a:off x="5695950" y="4997450"/>
            <a:ext cx="16859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4" name="Freeform 46"/>
          <p:cNvSpPr>
            <a:spLocks/>
          </p:cNvSpPr>
          <p:nvPr/>
        </p:nvSpPr>
        <p:spPr bwMode="auto">
          <a:xfrm>
            <a:off x="647700" y="5422900"/>
            <a:ext cx="185738" cy="719138"/>
          </a:xfrm>
          <a:custGeom>
            <a:avLst/>
            <a:gdLst>
              <a:gd name="T0" fmla="*/ 2147483647 w 117"/>
              <a:gd name="T1" fmla="*/ 0 h 1135"/>
              <a:gd name="T2" fmla="*/ 2147483647 w 117"/>
              <a:gd name="T3" fmla="*/ 2147483647 h 1135"/>
              <a:gd name="T4" fmla="*/ 2147483647 w 117"/>
              <a:gd name="T5" fmla="*/ 2147483647 h 1135"/>
              <a:gd name="T6" fmla="*/ 2147483647 w 117"/>
              <a:gd name="T7" fmla="*/ 2147483647 h 1135"/>
              <a:gd name="T8" fmla="*/ 2147483647 w 117"/>
              <a:gd name="T9" fmla="*/ 2147483647 h 1135"/>
              <a:gd name="T10" fmla="*/ 2147483647 w 117"/>
              <a:gd name="T11" fmla="*/ 2147483647 h 1135"/>
              <a:gd name="T12" fmla="*/ 2147483647 w 117"/>
              <a:gd name="T13" fmla="*/ 2147483647 h 1135"/>
              <a:gd name="T14" fmla="*/ 2147483647 w 117"/>
              <a:gd name="T15" fmla="*/ 2147483647 h 1135"/>
              <a:gd name="T16" fmla="*/ 2147483647 w 117"/>
              <a:gd name="T17" fmla="*/ 2147483647 h 1135"/>
              <a:gd name="T18" fmla="*/ 2147483647 w 117"/>
              <a:gd name="T19" fmla="*/ 2147483647 h 1135"/>
              <a:gd name="T20" fmla="*/ 2147483647 w 117"/>
              <a:gd name="T21" fmla="*/ 2147483647 h 1135"/>
              <a:gd name="T22" fmla="*/ 2147483647 w 117"/>
              <a:gd name="T23" fmla="*/ 2147483647 h 1135"/>
              <a:gd name="T24" fmla="*/ 2147483647 w 117"/>
              <a:gd name="T25" fmla="*/ 2147483647 h 1135"/>
              <a:gd name="T26" fmla="*/ 2147483647 w 117"/>
              <a:gd name="T27" fmla="*/ 2147483647 h 1135"/>
              <a:gd name="T28" fmla="*/ 2147483647 w 117"/>
              <a:gd name="T29" fmla="*/ 2147483647 h 1135"/>
              <a:gd name="T30" fmla="*/ 2147483647 w 117"/>
              <a:gd name="T31" fmla="*/ 2147483647 h 1135"/>
              <a:gd name="T32" fmla="*/ 2147483647 w 117"/>
              <a:gd name="T33" fmla="*/ 2147483647 h 1135"/>
              <a:gd name="T34" fmla="*/ 2147483647 w 117"/>
              <a:gd name="T35" fmla="*/ 2147483647 h 1135"/>
              <a:gd name="T36" fmla="*/ 2147483647 w 117"/>
              <a:gd name="T37" fmla="*/ 2147483647 h 11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7" h="1135">
                <a:moveTo>
                  <a:pt x="117" y="0"/>
                </a:moveTo>
                <a:cubicBezTo>
                  <a:pt x="81" y="9"/>
                  <a:pt x="36" y="53"/>
                  <a:pt x="15" y="85"/>
                </a:cubicBezTo>
                <a:cubicBezTo>
                  <a:pt x="23" y="107"/>
                  <a:pt x="26" y="117"/>
                  <a:pt x="49" y="124"/>
                </a:cubicBezTo>
                <a:cubicBezTo>
                  <a:pt x="66" y="141"/>
                  <a:pt x="81" y="146"/>
                  <a:pt x="88" y="169"/>
                </a:cubicBezTo>
                <a:cubicBezTo>
                  <a:pt x="74" y="191"/>
                  <a:pt x="61" y="197"/>
                  <a:pt x="38" y="209"/>
                </a:cubicBezTo>
                <a:cubicBezTo>
                  <a:pt x="12" y="246"/>
                  <a:pt x="0" y="299"/>
                  <a:pt x="54" y="316"/>
                </a:cubicBezTo>
                <a:cubicBezTo>
                  <a:pt x="65" y="324"/>
                  <a:pt x="92" y="326"/>
                  <a:pt x="88" y="339"/>
                </a:cubicBezTo>
                <a:cubicBezTo>
                  <a:pt x="77" y="375"/>
                  <a:pt x="42" y="380"/>
                  <a:pt x="26" y="423"/>
                </a:cubicBezTo>
                <a:cubicBezTo>
                  <a:pt x="36" y="469"/>
                  <a:pt x="54" y="461"/>
                  <a:pt x="77" y="497"/>
                </a:cubicBezTo>
                <a:cubicBezTo>
                  <a:pt x="70" y="531"/>
                  <a:pt x="63" y="533"/>
                  <a:pt x="43" y="559"/>
                </a:cubicBezTo>
                <a:cubicBezTo>
                  <a:pt x="35" y="570"/>
                  <a:pt x="21" y="593"/>
                  <a:pt x="21" y="593"/>
                </a:cubicBezTo>
                <a:cubicBezTo>
                  <a:pt x="27" y="624"/>
                  <a:pt x="30" y="623"/>
                  <a:pt x="49" y="644"/>
                </a:cubicBezTo>
                <a:cubicBezTo>
                  <a:pt x="57" y="672"/>
                  <a:pt x="57" y="690"/>
                  <a:pt x="32" y="706"/>
                </a:cubicBezTo>
                <a:cubicBezTo>
                  <a:pt x="19" y="742"/>
                  <a:pt x="64" y="769"/>
                  <a:pt x="83" y="796"/>
                </a:cubicBezTo>
                <a:cubicBezTo>
                  <a:pt x="75" y="835"/>
                  <a:pt x="63" y="834"/>
                  <a:pt x="43" y="864"/>
                </a:cubicBezTo>
                <a:cubicBezTo>
                  <a:pt x="48" y="910"/>
                  <a:pt x="53" y="913"/>
                  <a:pt x="66" y="949"/>
                </a:cubicBezTo>
                <a:cubicBezTo>
                  <a:pt x="60" y="967"/>
                  <a:pt x="38" y="999"/>
                  <a:pt x="38" y="999"/>
                </a:cubicBezTo>
                <a:cubicBezTo>
                  <a:pt x="41" y="1014"/>
                  <a:pt x="49" y="1029"/>
                  <a:pt x="49" y="1045"/>
                </a:cubicBezTo>
                <a:cubicBezTo>
                  <a:pt x="49" y="1083"/>
                  <a:pt x="21" y="1097"/>
                  <a:pt x="21" y="1135"/>
                </a:cubicBezTo>
              </a:path>
            </a:pathLst>
          </a:custGeom>
          <a:noFill/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5" name="Line 47"/>
          <p:cNvSpPr>
            <a:spLocks noChangeShapeType="1"/>
          </p:cNvSpPr>
          <p:nvPr/>
        </p:nvSpPr>
        <p:spPr bwMode="auto">
          <a:xfrm>
            <a:off x="1490663" y="6065838"/>
            <a:ext cx="9953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15856" name="Line 48"/>
          <p:cNvSpPr>
            <a:spLocks noChangeShapeType="1"/>
          </p:cNvSpPr>
          <p:nvPr/>
        </p:nvSpPr>
        <p:spPr bwMode="auto">
          <a:xfrm>
            <a:off x="5962650" y="6065838"/>
            <a:ext cx="6810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579" name="Text Box 50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 dirty="0">
                <a:solidFill>
                  <a:srgbClr val="969696"/>
                </a:solidFill>
              </a:rPr>
              <a:t>Martha can’t …</a:t>
            </a:r>
            <a:r>
              <a:rPr lang="en-CA" altLang="en-US" sz="1200" dirty="0"/>
              <a:t>              </a:t>
            </a:r>
            <a:r>
              <a:rPr lang="en-CA" altLang="en-US" sz="1200" dirty="0">
                <a:solidFill>
                  <a:srgbClr val="969696"/>
                </a:solidFill>
              </a:rPr>
              <a:t>Good &amp; Bad              Standard              Pitfalls to Avoid              </a:t>
            </a:r>
            <a:r>
              <a:rPr lang="en-CA" altLang="en-US" sz="1200" u="sng" dirty="0"/>
              <a:t>A Few Simple Tests</a:t>
            </a:r>
            <a:r>
              <a:rPr lang="en-CA" altLang="en-US" sz="1200" dirty="0">
                <a:solidFill>
                  <a:srgbClr val="969696"/>
                </a:solidFill>
              </a:rPr>
              <a:t>              Summary &amp;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1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1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1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1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1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1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1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1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1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1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01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1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1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1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01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41" grpId="0"/>
      <p:bldP spid="1015842" grpId="0"/>
      <p:bldP spid="1015843" grpId="0"/>
      <p:bldP spid="1015844" grpId="0"/>
      <p:bldP spid="1015845" grpId="0"/>
      <p:bldP spid="1015846" grpId="0" animBg="1"/>
      <p:bldP spid="1015847" grpId="0" animBg="1"/>
      <p:bldP spid="1015848" grpId="0" animBg="1"/>
      <p:bldP spid="1015849" grpId="0" animBg="1"/>
      <p:bldP spid="1015850" grpId="0" animBg="1"/>
      <p:bldP spid="1015851" grpId="0" animBg="1"/>
      <p:bldP spid="1015852" grpId="0" animBg="1"/>
      <p:bldP spid="1015853" grpId="0" animBg="1"/>
      <p:bldP spid="1015854" grpId="0" animBg="1"/>
      <p:bldP spid="1015855" grpId="0" animBg="1"/>
      <p:bldP spid="1015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D0D22-9A75-4A5E-A32A-3ECFCAD7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Tool: </a:t>
            </a:r>
            <a:r>
              <a:rPr lang="en-CA" i="1" dirty="0" err="1"/>
              <a:t>Respecify</a:t>
            </a:r>
            <a:endParaRPr lang="en-CA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B8BCF1-75C3-4D9C-B4E8-BFD030D5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>
                <a:hlinkClick r:id="rId2"/>
              </a:rPr>
              <a:t>Respecify</a:t>
            </a:r>
            <a:r>
              <a:rPr lang="en-CA" dirty="0"/>
              <a:t>: Web-based requirements authoring tool </a:t>
            </a:r>
          </a:p>
          <a:p>
            <a:r>
              <a:rPr lang="en-CA" dirty="0"/>
              <a:t>Uses </a:t>
            </a:r>
            <a:r>
              <a:rPr lang="en-CA" b="1" dirty="0"/>
              <a:t>constrained natural language </a:t>
            </a:r>
            <a:r>
              <a:rPr lang="en-CA" dirty="0"/>
              <a:t>(CNL) to guide the requirements and specification authoring process </a:t>
            </a:r>
          </a:p>
          <a:p>
            <a:r>
              <a:rPr lang="en-CA" dirty="0"/>
              <a:t>Completions, glossary, Wordnet synonyms/semantics, relationships… Improved consistency!</a:t>
            </a:r>
          </a:p>
          <a:p>
            <a:r>
              <a:rPr lang="en-CA" dirty="0"/>
              <a:t>M. Ledger: </a:t>
            </a:r>
            <a:r>
              <a:rPr lang="en-CA" dirty="0">
                <a:hlinkClick r:id="rId3"/>
              </a:rPr>
              <a:t>A demonstration of </a:t>
            </a:r>
            <a:r>
              <a:rPr lang="en-CA" dirty="0" err="1">
                <a:hlinkClick r:id="rId3"/>
              </a:rPr>
              <a:t>Respecify</a:t>
            </a:r>
            <a:r>
              <a:rPr lang="en-CA" dirty="0">
                <a:hlinkClick r:id="rId3"/>
              </a:rPr>
              <a:t>: a requirements authoring tool harnessing CNL</a:t>
            </a:r>
            <a:r>
              <a:rPr lang="en-CA" dirty="0"/>
              <a:t>. </a:t>
            </a:r>
            <a:r>
              <a:rPr lang="en-CA" i="1" dirty="0"/>
              <a:t>RE 2017</a:t>
            </a:r>
            <a:r>
              <a:rPr lang="en-CA" dirty="0"/>
              <a:t>. IEEE CS, 472-473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4F92AC-8F74-4CD6-A3AD-92E0D2276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B2A7-795B-4BB4-B8C5-0FCEE654B2D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069B68-393B-4B97-9852-F9C821A8D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6" y="3531494"/>
            <a:ext cx="5107049" cy="2437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F655A1-9939-4108-BDA2-7AB291D8E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606" y="3581065"/>
            <a:ext cx="3877394" cy="188339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16011CBA-96F2-49CE-B886-82CA69E0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 dirty="0">
                <a:solidFill>
                  <a:srgbClr val="969696"/>
                </a:solidFill>
              </a:rPr>
              <a:t>Martha can’t …</a:t>
            </a:r>
            <a:r>
              <a:rPr lang="en-CA" altLang="en-US" sz="1200" dirty="0"/>
              <a:t>              </a:t>
            </a:r>
            <a:r>
              <a:rPr lang="en-CA" altLang="en-US" sz="1200" dirty="0">
                <a:solidFill>
                  <a:srgbClr val="969696"/>
                </a:solidFill>
              </a:rPr>
              <a:t>Good &amp; Bad              Standard              Pitfalls to Avoid              A Few Simple Tests              </a:t>
            </a:r>
            <a:r>
              <a:rPr lang="en-CA" altLang="en-US" sz="1200" u="sng" dirty="0"/>
              <a:t>Summary &amp; Tools</a:t>
            </a:r>
          </a:p>
        </p:txBody>
      </p:sp>
    </p:spTree>
    <p:extLst>
      <p:ext uri="{BB962C8B-B14F-4D97-AF65-F5344CB8AC3E}">
        <p14:creationId xmlns:p14="http://schemas.microsoft.com/office/powerpoint/2010/main" val="7943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67652-9CB6-4901-ADE2-BB06C36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Commercial Tool: </a:t>
            </a:r>
            <a:r>
              <a:rPr lang="en-CA" i="1" dirty="0"/>
              <a:t>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DB6BB2-3AB4-40D4-AC98-8EA008847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Requirements Authoring Tool (RAT)</a:t>
            </a:r>
            <a:endParaRPr lang="en-CA" dirty="0"/>
          </a:p>
          <a:p>
            <a:r>
              <a:rPr lang="en-CA" dirty="0">
                <a:hlinkClick r:id="rId2"/>
              </a:rPr>
              <a:t>https://www.reusecompany.com/authoring-tools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Claims:</a:t>
            </a:r>
          </a:p>
          <a:p>
            <a:pPr lvl="1"/>
            <a:r>
              <a:rPr lang="en-CA" dirty="0"/>
              <a:t>Tools and plug-ins to assist you in the activity of writing requirements and other natural language texts.</a:t>
            </a:r>
          </a:p>
          <a:p>
            <a:pPr lvl="1"/>
            <a:r>
              <a:rPr lang="en-CA" dirty="0"/>
              <a:t>Performs Correctness and Consistency analysis on the fly</a:t>
            </a:r>
          </a:p>
          <a:p>
            <a:pPr lvl="1"/>
            <a:r>
              <a:rPr lang="en-CA" dirty="0"/>
              <a:t>Suggests controlled-vocabulary items based on a central knowledge base</a:t>
            </a:r>
          </a:p>
          <a:p>
            <a:pPr lvl="1"/>
            <a:r>
              <a:rPr lang="en-CA" dirty="0"/>
              <a:t>Fully integrated into your Requirements Management Tool and Modelling Tool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1ACEE3-7D7D-44BC-9921-E093339EF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CB2A7-795B-4BB4-B8C5-0FCEE654B2D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3E81B4DD-AD1B-4706-A6D8-B3403ED0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 dirty="0">
                <a:solidFill>
                  <a:srgbClr val="969696"/>
                </a:solidFill>
              </a:rPr>
              <a:t>Martha can’t …</a:t>
            </a:r>
            <a:r>
              <a:rPr lang="en-CA" altLang="en-US" sz="1200" dirty="0"/>
              <a:t>              </a:t>
            </a:r>
            <a:r>
              <a:rPr lang="en-CA" altLang="en-US" sz="1200" dirty="0">
                <a:solidFill>
                  <a:srgbClr val="969696"/>
                </a:solidFill>
              </a:rPr>
              <a:t>Good &amp; Bad              Standard              Pitfalls to Avoid              A Few Simple Tests              </a:t>
            </a:r>
            <a:r>
              <a:rPr lang="en-CA" altLang="en-US" sz="1200" u="sng" dirty="0"/>
              <a:t>Summary &amp; Tools</a:t>
            </a:r>
          </a:p>
        </p:txBody>
      </p:sp>
    </p:spTree>
    <p:extLst>
      <p:ext uri="{BB962C8B-B14F-4D97-AF65-F5344CB8AC3E}">
        <p14:creationId xmlns:p14="http://schemas.microsoft.com/office/powerpoint/2010/main" val="978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E476661-B821-4E0B-A064-9E4649CEBC39}" type="slidenum">
              <a:rPr lang="en-CA" altLang="en-US" sz="1200" smtClean="0">
                <a:solidFill>
                  <a:srgbClr val="002654"/>
                </a:solidFill>
              </a:rPr>
              <a:pPr/>
              <a:t>24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8163" indent="-352425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US" altLang="en-US" sz="3600" dirty="0">
                <a:solidFill>
                  <a:srgbClr val="002654"/>
                </a:solidFill>
              </a:rPr>
              <a:t>Remember the key questions “</a:t>
            </a:r>
            <a:r>
              <a:rPr lang="en-US" altLang="en-US" sz="3600" dirty="0">
                <a:solidFill>
                  <a:srgbClr val="FF0000"/>
                </a:solidFill>
              </a:rPr>
              <a:t>Why?</a:t>
            </a:r>
            <a:r>
              <a:rPr lang="en-US" altLang="en-US" sz="3600" dirty="0">
                <a:solidFill>
                  <a:srgbClr val="002654"/>
                </a:solidFill>
              </a:rPr>
              <a:t>” or “What is the purpose of this?”</a:t>
            </a: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US" altLang="en-US" sz="3600" dirty="0">
              <a:solidFill>
                <a:srgbClr val="002654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altLang="en-US" sz="3600" dirty="0">
                <a:solidFill>
                  <a:srgbClr val="FF0000"/>
                </a:solidFill>
              </a:rPr>
              <a:t>Feasible</a:t>
            </a:r>
            <a:endParaRPr lang="en-CA" altLang="en-US" sz="3600" dirty="0">
              <a:solidFill>
                <a:srgbClr val="002654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CA" altLang="en-US" sz="3600" dirty="0">
              <a:solidFill>
                <a:srgbClr val="002654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altLang="en-US" sz="3600" dirty="0">
                <a:solidFill>
                  <a:srgbClr val="FF0000"/>
                </a:solidFill>
              </a:rPr>
              <a:t>Needed</a:t>
            </a: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endParaRPr lang="en-CA" altLang="en-US" sz="3600" dirty="0">
              <a:solidFill>
                <a:srgbClr val="002654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D62828"/>
              </a:buClr>
              <a:buSzPct val="130000"/>
              <a:buFontTx/>
              <a:buChar char="•"/>
            </a:pPr>
            <a:r>
              <a:rPr lang="en-CA" altLang="en-US" sz="3600" dirty="0">
                <a:solidFill>
                  <a:srgbClr val="FF0000"/>
                </a:solidFill>
              </a:rPr>
              <a:t>Testable</a:t>
            </a:r>
            <a:r>
              <a:rPr lang="en-CA" altLang="en-US" sz="3600" dirty="0">
                <a:solidFill>
                  <a:srgbClr val="002654"/>
                </a:solidFill>
              </a:rPr>
              <a:t> </a:t>
            </a:r>
            <a:endParaRPr lang="en-US" altLang="en-US" sz="3600" dirty="0">
              <a:solidFill>
                <a:srgbClr val="002654"/>
              </a:solidFill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 Questions and Characteristics</a:t>
            </a:r>
            <a:endParaRPr lang="en-CA" altLang="en-U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 dirty="0">
                <a:solidFill>
                  <a:srgbClr val="969696"/>
                </a:solidFill>
              </a:rPr>
              <a:t>Martha can’t …</a:t>
            </a:r>
            <a:r>
              <a:rPr lang="en-CA" altLang="en-US" sz="1200" dirty="0"/>
              <a:t>              </a:t>
            </a:r>
            <a:r>
              <a:rPr lang="en-CA" altLang="en-US" sz="1200" dirty="0">
                <a:solidFill>
                  <a:srgbClr val="969696"/>
                </a:solidFill>
              </a:rPr>
              <a:t>Good &amp; Bad              Standard              Pitfalls to Avoid              A Few Simple Tests              </a:t>
            </a:r>
            <a:r>
              <a:rPr lang="en-CA" altLang="en-US" sz="1200" u="sng" dirty="0"/>
              <a:t>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C9431C-0906-4B88-8421-A1C8A70E9BE3}" type="slidenum">
              <a:rPr lang="en-CA" altLang="en-US" sz="1200" smtClean="0">
                <a:solidFill>
                  <a:srgbClr val="002654"/>
                </a:solidFill>
              </a:rPr>
              <a:pPr/>
              <a:t>3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pic>
        <p:nvPicPr>
          <p:cNvPr id="5123" name="Picture 6" descr="Easy-to-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40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80FC99-5CE4-4479-966D-94BBCD6A2B76}" type="slidenum">
              <a:rPr lang="en-CA" altLang="en-US" sz="1200" smtClean="0">
                <a:solidFill>
                  <a:srgbClr val="002654"/>
                </a:solidFill>
              </a:rPr>
              <a:pPr/>
              <a:t>4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717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Anatomy of a Good Requirement</a:t>
            </a:r>
            <a:endParaRPr lang="en-CA" altLang="en-US" dirty="0"/>
          </a:p>
        </p:txBody>
      </p:sp>
      <p:sp>
        <p:nvSpPr>
          <p:cNvPr id="102401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challenge is to seek out the system under discussion, end result, and success measure in every requirement</a:t>
            </a:r>
            <a:endParaRPr lang="en-CA" altLang="en-US" dirty="0"/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573088" y="1973263"/>
            <a:ext cx="7999412" cy="766762"/>
            <a:chOff x="577" y="1061"/>
            <a:chExt cx="5039" cy="483"/>
          </a:xfrm>
        </p:grpSpPr>
        <p:sp>
          <p:nvSpPr>
            <p:cNvPr id="7183" name="Rectangle 5"/>
            <p:cNvSpPr>
              <a:spLocks noChangeArrowheads="1"/>
            </p:cNvSpPr>
            <p:nvPr/>
          </p:nvSpPr>
          <p:spPr bwMode="auto">
            <a:xfrm>
              <a:off x="577" y="1061"/>
              <a:ext cx="5039" cy="4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694" y="1073"/>
              <a:ext cx="480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</a:rPr>
                <a:t>The Online Banking System shall allow the Internet user </a:t>
              </a:r>
              <a:br>
                <a:rPr lang="en-US" altLang="en-US" sz="2400" b="1" i="1">
                  <a:latin typeface="Times New Roman" pitchFamily="18" charset="0"/>
                </a:rPr>
              </a:br>
              <a:r>
                <a:rPr lang="en-US" altLang="en-US" sz="2400" b="1" i="1">
                  <a:latin typeface="Times New Roman" pitchFamily="18" charset="0"/>
                </a:rPr>
                <a:t>to access her current account balance in less than 5 seconds.</a:t>
              </a:r>
              <a:endParaRPr lang="fr-CA" altLang="en-US" sz="2400" b="1" i="1">
                <a:latin typeface="Times New Roman" pitchFamily="18" charset="0"/>
              </a:endParaRPr>
            </a:p>
          </p:txBody>
        </p:sp>
      </p:grp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5563" y="998538"/>
            <a:ext cx="422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Defines the system under discussion</a:t>
            </a:r>
          </a:p>
        </p:txBody>
      </p:sp>
      <p:sp>
        <p:nvSpPr>
          <p:cNvPr id="1024008" name="Line 8"/>
          <p:cNvSpPr>
            <a:spLocks noChangeShapeType="1"/>
          </p:cNvSpPr>
          <p:nvPr/>
        </p:nvSpPr>
        <p:spPr bwMode="auto">
          <a:xfrm>
            <a:off x="1906588" y="1320800"/>
            <a:ext cx="447675" cy="785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4009" name="Text Box 9"/>
          <p:cNvSpPr txBox="1">
            <a:spLocks noChangeArrowheads="1"/>
          </p:cNvSpPr>
          <p:nvPr/>
        </p:nvSpPr>
        <p:spPr bwMode="auto">
          <a:xfrm>
            <a:off x="4514850" y="1028700"/>
            <a:ext cx="462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Verb with correct identifier (shall or may)</a:t>
            </a:r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 flipH="1">
            <a:off x="5237163" y="1316038"/>
            <a:ext cx="447675" cy="78581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4011" name="Text Box 11"/>
          <p:cNvSpPr txBox="1">
            <a:spLocks noChangeArrowheads="1"/>
          </p:cNvSpPr>
          <p:nvPr/>
        </p:nvSpPr>
        <p:spPr bwMode="auto">
          <a:xfrm>
            <a:off x="484188" y="333375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Defines a positive end result</a:t>
            </a:r>
          </a:p>
        </p:txBody>
      </p:sp>
      <p:sp>
        <p:nvSpPr>
          <p:cNvPr id="1024012" name="Line 12"/>
          <p:cNvSpPr>
            <a:spLocks noChangeShapeType="1"/>
          </p:cNvSpPr>
          <p:nvPr/>
        </p:nvSpPr>
        <p:spPr bwMode="auto">
          <a:xfrm flipH="1" flipV="1">
            <a:off x="1866900" y="2624138"/>
            <a:ext cx="447675" cy="78581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4013" name="Text Box 13"/>
          <p:cNvSpPr txBox="1">
            <a:spLocks noChangeArrowheads="1"/>
          </p:cNvSpPr>
          <p:nvPr/>
        </p:nvSpPr>
        <p:spPr bwMode="auto">
          <a:xfrm>
            <a:off x="6027738" y="33655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Quality criteria</a:t>
            </a:r>
          </a:p>
        </p:txBody>
      </p:sp>
      <p:sp>
        <p:nvSpPr>
          <p:cNvPr id="1024014" name="Line 14"/>
          <p:cNvSpPr>
            <a:spLocks noChangeShapeType="1"/>
          </p:cNvSpPr>
          <p:nvPr/>
        </p:nvSpPr>
        <p:spPr bwMode="auto">
          <a:xfrm flipH="1" flipV="1">
            <a:off x="6372225" y="2630488"/>
            <a:ext cx="447675" cy="78581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 u="sng"/>
              <a:t>Good &amp; Bad</a:t>
            </a:r>
            <a:r>
              <a:rPr lang="en-CA" altLang="en-US" sz="1200">
                <a:solidFill>
                  <a:srgbClr val="969696"/>
                </a:solidFill>
              </a:rPr>
              <a:t>              Standard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Pitfalls to Avoid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7" grpId="0" build="p"/>
      <p:bldP spid="1024007" grpId="0"/>
      <p:bldP spid="1024008" grpId="0" animBg="1"/>
      <p:bldP spid="1024009" grpId="0"/>
      <p:bldP spid="1024010" grpId="0" animBg="1"/>
      <p:bldP spid="1024011" grpId="0"/>
      <p:bldP spid="1024012" grpId="0" animBg="1"/>
      <p:bldP spid="1024013" grpId="0"/>
      <p:bldP spid="10240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AD840A-150F-4748-B132-3F9BAE5D5950}" type="slidenum">
              <a:rPr lang="en-CA" altLang="en-US" sz="1200" smtClean="0">
                <a:solidFill>
                  <a:srgbClr val="002654"/>
                </a:solidFill>
              </a:rPr>
              <a:pPr/>
              <a:t>5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 of a Bad Requirement</a:t>
            </a:r>
            <a:endParaRPr lang="en-CA" altLang="en-US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35000" y="2660732"/>
            <a:ext cx="7999412" cy="79216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936750" y="2671844"/>
            <a:ext cx="541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b="1" i="1">
                <a:latin typeface="Times New Roman" pitchFamily="18" charset="0"/>
              </a:rPr>
              <a:t>The Internet User quickly sees her current </a:t>
            </a:r>
            <a:br>
              <a:rPr lang="en-US" altLang="en-US" sz="2400" b="1" i="1">
                <a:latin typeface="Times New Roman" pitchFamily="18" charset="0"/>
              </a:rPr>
            </a:br>
            <a:r>
              <a:rPr lang="en-US" altLang="en-US" sz="2400" b="1" i="1">
                <a:latin typeface="Times New Roman" pitchFamily="18" charset="0"/>
              </a:rPr>
              <a:t>account balance on the laptop screen.</a:t>
            </a:r>
            <a:endParaRPr lang="fr-CA" altLang="en-US" sz="2400" b="1" i="1">
              <a:latin typeface="Times New Roman" pitchFamily="18" charset="0"/>
            </a:endParaRPr>
          </a:p>
        </p:txBody>
      </p:sp>
      <p:sp>
        <p:nvSpPr>
          <p:cNvPr id="1026053" name="Text Box 5"/>
          <p:cNvSpPr txBox="1">
            <a:spLocks noChangeArrowheads="1"/>
          </p:cNvSpPr>
          <p:nvPr/>
        </p:nvSpPr>
        <p:spPr bwMode="auto">
          <a:xfrm>
            <a:off x="117475" y="1686007"/>
            <a:ext cx="443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Cannot write a requirement on the user</a:t>
            </a:r>
          </a:p>
        </p:txBody>
      </p:sp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1968500" y="2008269"/>
            <a:ext cx="1184275" cy="7493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055" name="Text Box 7"/>
          <p:cNvSpPr txBox="1">
            <a:spLocks noChangeArrowheads="1"/>
          </p:cNvSpPr>
          <p:nvPr/>
        </p:nvSpPr>
        <p:spPr bwMode="auto">
          <a:xfrm>
            <a:off x="5518150" y="1716169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No identifier for the verb</a:t>
            </a:r>
          </a:p>
        </p:txBody>
      </p:sp>
      <p:sp>
        <p:nvSpPr>
          <p:cNvPr id="1026056" name="Line 8"/>
          <p:cNvSpPr>
            <a:spLocks noChangeShapeType="1"/>
          </p:cNvSpPr>
          <p:nvPr/>
        </p:nvSpPr>
        <p:spPr bwMode="auto">
          <a:xfrm flipH="1">
            <a:off x="5422900" y="2003507"/>
            <a:ext cx="1265237" cy="76041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057" name="Text Box 9"/>
          <p:cNvSpPr txBox="1">
            <a:spLocks noChangeArrowheads="1"/>
          </p:cNvSpPr>
          <p:nvPr/>
        </p:nvSpPr>
        <p:spPr bwMode="auto">
          <a:xfrm>
            <a:off x="2082800" y="3738644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Vague quality criteria</a:t>
            </a:r>
          </a:p>
        </p:txBody>
      </p:sp>
      <p:sp>
        <p:nvSpPr>
          <p:cNvPr id="1026058" name="Line 10"/>
          <p:cNvSpPr>
            <a:spLocks noChangeShapeType="1"/>
          </p:cNvSpPr>
          <p:nvPr/>
        </p:nvSpPr>
        <p:spPr bwMode="auto">
          <a:xfrm flipV="1">
            <a:off x="4040187" y="3011569"/>
            <a:ext cx="474663" cy="7778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059" name="Text Box 11"/>
          <p:cNvSpPr txBox="1">
            <a:spLocks noChangeArrowheads="1"/>
          </p:cNvSpPr>
          <p:nvPr/>
        </p:nvSpPr>
        <p:spPr bwMode="auto">
          <a:xfrm>
            <a:off x="8137525" y="2165432"/>
            <a:ext cx="731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6000" b="1">
                <a:solidFill>
                  <a:srgbClr val="800000"/>
                </a:solidFill>
                <a:latin typeface="Forte" pitchFamily="66" charset="0"/>
              </a:rPr>
              <a:t>X</a:t>
            </a:r>
          </a:p>
        </p:txBody>
      </p:sp>
      <p:sp>
        <p:nvSpPr>
          <p:cNvPr id="1026061" name="Text Box 13"/>
          <p:cNvSpPr txBox="1">
            <a:spLocks noChangeArrowheads="1"/>
          </p:cNvSpPr>
          <p:nvPr/>
        </p:nvSpPr>
        <p:spPr bwMode="auto">
          <a:xfrm>
            <a:off x="5867400" y="3738644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800000"/>
                </a:solidFill>
              </a:rPr>
              <a:t>What versus how</a:t>
            </a:r>
          </a:p>
        </p:txBody>
      </p:sp>
      <p:sp>
        <p:nvSpPr>
          <p:cNvPr id="1026062" name="Line 14"/>
          <p:cNvSpPr>
            <a:spLocks noChangeShapeType="1"/>
          </p:cNvSpPr>
          <p:nvPr/>
        </p:nvSpPr>
        <p:spPr bwMode="auto">
          <a:xfrm flipH="1" flipV="1">
            <a:off x="6048375" y="3352882"/>
            <a:ext cx="646112" cy="43656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 u="sng"/>
              <a:t>Good &amp; Bad</a:t>
            </a:r>
            <a:r>
              <a:rPr lang="en-CA" altLang="en-US" sz="1200">
                <a:solidFill>
                  <a:srgbClr val="969696"/>
                </a:solidFill>
              </a:rPr>
              <a:t>              Standard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Pitfalls to Avoid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02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3" grpId="0"/>
      <p:bldP spid="1026054" grpId="0" animBg="1"/>
      <p:bldP spid="1026055" grpId="0"/>
      <p:bldP spid="1026056" grpId="0" animBg="1"/>
      <p:bldP spid="1026057" grpId="0"/>
      <p:bldP spid="1026058" grpId="0" animBg="1"/>
      <p:bldP spid="1026059" grpId="0"/>
      <p:bldP spid="1026061" grpId="0"/>
      <p:bldP spid="1026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F7AA8D-039E-4FEA-86AD-CFC6B037F012}" type="slidenum">
              <a:rPr lang="en-CA" altLang="en-US" sz="1200" smtClean="0">
                <a:solidFill>
                  <a:srgbClr val="002654"/>
                </a:solidFill>
              </a:rPr>
              <a:pPr/>
              <a:t>6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for Writing a Requirement</a:t>
            </a:r>
            <a:endParaRPr lang="en-CA" altLang="en-US"/>
          </a:p>
        </p:txBody>
      </p:sp>
      <p:sp>
        <p:nvSpPr>
          <p:cNvPr id="1028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Each requirement must first form a </a:t>
            </a:r>
            <a:r>
              <a:rPr lang="en-US" altLang="en-US" dirty="0">
                <a:solidFill>
                  <a:srgbClr val="FF0000"/>
                </a:solidFill>
              </a:rPr>
              <a:t>complete</a:t>
            </a:r>
            <a:r>
              <a:rPr lang="en-US" altLang="en-US" dirty="0"/>
              <a:t> sentence</a:t>
            </a:r>
          </a:p>
          <a:p>
            <a:pPr lvl="1" eaLnBrk="1" hangingPunct="1"/>
            <a:r>
              <a:rPr lang="en-US" altLang="en-US" dirty="0"/>
              <a:t>Not a bullet list of buzzwords, list of acronyms, or sound bites on a slide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Each requirement contains a </a:t>
            </a:r>
            <a:r>
              <a:rPr lang="en-US" altLang="en-US" dirty="0">
                <a:solidFill>
                  <a:srgbClr val="FF0000"/>
                </a:solidFill>
              </a:rPr>
              <a:t>subject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predicate</a:t>
            </a:r>
          </a:p>
          <a:p>
            <a:pPr lvl="1" eaLnBrk="1" hangingPunct="1"/>
            <a:r>
              <a:rPr lang="en-US" altLang="en-US" dirty="0"/>
              <a:t>Subject: a user type (watch out!) or the system under discussion</a:t>
            </a:r>
          </a:p>
          <a:p>
            <a:pPr lvl="1" eaLnBrk="1" hangingPunct="1"/>
            <a:r>
              <a:rPr lang="en-US" altLang="en-US" dirty="0"/>
              <a:t>Predicate: a condition, action, or intended result</a:t>
            </a:r>
          </a:p>
          <a:p>
            <a:pPr lvl="1" eaLnBrk="1" hangingPunct="1"/>
            <a:r>
              <a:rPr lang="en-US" altLang="en-US" dirty="0"/>
              <a:t>Verb in predicate: “</a:t>
            </a:r>
            <a:r>
              <a:rPr lang="en-US" altLang="en-US" dirty="0">
                <a:solidFill>
                  <a:srgbClr val="FF0000"/>
                </a:solidFill>
              </a:rPr>
              <a:t>shall</a:t>
            </a:r>
            <a:r>
              <a:rPr lang="en-US" altLang="en-US" dirty="0"/>
              <a:t>” / “will” / “must” to show mandatory nature; “</a:t>
            </a:r>
            <a:r>
              <a:rPr lang="en-US" altLang="en-US" dirty="0">
                <a:solidFill>
                  <a:srgbClr val="FF0000"/>
                </a:solidFill>
              </a:rPr>
              <a:t>may</a:t>
            </a:r>
            <a:r>
              <a:rPr lang="en-US" altLang="en-US" dirty="0"/>
              <a:t>” / “should” to show optionality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whole requirement provides the specifics of a desired end goal or result</a:t>
            </a:r>
          </a:p>
          <a:p>
            <a:pPr eaLnBrk="1" hangingPunct="1"/>
            <a:r>
              <a:rPr lang="en-US" altLang="en-US" dirty="0"/>
              <a:t>Contains a success criterion or other measurable indication of the quality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</a:t>
            </a:r>
            <a:r>
              <a:rPr lang="en-CA" altLang="en-US" sz="1200" u="sng"/>
              <a:t>Standard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Pitfalls to Avoid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DD8B67-019D-49DD-A62D-63968D97E86E}" type="slidenum">
              <a:rPr lang="en-CA" altLang="en-US" sz="1200" smtClean="0">
                <a:solidFill>
                  <a:srgbClr val="002654"/>
                </a:solidFill>
              </a:rPr>
              <a:pPr/>
              <a:t>7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for Writing a Requirement</a:t>
            </a:r>
            <a:endParaRPr lang="en-CA" altLang="en-US"/>
          </a:p>
        </p:txBody>
      </p:sp>
      <p:sp>
        <p:nvSpPr>
          <p:cNvPr id="1028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Several standards define fairly precisely how to use key words (verbs and adjectives) in their documents.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Example: </a:t>
            </a:r>
            <a:r>
              <a:rPr lang="en-CA" altLang="en-US" dirty="0">
                <a:hlinkClick r:id="rId3"/>
              </a:rPr>
              <a:t>IETF RFC 2119</a:t>
            </a:r>
            <a:r>
              <a:rPr lang="en-CA" altLang="en-US" dirty="0"/>
              <a:t>: </a:t>
            </a:r>
            <a:r>
              <a:rPr lang="en-CA" altLang="en-US" i="1" dirty="0"/>
              <a:t>Key words for use in RFCs to Indicate Requirement Levels</a:t>
            </a:r>
          </a:p>
          <a:p>
            <a:pPr eaLnBrk="1" hangingPunct="1"/>
            <a:endParaRPr lang="en-CA" altLang="en-US" i="1" dirty="0"/>
          </a:p>
          <a:p>
            <a:pPr lvl="1" eaLnBrk="1" hangingPunct="1"/>
            <a:r>
              <a:rPr lang="en-CA" altLang="en-US" b="1" dirty="0"/>
              <a:t>MUST</a:t>
            </a:r>
            <a:r>
              <a:rPr lang="en-CA" altLang="en-US" dirty="0"/>
              <a:t>, </a:t>
            </a:r>
            <a:r>
              <a:rPr lang="en-CA" altLang="en-US" b="1" dirty="0"/>
              <a:t>REQUIRED</a:t>
            </a:r>
            <a:r>
              <a:rPr lang="en-CA" altLang="en-US" dirty="0"/>
              <a:t> or </a:t>
            </a:r>
            <a:r>
              <a:rPr lang="en-CA" altLang="en-US" b="1" dirty="0"/>
              <a:t>SHALL</a:t>
            </a:r>
            <a:r>
              <a:rPr lang="en-CA" altLang="en-US" dirty="0"/>
              <a:t>: mean that the definition is an absolute requirement of the spec.</a:t>
            </a:r>
          </a:p>
          <a:p>
            <a:pPr lvl="1" eaLnBrk="1" hangingPunct="1"/>
            <a:r>
              <a:rPr lang="en-CA" altLang="en-US" b="1" dirty="0"/>
              <a:t>MUST NOT</a:t>
            </a:r>
            <a:r>
              <a:rPr lang="en-CA" altLang="en-US" dirty="0"/>
              <a:t> or </a:t>
            </a:r>
            <a:r>
              <a:rPr lang="en-CA" altLang="en-US" b="1" dirty="0"/>
              <a:t>SHALL NOT</a:t>
            </a:r>
            <a:r>
              <a:rPr lang="en-CA" altLang="en-US" dirty="0"/>
              <a:t>: absolute prohibition</a:t>
            </a:r>
          </a:p>
          <a:p>
            <a:pPr lvl="1" eaLnBrk="1" hangingPunct="1"/>
            <a:r>
              <a:rPr lang="en-CA" altLang="en-US" b="1" dirty="0"/>
              <a:t>SHOULD</a:t>
            </a:r>
            <a:r>
              <a:rPr lang="en-CA" altLang="en-US" dirty="0"/>
              <a:t> or </a:t>
            </a:r>
            <a:r>
              <a:rPr lang="en-CA" altLang="en-US" b="1" dirty="0"/>
              <a:t>RECOMMENDED</a:t>
            </a:r>
            <a:r>
              <a:rPr lang="en-CA" altLang="en-US" dirty="0"/>
              <a:t>: think twice about not doing it!</a:t>
            </a:r>
          </a:p>
          <a:p>
            <a:pPr lvl="1" eaLnBrk="1" hangingPunct="1"/>
            <a:r>
              <a:rPr lang="en-CA" altLang="en-US" b="1" dirty="0"/>
              <a:t>SHOULD NOT</a:t>
            </a:r>
            <a:r>
              <a:rPr lang="en-CA" altLang="en-US" dirty="0"/>
              <a:t> or </a:t>
            </a:r>
            <a:r>
              <a:rPr lang="en-CA" altLang="en-US" b="1" dirty="0"/>
              <a:t>NOT</a:t>
            </a:r>
            <a:r>
              <a:rPr lang="en-CA" altLang="en-US" dirty="0"/>
              <a:t> </a:t>
            </a:r>
            <a:r>
              <a:rPr lang="en-CA" altLang="en-US" b="1" dirty="0"/>
              <a:t>RECOMMENDED</a:t>
            </a:r>
            <a:r>
              <a:rPr lang="en-CA" altLang="en-US" dirty="0"/>
              <a:t>: think twice about doing it!</a:t>
            </a:r>
          </a:p>
          <a:p>
            <a:pPr lvl="1" eaLnBrk="1" hangingPunct="1"/>
            <a:r>
              <a:rPr lang="en-US" altLang="en-US" b="1" dirty="0"/>
              <a:t>MAY</a:t>
            </a:r>
            <a:r>
              <a:rPr lang="en-US" altLang="en-US" dirty="0"/>
              <a:t> or </a:t>
            </a:r>
            <a:r>
              <a:rPr lang="en-US" altLang="en-US" b="1" dirty="0"/>
              <a:t>OPTIONAL</a:t>
            </a:r>
            <a:r>
              <a:rPr lang="en-US" altLang="en-US" dirty="0"/>
              <a:t>: truly optional</a:t>
            </a:r>
            <a:endParaRPr lang="en-CA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</a:t>
            </a:r>
            <a:r>
              <a:rPr lang="en-CA" altLang="en-US" sz="1200" u="sng"/>
              <a:t>Standard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Pitfalls to Avoid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583135-C4FD-415B-BDC6-76B741C2FEAE}" type="slidenum">
              <a:rPr lang="en-CA" altLang="en-US" sz="1200" smtClean="0">
                <a:solidFill>
                  <a:srgbClr val="002654"/>
                </a:solidFill>
              </a:rPr>
              <a:pPr/>
              <a:t>8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for Writing a Requirement</a:t>
            </a:r>
            <a:endParaRPr lang="en-CA" altLang="en-US"/>
          </a:p>
        </p:txBody>
      </p:sp>
      <p:sp>
        <p:nvSpPr>
          <p:cNvPr id="10465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Look for the following characteristics in each requirement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Feasible</a:t>
            </a:r>
            <a:r>
              <a:rPr lang="en-US" altLang="en-US" dirty="0"/>
              <a:t> (not wishful thinking)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Needed</a:t>
            </a:r>
            <a:r>
              <a:rPr lang="en-US" altLang="en-US" dirty="0"/>
              <a:t> (provides the specifics of a desired end goal or result)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Testable</a:t>
            </a:r>
            <a:r>
              <a:rPr lang="en-US" altLang="en-US" dirty="0"/>
              <a:t> (contains a success criterion/other measurable indication of  quality)</a:t>
            </a:r>
          </a:p>
          <a:p>
            <a:pPr lvl="1" eaLnBrk="1" hangingPunct="1"/>
            <a:r>
              <a:rPr lang="en-US" altLang="en-US" dirty="0"/>
              <a:t>Clear, unambiguous, precise, one thought</a:t>
            </a:r>
          </a:p>
          <a:p>
            <a:pPr lvl="1" eaLnBrk="1" hangingPunct="1"/>
            <a:r>
              <a:rPr lang="en-US" altLang="en-US" dirty="0"/>
              <a:t>Prioritized</a:t>
            </a:r>
          </a:p>
          <a:p>
            <a:pPr lvl="1" eaLnBrk="1" hangingPunct="1"/>
            <a:r>
              <a:rPr lang="fr-CA" altLang="en-US" dirty="0"/>
              <a:t>ID</a:t>
            </a:r>
          </a:p>
          <a:p>
            <a:pPr lvl="1" eaLnBrk="1" hangingPunct="1"/>
            <a:endParaRPr lang="en-CA" altLang="en-US" dirty="0"/>
          </a:p>
          <a:p>
            <a:pPr eaLnBrk="1" hangingPunct="1"/>
            <a:r>
              <a:rPr lang="en-US" altLang="en-US" dirty="0"/>
              <a:t>Note: several characteristics are mandatory (feasible, needed, testable) whereas others improve communication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</a:t>
            </a:r>
            <a:r>
              <a:rPr lang="en-CA" altLang="en-US" sz="1200" u="sng"/>
              <a:t>Standard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Pitfalls to Avoid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190A206-A888-4EC7-8599-16EC7CD93E31}" type="slidenum">
              <a:rPr lang="en-CA" altLang="en-US" sz="1200" smtClean="0">
                <a:solidFill>
                  <a:srgbClr val="002654"/>
                </a:solidFill>
              </a:rPr>
              <a:pPr/>
              <a:t>9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Writing Pitfalls to Avoid</a:t>
            </a:r>
            <a:endParaRPr lang="en-CA" altLang="en-US"/>
          </a:p>
        </p:txBody>
      </p:sp>
      <p:sp>
        <p:nvSpPr>
          <p:cNvPr id="103015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Never describe prematurely </a:t>
            </a:r>
            <a:r>
              <a:rPr lang="en-US" altLang="en-US" dirty="0">
                <a:solidFill>
                  <a:srgbClr val="FF0000"/>
                </a:solidFill>
              </a:rPr>
              <a:t>how</a:t>
            </a:r>
            <a:r>
              <a:rPr lang="en-US" altLang="en-US" dirty="0"/>
              <a:t> the system is going to achieve something (over-specification), always describe </a:t>
            </a:r>
            <a:r>
              <a:rPr lang="en-US" altLang="en-US" dirty="0">
                <a:solidFill>
                  <a:srgbClr val="FF0000"/>
                </a:solidFill>
              </a:rPr>
              <a:t>what</a:t>
            </a:r>
            <a:r>
              <a:rPr lang="en-US" altLang="en-US" dirty="0"/>
              <a:t> the system is supposed to do</a:t>
            </a:r>
          </a:p>
          <a:p>
            <a:pPr lvl="1" eaLnBrk="1" hangingPunct="1"/>
            <a:r>
              <a:rPr lang="en-US" altLang="en-US" dirty="0"/>
              <a:t>Refrain from designing the system prematurely</a:t>
            </a:r>
          </a:p>
          <a:p>
            <a:pPr lvl="2" eaLnBrk="1" hangingPunct="1"/>
            <a:r>
              <a:rPr lang="en-US" altLang="en-US" dirty="0"/>
              <a:t>Danger signs: using names of components, materials, software objects, fields &amp; records in the user or system requirements</a:t>
            </a:r>
          </a:p>
          <a:p>
            <a:pPr lvl="1" eaLnBrk="1" hangingPunct="1"/>
            <a:r>
              <a:rPr lang="en-US" altLang="en-US" dirty="0"/>
              <a:t>Designing the system too early may possibly increase system costs</a:t>
            </a:r>
          </a:p>
          <a:p>
            <a:pPr lvl="1" eaLnBrk="1" hangingPunct="1"/>
            <a:r>
              <a:rPr lang="en-US" altLang="en-US" dirty="0"/>
              <a:t>Do no mix different kinds of requirements (e.g., requirements for users, system, and how the system should be designed, tested, or installed)</a:t>
            </a:r>
          </a:p>
          <a:p>
            <a:pPr lvl="1" eaLnBrk="1" hangingPunct="1"/>
            <a:r>
              <a:rPr lang="en-US" altLang="en-US" dirty="0"/>
              <a:t>Do not mix different requirements levels (e.g., the system and subsystems)</a:t>
            </a:r>
          </a:p>
          <a:p>
            <a:pPr lvl="2" eaLnBrk="1" hangingPunct="1"/>
            <a:r>
              <a:rPr lang="en-US" altLang="en-US" dirty="0"/>
              <a:t>Danger signs: high level requirements mixed in with database design, software terms, or very technical terms</a:t>
            </a:r>
          </a:p>
          <a:p>
            <a:pPr lvl="1" eaLnBrk="1" hangingPunct="1"/>
            <a:r>
              <a:rPr lang="en-US" altLang="en-US" dirty="0"/>
              <a:t>Beware: may depend on the level of abstraction…</a:t>
            </a:r>
          </a:p>
          <a:p>
            <a:pPr lvl="2" eaLnBrk="1" hangingPunct="1"/>
            <a:r>
              <a:rPr lang="en-US" altLang="en-US" dirty="0"/>
              <a:t>Your what is my how!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-60325" y="46038"/>
            <a:ext cx="926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969696"/>
                </a:solidFill>
              </a:rPr>
              <a:t>Martha can’t …</a:t>
            </a:r>
            <a:r>
              <a:rPr lang="en-CA" altLang="en-US" sz="1200"/>
              <a:t>              </a:t>
            </a:r>
            <a:r>
              <a:rPr lang="en-CA" altLang="en-US" sz="1200">
                <a:solidFill>
                  <a:srgbClr val="969696"/>
                </a:solidFill>
              </a:rPr>
              <a:t>Good &amp; Bad              Standard</a:t>
            </a:r>
            <a:r>
              <a:rPr lang="en-CA" altLang="en-US" sz="1200"/>
              <a:t>              </a:t>
            </a:r>
            <a:r>
              <a:rPr lang="en-CA" altLang="en-US" sz="1200" u="sng"/>
              <a:t>Pitfalls to Avoid</a:t>
            </a:r>
            <a:r>
              <a:rPr lang="en-CA" altLang="en-US" sz="1200">
                <a:solidFill>
                  <a:srgbClr val="969696"/>
                </a:solidFill>
              </a:rPr>
              <a:t>              A Few Simple Tests              Summary &amp;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57" grpId="0" build="p"/>
    </p:bldLst>
  </p:timing>
</p:sld>
</file>

<file path=ppt/theme/theme1.xml><?xml version="1.0" encoding="utf-8"?>
<a:theme xmlns:a="http://schemas.openxmlformats.org/drawingml/2006/main" name="Corporate_Presentation_template_2004">
  <a:themeElements>
    <a:clrScheme name="">
      <a:dk1>
        <a:srgbClr val="002654"/>
      </a:dk1>
      <a:lt1>
        <a:srgbClr val="FFFFFF"/>
      </a:lt1>
      <a:dk2>
        <a:srgbClr val="002654"/>
      </a:dk2>
      <a:lt2>
        <a:srgbClr val="000000"/>
      </a:lt2>
      <a:accent1>
        <a:srgbClr val="336699"/>
      </a:accent1>
      <a:accent2>
        <a:srgbClr val="FCB514"/>
      </a:accent2>
      <a:accent3>
        <a:srgbClr val="FFFFFF"/>
      </a:accent3>
      <a:accent4>
        <a:srgbClr val="001F46"/>
      </a:accent4>
      <a:accent5>
        <a:srgbClr val="ADB8CA"/>
      </a:accent5>
      <a:accent6>
        <a:srgbClr val="E4A411"/>
      </a:accent6>
      <a:hlink>
        <a:srgbClr val="007F99"/>
      </a:hlink>
      <a:folHlink>
        <a:srgbClr val="D62828"/>
      </a:folHlink>
    </a:clrScheme>
    <a:fontScheme name="Corporate_Presentation_template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CFF9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  <a:ext uri="{53640926-AAD7-44D8-BBD7-CCE9431645EC}">
            <a14:shadowObscured xmlns:a14="http://schemas.microsoft.com/office/drawing/2010/main" val="1"/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Presentation_template_2004 1">
        <a:dk1>
          <a:srgbClr val="002654"/>
        </a:dk1>
        <a:lt1>
          <a:srgbClr val="FFFFFF"/>
        </a:lt1>
        <a:dk2>
          <a:srgbClr val="002654"/>
        </a:dk2>
        <a:lt2>
          <a:srgbClr val="000000"/>
        </a:lt2>
        <a:accent1>
          <a:srgbClr val="96AA99"/>
        </a:accent1>
        <a:accent2>
          <a:srgbClr val="FCB514"/>
        </a:accent2>
        <a:accent3>
          <a:srgbClr val="FFFFFF"/>
        </a:accent3>
        <a:accent4>
          <a:srgbClr val="001F46"/>
        </a:accent4>
        <a:accent5>
          <a:srgbClr val="C9D2CA"/>
        </a:accent5>
        <a:accent6>
          <a:srgbClr val="E4A411"/>
        </a:accent6>
        <a:hlink>
          <a:srgbClr val="007F99"/>
        </a:hlink>
        <a:folHlink>
          <a:srgbClr val="D62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2175</Words>
  <Application>Microsoft Office PowerPoint</Application>
  <PresentationFormat>On-screen Show (4:3)</PresentationFormat>
  <Paragraphs>273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Forte</vt:lpstr>
      <vt:lpstr>Times New Roman</vt:lpstr>
      <vt:lpstr>Corporate_Presentation_template_2004</vt:lpstr>
      <vt:lpstr>Writing Better Requirements </vt:lpstr>
      <vt:lpstr>Table of Contents</vt:lpstr>
      <vt:lpstr>PowerPoint Presentation</vt:lpstr>
      <vt:lpstr>Anatomy of a Good Requirement</vt:lpstr>
      <vt:lpstr>Example of a Bad Requirement</vt:lpstr>
      <vt:lpstr>Standard for Writing a Requirement</vt:lpstr>
      <vt:lpstr>Standard for Writing a Requirement</vt:lpstr>
      <vt:lpstr>Standard for Writing a Requirement</vt:lpstr>
      <vt:lpstr>Writing Pitfalls to Avoid</vt:lpstr>
      <vt:lpstr>Writing Pitfalls to Avoid</vt:lpstr>
      <vt:lpstr>Writing Pitfalls to Avoid</vt:lpstr>
      <vt:lpstr>Writing Pitfalls to Avoid</vt:lpstr>
      <vt:lpstr>Writing Pitfalls to Avoid</vt:lpstr>
      <vt:lpstr>Writing Pitfalls to Avoid</vt:lpstr>
      <vt:lpstr>A Few Simple Tests…(1)</vt:lpstr>
      <vt:lpstr>A Few Simple Tests…(2)</vt:lpstr>
      <vt:lpstr>Towards Good Requirements Specifications (1)</vt:lpstr>
      <vt:lpstr>Towards Good Requirements Specifications (2)</vt:lpstr>
      <vt:lpstr>Typical Mistakes</vt:lpstr>
      <vt:lpstr>Patterns for Functional Requirements: Easy Approach to Requirements Syntax (EARS)</vt:lpstr>
      <vt:lpstr>Rate these Requirements</vt:lpstr>
      <vt:lpstr>Sample Tool: Respecify</vt:lpstr>
      <vt:lpstr>Other Commercial Tool: RAT</vt:lpstr>
      <vt:lpstr>Key Questions and Characteristics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Amyot</dc:creator>
  <cp:lastModifiedBy>hayes</cp:lastModifiedBy>
  <cp:revision>359</cp:revision>
  <cp:lastPrinted>1999-09-17T12:56:14Z</cp:lastPrinted>
  <dcterms:created xsi:type="dcterms:W3CDTF">2004-04-05T23:48:23Z</dcterms:created>
  <dcterms:modified xsi:type="dcterms:W3CDTF">2019-01-06T14:16:42Z</dcterms:modified>
</cp:coreProperties>
</file>