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Lst>
  <p:notesMasterIdLst>
    <p:notesMasterId r:id="rId173"/>
  </p:notesMasterIdLst>
  <p:handoutMasterIdLst>
    <p:handoutMasterId r:id="rId174"/>
  </p:handoutMasterIdLst>
  <p:sldIdLst>
    <p:sldId id="316" r:id="rId2"/>
    <p:sldId id="814" r:id="rId3"/>
    <p:sldId id="815" r:id="rId4"/>
    <p:sldId id="816" r:id="rId5"/>
    <p:sldId id="817" r:id="rId6"/>
    <p:sldId id="818" r:id="rId7"/>
    <p:sldId id="819" r:id="rId8"/>
    <p:sldId id="820" r:id="rId9"/>
    <p:sldId id="902" r:id="rId10"/>
    <p:sldId id="821" r:id="rId11"/>
    <p:sldId id="822" r:id="rId12"/>
    <p:sldId id="823" r:id="rId13"/>
    <p:sldId id="884" r:id="rId14"/>
    <p:sldId id="824" r:id="rId15"/>
    <p:sldId id="825" r:id="rId16"/>
    <p:sldId id="826" r:id="rId17"/>
    <p:sldId id="827" r:id="rId18"/>
    <p:sldId id="828" r:id="rId19"/>
    <p:sldId id="829" r:id="rId20"/>
    <p:sldId id="830" r:id="rId21"/>
    <p:sldId id="885" r:id="rId22"/>
    <p:sldId id="831" r:id="rId23"/>
    <p:sldId id="886" r:id="rId24"/>
    <p:sldId id="888" r:id="rId25"/>
    <p:sldId id="889" r:id="rId26"/>
    <p:sldId id="896" r:id="rId27"/>
    <p:sldId id="897" r:id="rId28"/>
    <p:sldId id="898" r:id="rId29"/>
    <p:sldId id="899" r:id="rId30"/>
    <p:sldId id="900" r:id="rId31"/>
    <p:sldId id="901" r:id="rId32"/>
    <p:sldId id="832" r:id="rId33"/>
    <p:sldId id="833" r:id="rId34"/>
    <p:sldId id="834" r:id="rId35"/>
    <p:sldId id="835" r:id="rId36"/>
    <p:sldId id="836" r:id="rId37"/>
    <p:sldId id="837" r:id="rId38"/>
    <p:sldId id="838" r:id="rId39"/>
    <p:sldId id="839" r:id="rId40"/>
    <p:sldId id="840" r:id="rId41"/>
    <p:sldId id="475" r:id="rId42"/>
    <p:sldId id="912" r:id="rId43"/>
    <p:sldId id="555" r:id="rId44"/>
    <p:sldId id="841" r:id="rId45"/>
    <p:sldId id="842" r:id="rId46"/>
    <p:sldId id="843" r:id="rId47"/>
    <p:sldId id="844" r:id="rId48"/>
    <p:sldId id="845" r:id="rId49"/>
    <p:sldId id="846" r:id="rId50"/>
    <p:sldId id="847" r:id="rId51"/>
    <p:sldId id="848" r:id="rId52"/>
    <p:sldId id="850" r:id="rId53"/>
    <p:sldId id="852" r:id="rId54"/>
    <p:sldId id="891" r:id="rId55"/>
    <p:sldId id="892" r:id="rId56"/>
    <p:sldId id="856" r:id="rId57"/>
    <p:sldId id="857" r:id="rId58"/>
    <p:sldId id="855" r:id="rId59"/>
    <p:sldId id="546" r:id="rId60"/>
    <p:sldId id="476" r:id="rId61"/>
    <p:sldId id="521" r:id="rId62"/>
    <p:sldId id="522" r:id="rId63"/>
    <p:sldId id="556" r:id="rId64"/>
    <p:sldId id="552" r:id="rId65"/>
    <p:sldId id="553" r:id="rId66"/>
    <p:sldId id="547" r:id="rId67"/>
    <p:sldId id="478" r:id="rId68"/>
    <p:sldId id="524" r:id="rId69"/>
    <p:sldId id="526" r:id="rId70"/>
    <p:sldId id="449" r:id="rId71"/>
    <p:sldId id="450" r:id="rId72"/>
    <p:sldId id="528" r:id="rId73"/>
    <p:sldId id="529" r:id="rId74"/>
    <p:sldId id="530" r:id="rId75"/>
    <p:sldId id="913" r:id="rId76"/>
    <p:sldId id="531" r:id="rId77"/>
    <p:sldId id="532" r:id="rId78"/>
    <p:sldId id="533" r:id="rId79"/>
    <p:sldId id="534" r:id="rId80"/>
    <p:sldId id="535" r:id="rId81"/>
    <p:sldId id="536" r:id="rId82"/>
    <p:sldId id="537" r:id="rId83"/>
    <p:sldId id="538" r:id="rId84"/>
    <p:sldId id="539" r:id="rId85"/>
    <p:sldId id="540" r:id="rId86"/>
    <p:sldId id="541" r:id="rId87"/>
    <p:sldId id="542" r:id="rId88"/>
    <p:sldId id="543" r:id="rId89"/>
    <p:sldId id="544" r:id="rId90"/>
    <p:sldId id="804" r:id="rId91"/>
    <p:sldId id="802" r:id="rId92"/>
    <p:sldId id="858" r:id="rId93"/>
    <p:sldId id="807" r:id="rId94"/>
    <p:sldId id="808" r:id="rId95"/>
    <p:sldId id="809" r:id="rId96"/>
    <p:sldId id="810" r:id="rId97"/>
    <p:sldId id="903" r:id="rId98"/>
    <p:sldId id="905" r:id="rId99"/>
    <p:sldId id="906" r:id="rId100"/>
    <p:sldId id="550" r:id="rId101"/>
    <p:sldId id="596" r:id="rId102"/>
    <p:sldId id="602" r:id="rId103"/>
    <p:sldId id="480" r:id="rId104"/>
    <p:sldId id="481" r:id="rId105"/>
    <p:sldId id="603" r:id="rId106"/>
    <p:sldId id="551" r:id="rId107"/>
    <p:sldId id="693" r:id="rId108"/>
    <p:sldId id="696" r:id="rId109"/>
    <p:sldId id="752" r:id="rId110"/>
    <p:sldId id="697" r:id="rId111"/>
    <p:sldId id="746" r:id="rId112"/>
    <p:sldId id="698" r:id="rId113"/>
    <p:sldId id="789" r:id="rId114"/>
    <p:sldId id="664" r:id="rId115"/>
    <p:sldId id="661" r:id="rId116"/>
    <p:sldId id="791" r:id="rId117"/>
    <p:sldId id="790" r:id="rId118"/>
    <p:sldId id="747" r:id="rId119"/>
    <p:sldId id="748" r:id="rId120"/>
    <p:sldId id="700" r:id="rId121"/>
    <p:sldId id="701" r:id="rId122"/>
    <p:sldId id="751" r:id="rId123"/>
    <p:sldId id="776" r:id="rId124"/>
    <p:sldId id="794" r:id="rId125"/>
    <p:sldId id="795" r:id="rId126"/>
    <p:sldId id="796" r:id="rId127"/>
    <p:sldId id="766" r:id="rId128"/>
    <p:sldId id="715" r:id="rId129"/>
    <p:sldId id="777" r:id="rId130"/>
    <p:sldId id="778" r:id="rId131"/>
    <p:sldId id="779" r:id="rId132"/>
    <p:sldId id="780" r:id="rId133"/>
    <p:sldId id="797" r:id="rId134"/>
    <p:sldId id="859" r:id="rId135"/>
    <p:sldId id="860" r:id="rId136"/>
    <p:sldId id="861" r:id="rId137"/>
    <p:sldId id="863" r:id="rId138"/>
    <p:sldId id="864" r:id="rId139"/>
    <p:sldId id="865" r:id="rId140"/>
    <p:sldId id="867" r:id="rId141"/>
    <p:sldId id="869" r:id="rId142"/>
    <p:sldId id="870" r:id="rId143"/>
    <p:sldId id="871" r:id="rId144"/>
    <p:sldId id="893" r:id="rId145"/>
    <p:sldId id="894" r:id="rId146"/>
    <p:sldId id="872" r:id="rId147"/>
    <p:sldId id="733" r:id="rId148"/>
    <p:sldId id="734" r:id="rId149"/>
    <p:sldId id="735" r:id="rId150"/>
    <p:sldId id="801" r:id="rId151"/>
    <p:sldId id="737" r:id="rId152"/>
    <p:sldId id="738" r:id="rId153"/>
    <p:sldId id="739" r:id="rId154"/>
    <p:sldId id="895" r:id="rId155"/>
    <p:sldId id="742" r:id="rId156"/>
    <p:sldId id="741" r:id="rId157"/>
    <p:sldId id="873" r:id="rId158"/>
    <p:sldId id="874" r:id="rId159"/>
    <p:sldId id="876" r:id="rId160"/>
    <p:sldId id="877" r:id="rId161"/>
    <p:sldId id="878" r:id="rId162"/>
    <p:sldId id="879" r:id="rId163"/>
    <p:sldId id="880" r:id="rId164"/>
    <p:sldId id="882" r:id="rId165"/>
    <p:sldId id="883" r:id="rId166"/>
    <p:sldId id="907" r:id="rId167"/>
    <p:sldId id="908" r:id="rId168"/>
    <p:sldId id="909" r:id="rId169"/>
    <p:sldId id="910" r:id="rId170"/>
    <p:sldId id="911" r:id="rId171"/>
    <p:sldId id="875" r:id="rId172"/>
  </p:sldIdLst>
  <p:sldSz cx="9144000" cy="6858000" type="screen4x3"/>
  <p:notesSz cx="7315200" cy="9601200"/>
  <p:defaultTextStyle>
    <a:defPPr>
      <a:defRPr lang="en-US"/>
    </a:defPPr>
    <a:lvl1pPr algn="l" rtl="0" fontAlgn="base">
      <a:spcBef>
        <a:spcPct val="50000"/>
      </a:spcBef>
      <a:spcAft>
        <a:spcPct val="0"/>
      </a:spcAft>
      <a:defRPr sz="1600" kern="1200">
        <a:solidFill>
          <a:schemeClr val="tx1"/>
        </a:solidFill>
        <a:latin typeface="Arial" pitchFamily="34" charset="0"/>
        <a:ea typeface="+mn-ea"/>
        <a:cs typeface="+mn-cs"/>
      </a:defRPr>
    </a:lvl1pPr>
    <a:lvl2pPr marL="457200" algn="l" rtl="0" fontAlgn="base">
      <a:spcBef>
        <a:spcPct val="50000"/>
      </a:spcBef>
      <a:spcAft>
        <a:spcPct val="0"/>
      </a:spcAft>
      <a:defRPr sz="1600" kern="1200">
        <a:solidFill>
          <a:schemeClr val="tx1"/>
        </a:solidFill>
        <a:latin typeface="Arial" pitchFamily="34" charset="0"/>
        <a:ea typeface="+mn-ea"/>
        <a:cs typeface="+mn-cs"/>
      </a:defRPr>
    </a:lvl2pPr>
    <a:lvl3pPr marL="914400" algn="l" rtl="0" fontAlgn="base">
      <a:spcBef>
        <a:spcPct val="50000"/>
      </a:spcBef>
      <a:spcAft>
        <a:spcPct val="0"/>
      </a:spcAft>
      <a:defRPr sz="1600" kern="1200">
        <a:solidFill>
          <a:schemeClr val="tx1"/>
        </a:solidFill>
        <a:latin typeface="Arial" pitchFamily="34" charset="0"/>
        <a:ea typeface="+mn-ea"/>
        <a:cs typeface="+mn-cs"/>
      </a:defRPr>
    </a:lvl3pPr>
    <a:lvl4pPr marL="1371600" algn="l" rtl="0" fontAlgn="base">
      <a:spcBef>
        <a:spcPct val="50000"/>
      </a:spcBef>
      <a:spcAft>
        <a:spcPct val="0"/>
      </a:spcAft>
      <a:defRPr sz="1600" kern="1200">
        <a:solidFill>
          <a:schemeClr val="tx1"/>
        </a:solidFill>
        <a:latin typeface="Arial" pitchFamily="34" charset="0"/>
        <a:ea typeface="+mn-ea"/>
        <a:cs typeface="+mn-cs"/>
      </a:defRPr>
    </a:lvl4pPr>
    <a:lvl5pPr marL="1828800" algn="l" rtl="0" fontAlgn="base">
      <a:spcBef>
        <a:spcPct val="50000"/>
      </a:spcBef>
      <a:spcAft>
        <a:spcPct val="0"/>
      </a:spcAft>
      <a:defRPr sz="1600" kern="1200">
        <a:solidFill>
          <a:schemeClr val="tx1"/>
        </a:solidFill>
        <a:latin typeface="Arial" pitchFamily="34" charset="0"/>
        <a:ea typeface="+mn-ea"/>
        <a:cs typeface="+mn-cs"/>
      </a:defRPr>
    </a:lvl5pPr>
    <a:lvl6pPr marL="2286000" algn="l" defTabSz="914400" rtl="0" eaLnBrk="1" latinLnBrk="0" hangingPunct="1">
      <a:defRPr sz="1600" kern="1200">
        <a:solidFill>
          <a:schemeClr val="tx1"/>
        </a:solidFill>
        <a:latin typeface="Arial" pitchFamily="34" charset="0"/>
        <a:ea typeface="+mn-ea"/>
        <a:cs typeface="+mn-cs"/>
      </a:defRPr>
    </a:lvl6pPr>
    <a:lvl7pPr marL="2743200" algn="l" defTabSz="914400" rtl="0" eaLnBrk="1" latinLnBrk="0" hangingPunct="1">
      <a:defRPr sz="1600" kern="1200">
        <a:solidFill>
          <a:schemeClr val="tx1"/>
        </a:solidFill>
        <a:latin typeface="Arial" pitchFamily="34" charset="0"/>
        <a:ea typeface="+mn-ea"/>
        <a:cs typeface="+mn-cs"/>
      </a:defRPr>
    </a:lvl7pPr>
    <a:lvl8pPr marL="3200400" algn="l" defTabSz="914400" rtl="0" eaLnBrk="1" latinLnBrk="0" hangingPunct="1">
      <a:defRPr sz="1600" kern="1200">
        <a:solidFill>
          <a:schemeClr val="tx1"/>
        </a:solidFill>
        <a:latin typeface="Arial" pitchFamily="34" charset="0"/>
        <a:ea typeface="+mn-ea"/>
        <a:cs typeface="+mn-cs"/>
      </a:defRPr>
    </a:lvl8pPr>
    <a:lvl9pPr marL="3657600" algn="l" defTabSz="914400" rtl="0" eaLnBrk="1" latinLnBrk="0" hangingPunct="1">
      <a:defRPr sz="16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3023">
          <p15:clr>
            <a:srgbClr val="A4A3A4"/>
          </p15:clr>
        </p15:guide>
        <p15:guide id="2" pos="230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7719"/>
    <a:srgbClr val="234F33"/>
    <a:srgbClr val="CDCDCD"/>
    <a:srgbClr val="D2D2D2"/>
    <a:srgbClr val="C2C2C2"/>
    <a:srgbClr val="000000"/>
    <a:srgbClr val="FF000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0239" autoAdjust="0"/>
    <p:restoredTop sz="95252" autoAdjust="0"/>
  </p:normalViewPr>
  <p:slideViewPr>
    <p:cSldViewPr snapToGrid="0">
      <p:cViewPr varScale="1">
        <p:scale>
          <a:sx n="89" d="100"/>
          <a:sy n="89" d="100"/>
        </p:scale>
        <p:origin x="2064" y="84"/>
      </p:cViewPr>
      <p:guideLst>
        <p:guide orient="horz"/>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0896"/>
    </p:cViewPr>
  </p:sorterViewPr>
  <p:notesViewPr>
    <p:cSldViewPr snapToGrid="0">
      <p:cViewPr varScale="1">
        <p:scale>
          <a:sx n="81" d="100"/>
          <a:sy n="81" d="100"/>
        </p:scale>
        <p:origin x="-1344" y="-96"/>
      </p:cViewPr>
      <p:guideLst>
        <p:guide orient="horz" pos="3023"/>
        <p:guide pos="2303"/>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theme" Target="theme/theme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0" tIns="48325" rIns="96650" bIns="48325" numCol="1" anchor="t" anchorCtr="0" compatLnSpc="1">
            <a:prstTxWarp prst="textNoShape">
              <a:avLst/>
            </a:prstTxWarp>
          </a:bodyPr>
          <a:lstStyle>
            <a:lvl1pPr defTabSz="966788" eaLnBrk="0" hangingPunct="0">
              <a:spcBef>
                <a:spcPct val="0"/>
              </a:spcBef>
              <a:defRPr sz="1200">
                <a:latin typeface="Times New Roman" pitchFamily="18" charset="0"/>
              </a:defRPr>
            </a:lvl1pPr>
          </a:lstStyle>
          <a:p>
            <a:pPr>
              <a:defRPr/>
            </a:pPr>
            <a:endParaRPr lang="en-US"/>
          </a:p>
        </p:txBody>
      </p:sp>
      <p:sp>
        <p:nvSpPr>
          <p:cNvPr id="103427" name="Rectangle 3"/>
          <p:cNvSpPr>
            <a:spLocks noGrp="1" noChangeArrowheads="1"/>
          </p:cNvSpPr>
          <p:nvPr>
            <p:ph type="dt" sz="quarter" idx="1"/>
          </p:nvPr>
        </p:nvSpPr>
        <p:spPr bwMode="auto">
          <a:xfrm>
            <a:off x="4146550" y="0"/>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0" tIns="48325" rIns="96650" bIns="48325" numCol="1" anchor="t" anchorCtr="0" compatLnSpc="1">
            <a:prstTxWarp prst="textNoShape">
              <a:avLst/>
            </a:prstTxWarp>
          </a:bodyPr>
          <a:lstStyle>
            <a:lvl1pPr algn="r" defTabSz="966788" eaLnBrk="0" hangingPunct="0">
              <a:spcBef>
                <a:spcPct val="0"/>
              </a:spcBef>
              <a:defRPr sz="1200">
                <a:latin typeface="Times New Roman" pitchFamily="18" charset="0"/>
              </a:defRPr>
            </a:lvl1pPr>
          </a:lstStyle>
          <a:p>
            <a:pPr>
              <a:defRPr/>
            </a:pPr>
            <a:fld id="{936A5FE8-6987-4ED0-BD3B-FDDF39D792AC}" type="datetime1">
              <a:rPr lang="en-US"/>
              <a:pPr>
                <a:defRPr/>
              </a:pPr>
              <a:t>1/6/2019</a:t>
            </a:fld>
            <a:endParaRPr lang="en-US"/>
          </a:p>
        </p:txBody>
      </p:sp>
      <p:sp>
        <p:nvSpPr>
          <p:cNvPr id="103428" name="Rectangle 4"/>
          <p:cNvSpPr>
            <a:spLocks noGrp="1" noChangeArrowheads="1"/>
          </p:cNvSpPr>
          <p:nvPr>
            <p:ph type="ftr" sz="quarter" idx="2"/>
          </p:nvPr>
        </p:nvSpPr>
        <p:spPr bwMode="auto">
          <a:xfrm>
            <a:off x="0" y="9121775"/>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0" tIns="48325" rIns="96650" bIns="48325" numCol="1" anchor="b" anchorCtr="0" compatLnSpc="1">
            <a:prstTxWarp prst="textNoShape">
              <a:avLst/>
            </a:prstTxWarp>
          </a:bodyPr>
          <a:lstStyle>
            <a:lvl1pPr defTabSz="966788" eaLnBrk="0" hangingPunct="0">
              <a:spcBef>
                <a:spcPct val="0"/>
              </a:spcBef>
              <a:defRPr sz="1200">
                <a:latin typeface="Times New Roman" pitchFamily="18" charset="0"/>
              </a:defRPr>
            </a:lvl1pPr>
          </a:lstStyle>
          <a:p>
            <a:pPr>
              <a:defRPr/>
            </a:pPr>
            <a:r>
              <a:rPr lang="en-US"/>
              <a:t>Thomas Hjelm</a:t>
            </a:r>
          </a:p>
        </p:txBody>
      </p:sp>
      <p:sp>
        <p:nvSpPr>
          <p:cNvPr id="103429" name="Rectangle 5"/>
          <p:cNvSpPr>
            <a:spLocks noGrp="1" noChangeArrowheads="1"/>
          </p:cNvSpPr>
          <p:nvPr>
            <p:ph type="sldNum" sz="quarter" idx="3"/>
          </p:nvPr>
        </p:nvSpPr>
        <p:spPr bwMode="auto">
          <a:xfrm>
            <a:off x="4146550" y="9121775"/>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0" tIns="48325" rIns="96650" bIns="48325" numCol="1" anchor="b" anchorCtr="0" compatLnSpc="1">
            <a:prstTxWarp prst="textNoShape">
              <a:avLst/>
            </a:prstTxWarp>
          </a:bodyPr>
          <a:lstStyle>
            <a:lvl1pPr algn="r" defTabSz="966788" eaLnBrk="0" hangingPunct="0">
              <a:spcBef>
                <a:spcPct val="0"/>
              </a:spcBef>
              <a:defRPr sz="1200">
                <a:latin typeface="Times New Roman" pitchFamily="18" charset="0"/>
              </a:defRPr>
            </a:lvl1pPr>
          </a:lstStyle>
          <a:p>
            <a:pPr>
              <a:defRPr/>
            </a:pPr>
            <a:fld id="{BC63005C-4602-4F79-87DE-F8322E1F469E}" type="slidenum">
              <a:rPr lang="en-US"/>
              <a:pPr>
                <a:defRPr/>
              </a:pPr>
              <a:t>‹#›</a:t>
            </a:fld>
            <a:endParaRPr lang="en-US"/>
          </a:p>
        </p:txBody>
      </p:sp>
    </p:spTree>
    <p:extLst>
      <p:ext uri="{BB962C8B-B14F-4D97-AF65-F5344CB8AC3E}">
        <p14:creationId xmlns:p14="http://schemas.microsoft.com/office/powerpoint/2010/main" val="566270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189512"/>
      </p:ext>
    </p:extLst>
  </p:cSld>
  <p:clrMap bg1="lt1" tx1="dk1" bg2="lt2" tx2="dk2" accent1="accent1" accent2="accent2" accent3="accent3" accent4="accent4" accent5="accent5" accent6="accent6" hlink="hlink" folHlink="folHlink"/>
  <p:notesStyle>
    <a:lvl1pPr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defTabSz="76200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bwMode="auto">
          <a:xfrm>
            <a:off x="1258888" y="720725"/>
            <a:ext cx="4799012" cy="3598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4931" name="Rectangle 3"/>
          <p:cNvSpPr>
            <a:spLocks noGrp="1" noChangeArrowheads="1"/>
          </p:cNvSpPr>
          <p:nvPr>
            <p:ph type="body" idx="1"/>
          </p:nvPr>
        </p:nvSpPr>
        <p:spPr bwMode="auto">
          <a:xfrm>
            <a:off x="731838" y="4559300"/>
            <a:ext cx="5851525" cy="43211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024" tIns="47512" rIns="95024" bIns="47512"/>
          <a:lstStyle/>
          <a:p>
            <a:endParaRPr lang="en-CA" altLang="en-US"/>
          </a:p>
        </p:txBody>
      </p:sp>
    </p:spTree>
    <p:extLst>
      <p:ext uri="{BB962C8B-B14F-4D97-AF65-F5344CB8AC3E}">
        <p14:creationId xmlns:p14="http://schemas.microsoft.com/office/powerpoint/2010/main" val="4195103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bwMode="auto">
          <a:xfrm>
            <a:off x="1258888" y="720725"/>
            <a:ext cx="4799012" cy="3598863"/>
          </a:xfrm>
          <a:prstGeom prst="rect">
            <a:avLst/>
          </a:prstGeom>
          <a:solidFill>
            <a:srgbClr val="FFFFFF"/>
          </a:solidFill>
          <a:ln>
            <a:solidFill>
              <a:srgbClr val="000000"/>
            </a:solidFill>
            <a:miter lim="800000"/>
            <a:headEnd/>
            <a:tailEnd/>
          </a:ln>
        </p:spPr>
      </p:sp>
      <p:sp>
        <p:nvSpPr>
          <p:cNvPr id="39939"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6659" tIns="48329" rIns="96659" bIns="48329"/>
          <a:lstStyle/>
          <a:p>
            <a:endParaRPr lang="fr-CA" altLang="en-US"/>
          </a:p>
        </p:txBody>
      </p:sp>
    </p:spTree>
    <p:extLst>
      <p:ext uri="{BB962C8B-B14F-4D97-AF65-F5344CB8AC3E}">
        <p14:creationId xmlns:p14="http://schemas.microsoft.com/office/powerpoint/2010/main" val="217732353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230403" name="Rectangle 3"/>
          <p:cNvSpPr>
            <a:spLocks noGrp="1" noChangeArrowheads="1"/>
          </p:cNvSpPr>
          <p:nvPr>
            <p:ph type="body" idx="1"/>
          </p:nvPr>
        </p:nvSpPr>
        <p:spPr bwMode="auto">
          <a:xfrm>
            <a:off x="974725" y="4560888"/>
            <a:ext cx="5365750" cy="4319587"/>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239441865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232451" name="Rectangle 3"/>
          <p:cNvSpPr>
            <a:spLocks noGrp="1" noChangeArrowheads="1"/>
          </p:cNvSpPr>
          <p:nvPr>
            <p:ph type="body" idx="1"/>
          </p:nvPr>
        </p:nvSpPr>
        <p:spPr bwMode="auto">
          <a:xfrm>
            <a:off x="731838" y="4560888"/>
            <a:ext cx="5851525" cy="4319587"/>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21263198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bwMode="auto">
          <a:xfrm>
            <a:off x="1260475" y="720725"/>
            <a:ext cx="4799013" cy="3598863"/>
          </a:xfrm>
          <a:prstGeom prst="rect">
            <a:avLst/>
          </a:prstGeom>
          <a:solidFill>
            <a:srgbClr val="FFFFFF"/>
          </a:solidFill>
          <a:ln>
            <a:solidFill>
              <a:srgbClr val="000000"/>
            </a:solidFill>
            <a:miter lim="800000"/>
            <a:headEnd/>
            <a:tailEnd/>
          </a:ln>
        </p:spPr>
      </p:sp>
      <p:sp>
        <p:nvSpPr>
          <p:cNvPr id="220163"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33206997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Rot="1" noChangeAspect="1" noChangeArrowheads="1" noTextEdit="1"/>
          </p:cNvSpPr>
          <p:nvPr>
            <p:ph type="sldImg"/>
          </p:nvPr>
        </p:nvSpPr>
        <p:spPr bwMode="auto">
          <a:xfrm>
            <a:off x="1260475" y="720725"/>
            <a:ext cx="4799013" cy="3598863"/>
          </a:xfrm>
          <a:prstGeom prst="rect">
            <a:avLst/>
          </a:prstGeom>
          <a:solidFill>
            <a:srgbClr val="FFFFFF"/>
          </a:solidFill>
          <a:ln>
            <a:solidFill>
              <a:srgbClr val="000000"/>
            </a:solidFill>
            <a:miter lim="800000"/>
            <a:headEnd/>
            <a:tailEnd/>
          </a:ln>
        </p:spPr>
      </p:sp>
      <p:sp>
        <p:nvSpPr>
          <p:cNvPr id="221187"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1433" tIns="45716" rIns="91433" bIns="45716"/>
          <a:lstStyle/>
          <a:p>
            <a:endParaRPr lang="fr-CA" altLang="en-US" dirty="0"/>
          </a:p>
        </p:txBody>
      </p:sp>
    </p:spTree>
    <p:extLst>
      <p:ext uri="{BB962C8B-B14F-4D97-AF65-F5344CB8AC3E}">
        <p14:creationId xmlns:p14="http://schemas.microsoft.com/office/powerpoint/2010/main" val="3618202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bwMode="auto">
          <a:xfrm>
            <a:off x="1258888" y="720725"/>
            <a:ext cx="4799012" cy="3598863"/>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6659" tIns="48329" rIns="96659" bIns="48329"/>
          <a:lstStyle/>
          <a:p>
            <a:endParaRPr lang="fr-CA" altLang="en-US"/>
          </a:p>
        </p:txBody>
      </p:sp>
    </p:spTree>
    <p:extLst>
      <p:ext uri="{BB962C8B-B14F-4D97-AF65-F5344CB8AC3E}">
        <p14:creationId xmlns:p14="http://schemas.microsoft.com/office/powerpoint/2010/main" val="3005562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bwMode="auto">
          <a:xfrm>
            <a:off x="1258888" y="720725"/>
            <a:ext cx="4799012" cy="3598863"/>
          </a:xfrm>
          <a:prstGeom prst="rect">
            <a:avLst/>
          </a:prstGeom>
          <a:solidFill>
            <a:srgbClr val="FFFFFF"/>
          </a:solidFill>
          <a:ln>
            <a:solidFill>
              <a:srgbClr val="000000"/>
            </a:solidFill>
            <a:miter lim="800000"/>
            <a:headEnd/>
            <a:tailEnd/>
          </a:ln>
        </p:spPr>
      </p:sp>
      <p:sp>
        <p:nvSpPr>
          <p:cNvPr id="41987"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6659" tIns="48329" rIns="96659" bIns="48329"/>
          <a:lstStyle/>
          <a:p>
            <a:endParaRPr lang="fr-CA" altLang="en-US"/>
          </a:p>
        </p:txBody>
      </p:sp>
    </p:spTree>
    <p:extLst>
      <p:ext uri="{BB962C8B-B14F-4D97-AF65-F5344CB8AC3E}">
        <p14:creationId xmlns:p14="http://schemas.microsoft.com/office/powerpoint/2010/main" val="2723797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bwMode="auto">
          <a:xfrm>
            <a:off x="1258888" y="720725"/>
            <a:ext cx="4799012" cy="3598863"/>
          </a:xfrm>
          <a:prstGeom prst="rect">
            <a:avLst/>
          </a:prstGeom>
          <a:solidFill>
            <a:srgbClr val="FFFFFF"/>
          </a:solidFill>
          <a:ln>
            <a:solidFill>
              <a:srgbClr val="000000"/>
            </a:solidFill>
            <a:miter lim="800000"/>
            <a:headEnd/>
            <a:tailEnd/>
          </a:ln>
        </p:spPr>
      </p:sp>
      <p:sp>
        <p:nvSpPr>
          <p:cNvPr id="43011"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6659" tIns="48329" rIns="96659" bIns="48329"/>
          <a:lstStyle/>
          <a:p>
            <a:endParaRPr lang="fr-CA" altLang="en-US"/>
          </a:p>
        </p:txBody>
      </p:sp>
    </p:spTree>
    <p:extLst>
      <p:ext uri="{BB962C8B-B14F-4D97-AF65-F5344CB8AC3E}">
        <p14:creationId xmlns:p14="http://schemas.microsoft.com/office/powerpoint/2010/main" val="925286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bwMode="auto">
          <a:xfrm>
            <a:off x="1258888" y="720725"/>
            <a:ext cx="4799012" cy="3598863"/>
          </a:xfrm>
          <a:prstGeom prst="rect">
            <a:avLst/>
          </a:prstGeom>
          <a:solidFill>
            <a:srgbClr val="FFFFFF"/>
          </a:solidFill>
          <a:ln>
            <a:solidFill>
              <a:srgbClr val="000000"/>
            </a:solidFill>
            <a:miter lim="800000"/>
            <a:headEnd/>
            <a:tailEnd/>
          </a:ln>
        </p:spPr>
      </p:sp>
      <p:sp>
        <p:nvSpPr>
          <p:cNvPr id="44035"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6659" tIns="48329" rIns="96659" bIns="48329"/>
          <a:lstStyle/>
          <a:p>
            <a:endParaRPr lang="fr-CA" altLang="en-US"/>
          </a:p>
        </p:txBody>
      </p:sp>
    </p:spTree>
    <p:extLst>
      <p:ext uri="{BB962C8B-B14F-4D97-AF65-F5344CB8AC3E}">
        <p14:creationId xmlns:p14="http://schemas.microsoft.com/office/powerpoint/2010/main" val="901324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bwMode="auto">
          <a:xfrm>
            <a:off x="1258888" y="720725"/>
            <a:ext cx="4799012" cy="3598863"/>
          </a:xfrm>
          <a:prstGeom prst="rect">
            <a:avLst/>
          </a:prstGeom>
          <a:solidFill>
            <a:srgbClr val="FFFFFF"/>
          </a:solidFill>
          <a:ln>
            <a:solidFill>
              <a:srgbClr val="000000"/>
            </a:solidFill>
            <a:miter lim="800000"/>
            <a:headEnd/>
            <a:tailEnd/>
          </a:ln>
        </p:spPr>
      </p:sp>
      <p:sp>
        <p:nvSpPr>
          <p:cNvPr id="45059"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6659" tIns="48329" rIns="96659" bIns="48329"/>
          <a:lstStyle/>
          <a:p>
            <a:endParaRPr lang="fr-CA" altLang="en-US"/>
          </a:p>
        </p:txBody>
      </p:sp>
    </p:spTree>
    <p:extLst>
      <p:ext uri="{BB962C8B-B14F-4D97-AF65-F5344CB8AC3E}">
        <p14:creationId xmlns:p14="http://schemas.microsoft.com/office/powerpoint/2010/main" val="3454412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46083" name="Rectangle 3"/>
          <p:cNvSpPr>
            <a:spLocks noGrp="1" noChangeArrowheads="1"/>
          </p:cNvSpPr>
          <p:nvPr>
            <p:ph type="body" idx="1"/>
          </p:nvPr>
        </p:nvSpPr>
        <p:spPr bwMode="auto">
          <a:xfrm>
            <a:off x="974725" y="4560888"/>
            <a:ext cx="5365750" cy="4319587"/>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2474412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2"/>
          <p:cNvSpPr txBox="1">
            <a:spLocks noGrp="1" noRot="1" noChangeAspect="1" noChangeArrowheads="1" noTextEdit="1"/>
          </p:cNvSpPr>
          <p:nvPr>
            <p:ph type="sldImg"/>
          </p:nvPr>
        </p:nvSpPr>
        <p:spPr bwMode="auto">
          <a:xfrm>
            <a:off x="1257300" y="728663"/>
            <a:ext cx="4802188" cy="36020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7" name="Rectangle 3"/>
          <p:cNvSpPr txBox="1">
            <a:spLocks noGrp="1" noChangeArrowheads="1"/>
          </p:cNvSpPr>
          <p:nvPr>
            <p:ph type="body" idx="1"/>
          </p:nvPr>
        </p:nvSpPr>
        <p:spPr bwMode="auto">
          <a:xfrm>
            <a:off x="731838" y="4559300"/>
            <a:ext cx="5853112" cy="4233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87833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2"/>
          <p:cNvSpPr txBox="1">
            <a:spLocks noGrp="1" noRot="1" noChangeAspect="1" noChangeArrowheads="1" noTextEdit="1"/>
          </p:cNvSpPr>
          <p:nvPr>
            <p:ph type="sldImg"/>
          </p:nvPr>
        </p:nvSpPr>
        <p:spPr bwMode="auto">
          <a:xfrm>
            <a:off x="1257300" y="728663"/>
            <a:ext cx="4802188" cy="36020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1" name="Rectangle 3"/>
          <p:cNvSpPr txBox="1">
            <a:spLocks noGrp="1" noChangeArrowheads="1"/>
          </p:cNvSpPr>
          <p:nvPr>
            <p:ph type="body" idx="1"/>
          </p:nvPr>
        </p:nvSpPr>
        <p:spPr bwMode="auto">
          <a:xfrm>
            <a:off x="731838" y="4559300"/>
            <a:ext cx="5853112" cy="4233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695944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5"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143742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31747" name="Rectangle 3"/>
          <p:cNvSpPr>
            <a:spLocks noGrp="1" noChangeArrowheads="1"/>
          </p:cNvSpPr>
          <p:nvPr>
            <p:ph type="body" idx="1"/>
          </p:nvPr>
        </p:nvSpPr>
        <p:spPr bwMode="auto">
          <a:xfrm>
            <a:off x="974725" y="4560888"/>
            <a:ext cx="5365750" cy="4319587"/>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1248576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9"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2648364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28003" name="Rectangle 3"/>
          <p:cNvSpPr>
            <a:spLocks noGrp="1" noChangeArrowheads="1"/>
          </p:cNvSpPr>
          <p:nvPr>
            <p:ph type="body" idx="1"/>
          </p:nvPr>
        </p:nvSpPr>
        <p:spPr bwMode="auto">
          <a:xfrm>
            <a:off x="974725" y="4560888"/>
            <a:ext cx="5365750" cy="4319587"/>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594729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29027" name="Rectangle 3"/>
          <p:cNvSpPr>
            <a:spLocks noGrp="1" noChangeArrowheads="1"/>
          </p:cNvSpPr>
          <p:nvPr>
            <p:ph type="body" idx="1"/>
          </p:nvPr>
        </p:nvSpPr>
        <p:spPr bwMode="auto">
          <a:xfrm>
            <a:off x="974725" y="4560888"/>
            <a:ext cx="5365750" cy="4319587"/>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3092004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bwMode="auto">
          <a:xfrm>
            <a:off x="1260475" y="720725"/>
            <a:ext cx="4799013" cy="3598863"/>
          </a:xfrm>
          <a:prstGeom prst="rect">
            <a:avLst/>
          </a:prstGeom>
          <a:solidFill>
            <a:srgbClr val="FFFFFF"/>
          </a:solidFill>
          <a:ln>
            <a:solidFill>
              <a:srgbClr val="000000"/>
            </a:solidFill>
            <a:miter lim="800000"/>
            <a:headEnd/>
            <a:tailEnd/>
          </a:ln>
        </p:spPr>
      </p:sp>
      <p:sp>
        <p:nvSpPr>
          <p:cNvPr id="162819"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1408275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43"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533617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7"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4189996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1"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4140712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5"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2046768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39"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2595057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bwMode="auto">
          <a:xfrm>
            <a:off x="1258888" y="720725"/>
            <a:ext cx="4799012" cy="3598863"/>
          </a:xfrm>
          <a:prstGeom prst="rect">
            <a:avLst/>
          </a:prstGeom>
          <a:solidFill>
            <a:srgbClr val="FFFFFF"/>
          </a:solidFill>
          <a:ln>
            <a:solidFill>
              <a:srgbClr val="000000"/>
            </a:solidFill>
            <a:miter lim="800000"/>
            <a:headEnd/>
            <a:tailEnd/>
          </a:ln>
        </p:spPr>
      </p:sp>
      <p:sp>
        <p:nvSpPr>
          <p:cNvPr id="168963"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6659" tIns="48329" rIns="96659" bIns="48329"/>
          <a:lstStyle/>
          <a:p>
            <a:endParaRPr lang="fr-CA" altLang="en-US"/>
          </a:p>
        </p:txBody>
      </p:sp>
    </p:spTree>
    <p:extLst>
      <p:ext uri="{BB962C8B-B14F-4D97-AF65-F5344CB8AC3E}">
        <p14:creationId xmlns:p14="http://schemas.microsoft.com/office/powerpoint/2010/main" val="1511993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32771" name="Rectangle 3"/>
          <p:cNvSpPr>
            <a:spLocks noGrp="1" noChangeArrowheads="1"/>
          </p:cNvSpPr>
          <p:nvPr>
            <p:ph type="body" idx="1"/>
          </p:nvPr>
        </p:nvSpPr>
        <p:spPr bwMode="auto">
          <a:xfrm>
            <a:off x="974725" y="4560888"/>
            <a:ext cx="5365750" cy="4319587"/>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1577293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bwMode="auto">
          <a:xfrm>
            <a:off x="1258888" y="720725"/>
            <a:ext cx="4799012" cy="3598863"/>
          </a:xfrm>
          <a:prstGeom prst="rect">
            <a:avLst/>
          </a:prstGeom>
          <a:solidFill>
            <a:srgbClr val="FFFFFF"/>
          </a:solidFill>
          <a:ln>
            <a:solidFill>
              <a:srgbClr val="000000"/>
            </a:solidFill>
            <a:miter lim="800000"/>
            <a:headEnd/>
            <a:tailEnd/>
          </a:ln>
        </p:spPr>
      </p:sp>
      <p:sp>
        <p:nvSpPr>
          <p:cNvPr id="171011"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6659" tIns="48329" rIns="96659" bIns="48329"/>
          <a:lstStyle/>
          <a:p>
            <a:endParaRPr lang="fr-CA" altLang="en-US"/>
          </a:p>
        </p:txBody>
      </p:sp>
    </p:spTree>
    <p:extLst>
      <p:ext uri="{BB962C8B-B14F-4D97-AF65-F5344CB8AC3E}">
        <p14:creationId xmlns:p14="http://schemas.microsoft.com/office/powerpoint/2010/main" val="16254216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30051" name="Rectangle 3"/>
          <p:cNvSpPr>
            <a:spLocks noGrp="1" noChangeArrowheads="1"/>
          </p:cNvSpPr>
          <p:nvPr>
            <p:ph type="body" idx="1"/>
          </p:nvPr>
        </p:nvSpPr>
        <p:spPr bwMode="auto">
          <a:xfrm>
            <a:off x="974725" y="4560888"/>
            <a:ext cx="5365750" cy="4319587"/>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20481115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5"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16145916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9"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615013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bwMode="auto">
          <a:xfrm>
            <a:off x="1260475" y="720725"/>
            <a:ext cx="4799013" cy="3598863"/>
          </a:xfrm>
          <a:prstGeom prst="rect">
            <a:avLst/>
          </a:prstGeom>
          <a:solidFill>
            <a:srgbClr val="FFFFFF"/>
          </a:solidFill>
          <a:ln>
            <a:solidFill>
              <a:srgbClr val="000000"/>
            </a:solidFill>
            <a:miter lim="800000"/>
            <a:headEnd/>
            <a:tailEnd/>
          </a:ln>
        </p:spPr>
      </p:sp>
      <p:sp>
        <p:nvSpPr>
          <p:cNvPr id="133123"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17342857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bwMode="auto">
          <a:xfrm>
            <a:off x="1258888" y="720725"/>
            <a:ext cx="4799012" cy="3598863"/>
          </a:xfrm>
          <a:prstGeom prst="rect">
            <a:avLst/>
          </a:prstGeom>
          <a:solidFill>
            <a:srgbClr val="FFFFFF"/>
          </a:solidFill>
          <a:ln>
            <a:solidFill>
              <a:srgbClr val="000000"/>
            </a:solidFill>
            <a:miter lim="800000"/>
            <a:headEnd/>
            <a:tailEnd/>
          </a:ln>
        </p:spPr>
      </p:sp>
      <p:sp>
        <p:nvSpPr>
          <p:cNvPr id="135171"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6659" tIns="48329" rIns="96659" bIns="48329"/>
          <a:lstStyle/>
          <a:p>
            <a:endParaRPr lang="fr-CA" altLang="en-US"/>
          </a:p>
        </p:txBody>
      </p:sp>
    </p:spTree>
    <p:extLst>
      <p:ext uri="{BB962C8B-B14F-4D97-AF65-F5344CB8AC3E}">
        <p14:creationId xmlns:p14="http://schemas.microsoft.com/office/powerpoint/2010/main" val="36726528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bwMode="auto">
          <a:xfrm>
            <a:off x="1258888" y="720725"/>
            <a:ext cx="4799012" cy="3598863"/>
          </a:xfrm>
          <a:prstGeom prst="rect">
            <a:avLst/>
          </a:prstGeom>
          <a:solidFill>
            <a:srgbClr val="FFFFFF"/>
          </a:solidFill>
          <a:ln>
            <a:solidFill>
              <a:srgbClr val="000000"/>
            </a:solidFill>
            <a:miter lim="800000"/>
            <a:headEnd/>
            <a:tailEnd/>
          </a:ln>
        </p:spPr>
      </p:sp>
      <p:sp>
        <p:nvSpPr>
          <p:cNvPr id="137219"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6659" tIns="48329" rIns="96659" bIns="48329"/>
          <a:lstStyle/>
          <a:p>
            <a:endParaRPr lang="fr-CA" altLang="en-US"/>
          </a:p>
        </p:txBody>
      </p:sp>
    </p:spTree>
    <p:extLst>
      <p:ext uri="{BB962C8B-B14F-4D97-AF65-F5344CB8AC3E}">
        <p14:creationId xmlns:p14="http://schemas.microsoft.com/office/powerpoint/2010/main" val="2881511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bwMode="auto">
          <a:xfrm>
            <a:off x="1463675"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9267" name="Rectangle 3"/>
          <p:cNvSpPr txBox="1">
            <a:spLocks noGrp="1" noChangeArrowheads="1"/>
          </p:cNvSpPr>
          <p:nvPr>
            <p:ph type="body" idx="1"/>
          </p:nvPr>
        </p:nvSpPr>
        <p:spPr bwMode="auto">
          <a:xfrm>
            <a:off x="1116013" y="4570413"/>
            <a:ext cx="5087937" cy="36528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6" rIns="91433" bIns="45716" anchor="ctr"/>
          <a:lstStyle/>
          <a:p>
            <a:endParaRPr lang="fr-CA" altLang="en-US"/>
          </a:p>
        </p:txBody>
      </p:sp>
    </p:spTree>
    <p:extLst>
      <p:ext uri="{BB962C8B-B14F-4D97-AF65-F5344CB8AC3E}">
        <p14:creationId xmlns:p14="http://schemas.microsoft.com/office/powerpoint/2010/main" val="5613863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1"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21530855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5"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2528989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bwMode="auto">
          <a:xfrm>
            <a:off x="1463675"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3795" name="Rectangle 3"/>
          <p:cNvSpPr txBox="1">
            <a:spLocks noGrp="1" noChangeArrowheads="1"/>
          </p:cNvSpPr>
          <p:nvPr>
            <p:ph type="body" idx="1"/>
          </p:nvPr>
        </p:nvSpPr>
        <p:spPr bwMode="auto">
          <a:xfrm>
            <a:off x="1116013" y="4570413"/>
            <a:ext cx="5087937" cy="36528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6" rIns="91433" bIns="45716" anchor="ctr"/>
          <a:lstStyle/>
          <a:p>
            <a:endParaRPr lang="fr-CA" altLang="en-US"/>
          </a:p>
        </p:txBody>
      </p:sp>
    </p:spTree>
    <p:extLst>
      <p:ext uri="{BB962C8B-B14F-4D97-AF65-F5344CB8AC3E}">
        <p14:creationId xmlns:p14="http://schemas.microsoft.com/office/powerpoint/2010/main" val="38843172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bwMode="auto">
          <a:xfrm>
            <a:off x="1258888" y="720725"/>
            <a:ext cx="4799012" cy="3598863"/>
          </a:xfrm>
          <a:prstGeom prst="rect">
            <a:avLst/>
          </a:prstGeom>
          <a:solidFill>
            <a:srgbClr val="FFFFFF"/>
          </a:solidFill>
          <a:ln>
            <a:solidFill>
              <a:srgbClr val="000000"/>
            </a:solidFill>
            <a:miter lim="800000"/>
            <a:headEnd/>
            <a:tailEnd/>
          </a:ln>
        </p:spPr>
      </p:sp>
      <p:sp>
        <p:nvSpPr>
          <p:cNvPr id="142339"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6659" tIns="48329" rIns="96659" bIns="48329"/>
          <a:lstStyle/>
          <a:p>
            <a:endParaRPr lang="fr-CA" altLang="en-US"/>
          </a:p>
        </p:txBody>
      </p:sp>
    </p:spTree>
    <p:extLst>
      <p:ext uri="{BB962C8B-B14F-4D97-AF65-F5344CB8AC3E}">
        <p14:creationId xmlns:p14="http://schemas.microsoft.com/office/powerpoint/2010/main" val="35968040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bwMode="auto">
          <a:xfrm>
            <a:off x="1258888" y="720725"/>
            <a:ext cx="4799012" cy="3598863"/>
          </a:xfrm>
          <a:prstGeom prst="rect">
            <a:avLst/>
          </a:prstGeom>
          <a:solidFill>
            <a:srgbClr val="FFFFFF"/>
          </a:solidFill>
          <a:ln>
            <a:solidFill>
              <a:srgbClr val="000000"/>
            </a:solidFill>
            <a:miter lim="800000"/>
            <a:headEnd/>
            <a:tailEnd/>
          </a:ln>
        </p:spPr>
      </p:sp>
      <p:sp>
        <p:nvSpPr>
          <p:cNvPr id="143363"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6659" tIns="48329" rIns="96659" bIns="48329"/>
          <a:lstStyle/>
          <a:p>
            <a:endParaRPr lang="fr-CA" altLang="en-US"/>
          </a:p>
        </p:txBody>
      </p:sp>
    </p:spTree>
    <p:extLst>
      <p:ext uri="{BB962C8B-B14F-4D97-AF65-F5344CB8AC3E}">
        <p14:creationId xmlns:p14="http://schemas.microsoft.com/office/powerpoint/2010/main" val="39153696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7"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12659366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1"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24330658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5"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27227613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59"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24678886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3"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36518168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7"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37172156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1"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6613171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1555"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601144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34819" name="Rectangle 3"/>
          <p:cNvSpPr>
            <a:spLocks noGrp="1" noChangeArrowheads="1"/>
          </p:cNvSpPr>
          <p:nvPr>
            <p:ph type="body" idx="1"/>
          </p:nvPr>
        </p:nvSpPr>
        <p:spPr bwMode="auto">
          <a:xfrm>
            <a:off x="974725" y="4560888"/>
            <a:ext cx="5365750" cy="4319587"/>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18255647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79"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17390440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3"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5586326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4627"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38008868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1"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42528829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5"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40817966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7699"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26034238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3"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33254532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7"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31393578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0771"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12821542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61795" name="Rectangle 3"/>
          <p:cNvSpPr>
            <a:spLocks noGrp="1" noChangeArrowheads="1"/>
          </p:cNvSpPr>
          <p:nvPr>
            <p:ph type="body" idx="1"/>
          </p:nvPr>
        </p:nvSpPr>
        <p:spPr bwMode="auto">
          <a:xfrm>
            <a:off x="974725" y="4560888"/>
            <a:ext cx="5365750" cy="4319587"/>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3964272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35843" name="Rectangle 3"/>
          <p:cNvSpPr>
            <a:spLocks noGrp="1" noChangeArrowheads="1"/>
          </p:cNvSpPr>
          <p:nvPr>
            <p:ph type="body" idx="1"/>
          </p:nvPr>
        </p:nvSpPr>
        <p:spPr bwMode="auto">
          <a:xfrm>
            <a:off x="974725" y="4560888"/>
            <a:ext cx="5365750" cy="4319587"/>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41605294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26" name="Rectangle 2"/>
          <p:cNvSpPr txBox="1">
            <a:spLocks noGrp="1" noRot="1" noChangeAspect="1" noChangeArrowheads="1" noTextEdit="1"/>
          </p:cNvSpPr>
          <p:nvPr>
            <p:ph type="sldImg"/>
          </p:nvPr>
        </p:nvSpPr>
        <p:spPr bwMode="auto">
          <a:xfrm>
            <a:off x="1257300" y="728663"/>
            <a:ext cx="4802188" cy="36020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0227" name="Rectangle 3"/>
          <p:cNvSpPr txBox="1">
            <a:spLocks noGrp="1" noChangeArrowheads="1"/>
          </p:cNvSpPr>
          <p:nvPr>
            <p:ph type="body" idx="1"/>
          </p:nvPr>
        </p:nvSpPr>
        <p:spPr bwMode="auto">
          <a:xfrm>
            <a:off x="731838" y="4559300"/>
            <a:ext cx="5853112" cy="4233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32096911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bwMode="auto">
          <a:xfrm>
            <a:off x="1260475" y="720725"/>
            <a:ext cx="4799013" cy="3598863"/>
          </a:xfrm>
          <a:prstGeom prst="rect">
            <a:avLst/>
          </a:prstGeom>
          <a:solidFill>
            <a:srgbClr val="FFFFFF"/>
          </a:solidFill>
          <a:ln>
            <a:solidFill>
              <a:srgbClr val="000000"/>
            </a:solidFill>
            <a:miter lim="800000"/>
            <a:headEnd/>
            <a:tailEnd/>
          </a:ln>
        </p:spPr>
      </p:sp>
      <p:sp>
        <p:nvSpPr>
          <p:cNvPr id="181251"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2227924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ChangeArrowheads="1" noTextEdit="1"/>
          </p:cNvSpPr>
          <p:nvPr>
            <p:ph type="sldImg"/>
          </p:nvPr>
        </p:nvSpPr>
        <p:spPr bwMode="auto">
          <a:xfrm>
            <a:off x="1260475" y="720725"/>
            <a:ext cx="4799013" cy="3598863"/>
          </a:xfrm>
          <a:prstGeom prst="rect">
            <a:avLst/>
          </a:prstGeom>
          <a:solidFill>
            <a:srgbClr val="FFFFFF"/>
          </a:solidFill>
          <a:ln>
            <a:solidFill>
              <a:srgbClr val="000000"/>
            </a:solidFill>
            <a:miter lim="800000"/>
            <a:headEnd/>
            <a:tailEnd/>
          </a:ln>
        </p:spPr>
      </p:sp>
      <p:sp>
        <p:nvSpPr>
          <p:cNvPr id="182275"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21012492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bwMode="auto">
          <a:xfrm>
            <a:off x="1260475" y="720725"/>
            <a:ext cx="4799013" cy="3598863"/>
          </a:xfrm>
          <a:prstGeom prst="rect">
            <a:avLst/>
          </a:prstGeom>
          <a:solidFill>
            <a:srgbClr val="FFFFFF"/>
          </a:solidFill>
          <a:ln>
            <a:solidFill>
              <a:srgbClr val="000000"/>
            </a:solidFill>
            <a:miter lim="800000"/>
            <a:headEnd/>
            <a:tailEnd/>
          </a:ln>
        </p:spPr>
      </p:sp>
      <p:sp>
        <p:nvSpPr>
          <p:cNvPr id="183299"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20585568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bwMode="auto">
          <a:xfrm>
            <a:off x="1260475" y="720725"/>
            <a:ext cx="4799013" cy="3598863"/>
          </a:xfrm>
          <a:prstGeom prst="rect">
            <a:avLst/>
          </a:prstGeom>
          <a:solidFill>
            <a:srgbClr val="FFFFFF"/>
          </a:solidFill>
          <a:ln>
            <a:solidFill>
              <a:srgbClr val="000000"/>
            </a:solidFill>
            <a:miter lim="800000"/>
            <a:headEnd/>
            <a:tailEnd/>
          </a:ln>
        </p:spPr>
      </p:sp>
      <p:sp>
        <p:nvSpPr>
          <p:cNvPr id="184323"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34477934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bwMode="auto">
          <a:xfrm>
            <a:off x="1260475" y="720725"/>
            <a:ext cx="4799013" cy="3598863"/>
          </a:xfrm>
          <a:prstGeom prst="rect">
            <a:avLst/>
          </a:prstGeom>
          <a:solidFill>
            <a:srgbClr val="FFFFFF"/>
          </a:solidFill>
          <a:ln>
            <a:solidFill>
              <a:srgbClr val="000000"/>
            </a:solidFill>
            <a:miter lim="800000"/>
            <a:headEnd/>
            <a:tailEnd/>
          </a:ln>
        </p:spPr>
      </p:sp>
      <p:sp>
        <p:nvSpPr>
          <p:cNvPr id="185347"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1223400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bwMode="auto">
          <a:xfrm>
            <a:off x="1260475" y="720725"/>
            <a:ext cx="4799013" cy="3598863"/>
          </a:xfrm>
          <a:prstGeom prst="rect">
            <a:avLst/>
          </a:prstGeom>
          <a:solidFill>
            <a:srgbClr val="FFFFFF"/>
          </a:solidFill>
          <a:ln>
            <a:solidFill>
              <a:srgbClr val="000000"/>
            </a:solidFill>
            <a:miter lim="800000"/>
            <a:headEnd/>
            <a:tailEnd/>
          </a:ln>
        </p:spPr>
      </p:sp>
      <p:sp>
        <p:nvSpPr>
          <p:cNvPr id="186371"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7744966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7394"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7395"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1255684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bwMode="auto">
          <a:xfrm>
            <a:off x="1260475" y="720725"/>
            <a:ext cx="4799013" cy="3598863"/>
          </a:xfrm>
          <a:prstGeom prst="rect">
            <a:avLst/>
          </a:prstGeom>
          <a:solidFill>
            <a:srgbClr val="FFFFFF"/>
          </a:solidFill>
          <a:ln>
            <a:solidFill>
              <a:srgbClr val="000000"/>
            </a:solidFill>
            <a:miter lim="800000"/>
            <a:headEnd/>
            <a:tailEnd/>
          </a:ln>
        </p:spPr>
      </p:sp>
      <p:sp>
        <p:nvSpPr>
          <p:cNvPr id="188419"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9421764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9443"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2474942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36867" name="Rectangle 3"/>
          <p:cNvSpPr>
            <a:spLocks noGrp="1" noChangeArrowheads="1"/>
          </p:cNvSpPr>
          <p:nvPr>
            <p:ph type="body" idx="1"/>
          </p:nvPr>
        </p:nvSpPr>
        <p:spPr bwMode="auto">
          <a:xfrm>
            <a:off x="974725" y="4560888"/>
            <a:ext cx="5365750" cy="4319587"/>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24569248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bwMode="auto">
          <a:xfrm>
            <a:off x="1260475" y="720725"/>
            <a:ext cx="4799013" cy="3598863"/>
          </a:xfrm>
          <a:prstGeom prst="rect">
            <a:avLst/>
          </a:prstGeom>
          <a:solidFill>
            <a:srgbClr val="FFFFFF"/>
          </a:solidFill>
          <a:ln>
            <a:solidFill>
              <a:srgbClr val="000000"/>
            </a:solidFill>
            <a:miter lim="800000"/>
            <a:headEnd/>
            <a:tailEnd/>
          </a:ln>
        </p:spPr>
      </p:sp>
      <p:sp>
        <p:nvSpPr>
          <p:cNvPr id="190467"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22816064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bwMode="auto">
          <a:xfrm>
            <a:off x="1260475" y="720725"/>
            <a:ext cx="4799013" cy="3598863"/>
          </a:xfrm>
          <a:prstGeom prst="rect">
            <a:avLst/>
          </a:prstGeom>
          <a:solidFill>
            <a:srgbClr val="FFFFFF"/>
          </a:solidFill>
          <a:ln>
            <a:solidFill>
              <a:srgbClr val="000000"/>
            </a:solidFill>
            <a:miter lim="800000"/>
            <a:headEnd/>
            <a:tailEnd/>
          </a:ln>
        </p:spPr>
      </p:sp>
      <p:sp>
        <p:nvSpPr>
          <p:cNvPr id="191491"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8628765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bwMode="auto">
          <a:xfrm>
            <a:off x="1262063" y="720725"/>
            <a:ext cx="4795837" cy="3597275"/>
          </a:xfrm>
          <a:prstGeom prst="rect">
            <a:avLst/>
          </a:prstGeom>
          <a:solidFill>
            <a:srgbClr val="FFFFFF"/>
          </a:solidFill>
          <a:ln>
            <a:solidFill>
              <a:srgbClr val="000000"/>
            </a:solidFill>
            <a:miter lim="800000"/>
            <a:headEnd/>
            <a:tailEnd/>
          </a:ln>
        </p:spPr>
      </p:sp>
      <p:sp>
        <p:nvSpPr>
          <p:cNvPr id="192515" name="Rectangle 3"/>
          <p:cNvSpPr>
            <a:spLocks noGrp="1" noChangeArrowheads="1"/>
          </p:cNvSpPr>
          <p:nvPr>
            <p:ph type="body" idx="1"/>
          </p:nvPr>
        </p:nvSpPr>
        <p:spPr bwMode="auto">
          <a:xfrm>
            <a:off x="977900" y="4557713"/>
            <a:ext cx="5359400" cy="4322762"/>
          </a:xfrm>
          <a:prstGeom prst="rect">
            <a:avLst/>
          </a:prstGeom>
          <a:solidFill>
            <a:srgbClr val="FFFFFF"/>
          </a:solidFill>
          <a:ln>
            <a:solidFill>
              <a:srgbClr val="000000"/>
            </a:solidFill>
            <a:miter lim="800000"/>
            <a:headEnd/>
            <a:tailEnd/>
          </a:ln>
        </p:spPr>
        <p:txBody>
          <a:bodyPr lIns="96659" tIns="48329" rIns="96659" bIns="48329"/>
          <a:lstStyle/>
          <a:p>
            <a:endParaRPr lang="fr-CA" altLang="en-US"/>
          </a:p>
        </p:txBody>
      </p:sp>
    </p:spTree>
    <p:extLst>
      <p:ext uri="{BB962C8B-B14F-4D97-AF65-F5344CB8AC3E}">
        <p14:creationId xmlns:p14="http://schemas.microsoft.com/office/powerpoint/2010/main" val="42132957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bwMode="auto">
          <a:xfrm>
            <a:off x="1262063" y="720725"/>
            <a:ext cx="4795837" cy="3597275"/>
          </a:xfrm>
          <a:prstGeom prst="rect">
            <a:avLst/>
          </a:prstGeom>
          <a:solidFill>
            <a:srgbClr val="FFFFFF"/>
          </a:solidFill>
          <a:ln>
            <a:solidFill>
              <a:srgbClr val="000000"/>
            </a:solidFill>
            <a:miter lim="800000"/>
            <a:headEnd/>
            <a:tailEnd/>
          </a:ln>
        </p:spPr>
      </p:sp>
      <p:sp>
        <p:nvSpPr>
          <p:cNvPr id="193539" name="Rectangle 3"/>
          <p:cNvSpPr>
            <a:spLocks noGrp="1" noChangeArrowheads="1"/>
          </p:cNvSpPr>
          <p:nvPr>
            <p:ph type="body" idx="1"/>
          </p:nvPr>
        </p:nvSpPr>
        <p:spPr bwMode="auto">
          <a:xfrm>
            <a:off x="977900" y="4557713"/>
            <a:ext cx="5359400" cy="4322762"/>
          </a:xfrm>
          <a:prstGeom prst="rect">
            <a:avLst/>
          </a:prstGeom>
          <a:solidFill>
            <a:srgbClr val="FFFFFF"/>
          </a:solidFill>
          <a:ln>
            <a:solidFill>
              <a:srgbClr val="000000"/>
            </a:solidFill>
            <a:miter lim="800000"/>
            <a:headEnd/>
            <a:tailEnd/>
          </a:ln>
        </p:spPr>
        <p:txBody>
          <a:bodyPr lIns="96659" tIns="48329" rIns="96659" bIns="48329"/>
          <a:lstStyle/>
          <a:p>
            <a:endParaRPr lang="fr-CA" altLang="en-US"/>
          </a:p>
        </p:txBody>
      </p:sp>
    </p:spTree>
    <p:extLst>
      <p:ext uri="{BB962C8B-B14F-4D97-AF65-F5344CB8AC3E}">
        <p14:creationId xmlns:p14="http://schemas.microsoft.com/office/powerpoint/2010/main" val="14209799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bwMode="auto">
          <a:xfrm>
            <a:off x="1262063" y="720725"/>
            <a:ext cx="4795837" cy="3597275"/>
          </a:xfrm>
          <a:prstGeom prst="rect">
            <a:avLst/>
          </a:prstGeom>
          <a:solidFill>
            <a:srgbClr val="FFFFFF"/>
          </a:solidFill>
          <a:ln>
            <a:solidFill>
              <a:srgbClr val="000000"/>
            </a:solidFill>
            <a:miter lim="800000"/>
            <a:headEnd/>
            <a:tailEnd/>
          </a:ln>
        </p:spPr>
      </p:sp>
      <p:sp>
        <p:nvSpPr>
          <p:cNvPr id="194563" name="Rectangle 3"/>
          <p:cNvSpPr>
            <a:spLocks noGrp="1" noChangeArrowheads="1"/>
          </p:cNvSpPr>
          <p:nvPr>
            <p:ph type="body" idx="1"/>
          </p:nvPr>
        </p:nvSpPr>
        <p:spPr bwMode="auto">
          <a:xfrm>
            <a:off x="977900" y="4557713"/>
            <a:ext cx="5359400" cy="4322762"/>
          </a:xfrm>
          <a:prstGeom prst="rect">
            <a:avLst/>
          </a:prstGeom>
          <a:solidFill>
            <a:srgbClr val="FFFFFF"/>
          </a:solidFill>
          <a:ln>
            <a:solidFill>
              <a:srgbClr val="000000"/>
            </a:solidFill>
            <a:miter lim="800000"/>
            <a:headEnd/>
            <a:tailEnd/>
          </a:ln>
        </p:spPr>
        <p:txBody>
          <a:bodyPr lIns="96659" tIns="48329" rIns="96659" bIns="48329"/>
          <a:lstStyle/>
          <a:p>
            <a:endParaRPr lang="fr-CA" altLang="en-US"/>
          </a:p>
        </p:txBody>
      </p:sp>
    </p:spTree>
    <p:extLst>
      <p:ext uri="{BB962C8B-B14F-4D97-AF65-F5344CB8AC3E}">
        <p14:creationId xmlns:p14="http://schemas.microsoft.com/office/powerpoint/2010/main" val="22411003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95587" name="Rectangle 3"/>
          <p:cNvSpPr>
            <a:spLocks noGrp="1" noChangeArrowheads="1"/>
          </p:cNvSpPr>
          <p:nvPr>
            <p:ph type="body" idx="1"/>
          </p:nvPr>
        </p:nvSpPr>
        <p:spPr bwMode="auto">
          <a:xfrm>
            <a:off x="731838" y="4560888"/>
            <a:ext cx="5851525" cy="4319587"/>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24151047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1730"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1731"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2956824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2754"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2755"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40709660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203779" name="Rectangle 3"/>
          <p:cNvSpPr>
            <a:spLocks noGrp="1" noChangeArrowheads="1"/>
          </p:cNvSpPr>
          <p:nvPr>
            <p:ph type="body" idx="1"/>
          </p:nvPr>
        </p:nvSpPr>
        <p:spPr bwMode="auto">
          <a:xfrm>
            <a:off x="974725" y="4560888"/>
            <a:ext cx="5365750" cy="4319587"/>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22685010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204803" name="Rectangle 3"/>
          <p:cNvSpPr>
            <a:spLocks noGrp="1" noChangeArrowheads="1"/>
          </p:cNvSpPr>
          <p:nvPr>
            <p:ph type="body" idx="1"/>
          </p:nvPr>
        </p:nvSpPr>
        <p:spPr bwMode="auto">
          <a:xfrm>
            <a:off x="974725" y="4560888"/>
            <a:ext cx="5365750" cy="4319587"/>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1946617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bwMode="auto">
          <a:xfrm>
            <a:off x="1463675"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7891" name="Rectangle 3"/>
          <p:cNvSpPr txBox="1">
            <a:spLocks noGrp="1" noChangeArrowheads="1"/>
          </p:cNvSpPr>
          <p:nvPr>
            <p:ph type="body" idx="1"/>
          </p:nvPr>
        </p:nvSpPr>
        <p:spPr bwMode="auto">
          <a:xfrm>
            <a:off x="1116013" y="4570413"/>
            <a:ext cx="5087937" cy="36528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6" rIns="91433" bIns="45716" anchor="ctr"/>
          <a:lstStyle/>
          <a:p>
            <a:endParaRPr lang="fr-CA" altLang="en-US"/>
          </a:p>
        </p:txBody>
      </p:sp>
    </p:spTree>
    <p:extLst>
      <p:ext uri="{BB962C8B-B14F-4D97-AF65-F5344CB8AC3E}">
        <p14:creationId xmlns:p14="http://schemas.microsoft.com/office/powerpoint/2010/main" val="30703397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826"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827"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16493679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610"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6611"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5091029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bwMode="auto">
          <a:xfrm>
            <a:off x="1260475" y="720725"/>
            <a:ext cx="4799013" cy="3598863"/>
          </a:xfrm>
          <a:prstGeom prst="rect">
            <a:avLst/>
          </a:prstGeom>
          <a:solidFill>
            <a:srgbClr val="FFFFFF"/>
          </a:solidFill>
          <a:ln>
            <a:solidFill>
              <a:srgbClr val="000000"/>
            </a:solidFill>
            <a:miter lim="800000"/>
            <a:headEnd/>
            <a:tailEnd/>
          </a:ln>
        </p:spPr>
      </p:sp>
      <p:sp>
        <p:nvSpPr>
          <p:cNvPr id="197635"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18635257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bwMode="auto">
          <a:xfrm>
            <a:off x="1260475" y="720725"/>
            <a:ext cx="4799013" cy="3598863"/>
          </a:xfrm>
          <a:prstGeom prst="rect">
            <a:avLst/>
          </a:prstGeom>
          <a:solidFill>
            <a:srgbClr val="FFFFFF"/>
          </a:solidFill>
          <a:ln>
            <a:solidFill>
              <a:srgbClr val="000000"/>
            </a:solidFill>
            <a:miter lim="800000"/>
            <a:headEnd/>
            <a:tailEnd/>
          </a:ln>
        </p:spPr>
      </p:sp>
      <p:sp>
        <p:nvSpPr>
          <p:cNvPr id="198659"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30838793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bwMode="auto">
          <a:xfrm>
            <a:off x="1260475" y="720725"/>
            <a:ext cx="4799013" cy="3598863"/>
          </a:xfrm>
          <a:prstGeom prst="rect">
            <a:avLst/>
          </a:prstGeom>
          <a:solidFill>
            <a:srgbClr val="FFFFFF"/>
          </a:solidFill>
          <a:ln>
            <a:solidFill>
              <a:srgbClr val="000000"/>
            </a:solidFill>
            <a:miter lim="800000"/>
            <a:headEnd/>
            <a:tailEnd/>
          </a:ln>
        </p:spPr>
      </p:sp>
      <p:sp>
        <p:nvSpPr>
          <p:cNvPr id="199683"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38839078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6850"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6851"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9230827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bwMode="auto">
          <a:xfrm>
            <a:off x="1260475" y="720725"/>
            <a:ext cx="4799013" cy="3598863"/>
          </a:xfrm>
          <a:prstGeom prst="rect">
            <a:avLst/>
          </a:prstGeom>
          <a:solidFill>
            <a:srgbClr val="FFFFFF"/>
          </a:solidFill>
          <a:ln>
            <a:solidFill>
              <a:srgbClr val="000000"/>
            </a:solidFill>
            <a:miter lim="800000"/>
            <a:headEnd/>
            <a:tailEnd/>
          </a:ln>
        </p:spPr>
      </p:sp>
      <p:sp>
        <p:nvSpPr>
          <p:cNvPr id="209923"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215505536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0946"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0947"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225731299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1970"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1971"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18377065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2994"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2995"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3837562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bwMode="auto">
          <a:xfrm>
            <a:off x="1258888" y="720725"/>
            <a:ext cx="4799012" cy="3598863"/>
          </a:xfrm>
          <a:prstGeom prst="rect">
            <a:avLst/>
          </a:prstGeom>
          <a:solidFill>
            <a:srgbClr val="FFFFFF"/>
          </a:solidFill>
          <a:ln>
            <a:solidFill>
              <a:srgbClr val="000000"/>
            </a:solidFill>
            <a:miter lim="800000"/>
            <a:headEnd/>
            <a:tailEnd/>
          </a:ln>
        </p:spPr>
      </p:sp>
      <p:sp>
        <p:nvSpPr>
          <p:cNvPr id="38915" name="Rectangle 3"/>
          <p:cNvSpPr>
            <a:spLocks noGrp="1" noChangeArrowheads="1"/>
          </p:cNvSpPr>
          <p:nvPr>
            <p:ph type="body" idx="1"/>
          </p:nvPr>
        </p:nvSpPr>
        <p:spPr bwMode="auto">
          <a:xfrm>
            <a:off x="976313" y="4559300"/>
            <a:ext cx="5362575" cy="4321175"/>
          </a:xfrm>
          <a:prstGeom prst="rect">
            <a:avLst/>
          </a:prstGeom>
          <a:solidFill>
            <a:srgbClr val="FFFFFF"/>
          </a:solidFill>
          <a:ln>
            <a:solidFill>
              <a:srgbClr val="000000"/>
            </a:solidFill>
            <a:miter lim="800000"/>
            <a:headEnd/>
            <a:tailEnd/>
          </a:ln>
        </p:spPr>
        <p:txBody>
          <a:bodyPr lIns="96659" tIns="48329" rIns="96659" bIns="48329"/>
          <a:lstStyle/>
          <a:p>
            <a:endParaRPr lang="fr-CA" altLang="en-US"/>
          </a:p>
        </p:txBody>
      </p:sp>
    </p:spTree>
    <p:extLst>
      <p:ext uri="{BB962C8B-B14F-4D97-AF65-F5344CB8AC3E}">
        <p14:creationId xmlns:p14="http://schemas.microsoft.com/office/powerpoint/2010/main" val="24885426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4018"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4019"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33588524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42" name="Rectangle 2"/>
          <p:cNvSpPr txBox="1">
            <a:spLocks noGrp="1" noRot="1" noChangeAspect="1" noChangeArrowheads="1" noTextEdit="1"/>
          </p:cNvSpPr>
          <p:nvPr>
            <p:ph type="sldImg"/>
          </p:nvPr>
        </p:nvSpPr>
        <p:spPr bwMode="auto">
          <a:xfrm>
            <a:off x="1462088"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43" name="Rectangle 3"/>
          <p:cNvSpPr txBox="1">
            <a:spLocks noGrp="1" noChangeArrowheads="1"/>
          </p:cNvSpPr>
          <p:nvPr>
            <p:ph type="body" idx="1"/>
          </p:nvPr>
        </p:nvSpPr>
        <p:spPr bwMode="auto">
          <a:xfrm>
            <a:off x="1116013" y="4570413"/>
            <a:ext cx="5087937" cy="3651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8" tIns="43374" rIns="86748" bIns="43374" anchor="ctr"/>
          <a:lstStyle/>
          <a:p>
            <a:endParaRPr lang="en-CA" altLang="en-US"/>
          </a:p>
        </p:txBody>
      </p:sp>
    </p:spTree>
    <p:extLst>
      <p:ext uri="{BB962C8B-B14F-4D97-AF65-F5344CB8AC3E}">
        <p14:creationId xmlns:p14="http://schemas.microsoft.com/office/powerpoint/2010/main" val="94098076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bwMode="auto">
          <a:xfrm>
            <a:off x="1463675" y="960438"/>
            <a:ext cx="4387850" cy="32908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22211" name="Rectangle 3"/>
          <p:cNvSpPr txBox="1">
            <a:spLocks noGrp="1" noChangeArrowheads="1"/>
          </p:cNvSpPr>
          <p:nvPr>
            <p:ph type="body" idx="1"/>
          </p:nvPr>
        </p:nvSpPr>
        <p:spPr bwMode="auto">
          <a:xfrm>
            <a:off x="1116013" y="4570413"/>
            <a:ext cx="5087937" cy="36528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6" rIns="91433" bIns="45716" anchor="ctr"/>
          <a:lstStyle/>
          <a:p>
            <a:endParaRPr lang="fr-CA" altLang="en-US"/>
          </a:p>
        </p:txBody>
      </p:sp>
    </p:spTree>
    <p:extLst>
      <p:ext uri="{BB962C8B-B14F-4D97-AF65-F5344CB8AC3E}">
        <p14:creationId xmlns:p14="http://schemas.microsoft.com/office/powerpoint/2010/main" val="33132453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223235" name="Rectangle 3"/>
          <p:cNvSpPr>
            <a:spLocks noGrp="1" noChangeArrowheads="1"/>
          </p:cNvSpPr>
          <p:nvPr>
            <p:ph type="body" idx="1"/>
          </p:nvPr>
        </p:nvSpPr>
        <p:spPr bwMode="auto">
          <a:xfrm>
            <a:off x="731838" y="4560888"/>
            <a:ext cx="5851525" cy="4319587"/>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376838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224259" name="Rectangle 3"/>
          <p:cNvSpPr>
            <a:spLocks noGrp="1" noChangeArrowheads="1"/>
          </p:cNvSpPr>
          <p:nvPr>
            <p:ph type="body" idx="1"/>
          </p:nvPr>
        </p:nvSpPr>
        <p:spPr bwMode="auto">
          <a:xfrm>
            <a:off x="731838" y="4560888"/>
            <a:ext cx="5851525" cy="4319587"/>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21675898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225283" name="Rectangle 3"/>
          <p:cNvSpPr>
            <a:spLocks noGrp="1" noChangeArrowheads="1"/>
          </p:cNvSpPr>
          <p:nvPr>
            <p:ph type="body" idx="1"/>
          </p:nvPr>
        </p:nvSpPr>
        <p:spPr bwMode="auto">
          <a:xfrm>
            <a:off x="974725" y="4560888"/>
            <a:ext cx="5365750" cy="4319587"/>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225586454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226307" name="Rectangle 3"/>
          <p:cNvSpPr>
            <a:spLocks noGrp="1" noChangeArrowheads="1"/>
          </p:cNvSpPr>
          <p:nvPr>
            <p:ph type="body" idx="1"/>
          </p:nvPr>
        </p:nvSpPr>
        <p:spPr bwMode="auto">
          <a:xfrm>
            <a:off x="974725" y="4560888"/>
            <a:ext cx="5365750" cy="4319587"/>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209425991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227331" name="Rectangle 3"/>
          <p:cNvSpPr>
            <a:spLocks noGrp="1" noChangeArrowheads="1"/>
          </p:cNvSpPr>
          <p:nvPr>
            <p:ph type="body" idx="1"/>
          </p:nvPr>
        </p:nvSpPr>
        <p:spPr bwMode="auto">
          <a:xfrm>
            <a:off x="974725" y="4560888"/>
            <a:ext cx="5365750" cy="4319587"/>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20962637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228355" name="Rectangle 3"/>
          <p:cNvSpPr>
            <a:spLocks noGrp="1" noChangeArrowheads="1"/>
          </p:cNvSpPr>
          <p:nvPr>
            <p:ph type="body" idx="1"/>
          </p:nvPr>
        </p:nvSpPr>
        <p:spPr bwMode="auto">
          <a:xfrm>
            <a:off x="974725" y="4560888"/>
            <a:ext cx="5365750" cy="4319587"/>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2827580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229379" name="Rectangle 3"/>
          <p:cNvSpPr>
            <a:spLocks noGrp="1" noChangeArrowheads="1"/>
          </p:cNvSpPr>
          <p:nvPr>
            <p:ph type="body" idx="1"/>
          </p:nvPr>
        </p:nvSpPr>
        <p:spPr bwMode="auto">
          <a:xfrm>
            <a:off x="974725" y="4560888"/>
            <a:ext cx="5365750" cy="4319587"/>
          </a:xfrm>
          <a:prstGeom prst="rect">
            <a:avLst/>
          </a:prstGeom>
          <a:solidFill>
            <a:srgbClr val="FFFFFF"/>
          </a:solidFill>
          <a:ln>
            <a:solidFill>
              <a:srgbClr val="000000"/>
            </a:solidFill>
            <a:miter lim="800000"/>
            <a:headEnd/>
            <a:tailEnd/>
          </a:ln>
        </p:spPr>
        <p:txBody>
          <a:bodyPr lIns="91433" tIns="45716" rIns="91433" bIns="45716"/>
          <a:lstStyle/>
          <a:p>
            <a:endParaRPr lang="fr-CA" altLang="en-US"/>
          </a:p>
        </p:txBody>
      </p:sp>
    </p:spTree>
    <p:extLst>
      <p:ext uri="{BB962C8B-B14F-4D97-AF65-F5344CB8AC3E}">
        <p14:creationId xmlns:p14="http://schemas.microsoft.com/office/powerpoint/2010/main" val="696740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Rectangle 31"/>
          <p:cNvSpPr>
            <a:spLocks noChangeArrowheads="1"/>
          </p:cNvSpPr>
          <p:nvPr userDrawn="1"/>
        </p:nvSpPr>
        <p:spPr bwMode="auto">
          <a:xfrm>
            <a:off x="1588" y="1588"/>
            <a:ext cx="9140825" cy="6856412"/>
          </a:xfrm>
          <a:prstGeom prst="rect">
            <a:avLst/>
          </a:prstGeom>
          <a:solidFill>
            <a:schemeClr val="tx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anchor="ct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50000"/>
              </a:spcBef>
              <a:spcAft>
                <a:spcPct val="0"/>
              </a:spcAft>
              <a:defRPr sz="1600">
                <a:solidFill>
                  <a:schemeClr val="tx1"/>
                </a:solidFill>
                <a:latin typeface="Arial" pitchFamily="34" charset="0"/>
              </a:defRPr>
            </a:lvl6pPr>
            <a:lvl7pPr marL="2971800" indent="-228600" eaLnBrk="0" fontAlgn="base" hangingPunct="0">
              <a:spcBef>
                <a:spcPct val="50000"/>
              </a:spcBef>
              <a:spcAft>
                <a:spcPct val="0"/>
              </a:spcAft>
              <a:defRPr sz="1600">
                <a:solidFill>
                  <a:schemeClr val="tx1"/>
                </a:solidFill>
                <a:latin typeface="Arial" pitchFamily="34" charset="0"/>
              </a:defRPr>
            </a:lvl7pPr>
            <a:lvl8pPr marL="3429000" indent="-228600" eaLnBrk="0" fontAlgn="base" hangingPunct="0">
              <a:spcBef>
                <a:spcPct val="50000"/>
              </a:spcBef>
              <a:spcAft>
                <a:spcPct val="0"/>
              </a:spcAft>
              <a:defRPr sz="1600">
                <a:solidFill>
                  <a:schemeClr val="tx1"/>
                </a:solidFill>
                <a:latin typeface="Arial" pitchFamily="34" charset="0"/>
              </a:defRPr>
            </a:lvl8pPr>
            <a:lvl9pPr marL="3886200" indent="-228600" eaLnBrk="0" fontAlgn="base" hangingPunct="0">
              <a:spcBef>
                <a:spcPct val="50000"/>
              </a:spcBef>
              <a:spcAft>
                <a:spcPct val="0"/>
              </a:spcAft>
              <a:defRPr sz="1600">
                <a:solidFill>
                  <a:schemeClr val="tx1"/>
                </a:solidFill>
                <a:latin typeface="Arial" pitchFamily="34" charset="0"/>
              </a:defRPr>
            </a:lvl9pPr>
          </a:lstStyle>
          <a:p>
            <a:pPr eaLnBrk="1" hangingPunct="1">
              <a:defRPr/>
            </a:pPr>
            <a:endParaRPr lang="fr-CA" altLang="en-US"/>
          </a:p>
        </p:txBody>
      </p:sp>
      <p:pic>
        <p:nvPicPr>
          <p:cNvPr id="4" name="Picture 19" descr="diveboat"/>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350" y="6513513"/>
            <a:ext cx="91408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8"/>
          <p:cNvPicPr>
            <a:picLocks noChangeAspect="1" noChangeArrowheads="1"/>
          </p:cNvPicPr>
          <p:nvPr userDrawn="1"/>
        </p:nvPicPr>
        <p:blipFill>
          <a:blip r:embed="rId3">
            <a:extLst>
              <a:ext uri="{28A0092B-C50C-407E-A947-70E740481C1C}">
                <a14:useLocalDpi xmlns:a14="http://schemas.microsoft.com/office/drawing/2010/main" val="0"/>
              </a:ext>
            </a:extLst>
          </a:blip>
          <a:srcRect t="13208" b="18869"/>
          <a:stretch>
            <a:fillRect/>
          </a:stretch>
        </p:blipFill>
        <p:spPr bwMode="auto">
          <a:xfrm>
            <a:off x="0" y="6515100"/>
            <a:ext cx="1238250" cy="3429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pic>
      <p:pic>
        <p:nvPicPr>
          <p:cNvPr id="6" name="Picture 34" descr="diveboa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t="1909" b="5249"/>
          <a:stretch>
            <a:fillRect/>
          </a:stretch>
        </p:blipFill>
        <p:spPr bwMode="auto">
          <a:xfrm>
            <a:off x="0" y="0"/>
            <a:ext cx="91408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6"/>
          <p:cNvSpPr>
            <a:spLocks noChangeArrowheads="1"/>
          </p:cNvSpPr>
          <p:nvPr userDrawn="1"/>
        </p:nvSpPr>
        <p:spPr bwMode="auto">
          <a:xfrm>
            <a:off x="0" y="857250"/>
            <a:ext cx="9144000" cy="7302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anchor="ct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50000"/>
              </a:spcBef>
              <a:spcAft>
                <a:spcPct val="0"/>
              </a:spcAft>
              <a:defRPr sz="1600">
                <a:solidFill>
                  <a:schemeClr val="tx1"/>
                </a:solidFill>
                <a:latin typeface="Arial" pitchFamily="34" charset="0"/>
              </a:defRPr>
            </a:lvl6pPr>
            <a:lvl7pPr marL="2971800" indent="-228600" eaLnBrk="0" fontAlgn="base" hangingPunct="0">
              <a:spcBef>
                <a:spcPct val="50000"/>
              </a:spcBef>
              <a:spcAft>
                <a:spcPct val="0"/>
              </a:spcAft>
              <a:defRPr sz="1600">
                <a:solidFill>
                  <a:schemeClr val="tx1"/>
                </a:solidFill>
                <a:latin typeface="Arial" pitchFamily="34" charset="0"/>
              </a:defRPr>
            </a:lvl7pPr>
            <a:lvl8pPr marL="3429000" indent="-228600" eaLnBrk="0" fontAlgn="base" hangingPunct="0">
              <a:spcBef>
                <a:spcPct val="50000"/>
              </a:spcBef>
              <a:spcAft>
                <a:spcPct val="0"/>
              </a:spcAft>
              <a:defRPr sz="1600">
                <a:solidFill>
                  <a:schemeClr val="tx1"/>
                </a:solidFill>
                <a:latin typeface="Arial" pitchFamily="34" charset="0"/>
              </a:defRPr>
            </a:lvl8pPr>
            <a:lvl9pPr marL="3886200" indent="-228600" eaLnBrk="0" fontAlgn="base" hangingPunct="0">
              <a:spcBef>
                <a:spcPct val="50000"/>
              </a:spcBef>
              <a:spcAft>
                <a:spcPct val="0"/>
              </a:spcAft>
              <a:defRPr sz="1600">
                <a:solidFill>
                  <a:schemeClr val="tx1"/>
                </a:solidFill>
                <a:latin typeface="Arial" pitchFamily="34" charset="0"/>
              </a:defRPr>
            </a:lvl9pPr>
          </a:lstStyle>
          <a:p>
            <a:pPr eaLnBrk="1" hangingPunct="1">
              <a:defRPr/>
            </a:pPr>
            <a:endParaRPr lang="fr-CA" altLang="en-US"/>
          </a:p>
        </p:txBody>
      </p:sp>
      <p:sp>
        <p:nvSpPr>
          <p:cNvPr id="8" name="Rectangle 37"/>
          <p:cNvSpPr>
            <a:spLocks noChangeArrowheads="1"/>
          </p:cNvSpPr>
          <p:nvPr userDrawn="1"/>
        </p:nvSpPr>
        <p:spPr bwMode="auto">
          <a:xfrm>
            <a:off x="0" y="6438900"/>
            <a:ext cx="9144000" cy="7302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anchor="ct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50000"/>
              </a:spcBef>
              <a:spcAft>
                <a:spcPct val="0"/>
              </a:spcAft>
              <a:defRPr sz="1600">
                <a:solidFill>
                  <a:schemeClr val="tx1"/>
                </a:solidFill>
                <a:latin typeface="Arial" pitchFamily="34" charset="0"/>
              </a:defRPr>
            </a:lvl6pPr>
            <a:lvl7pPr marL="2971800" indent="-228600" eaLnBrk="0" fontAlgn="base" hangingPunct="0">
              <a:spcBef>
                <a:spcPct val="50000"/>
              </a:spcBef>
              <a:spcAft>
                <a:spcPct val="0"/>
              </a:spcAft>
              <a:defRPr sz="1600">
                <a:solidFill>
                  <a:schemeClr val="tx1"/>
                </a:solidFill>
                <a:latin typeface="Arial" pitchFamily="34" charset="0"/>
              </a:defRPr>
            </a:lvl7pPr>
            <a:lvl8pPr marL="3429000" indent="-228600" eaLnBrk="0" fontAlgn="base" hangingPunct="0">
              <a:spcBef>
                <a:spcPct val="50000"/>
              </a:spcBef>
              <a:spcAft>
                <a:spcPct val="0"/>
              </a:spcAft>
              <a:defRPr sz="1600">
                <a:solidFill>
                  <a:schemeClr val="tx1"/>
                </a:solidFill>
                <a:latin typeface="Arial" pitchFamily="34" charset="0"/>
              </a:defRPr>
            </a:lvl8pPr>
            <a:lvl9pPr marL="3886200" indent="-228600" eaLnBrk="0" fontAlgn="base" hangingPunct="0">
              <a:spcBef>
                <a:spcPct val="50000"/>
              </a:spcBef>
              <a:spcAft>
                <a:spcPct val="0"/>
              </a:spcAft>
              <a:defRPr sz="1600">
                <a:solidFill>
                  <a:schemeClr val="tx1"/>
                </a:solidFill>
                <a:latin typeface="Arial" pitchFamily="34" charset="0"/>
              </a:defRPr>
            </a:lvl9pPr>
          </a:lstStyle>
          <a:p>
            <a:pPr eaLnBrk="1" hangingPunct="1">
              <a:defRPr/>
            </a:pPr>
            <a:endParaRPr lang="fr-CA" altLang="en-US"/>
          </a:p>
        </p:txBody>
      </p:sp>
      <p:sp>
        <p:nvSpPr>
          <p:cNvPr id="9" name="Line 29"/>
          <p:cNvSpPr>
            <a:spLocks noChangeShapeType="1"/>
          </p:cNvSpPr>
          <p:nvPr userDrawn="1"/>
        </p:nvSpPr>
        <p:spPr bwMode="auto">
          <a:xfrm>
            <a:off x="0" y="6513513"/>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a:spAutoFit/>
          </a:bodyPr>
          <a:lstStyle/>
          <a:p>
            <a:endParaRPr lang="en-CA"/>
          </a:p>
        </p:txBody>
      </p:sp>
      <p:sp>
        <p:nvSpPr>
          <p:cNvPr id="10" name="Line 38"/>
          <p:cNvSpPr>
            <a:spLocks noChangeShapeType="1"/>
          </p:cNvSpPr>
          <p:nvPr userDrawn="1"/>
        </p:nvSpPr>
        <p:spPr bwMode="auto">
          <a:xfrm>
            <a:off x="0" y="854075"/>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a:spAutoFit/>
          </a:bodyPr>
          <a:lstStyle/>
          <a:p>
            <a:endParaRPr lang="en-CA"/>
          </a:p>
        </p:txBody>
      </p:sp>
      <p:sp>
        <p:nvSpPr>
          <p:cNvPr id="504835" name="Rectangle 3"/>
          <p:cNvSpPr>
            <a:spLocks noGrp="1" noChangeArrowheads="1"/>
          </p:cNvSpPr>
          <p:nvPr>
            <p:ph type="ctrTitle"/>
          </p:nvPr>
        </p:nvSpPr>
        <p:spPr>
          <a:xfrm>
            <a:off x="136525" y="2859088"/>
            <a:ext cx="8872538" cy="1143000"/>
          </a:xfrm>
        </p:spPr>
        <p:txBody>
          <a:bodyPr/>
          <a:lstStyle>
            <a:lvl1pPr algn="ctr">
              <a:defRPr sz="4000">
                <a:solidFill>
                  <a:schemeClr val="bg1"/>
                </a:solidFill>
              </a:defRPr>
            </a:lvl1pPr>
          </a:lstStyle>
          <a:p>
            <a:pPr lvl="0"/>
            <a:r>
              <a:rPr lang="en-CA" noProof="0"/>
              <a:t>Click to edit Master title style</a:t>
            </a:r>
          </a:p>
        </p:txBody>
      </p:sp>
    </p:spTree>
    <p:extLst>
      <p:ext uri="{BB962C8B-B14F-4D97-AF65-F5344CB8AC3E}">
        <p14:creationId xmlns:p14="http://schemas.microsoft.com/office/powerpoint/2010/main" val="3697155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Rectangle 6"/>
          <p:cNvSpPr>
            <a:spLocks noGrp="1" noChangeArrowheads="1"/>
          </p:cNvSpPr>
          <p:nvPr>
            <p:ph type="sldNum" sz="quarter" idx="10"/>
          </p:nvPr>
        </p:nvSpPr>
        <p:spPr>
          <a:ln/>
        </p:spPr>
        <p:txBody>
          <a:bodyPr/>
          <a:lstStyle>
            <a:lvl1pPr>
              <a:defRPr/>
            </a:lvl1pPr>
          </a:lstStyle>
          <a:p>
            <a:pPr>
              <a:defRPr/>
            </a:pPr>
            <a:fld id="{BA90CA01-CC72-409D-93C8-A8F15C303E8F}" type="slidenum">
              <a:rPr lang="en-CA"/>
              <a:pPr>
                <a:defRPr/>
              </a:pPr>
              <a:t>‹#›</a:t>
            </a:fld>
            <a:endParaRPr lang="en-CA"/>
          </a:p>
        </p:txBody>
      </p:sp>
    </p:spTree>
    <p:extLst>
      <p:ext uri="{BB962C8B-B14F-4D97-AF65-F5344CB8AC3E}">
        <p14:creationId xmlns:p14="http://schemas.microsoft.com/office/powerpoint/2010/main" val="644425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9263" y="234950"/>
            <a:ext cx="2225675" cy="6267450"/>
          </a:xfrm>
        </p:spPr>
        <p:txBody>
          <a:bodyPr vert="eaVert"/>
          <a:lstStyle/>
          <a:p>
            <a:r>
              <a:rPr lang="en-US"/>
              <a:t>Click to edit Master title style</a:t>
            </a:r>
            <a:endParaRPr lang="fr-CA"/>
          </a:p>
        </p:txBody>
      </p:sp>
      <p:sp>
        <p:nvSpPr>
          <p:cNvPr id="3" name="Vertical Text Placeholder 2"/>
          <p:cNvSpPr>
            <a:spLocks noGrp="1"/>
          </p:cNvSpPr>
          <p:nvPr>
            <p:ph type="body" orient="vert" idx="1"/>
          </p:nvPr>
        </p:nvSpPr>
        <p:spPr>
          <a:xfrm>
            <a:off x="117475" y="234950"/>
            <a:ext cx="6529388" cy="6267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Rectangle 6"/>
          <p:cNvSpPr>
            <a:spLocks noGrp="1" noChangeArrowheads="1"/>
          </p:cNvSpPr>
          <p:nvPr>
            <p:ph type="sldNum" sz="quarter" idx="10"/>
          </p:nvPr>
        </p:nvSpPr>
        <p:spPr>
          <a:ln/>
        </p:spPr>
        <p:txBody>
          <a:bodyPr/>
          <a:lstStyle>
            <a:lvl1pPr>
              <a:defRPr/>
            </a:lvl1pPr>
          </a:lstStyle>
          <a:p>
            <a:pPr>
              <a:defRPr/>
            </a:pPr>
            <a:fld id="{A54D7901-8C0A-409E-B019-B9A92A3A5428}" type="slidenum">
              <a:rPr lang="en-CA"/>
              <a:pPr>
                <a:defRPr/>
              </a:pPr>
              <a:t>‹#›</a:t>
            </a:fld>
            <a:endParaRPr lang="en-CA"/>
          </a:p>
        </p:txBody>
      </p:sp>
    </p:spTree>
    <p:extLst>
      <p:ext uri="{BB962C8B-B14F-4D97-AF65-F5344CB8AC3E}">
        <p14:creationId xmlns:p14="http://schemas.microsoft.com/office/powerpoint/2010/main" val="1689488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Rectangle 6"/>
          <p:cNvSpPr>
            <a:spLocks noGrp="1" noChangeArrowheads="1"/>
          </p:cNvSpPr>
          <p:nvPr>
            <p:ph type="sldNum" sz="quarter" idx="10"/>
          </p:nvPr>
        </p:nvSpPr>
        <p:spPr>
          <a:ln/>
        </p:spPr>
        <p:txBody>
          <a:bodyPr/>
          <a:lstStyle>
            <a:lvl1pPr>
              <a:defRPr/>
            </a:lvl1pPr>
          </a:lstStyle>
          <a:p>
            <a:pPr>
              <a:defRPr/>
            </a:pPr>
            <a:fld id="{82D37A84-5577-4B99-AE2A-1A4F758610C4}" type="slidenum">
              <a:rPr lang="en-CA"/>
              <a:pPr>
                <a:defRPr/>
              </a:pPr>
              <a:t>‹#›</a:t>
            </a:fld>
            <a:endParaRPr lang="en-CA"/>
          </a:p>
        </p:txBody>
      </p:sp>
    </p:spTree>
    <p:extLst>
      <p:ext uri="{BB962C8B-B14F-4D97-AF65-F5344CB8AC3E}">
        <p14:creationId xmlns:p14="http://schemas.microsoft.com/office/powerpoint/2010/main" val="3304089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255D1281-FCFA-4302-B640-AD6AE69F4978}" type="slidenum">
              <a:rPr lang="en-CA"/>
              <a:pPr>
                <a:defRPr/>
              </a:pPr>
              <a:t>‹#›</a:t>
            </a:fld>
            <a:endParaRPr lang="en-CA"/>
          </a:p>
        </p:txBody>
      </p:sp>
    </p:spTree>
    <p:extLst>
      <p:ext uri="{BB962C8B-B14F-4D97-AF65-F5344CB8AC3E}">
        <p14:creationId xmlns:p14="http://schemas.microsoft.com/office/powerpoint/2010/main" val="1789100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A"/>
          </a:p>
        </p:txBody>
      </p:sp>
      <p:sp>
        <p:nvSpPr>
          <p:cNvPr id="3" name="Content Placeholder 2"/>
          <p:cNvSpPr>
            <a:spLocks noGrp="1"/>
          </p:cNvSpPr>
          <p:nvPr>
            <p:ph sz="half" idx="1"/>
          </p:nvPr>
        </p:nvSpPr>
        <p:spPr>
          <a:xfrm>
            <a:off x="117475" y="927100"/>
            <a:ext cx="4376738" cy="5575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Content Placeholder 3"/>
          <p:cNvSpPr>
            <a:spLocks noGrp="1"/>
          </p:cNvSpPr>
          <p:nvPr>
            <p:ph sz="half" idx="2"/>
          </p:nvPr>
        </p:nvSpPr>
        <p:spPr>
          <a:xfrm>
            <a:off x="4646613" y="927100"/>
            <a:ext cx="4378325" cy="5575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Rectangle 6"/>
          <p:cNvSpPr>
            <a:spLocks noGrp="1" noChangeArrowheads="1"/>
          </p:cNvSpPr>
          <p:nvPr>
            <p:ph type="sldNum" sz="quarter" idx="10"/>
          </p:nvPr>
        </p:nvSpPr>
        <p:spPr>
          <a:ln/>
        </p:spPr>
        <p:txBody>
          <a:bodyPr/>
          <a:lstStyle>
            <a:lvl1pPr>
              <a:defRPr/>
            </a:lvl1pPr>
          </a:lstStyle>
          <a:p>
            <a:pPr>
              <a:defRPr/>
            </a:pPr>
            <a:fld id="{2E765206-ACC5-4075-82EA-364C2EE478AE}" type="slidenum">
              <a:rPr lang="en-CA"/>
              <a:pPr>
                <a:defRPr/>
              </a:pPr>
              <a:t>‹#›</a:t>
            </a:fld>
            <a:endParaRPr lang="en-CA"/>
          </a:p>
        </p:txBody>
      </p:sp>
    </p:spTree>
    <p:extLst>
      <p:ext uri="{BB962C8B-B14F-4D97-AF65-F5344CB8AC3E}">
        <p14:creationId xmlns:p14="http://schemas.microsoft.com/office/powerpoint/2010/main" val="1994716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fr-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7" name="Rectangle 6"/>
          <p:cNvSpPr>
            <a:spLocks noGrp="1" noChangeArrowheads="1"/>
          </p:cNvSpPr>
          <p:nvPr>
            <p:ph type="sldNum" sz="quarter" idx="10"/>
          </p:nvPr>
        </p:nvSpPr>
        <p:spPr>
          <a:ln/>
        </p:spPr>
        <p:txBody>
          <a:bodyPr/>
          <a:lstStyle>
            <a:lvl1pPr>
              <a:defRPr/>
            </a:lvl1pPr>
          </a:lstStyle>
          <a:p>
            <a:pPr>
              <a:defRPr/>
            </a:pPr>
            <a:fld id="{1B73205F-B3F1-4195-84E9-95B1EA1F2665}" type="slidenum">
              <a:rPr lang="en-CA"/>
              <a:pPr>
                <a:defRPr/>
              </a:pPr>
              <a:t>‹#›</a:t>
            </a:fld>
            <a:endParaRPr lang="en-CA"/>
          </a:p>
        </p:txBody>
      </p:sp>
    </p:spTree>
    <p:extLst>
      <p:ext uri="{BB962C8B-B14F-4D97-AF65-F5344CB8AC3E}">
        <p14:creationId xmlns:p14="http://schemas.microsoft.com/office/powerpoint/2010/main" val="3118864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A"/>
          </a:p>
        </p:txBody>
      </p:sp>
      <p:sp>
        <p:nvSpPr>
          <p:cNvPr id="3" name="Rectangle 6"/>
          <p:cNvSpPr>
            <a:spLocks noGrp="1" noChangeArrowheads="1"/>
          </p:cNvSpPr>
          <p:nvPr>
            <p:ph type="sldNum" sz="quarter" idx="10"/>
          </p:nvPr>
        </p:nvSpPr>
        <p:spPr>
          <a:ln/>
        </p:spPr>
        <p:txBody>
          <a:bodyPr/>
          <a:lstStyle>
            <a:lvl1pPr>
              <a:defRPr/>
            </a:lvl1pPr>
          </a:lstStyle>
          <a:p>
            <a:pPr>
              <a:defRPr/>
            </a:pPr>
            <a:fld id="{8845FFC7-F9E4-422C-9131-CAA898EDB5F8}" type="slidenum">
              <a:rPr lang="en-CA"/>
              <a:pPr>
                <a:defRPr/>
              </a:pPr>
              <a:t>‹#›</a:t>
            </a:fld>
            <a:endParaRPr lang="en-CA"/>
          </a:p>
        </p:txBody>
      </p:sp>
    </p:spTree>
    <p:extLst>
      <p:ext uri="{BB962C8B-B14F-4D97-AF65-F5344CB8AC3E}">
        <p14:creationId xmlns:p14="http://schemas.microsoft.com/office/powerpoint/2010/main" val="434539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291D7F4E-775F-49B3-9ABC-74199CF05B9F}" type="slidenum">
              <a:rPr lang="en-CA"/>
              <a:pPr>
                <a:defRPr/>
              </a:pPr>
              <a:t>‹#›</a:t>
            </a:fld>
            <a:endParaRPr lang="en-CA"/>
          </a:p>
        </p:txBody>
      </p:sp>
    </p:spTree>
    <p:extLst>
      <p:ext uri="{BB962C8B-B14F-4D97-AF65-F5344CB8AC3E}">
        <p14:creationId xmlns:p14="http://schemas.microsoft.com/office/powerpoint/2010/main" val="2999187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EB63C20-B9A1-4606-8CA0-EA3CA4B0E341}" type="slidenum">
              <a:rPr lang="en-CA"/>
              <a:pPr>
                <a:defRPr/>
              </a:pPr>
              <a:t>‹#›</a:t>
            </a:fld>
            <a:endParaRPr lang="en-CA"/>
          </a:p>
        </p:txBody>
      </p:sp>
    </p:spTree>
    <p:extLst>
      <p:ext uri="{BB962C8B-B14F-4D97-AF65-F5344CB8AC3E}">
        <p14:creationId xmlns:p14="http://schemas.microsoft.com/office/powerpoint/2010/main" val="211449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23BA491-C8A5-45FC-95FA-3E508FCCBBF6}" type="slidenum">
              <a:rPr lang="en-CA"/>
              <a:pPr>
                <a:defRPr/>
              </a:pPr>
              <a:t>‹#›</a:t>
            </a:fld>
            <a:endParaRPr lang="en-CA"/>
          </a:p>
        </p:txBody>
      </p:sp>
    </p:spTree>
    <p:extLst>
      <p:ext uri="{BB962C8B-B14F-4D97-AF65-F5344CB8AC3E}">
        <p14:creationId xmlns:p14="http://schemas.microsoft.com/office/powerpoint/2010/main" val="3162249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6"/>
          <p:cNvPicPr>
            <a:picLocks noChangeAspect="1" noChangeArrowheads="1"/>
          </p:cNvPicPr>
          <p:nvPr userDrawn="1"/>
        </p:nvPicPr>
        <p:blipFill>
          <a:blip r:embed="rId13">
            <a:extLst>
              <a:ext uri="{28A0092B-C50C-407E-A947-70E740481C1C}">
                <a14:useLocalDpi xmlns:a14="http://schemas.microsoft.com/office/drawing/2010/main" val="0"/>
              </a:ext>
            </a:extLst>
          </a:blip>
          <a:srcRect t="13208" b="18869"/>
          <a:stretch>
            <a:fillRect/>
          </a:stretch>
        </p:blipFill>
        <p:spPr bwMode="auto">
          <a:xfrm>
            <a:off x="0" y="6515100"/>
            <a:ext cx="1238250" cy="3429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pic>
      <p:pic>
        <p:nvPicPr>
          <p:cNvPr id="1027" name="Picture 64" descr="diveboat"/>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t="1909" b="5249"/>
          <a:stretch>
            <a:fillRect/>
          </a:stretch>
        </p:blipFill>
        <p:spPr bwMode="auto">
          <a:xfrm>
            <a:off x="0" y="0"/>
            <a:ext cx="91408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3"/>
          <p:cNvSpPr>
            <a:spLocks noGrp="1" noChangeArrowheads="1"/>
          </p:cNvSpPr>
          <p:nvPr>
            <p:ph type="title"/>
          </p:nvPr>
        </p:nvSpPr>
        <p:spPr bwMode="auto">
          <a:xfrm>
            <a:off x="117475" y="234950"/>
            <a:ext cx="8907463" cy="60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1029" name="Rectangle 4"/>
          <p:cNvSpPr>
            <a:spLocks noGrp="1" noChangeArrowheads="1"/>
          </p:cNvSpPr>
          <p:nvPr>
            <p:ph type="body" idx="1"/>
          </p:nvPr>
        </p:nvSpPr>
        <p:spPr bwMode="auto">
          <a:xfrm>
            <a:off x="117475" y="927100"/>
            <a:ext cx="8907463" cy="557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a:t>Click to edit Master text styles </a:t>
            </a:r>
          </a:p>
          <a:p>
            <a:pPr lvl="1"/>
            <a:r>
              <a:rPr lang="en-CA" altLang="en-US"/>
              <a:t>Level two</a:t>
            </a:r>
          </a:p>
          <a:p>
            <a:pPr lvl="2"/>
            <a:r>
              <a:rPr lang="en-CA" altLang="en-US"/>
              <a:t>Level three</a:t>
            </a:r>
          </a:p>
          <a:p>
            <a:pPr lvl="3"/>
            <a:r>
              <a:rPr lang="en-CA" altLang="en-US"/>
              <a:t>Level four</a:t>
            </a:r>
          </a:p>
        </p:txBody>
      </p:sp>
      <p:sp>
        <p:nvSpPr>
          <p:cNvPr id="350214" name="Rectangle 6"/>
          <p:cNvSpPr>
            <a:spLocks noGrp="1" noChangeArrowheads="1"/>
          </p:cNvSpPr>
          <p:nvPr>
            <p:ph type="sldNum" sz="quarter" idx="4"/>
          </p:nvPr>
        </p:nvSpPr>
        <p:spPr bwMode="auto">
          <a:xfrm>
            <a:off x="8504238" y="6472238"/>
            <a:ext cx="639762" cy="30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defTabSz="762000" eaLnBrk="0" hangingPunct="0">
              <a:spcBef>
                <a:spcPct val="0"/>
              </a:spcBef>
              <a:defRPr sz="1200">
                <a:solidFill>
                  <a:srgbClr val="002654"/>
                </a:solidFill>
              </a:defRPr>
            </a:lvl1pPr>
          </a:lstStyle>
          <a:p>
            <a:pPr>
              <a:defRPr/>
            </a:pPr>
            <a:fld id="{A683F9BB-5F48-4187-9B13-5FDA30D2B948}" type="slidenum">
              <a:rPr lang="en-CA"/>
              <a:pPr>
                <a:defRPr/>
              </a:pPr>
              <a:t>‹#›</a:t>
            </a:fld>
            <a:endParaRPr lang="en-CA"/>
          </a:p>
        </p:txBody>
      </p:sp>
      <p:sp>
        <p:nvSpPr>
          <p:cNvPr id="1031" name="Text Box 13"/>
          <p:cNvSpPr txBox="1">
            <a:spLocks noChangeArrowheads="1"/>
          </p:cNvSpPr>
          <p:nvPr/>
        </p:nvSpPr>
        <p:spPr bwMode="auto">
          <a:xfrm>
            <a:off x="3462338" y="6659563"/>
            <a:ext cx="5276850"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50000"/>
              </a:spcBef>
              <a:spcAft>
                <a:spcPct val="0"/>
              </a:spcAft>
              <a:defRPr sz="1600">
                <a:solidFill>
                  <a:schemeClr val="tx1"/>
                </a:solidFill>
                <a:latin typeface="Arial" pitchFamily="34" charset="0"/>
              </a:defRPr>
            </a:lvl6pPr>
            <a:lvl7pPr marL="2971800" indent="-228600" eaLnBrk="0" fontAlgn="base" hangingPunct="0">
              <a:spcBef>
                <a:spcPct val="50000"/>
              </a:spcBef>
              <a:spcAft>
                <a:spcPct val="0"/>
              </a:spcAft>
              <a:defRPr sz="1600">
                <a:solidFill>
                  <a:schemeClr val="tx1"/>
                </a:solidFill>
                <a:latin typeface="Arial" pitchFamily="34" charset="0"/>
              </a:defRPr>
            </a:lvl7pPr>
            <a:lvl8pPr marL="3429000" indent="-228600" eaLnBrk="0" fontAlgn="base" hangingPunct="0">
              <a:spcBef>
                <a:spcPct val="50000"/>
              </a:spcBef>
              <a:spcAft>
                <a:spcPct val="0"/>
              </a:spcAft>
              <a:defRPr sz="1600">
                <a:solidFill>
                  <a:schemeClr val="tx1"/>
                </a:solidFill>
                <a:latin typeface="Arial" pitchFamily="34" charset="0"/>
              </a:defRPr>
            </a:lvl8pPr>
            <a:lvl9pPr marL="3886200" indent="-228600" eaLnBrk="0" fontAlgn="base" hangingPunct="0">
              <a:spcBef>
                <a:spcPct val="50000"/>
              </a:spcBef>
              <a:spcAft>
                <a:spcPct val="0"/>
              </a:spcAft>
              <a:defRPr sz="1600">
                <a:solidFill>
                  <a:schemeClr val="tx1"/>
                </a:solidFill>
                <a:latin typeface="Arial" pitchFamily="34" charset="0"/>
              </a:defRPr>
            </a:lvl9pPr>
          </a:lstStyle>
          <a:p>
            <a:pPr algn="r" eaLnBrk="1" hangingPunct="1">
              <a:defRPr/>
            </a:pPr>
            <a:r>
              <a:rPr lang="en-CA" sz="700" dirty="0">
                <a:cs typeface="Arial" pitchFamily="34" charset="0"/>
              </a:rPr>
              <a:t>SEG3101 (Fall 2018).   Requirements Elicitation</a:t>
            </a:r>
            <a:endParaRPr lang="en-CA" sz="700" dirty="0"/>
          </a:p>
        </p:txBody>
      </p:sp>
      <p:sp>
        <p:nvSpPr>
          <p:cNvPr id="1032" name="Rectangle 60"/>
          <p:cNvSpPr>
            <a:spLocks noChangeArrowheads="1"/>
          </p:cNvSpPr>
          <p:nvPr userDrawn="1"/>
        </p:nvSpPr>
        <p:spPr bwMode="auto">
          <a:xfrm>
            <a:off x="0" y="0"/>
            <a:ext cx="9144000" cy="271463"/>
          </a:xfrm>
          <a:prstGeom prst="rect">
            <a:avLst/>
          </a:prstGeom>
          <a:solidFill>
            <a:srgbClr val="CDCDCD">
              <a:alpha val="39999"/>
            </a:srgb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50000"/>
              </a:spcBef>
              <a:spcAft>
                <a:spcPct val="0"/>
              </a:spcAft>
              <a:defRPr sz="1600">
                <a:solidFill>
                  <a:schemeClr val="tx1"/>
                </a:solidFill>
                <a:latin typeface="Arial" pitchFamily="34" charset="0"/>
              </a:defRPr>
            </a:lvl6pPr>
            <a:lvl7pPr marL="2971800" indent="-228600" eaLnBrk="0" fontAlgn="base" hangingPunct="0">
              <a:spcBef>
                <a:spcPct val="50000"/>
              </a:spcBef>
              <a:spcAft>
                <a:spcPct val="0"/>
              </a:spcAft>
              <a:defRPr sz="1600">
                <a:solidFill>
                  <a:schemeClr val="tx1"/>
                </a:solidFill>
                <a:latin typeface="Arial" pitchFamily="34" charset="0"/>
              </a:defRPr>
            </a:lvl7pPr>
            <a:lvl8pPr marL="3429000" indent="-228600" eaLnBrk="0" fontAlgn="base" hangingPunct="0">
              <a:spcBef>
                <a:spcPct val="50000"/>
              </a:spcBef>
              <a:spcAft>
                <a:spcPct val="0"/>
              </a:spcAft>
              <a:defRPr sz="1600">
                <a:solidFill>
                  <a:schemeClr val="tx1"/>
                </a:solidFill>
                <a:latin typeface="Arial" pitchFamily="34" charset="0"/>
              </a:defRPr>
            </a:lvl8pPr>
            <a:lvl9pPr marL="3886200" indent="-228600" eaLnBrk="0" fontAlgn="base" hangingPunct="0">
              <a:spcBef>
                <a:spcPct val="50000"/>
              </a:spcBef>
              <a:spcAft>
                <a:spcPct val="0"/>
              </a:spcAft>
              <a:defRPr sz="1600">
                <a:solidFill>
                  <a:schemeClr val="tx1"/>
                </a:solidFill>
                <a:latin typeface="Arial" pitchFamily="34" charset="0"/>
              </a:defRPr>
            </a:lvl9pPr>
          </a:lstStyle>
          <a:p>
            <a:pPr eaLnBrk="1" hangingPunct="1">
              <a:defRPr/>
            </a:pPr>
            <a:endParaRPr lang="fr-CA" altLang="en-US"/>
          </a:p>
        </p:txBody>
      </p:sp>
      <p:sp>
        <p:nvSpPr>
          <p:cNvPr id="1033" name="Rectangle 46"/>
          <p:cNvSpPr>
            <a:spLocks noChangeArrowheads="1"/>
          </p:cNvSpPr>
          <p:nvPr userDrawn="1"/>
        </p:nvSpPr>
        <p:spPr bwMode="auto">
          <a:xfrm>
            <a:off x="0" y="781050"/>
            <a:ext cx="9144000" cy="68263"/>
          </a:xfrm>
          <a:prstGeom prst="rect">
            <a:avLst/>
          </a:prstGeom>
          <a:solidFill>
            <a:srgbClr val="CDCDCD">
              <a:alpha val="39999"/>
            </a:srgb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50000"/>
              </a:spcBef>
              <a:spcAft>
                <a:spcPct val="0"/>
              </a:spcAft>
              <a:defRPr sz="1600">
                <a:solidFill>
                  <a:schemeClr val="tx1"/>
                </a:solidFill>
                <a:latin typeface="Arial" pitchFamily="34" charset="0"/>
              </a:defRPr>
            </a:lvl6pPr>
            <a:lvl7pPr marL="2971800" indent="-228600" eaLnBrk="0" fontAlgn="base" hangingPunct="0">
              <a:spcBef>
                <a:spcPct val="50000"/>
              </a:spcBef>
              <a:spcAft>
                <a:spcPct val="0"/>
              </a:spcAft>
              <a:defRPr sz="1600">
                <a:solidFill>
                  <a:schemeClr val="tx1"/>
                </a:solidFill>
                <a:latin typeface="Arial" pitchFamily="34" charset="0"/>
              </a:defRPr>
            </a:lvl7pPr>
            <a:lvl8pPr marL="3429000" indent="-228600" eaLnBrk="0" fontAlgn="base" hangingPunct="0">
              <a:spcBef>
                <a:spcPct val="50000"/>
              </a:spcBef>
              <a:spcAft>
                <a:spcPct val="0"/>
              </a:spcAft>
              <a:defRPr sz="1600">
                <a:solidFill>
                  <a:schemeClr val="tx1"/>
                </a:solidFill>
                <a:latin typeface="Arial" pitchFamily="34" charset="0"/>
              </a:defRPr>
            </a:lvl8pPr>
            <a:lvl9pPr marL="3886200" indent="-228600" eaLnBrk="0" fontAlgn="base" hangingPunct="0">
              <a:spcBef>
                <a:spcPct val="50000"/>
              </a:spcBef>
              <a:spcAft>
                <a:spcPct val="0"/>
              </a:spcAft>
              <a:defRPr sz="1600">
                <a:solidFill>
                  <a:schemeClr val="tx1"/>
                </a:solidFill>
                <a:latin typeface="Arial" pitchFamily="34" charset="0"/>
              </a:defRPr>
            </a:lvl9pPr>
          </a:lstStyle>
          <a:p>
            <a:pPr eaLnBrk="1" hangingPunct="1">
              <a:defRPr/>
            </a:pPr>
            <a:endParaRPr lang="fr-CA" altLang="en-US"/>
          </a:p>
        </p:txBody>
      </p:sp>
      <p:sp>
        <p:nvSpPr>
          <p:cNvPr id="1034" name="Line 61"/>
          <p:cNvSpPr>
            <a:spLocks noChangeShapeType="1"/>
          </p:cNvSpPr>
          <p:nvPr userDrawn="1"/>
        </p:nvSpPr>
        <p:spPr bwMode="auto">
          <a:xfrm>
            <a:off x="0" y="78105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a:spAutoFit/>
          </a:bodyPr>
          <a:lstStyle/>
          <a:p>
            <a:endParaRPr lang="en-CA"/>
          </a:p>
        </p:txBody>
      </p:sp>
      <p:sp>
        <p:nvSpPr>
          <p:cNvPr id="1035" name="Line 62"/>
          <p:cNvSpPr>
            <a:spLocks noChangeShapeType="1"/>
          </p:cNvSpPr>
          <p:nvPr userDrawn="1"/>
        </p:nvSpPr>
        <p:spPr bwMode="auto">
          <a:xfrm>
            <a:off x="0" y="271463"/>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a:spAutoFit/>
          </a:bodyPr>
          <a:lstStyle/>
          <a:p>
            <a:endParaRPr lang="en-CA"/>
          </a:p>
        </p:txBody>
      </p:sp>
      <p:sp>
        <p:nvSpPr>
          <p:cNvPr id="1036" name="Line 63"/>
          <p:cNvSpPr>
            <a:spLocks noChangeShapeType="1"/>
          </p:cNvSpPr>
          <p:nvPr userDrawn="1"/>
        </p:nvSpPr>
        <p:spPr bwMode="auto">
          <a:xfrm>
            <a:off x="0" y="849313"/>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a:spAutoFit/>
          </a:bodyPr>
          <a:lstStyle/>
          <a:p>
            <a:endParaRPr lang="en-CA"/>
          </a:p>
        </p:txBody>
      </p:sp>
    </p:spTree>
  </p:cSld>
  <p:clrMap bg1="lt1" tx1="dk1" bg2="lt2" tx2="dk2" accent1="accent1" accent2="accent2" accent3="accent3" accent4="accent4" accent5="accent5" accent6="accent6" hlink="hlink" folHlink="folHlink"/>
  <p:sldLayoutIdLst>
    <p:sldLayoutId id="2147483697"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rtl="0" eaLnBrk="0" fontAlgn="base" hangingPunct="0">
        <a:spcBef>
          <a:spcPct val="0"/>
        </a:spcBef>
        <a:spcAft>
          <a:spcPct val="0"/>
        </a:spcAft>
        <a:defRPr sz="2800" b="1">
          <a:solidFill>
            <a:srgbClr val="002654"/>
          </a:solidFill>
          <a:latin typeface="+mj-lt"/>
          <a:ea typeface="+mj-ea"/>
          <a:cs typeface="+mj-cs"/>
        </a:defRPr>
      </a:lvl1pPr>
      <a:lvl2pPr algn="l" rtl="0" eaLnBrk="0" fontAlgn="base" hangingPunct="0">
        <a:spcBef>
          <a:spcPct val="0"/>
        </a:spcBef>
        <a:spcAft>
          <a:spcPct val="0"/>
        </a:spcAft>
        <a:defRPr sz="2800" b="1">
          <a:solidFill>
            <a:srgbClr val="002654"/>
          </a:solidFill>
          <a:latin typeface="Arial" pitchFamily="34" charset="0"/>
        </a:defRPr>
      </a:lvl2pPr>
      <a:lvl3pPr algn="l" rtl="0" eaLnBrk="0" fontAlgn="base" hangingPunct="0">
        <a:spcBef>
          <a:spcPct val="0"/>
        </a:spcBef>
        <a:spcAft>
          <a:spcPct val="0"/>
        </a:spcAft>
        <a:defRPr sz="2800" b="1">
          <a:solidFill>
            <a:srgbClr val="002654"/>
          </a:solidFill>
          <a:latin typeface="Arial" pitchFamily="34" charset="0"/>
        </a:defRPr>
      </a:lvl3pPr>
      <a:lvl4pPr algn="l" rtl="0" eaLnBrk="0" fontAlgn="base" hangingPunct="0">
        <a:spcBef>
          <a:spcPct val="0"/>
        </a:spcBef>
        <a:spcAft>
          <a:spcPct val="0"/>
        </a:spcAft>
        <a:defRPr sz="2800" b="1">
          <a:solidFill>
            <a:srgbClr val="002654"/>
          </a:solidFill>
          <a:latin typeface="Arial" pitchFamily="34" charset="0"/>
        </a:defRPr>
      </a:lvl4pPr>
      <a:lvl5pPr algn="l" rtl="0" eaLnBrk="0" fontAlgn="base" hangingPunct="0">
        <a:spcBef>
          <a:spcPct val="0"/>
        </a:spcBef>
        <a:spcAft>
          <a:spcPct val="0"/>
        </a:spcAft>
        <a:defRPr sz="2800" b="1">
          <a:solidFill>
            <a:srgbClr val="002654"/>
          </a:solidFill>
          <a:latin typeface="Arial" pitchFamily="34" charset="0"/>
        </a:defRPr>
      </a:lvl5pPr>
      <a:lvl6pPr marL="457200" algn="l" rtl="0" fontAlgn="base">
        <a:spcBef>
          <a:spcPct val="0"/>
        </a:spcBef>
        <a:spcAft>
          <a:spcPct val="0"/>
        </a:spcAft>
        <a:defRPr sz="2800" b="1">
          <a:solidFill>
            <a:srgbClr val="002654"/>
          </a:solidFill>
          <a:latin typeface="Arial" pitchFamily="34" charset="0"/>
        </a:defRPr>
      </a:lvl6pPr>
      <a:lvl7pPr marL="914400" algn="l" rtl="0" fontAlgn="base">
        <a:spcBef>
          <a:spcPct val="0"/>
        </a:spcBef>
        <a:spcAft>
          <a:spcPct val="0"/>
        </a:spcAft>
        <a:defRPr sz="2800" b="1">
          <a:solidFill>
            <a:srgbClr val="002654"/>
          </a:solidFill>
          <a:latin typeface="Arial" pitchFamily="34" charset="0"/>
        </a:defRPr>
      </a:lvl7pPr>
      <a:lvl8pPr marL="1371600" algn="l" rtl="0" fontAlgn="base">
        <a:spcBef>
          <a:spcPct val="0"/>
        </a:spcBef>
        <a:spcAft>
          <a:spcPct val="0"/>
        </a:spcAft>
        <a:defRPr sz="2800" b="1">
          <a:solidFill>
            <a:srgbClr val="002654"/>
          </a:solidFill>
          <a:latin typeface="Arial" pitchFamily="34" charset="0"/>
        </a:defRPr>
      </a:lvl8pPr>
      <a:lvl9pPr marL="1828800" algn="l" rtl="0" fontAlgn="base">
        <a:spcBef>
          <a:spcPct val="0"/>
        </a:spcBef>
        <a:spcAft>
          <a:spcPct val="0"/>
        </a:spcAft>
        <a:defRPr sz="2800" b="1">
          <a:solidFill>
            <a:srgbClr val="002654"/>
          </a:solidFill>
          <a:latin typeface="Arial" pitchFamily="34" charset="0"/>
        </a:defRPr>
      </a:lvl9pPr>
    </p:titleStyle>
    <p:bodyStyle>
      <a:lvl1pPr marL="384175" indent="-198438" algn="l" rtl="0" eaLnBrk="0" fontAlgn="base" hangingPunct="0">
        <a:lnSpc>
          <a:spcPts val="2600"/>
        </a:lnSpc>
        <a:spcBef>
          <a:spcPts val="600"/>
        </a:spcBef>
        <a:spcAft>
          <a:spcPct val="0"/>
        </a:spcAft>
        <a:buClr>
          <a:srgbClr val="D62828"/>
        </a:buClr>
        <a:buSzPct val="130000"/>
        <a:buChar char="•"/>
        <a:defRPr sz="2400">
          <a:solidFill>
            <a:srgbClr val="002654"/>
          </a:solidFill>
          <a:latin typeface="+mn-lt"/>
          <a:ea typeface="+mn-ea"/>
          <a:cs typeface="+mn-cs"/>
        </a:defRPr>
      </a:lvl1pPr>
      <a:lvl2pPr marL="773113" indent="-198438" algn="l" rtl="0" eaLnBrk="0" fontAlgn="base" hangingPunct="0">
        <a:lnSpc>
          <a:spcPts val="2600"/>
        </a:lnSpc>
        <a:spcBef>
          <a:spcPts val="600"/>
        </a:spcBef>
        <a:spcAft>
          <a:spcPct val="0"/>
        </a:spcAft>
        <a:buChar char="•"/>
        <a:defRPr sz="2000">
          <a:solidFill>
            <a:srgbClr val="002654"/>
          </a:solidFill>
          <a:latin typeface="+mn-lt"/>
        </a:defRPr>
      </a:lvl2pPr>
      <a:lvl3pPr marL="1149350" indent="-185738" algn="l" rtl="0" eaLnBrk="0" fontAlgn="base" hangingPunct="0">
        <a:lnSpc>
          <a:spcPts val="2600"/>
        </a:lnSpc>
        <a:spcBef>
          <a:spcPts val="600"/>
        </a:spcBef>
        <a:spcAft>
          <a:spcPct val="0"/>
        </a:spcAft>
        <a:buChar char="•"/>
        <a:defRPr>
          <a:solidFill>
            <a:srgbClr val="002654"/>
          </a:solidFill>
          <a:latin typeface="+mn-lt"/>
        </a:defRPr>
      </a:lvl3pPr>
      <a:lvl4pPr marL="1524000" indent="-184150" algn="l" rtl="0" eaLnBrk="0" fontAlgn="base" hangingPunct="0">
        <a:lnSpc>
          <a:spcPts val="2600"/>
        </a:lnSpc>
        <a:spcBef>
          <a:spcPts val="600"/>
        </a:spcBef>
        <a:spcAft>
          <a:spcPct val="0"/>
        </a:spcAft>
        <a:buChar char="•"/>
        <a:defRPr sz="1600">
          <a:solidFill>
            <a:srgbClr val="002654"/>
          </a:solidFill>
          <a:latin typeface="+mn-lt"/>
        </a:defRPr>
      </a:lvl4pPr>
      <a:lvl5pPr marL="1905000" indent="-185738" algn="l" rtl="0" eaLnBrk="0" fontAlgn="base" hangingPunct="0">
        <a:lnSpc>
          <a:spcPct val="110000"/>
        </a:lnSpc>
        <a:spcBef>
          <a:spcPct val="30000"/>
        </a:spcBef>
        <a:spcAft>
          <a:spcPct val="0"/>
        </a:spcAft>
        <a:defRPr sz="1200">
          <a:solidFill>
            <a:srgbClr val="002654"/>
          </a:solidFill>
          <a:latin typeface="+mn-lt"/>
        </a:defRPr>
      </a:lvl5pPr>
      <a:lvl6pPr marL="2362200" indent="-185738" algn="l" rtl="0" fontAlgn="base">
        <a:lnSpc>
          <a:spcPct val="110000"/>
        </a:lnSpc>
        <a:spcBef>
          <a:spcPct val="30000"/>
        </a:spcBef>
        <a:spcAft>
          <a:spcPct val="0"/>
        </a:spcAft>
        <a:defRPr sz="1200">
          <a:solidFill>
            <a:srgbClr val="002654"/>
          </a:solidFill>
          <a:latin typeface="+mn-lt"/>
        </a:defRPr>
      </a:lvl6pPr>
      <a:lvl7pPr marL="2819400" indent="-185738" algn="l" rtl="0" fontAlgn="base">
        <a:lnSpc>
          <a:spcPct val="110000"/>
        </a:lnSpc>
        <a:spcBef>
          <a:spcPct val="30000"/>
        </a:spcBef>
        <a:spcAft>
          <a:spcPct val="0"/>
        </a:spcAft>
        <a:defRPr sz="1200">
          <a:solidFill>
            <a:srgbClr val="002654"/>
          </a:solidFill>
          <a:latin typeface="+mn-lt"/>
        </a:defRPr>
      </a:lvl7pPr>
      <a:lvl8pPr marL="3276600" indent="-185738" algn="l" rtl="0" fontAlgn="base">
        <a:lnSpc>
          <a:spcPct val="110000"/>
        </a:lnSpc>
        <a:spcBef>
          <a:spcPct val="30000"/>
        </a:spcBef>
        <a:spcAft>
          <a:spcPct val="0"/>
        </a:spcAft>
        <a:defRPr sz="1200">
          <a:solidFill>
            <a:srgbClr val="002654"/>
          </a:solidFill>
          <a:latin typeface="+mn-lt"/>
        </a:defRPr>
      </a:lvl8pPr>
      <a:lvl9pPr marL="3733800" indent="-185738" algn="l" rtl="0" fontAlgn="base">
        <a:lnSpc>
          <a:spcPct val="110000"/>
        </a:lnSpc>
        <a:spcBef>
          <a:spcPct val="30000"/>
        </a:spcBef>
        <a:spcAft>
          <a:spcPct val="0"/>
        </a:spcAft>
        <a:defRPr sz="1200">
          <a:solidFill>
            <a:srgbClr val="002654"/>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en.wikipedia.org/wiki/Paper_prototyping"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hyperlink" Target="https://app.moqups.com/" TargetMode="Externa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4.emf"/><Relationship Id="rId4" Type="http://schemas.openxmlformats.org/officeDocument/2006/relationships/oleObject" Target="../embeddings/oleObject1.bin"/></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5.emf"/><Relationship Id="rId4" Type="http://schemas.openxmlformats.org/officeDocument/2006/relationships/oleObject" Target="../embeddings/oleObject2.bin"/></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hyperlink" Target="http://zen-tools.com/rucm/index.html" TargetMode="External"/><Relationship Id="rId2" Type="http://schemas.openxmlformats.org/officeDocument/2006/relationships/hyperlink" Target="http://www.site.uottawa.ca/~ssome/Use_Case_Editor_UCEd.html"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zen-tools.com/rucm/Editors.html"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hyperlink" Target="http://zen-tools.com/rucm/metamodels/resources/Tool%20Teaser%20Video.mp4" TargetMode="External"/></Relationships>
</file>

<file path=ppt/slides/_rels/slide136.xml.rels><?xml version="1.0" encoding="UTF-8" standalone="yes"?>
<Relationships xmlns="http://schemas.openxmlformats.org/package/2006/relationships"><Relationship Id="rId2" Type="http://schemas.openxmlformats.org/officeDocument/2006/relationships/hyperlink" Target="https://en.wikipedia.org/wiki/User_story" TargetMode="Externa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hyperlink" Target="http://xprogramming.com/articles/expcardconversationconfirmation/"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hyperlink" Target="https://en.wikipedia.org/wiki/User_story" TargetMode="Externa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hyperlink" Target="https://en.wikipedia.org/wiki/INVEST_(mnemonic)"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hyperlink" Target="https://help.rallydev.com/writing-great-user-story"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hyperlink" Target="http://nomad8.com/acceptance_criteria/"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hyperlink" Target="https://doi.org/10.1007/s00766-016-0250-x"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hyperlink" Target="http://www.mountaingoatsoftware.com/agile/user-stories"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9.wmf"/><Relationship Id="rId4" Type="http://schemas.openxmlformats.org/officeDocument/2006/relationships/oleObject" Target="../embeddings/oleObject3.bin"/></Relationships>
</file>

<file path=ppt/slides/_rels/slide1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hyperlink" Target="http://www.jacksonworkbench.co.uk/stevefergspages/papers/ferg--whats_wrong_with_use_cases.html"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hyperlink" Target="http://dx.doi.org/10.1109/ICSE-SEIS.2017.8" TargetMode="Externa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hyperlink" Target="https://globalnews.ca/news/3539850/fort-mcmurray-wildfire-tweets-show-key-info-missing-during-disasters-u-of-c/" TargetMode="Externa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hyperlink" Target="http://dblp.uni-trier.de/pers/hd/n/Nabil:Hadeer" TargetMode="External"/><Relationship Id="rId7" Type="http://schemas.openxmlformats.org/officeDocument/2006/relationships/image" Target="../media/image61.jpg"/><Relationship Id="rId2" Type="http://schemas.openxmlformats.org/officeDocument/2006/relationships/hyperlink" Target="http://dblp.uni-trier.de/pers/hd/k/Kurtanovic:Zijad" TargetMode="External"/><Relationship Id="rId1" Type="http://schemas.openxmlformats.org/officeDocument/2006/relationships/slideLayout" Target="../slideLayouts/slideLayout2.xml"/><Relationship Id="rId6" Type="http://schemas.openxmlformats.org/officeDocument/2006/relationships/hyperlink" Target="https://crowdre.github.io/ws-2017/program.html" TargetMode="External"/><Relationship Id="rId5" Type="http://schemas.openxmlformats.org/officeDocument/2006/relationships/hyperlink" Target="http://dblp.uni-trier.de/db/journals/re/re21.html#MaalejKNS16" TargetMode="External"/><Relationship Id="rId4" Type="http://schemas.openxmlformats.org/officeDocument/2006/relationships/hyperlink" Target="http://dblp.uni-trier.de/pers/hd/s/Stanik:Christoph" TargetMode="External"/></Relationships>
</file>

<file path=ppt/slides/_rels/slide171.xml.rels><?xml version="1.0" encoding="UTF-8" standalone="yes"?>
<Relationships xmlns="http://schemas.openxmlformats.org/package/2006/relationships"><Relationship Id="rId2" Type="http://schemas.openxmlformats.org/officeDocument/2006/relationships/hyperlink" Target="http://www.astadia.com/blog/mis-using-user-stories-agile-project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scenarioplus.org.uk/papers/stakeholder_taxonomy/stakeholder_taxonomy.htm"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russellfaust.com/patient-persona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agile.csc.ncsu.edu/SEMaterials/Personas.pdf"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courses.ischool.berkeley.edu/i213/s09/lectures/Personas.ppt"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slideshare.net/alexcowan/online-workshop-a-day-in-the-lif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www.slideshare.net/alexcowan/online-workshop-a-day-in-the-life"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www.slideshare.net/alexcowan/online-workshop-a-day-in-the-life"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www.slideshare.net/alexcowan/online-workshop-a-day-in-the-lif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slideshare.net/alexcowan/online-workshop-a-day-in-the-life"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alexandercowan.com/tutorial-personas-problem-scenarios-user-stories/#Focusing_Perspective_with_Think-See-Feel-Do"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research.ijcaonline.org/volume116/number4/pxc3902408.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wmf"/></Relationships>
</file>

<file path=ppt/slides/_rels/slide42.xml.rels><?xml version="1.0" encoding="UTF-8" standalone="yes"?>
<Relationships xmlns="http://schemas.openxmlformats.org/package/2006/relationships"><Relationship Id="rId3" Type="http://schemas.openxmlformats.org/officeDocument/2006/relationships/hyperlink" Target="https://arxiv.org/pdf/1805.07951.pdf"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w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en.wikipedia.org/wiki/Dutch_auctio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wmf"/></Relationships>
</file>

<file path=ppt/slides/_rels/slide51.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8.wmf"/><Relationship Id="rId5" Type="http://schemas.openxmlformats.org/officeDocument/2006/relationships/image" Target="../media/image27.wmf"/><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3" Type="http://schemas.openxmlformats.org/officeDocument/2006/relationships/hyperlink" Target="http://mashable.com/2013/09/25/mind-mapping-tools/#9MfS8Icvt8q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w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ctp.di.fct.unl.pt/RE2017/slides/RE2017_Keynote_Romana.pdf"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5.xml.rels><?xml version="1.0" encoding="UTF-8" standalone="yes"?>
<Relationships xmlns="http://schemas.openxmlformats.org/package/2006/relationships"><Relationship Id="rId3" Type="http://schemas.openxmlformats.org/officeDocument/2006/relationships/hyperlink" Target="https://hpi.de/en/school-of-design-thinking.html"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ibm.com/design/thinking" TargetMode="Externa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link.springer.com/content/pdf/10.1007/978-3-319-54045-0_11.pdf"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www.lynda.com/" TargetMode="External"/><Relationship Id="rId2" Type="http://schemas.openxmlformats.org/officeDocument/2006/relationships/hyperlink" Target="http://www.youtube.com/watch?v=2WBef84bodc"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www.informatik.uni-trier.de/~ley/pers/hd/n/Niknafs:Ali.html"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www.youtube.com/watch?v=rSwVZJT9j1c" TargetMode="External"/><Relationship Id="rId2" Type="http://schemas.openxmlformats.org/officeDocument/2006/relationships/hyperlink" Target="http://en.wikipedia.org/wiki/Statistical_significance"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www.surveymonkey.com/blog/2015/02/11/5-common-survey-mistakes-ruin-your-data/" TargetMode="External"/><Relationship Id="rId2" Type="http://schemas.openxmlformats.org/officeDocument/2006/relationships/hyperlink" Target="https://surveytown.com/10-examples-of-biased-survey-questions/" TargetMode="External"/><Relationship Id="rId1" Type="http://schemas.openxmlformats.org/officeDocument/2006/relationships/slideLayout" Target="../slideLayouts/slideLayout2.xml"/><Relationship Id="rId5" Type="http://schemas.openxmlformats.org/officeDocument/2006/relationships/hyperlink" Target="http://www.ucdenver.edu/academics/colleges/SPA/FacultyStaff/Faculty/Documents/Callie%20Rennison%20Documents/example%20of%20bad%20survey%20questions.pdf" TargetMode="External"/><Relationship Id="rId4" Type="http://schemas.openxmlformats.org/officeDocument/2006/relationships/hyperlink" Target="https://www.qualtrics.com/blog/writing-survey-ques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ChangeArrowheads="1"/>
          </p:cNvSpPr>
          <p:nvPr/>
        </p:nvSpPr>
        <p:spPr bwMode="auto">
          <a:xfrm>
            <a:off x="0" y="5230813"/>
            <a:ext cx="9144000" cy="1154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indent="185738"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eaLnBrk="1" hangingPunct="1">
              <a:lnSpc>
                <a:spcPct val="80000"/>
              </a:lnSpc>
              <a:spcBef>
                <a:spcPct val="25000"/>
              </a:spcBef>
              <a:buFontTx/>
              <a:buNone/>
            </a:pPr>
            <a:r>
              <a:rPr lang="en-US" altLang="en-US" dirty="0">
                <a:solidFill>
                  <a:schemeClr val="bg1"/>
                </a:solidFill>
                <a:cs typeface="Times New Roman" pitchFamily="18" charset="0"/>
              </a:rPr>
              <a:t>Daniel Amyot, University of Ottawa</a:t>
            </a:r>
          </a:p>
          <a:p>
            <a:pPr algn="ctr" eaLnBrk="1" hangingPunct="1">
              <a:lnSpc>
                <a:spcPct val="80000"/>
              </a:lnSpc>
              <a:spcBef>
                <a:spcPct val="25000"/>
              </a:spcBef>
              <a:buFontTx/>
              <a:buNone/>
            </a:pPr>
            <a:endParaRPr lang="en-US" altLang="en-US" sz="1200" dirty="0">
              <a:solidFill>
                <a:schemeClr val="bg1"/>
              </a:solidFill>
              <a:cs typeface="Times New Roman" pitchFamily="18" charset="0"/>
            </a:endParaRPr>
          </a:p>
          <a:p>
            <a:pPr algn="ctr" eaLnBrk="1" hangingPunct="1">
              <a:lnSpc>
                <a:spcPct val="80000"/>
              </a:lnSpc>
              <a:spcBef>
                <a:spcPct val="25000"/>
              </a:spcBef>
              <a:buFontTx/>
              <a:buNone/>
            </a:pPr>
            <a:r>
              <a:rPr lang="en-US" altLang="en-US" sz="2000" dirty="0">
                <a:solidFill>
                  <a:schemeClr val="bg1"/>
                </a:solidFill>
                <a:cs typeface="Times New Roman" pitchFamily="18" charset="0"/>
              </a:rPr>
              <a:t>Based on PowerPoint slides by Gunter Mussbacher (2009)</a:t>
            </a:r>
          </a:p>
          <a:p>
            <a:pPr algn="ctr" eaLnBrk="1" hangingPunct="1">
              <a:lnSpc>
                <a:spcPct val="80000"/>
              </a:lnSpc>
              <a:spcBef>
                <a:spcPct val="25000"/>
              </a:spcBef>
              <a:buFontTx/>
              <a:buNone/>
            </a:pPr>
            <a:r>
              <a:rPr lang="en-US" altLang="en-US" sz="2000" dirty="0">
                <a:solidFill>
                  <a:schemeClr val="bg1"/>
                </a:solidFill>
                <a:cs typeface="Times New Roman" pitchFamily="18" charset="0"/>
              </a:rPr>
              <a:t>with material from:</a:t>
            </a:r>
          </a:p>
          <a:p>
            <a:pPr algn="ctr" eaLnBrk="1" hangingPunct="1">
              <a:lnSpc>
                <a:spcPct val="80000"/>
              </a:lnSpc>
              <a:spcBef>
                <a:spcPct val="25000"/>
              </a:spcBef>
              <a:buFontTx/>
              <a:buNone/>
            </a:pPr>
            <a:r>
              <a:rPr lang="en-CA" altLang="en-US" sz="2000" dirty="0">
                <a:solidFill>
                  <a:schemeClr val="bg1"/>
                </a:solidFill>
                <a:cs typeface="Times New Roman" pitchFamily="18" charset="0"/>
              </a:rPr>
              <a:t>Jo Atlee, Nancy Day, Dan Berry (all University of Waterloo);</a:t>
            </a:r>
            <a:br>
              <a:rPr lang="en-CA" altLang="en-US" sz="2000" dirty="0">
                <a:solidFill>
                  <a:schemeClr val="bg1"/>
                </a:solidFill>
                <a:cs typeface="Times New Roman" pitchFamily="18" charset="0"/>
              </a:rPr>
            </a:br>
            <a:r>
              <a:rPr lang="en-CA" altLang="en-US" sz="2000" dirty="0">
                <a:solidFill>
                  <a:schemeClr val="bg1"/>
                </a:solidFill>
                <a:cs typeface="Times New Roman" pitchFamily="18" charset="0"/>
              </a:rPr>
              <a:t>Lethbridge &amp; </a:t>
            </a:r>
            <a:r>
              <a:rPr lang="en-CA" altLang="en-US" sz="2000" dirty="0" err="1">
                <a:solidFill>
                  <a:schemeClr val="bg1"/>
                </a:solidFill>
                <a:cs typeface="Times New Roman" pitchFamily="18" charset="0"/>
              </a:rPr>
              <a:t>Laganière</a:t>
            </a:r>
            <a:r>
              <a:rPr lang="en-CA" altLang="en-US" sz="2000" dirty="0">
                <a:solidFill>
                  <a:schemeClr val="bg1"/>
                </a:solidFill>
                <a:cs typeface="Times New Roman" pitchFamily="18" charset="0"/>
              </a:rPr>
              <a:t>; </a:t>
            </a:r>
            <a:r>
              <a:rPr lang="en-CA" altLang="en-US" sz="2000" dirty="0" err="1">
                <a:solidFill>
                  <a:schemeClr val="bg1"/>
                </a:solidFill>
                <a:cs typeface="Times New Roman" pitchFamily="18" charset="0"/>
              </a:rPr>
              <a:t>Bruegge</a:t>
            </a:r>
            <a:r>
              <a:rPr lang="en-CA" altLang="en-US" sz="2000" dirty="0">
                <a:solidFill>
                  <a:schemeClr val="bg1"/>
                </a:solidFill>
                <a:cs typeface="Times New Roman" pitchFamily="18" charset="0"/>
              </a:rPr>
              <a:t> &amp; </a:t>
            </a:r>
            <a:r>
              <a:rPr lang="en-CA" altLang="en-US" sz="2000" dirty="0" err="1">
                <a:solidFill>
                  <a:schemeClr val="bg1"/>
                </a:solidFill>
                <a:cs typeface="Times New Roman" pitchFamily="18" charset="0"/>
              </a:rPr>
              <a:t>Dutoit</a:t>
            </a:r>
            <a:r>
              <a:rPr lang="en-CA" altLang="en-US" sz="2000" dirty="0">
                <a:solidFill>
                  <a:schemeClr val="bg1"/>
                </a:solidFill>
                <a:cs typeface="Times New Roman" pitchFamily="18" charset="0"/>
              </a:rPr>
              <a:t>; </a:t>
            </a:r>
            <a:br>
              <a:rPr lang="en-CA" altLang="en-US" sz="2000" dirty="0">
                <a:solidFill>
                  <a:schemeClr val="bg1"/>
                </a:solidFill>
                <a:cs typeface="Times New Roman" pitchFamily="18" charset="0"/>
              </a:rPr>
            </a:br>
            <a:r>
              <a:rPr lang="en-CA" altLang="en-US" sz="2000" dirty="0">
                <a:solidFill>
                  <a:schemeClr val="bg1"/>
                </a:solidFill>
                <a:cs typeface="Times New Roman" pitchFamily="18" charset="0"/>
              </a:rPr>
              <a:t>I. Alexander; </a:t>
            </a:r>
            <a:r>
              <a:rPr lang="en-US" altLang="en-US" sz="2000" dirty="0">
                <a:solidFill>
                  <a:schemeClr val="bg1"/>
                </a:solidFill>
                <a:cs typeface="Times New Roman" pitchFamily="18" charset="0"/>
              </a:rPr>
              <a:t>Amyot 2008-2017; Somé 2008, Bochmann 2010</a:t>
            </a:r>
          </a:p>
        </p:txBody>
      </p:sp>
      <p:sp>
        <p:nvSpPr>
          <p:cNvPr id="3075" name="Rectangle 13"/>
          <p:cNvSpPr>
            <a:spLocks noGrp="1" noChangeArrowheads="1"/>
          </p:cNvSpPr>
          <p:nvPr>
            <p:ph type="ctrTitle"/>
          </p:nvPr>
        </p:nvSpPr>
        <p:spPr>
          <a:xfrm>
            <a:off x="0" y="2343150"/>
            <a:ext cx="8872538" cy="1143000"/>
          </a:xfrm>
        </p:spPr>
        <p:txBody>
          <a:bodyPr/>
          <a:lstStyle/>
          <a:p>
            <a:pPr eaLnBrk="1" hangingPunct="1"/>
            <a:r>
              <a:rPr lang="en-CA" altLang="en-US" dirty="0"/>
              <a:t>Requirements Elicitation</a:t>
            </a:r>
          </a:p>
        </p:txBody>
      </p:sp>
      <p:sp>
        <p:nvSpPr>
          <p:cNvPr id="3076" name="Rectangle 17"/>
          <p:cNvSpPr>
            <a:spLocks noChangeArrowheads="1"/>
          </p:cNvSpPr>
          <p:nvPr/>
        </p:nvSpPr>
        <p:spPr bwMode="auto">
          <a:xfrm>
            <a:off x="2647950" y="842963"/>
            <a:ext cx="64008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lstStyle>
            <a:lvl1pPr indent="185738"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r" eaLnBrk="1" hangingPunct="1">
              <a:buFontTx/>
              <a:buNone/>
            </a:pPr>
            <a:r>
              <a:rPr lang="en-CA" altLang="en-US" sz="1400" dirty="0">
                <a:solidFill>
                  <a:schemeClr val="bg1"/>
                </a:solidFill>
              </a:rPr>
              <a:t>SEG3101 (Fall 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2"/>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a:lnSpc>
                <a:spcPct val="100000"/>
              </a:lnSpc>
              <a:spcBef>
                <a:spcPct val="0"/>
              </a:spcBef>
              <a:buClrTx/>
              <a:buSzTx/>
              <a:buFontTx/>
              <a:buNone/>
            </a:pPr>
            <a:fld id="{A8DEB2B7-A55B-4B98-A209-ED371CCD1145}" type="slidenum">
              <a:rPr lang="en-CA" altLang="en-US" sz="1200" smtClean="0"/>
              <a:pPr>
                <a:lnSpc>
                  <a:spcPct val="100000"/>
                </a:lnSpc>
                <a:spcBef>
                  <a:spcPct val="0"/>
                </a:spcBef>
                <a:buClrTx/>
                <a:buSzTx/>
                <a:buFontTx/>
                <a:buNone/>
              </a:pPr>
              <a:t>10</a:t>
            </a:fld>
            <a:endParaRPr lang="en-CA" altLang="en-US" sz="1200"/>
          </a:p>
        </p:txBody>
      </p:sp>
      <p:pic>
        <p:nvPicPr>
          <p:cNvPr id="1126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913" y="1177925"/>
            <a:ext cx="8004175" cy="5006975"/>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3"/>
          <p:cNvSpPr>
            <a:spLocks noGrp="1" noChangeArrowheads="1"/>
          </p:cNvSpPr>
          <p:nvPr>
            <p:ph type="title"/>
          </p:nvPr>
        </p:nvSpPr>
        <p:spPr/>
        <p:txBody>
          <a:bodyPr/>
          <a:lstStyle/>
          <a:p>
            <a:pPr eaLnBrk="1" hangingPunct="1"/>
            <a:r>
              <a:rPr lang="en-CA" altLang="en-US" dirty="0"/>
              <a:t>RE: More an Art than Science?</a:t>
            </a:r>
          </a:p>
        </p:txBody>
      </p:sp>
      <p:sp>
        <p:nvSpPr>
          <p:cNvPr id="11269" name="Text Box 4"/>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u="sng">
                <a:solidFill>
                  <a:schemeClr val="tx1"/>
                </a:solidFill>
              </a:rPr>
              <a:t>Goals, Risks, and Challenges</a:t>
            </a:r>
            <a:r>
              <a:rPr lang="en-CA" altLang="en-US" sz="1200">
                <a:solidFill>
                  <a:schemeClr val="tx1"/>
                </a:solidFill>
              </a:rPr>
              <a:t>             </a:t>
            </a:r>
            <a:r>
              <a:rPr lang="en-CA" altLang="en-US" sz="1200">
                <a:solidFill>
                  <a:srgbClr val="969696"/>
                </a:solidFill>
              </a:rPr>
              <a:t>Sources of Requirements             Requirements Elicitation Tasks             Elicitation Problems</a:t>
            </a:r>
          </a:p>
        </p:txBody>
      </p:sp>
    </p:spTree>
    <p:extLst>
      <p:ext uri="{BB962C8B-B14F-4D97-AF65-F5344CB8AC3E}">
        <p14:creationId xmlns:p14="http://schemas.microsoft.com/office/powerpoint/2010/main" val="3122257204"/>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136525" y="1469768"/>
            <a:ext cx="8872538" cy="1143000"/>
          </a:xfrm>
        </p:spPr>
        <p:txBody>
          <a:bodyPr/>
          <a:lstStyle/>
          <a:p>
            <a:pPr eaLnBrk="1" hangingPunct="1"/>
            <a:r>
              <a:rPr lang="en-CA" altLang="en-US" dirty="0"/>
              <a:t>Prototyping</a:t>
            </a:r>
            <a:endParaRPr lang="en-US" altLang="en-US" dirty="0"/>
          </a:p>
        </p:txBody>
      </p:sp>
      <p:pic>
        <p:nvPicPr>
          <p:cNvPr id="3" name="Picture 4" descr="prototype_tab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831" y="2453640"/>
            <a:ext cx="3759926" cy="288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 xmlns:a16="http://schemas.microsoft.com/office/drawing/2014/main" id="{1F2DE7CF-657C-4E38-8C3D-A9232ACE0FFE}"/>
              </a:ext>
            </a:extLst>
          </p:cNvPr>
          <p:cNvSpPr/>
          <p:nvPr/>
        </p:nvSpPr>
        <p:spPr>
          <a:xfrm>
            <a:off x="1338645" y="5411826"/>
            <a:ext cx="6690655" cy="907941"/>
          </a:xfrm>
          <a:prstGeom prst="rect">
            <a:avLst/>
          </a:prstGeom>
        </p:spPr>
        <p:txBody>
          <a:bodyPr wrap="square">
            <a:spAutoFit/>
          </a:bodyPr>
          <a:lstStyle/>
          <a:p>
            <a:pPr>
              <a:lnSpc>
                <a:spcPct val="100000"/>
              </a:lnSpc>
            </a:pPr>
            <a:r>
              <a:rPr lang="en-CA" altLang="en-US" dirty="0">
                <a:solidFill>
                  <a:schemeClr val="bg1"/>
                </a:solidFill>
              </a:rPr>
              <a:t>“Customers don’t know what they want. It’s very hard to envision the solution you want without actually seeing it.”</a:t>
            </a:r>
          </a:p>
          <a:p>
            <a:pPr marL="185737" indent="0" algn="r">
              <a:lnSpc>
                <a:spcPct val="100000"/>
              </a:lnSpc>
              <a:buNone/>
            </a:pPr>
            <a:r>
              <a:rPr lang="en-CA" altLang="en-US" sz="1400" i="1" dirty="0">
                <a:solidFill>
                  <a:schemeClr val="bg1"/>
                </a:solidFill>
              </a:rPr>
              <a:t>Marty </a:t>
            </a:r>
            <a:r>
              <a:rPr lang="en-CA" altLang="en-US" sz="1400" i="1" dirty="0" err="1">
                <a:solidFill>
                  <a:schemeClr val="bg1"/>
                </a:solidFill>
              </a:rPr>
              <a:t>Cagan</a:t>
            </a:r>
            <a:endParaRPr lang="fr-CA" altLang="en-US" sz="1400" i="1" dirty="0">
              <a:solidFill>
                <a:schemeClr val="bg1"/>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
          <p:cNvSpPr>
            <a:spLocks noGrp="1" noChangeArrowheads="1"/>
          </p:cNvSpPr>
          <p:nvPr>
            <p:ph type="title"/>
          </p:nvPr>
        </p:nvSpPr>
        <p:spPr/>
        <p:txBody>
          <a:bodyPr/>
          <a:lstStyle/>
          <a:p>
            <a:pPr eaLnBrk="1" hangingPunct="1"/>
            <a:r>
              <a:rPr lang="en-CA" altLang="en-US"/>
              <a:t>Prototyping</a:t>
            </a:r>
          </a:p>
        </p:txBody>
      </p:sp>
      <p:sp>
        <p:nvSpPr>
          <p:cNvPr id="69635" name="Rectangle 7"/>
          <p:cNvSpPr>
            <a:spLocks noGrp="1" noChangeArrowheads="1"/>
          </p:cNvSpPr>
          <p:nvPr>
            <p:ph type="body" idx="1"/>
          </p:nvPr>
        </p:nvSpPr>
        <p:spPr/>
        <p:txBody>
          <a:bodyPr/>
          <a:lstStyle/>
          <a:p>
            <a:pPr eaLnBrk="1" hangingPunct="1"/>
            <a:r>
              <a:rPr lang="en-CA" altLang="en-US" dirty="0"/>
              <a:t>A software requirements prototype is a mock-up or partial implementation of a software system</a:t>
            </a:r>
          </a:p>
          <a:p>
            <a:pPr lvl="1" eaLnBrk="1" hangingPunct="1"/>
            <a:r>
              <a:rPr lang="en-CA" altLang="en-US" dirty="0"/>
              <a:t>Helps developers, users, and customers better understand system requirements</a:t>
            </a:r>
          </a:p>
          <a:p>
            <a:pPr lvl="1" eaLnBrk="1" hangingPunct="1"/>
            <a:r>
              <a:rPr lang="en-CA" altLang="en-US" dirty="0"/>
              <a:t>Helps clarify and complete requirements</a:t>
            </a:r>
          </a:p>
          <a:p>
            <a:pPr lvl="1" eaLnBrk="1" hangingPunct="1"/>
            <a:r>
              <a:rPr lang="en-CA" altLang="en-US" dirty="0"/>
              <a:t>Provides early response to “I'll know it when I’ll see (or won’t see) it” attitude</a:t>
            </a:r>
          </a:p>
          <a:p>
            <a:pPr lvl="1" eaLnBrk="1" hangingPunct="1"/>
            <a:r>
              <a:rPr lang="en-US" altLang="en-US" dirty="0"/>
              <a:t>Helps find new functionalities, discuss usability, and establish priorities</a:t>
            </a:r>
            <a:endParaRPr lang="en-CA" altLang="en-US" dirty="0"/>
          </a:p>
          <a:p>
            <a:pPr eaLnBrk="1" hangingPunct="1"/>
            <a:r>
              <a:rPr lang="en-CA" altLang="en-US" dirty="0"/>
              <a:t>Prototyping is effective in resolving uncertainties early in the development process</a:t>
            </a:r>
          </a:p>
          <a:p>
            <a:pPr lvl="1" eaLnBrk="1" hangingPunct="1"/>
            <a:r>
              <a:rPr lang="en-CA" altLang="en-US" dirty="0"/>
              <a:t>Focus prototype development on these uncertain parts</a:t>
            </a:r>
          </a:p>
          <a:p>
            <a:pPr lvl="1" eaLnBrk="1" hangingPunct="1"/>
            <a:r>
              <a:rPr lang="en-CA" altLang="en-US" dirty="0"/>
              <a:t>Encourages user participation and mutual understanding</a:t>
            </a:r>
          </a:p>
        </p:txBody>
      </p:sp>
      <p:sp>
        <p:nvSpPr>
          <p:cNvPr id="69636" name="Text Box 8"/>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a:t>
            </a:r>
            <a:r>
              <a:rPr lang="en-CA" altLang="en-US" sz="1200" u="sng" dirty="0">
                <a:solidFill>
                  <a:schemeClr val="tx1"/>
                </a:solidFill>
              </a:rPr>
              <a:t>Prototyping</a:t>
            </a:r>
            <a:r>
              <a:rPr lang="en-CA" altLang="en-US" sz="1200" dirty="0">
                <a:solidFill>
                  <a:srgbClr val="969696"/>
                </a:solidFill>
              </a:rPr>
              <a:t>      Use Cases</a:t>
            </a:r>
          </a:p>
        </p:txBody>
      </p:sp>
      <p:sp>
        <p:nvSpPr>
          <p:cNvPr id="69637"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67A555C7-94B7-4BC6-A0EB-3957C03DB1C5}" type="slidenum">
              <a:rPr lang="en-CA" altLang="en-US" sz="1200" smtClean="0"/>
              <a:pPr>
                <a:lnSpc>
                  <a:spcPct val="100000"/>
                </a:lnSpc>
                <a:spcBef>
                  <a:spcPct val="0"/>
                </a:spcBef>
                <a:buClrTx/>
                <a:buSzTx/>
                <a:buFontTx/>
                <a:buNone/>
              </a:pPr>
              <a:t>101</a:t>
            </a:fld>
            <a:endParaRPr lang="en-CA" altLang="en-US" sz="1200"/>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FCB3620F-A911-4983-A28E-45E7D4918A8E}" type="slidenum">
              <a:rPr lang="en-CA" altLang="en-US" sz="1200" smtClean="0"/>
              <a:pPr>
                <a:lnSpc>
                  <a:spcPct val="100000"/>
                </a:lnSpc>
                <a:spcBef>
                  <a:spcPct val="0"/>
                </a:spcBef>
                <a:buClrTx/>
                <a:buSzTx/>
                <a:buFontTx/>
                <a:buNone/>
              </a:pPr>
              <a:t>102</a:t>
            </a:fld>
            <a:endParaRPr lang="en-CA" altLang="en-US" sz="1200"/>
          </a:p>
        </p:txBody>
      </p:sp>
      <p:sp>
        <p:nvSpPr>
          <p:cNvPr id="70659" name="Rectangle 2"/>
          <p:cNvSpPr>
            <a:spLocks noGrp="1" noChangeArrowheads="1"/>
          </p:cNvSpPr>
          <p:nvPr>
            <p:ph type="title"/>
          </p:nvPr>
        </p:nvSpPr>
        <p:spPr/>
        <p:txBody>
          <a:bodyPr/>
          <a:lstStyle/>
          <a:p>
            <a:pPr eaLnBrk="1" hangingPunct="1"/>
            <a:r>
              <a:rPr lang="en-CA" altLang="en-US"/>
              <a:t>Prototyping – Types</a:t>
            </a:r>
          </a:p>
        </p:txBody>
      </p:sp>
      <p:sp>
        <p:nvSpPr>
          <p:cNvPr id="1413123" name="Rectangle 3"/>
          <p:cNvSpPr>
            <a:spLocks noGrp="1" noChangeArrowheads="1"/>
          </p:cNvSpPr>
          <p:nvPr>
            <p:ph type="body" idx="1"/>
          </p:nvPr>
        </p:nvSpPr>
        <p:spPr/>
        <p:txBody>
          <a:bodyPr/>
          <a:lstStyle/>
          <a:p>
            <a:pPr eaLnBrk="1" hangingPunct="1"/>
            <a:r>
              <a:rPr lang="en-CA" altLang="en-US" dirty="0" err="1">
                <a:solidFill>
                  <a:srgbClr val="FF0000"/>
                </a:solidFill>
              </a:rPr>
              <a:t>Evolutive</a:t>
            </a:r>
            <a:r>
              <a:rPr lang="en-CA" altLang="en-US" dirty="0"/>
              <a:t>: turned into a product incrementally, gives users a working system more quickly (begins with requirements that are more understood)</a:t>
            </a:r>
          </a:p>
          <a:p>
            <a:pPr eaLnBrk="1" hangingPunct="1"/>
            <a:endParaRPr lang="en-CA" altLang="en-US" dirty="0">
              <a:solidFill>
                <a:srgbClr val="FF0000"/>
              </a:solidFill>
            </a:endParaRPr>
          </a:p>
          <a:p>
            <a:pPr eaLnBrk="1" hangingPunct="1"/>
            <a:r>
              <a:rPr lang="en-CA" altLang="en-US" dirty="0">
                <a:solidFill>
                  <a:srgbClr val="FF0000"/>
                </a:solidFill>
              </a:rPr>
              <a:t>Throw-away</a:t>
            </a:r>
            <a:r>
              <a:rPr lang="en-CA" altLang="en-US" dirty="0"/>
              <a:t>: less precise, thrown away, focusing on the less well-understood aspects of the system to design, designed to elicit or validate requirements</a:t>
            </a:r>
          </a:p>
          <a:p>
            <a:pPr lvl="1" eaLnBrk="1" hangingPunct="1"/>
            <a:r>
              <a:rPr lang="en-CA" dirty="0"/>
              <a:t>“</a:t>
            </a:r>
            <a:r>
              <a:rPr lang="en-CA" i="1" dirty="0"/>
              <a:t>Your prototype needs to be so rough that the customer feels sorry for you and wants to help you!</a:t>
            </a:r>
            <a:r>
              <a:rPr lang="en-CA" dirty="0"/>
              <a:t>”  [Ian Sommerville, RE’17]</a:t>
            </a:r>
          </a:p>
          <a:p>
            <a:pPr eaLnBrk="1" hangingPunct="1"/>
            <a:endParaRPr lang="en-CA" altLang="en-US" dirty="0"/>
          </a:p>
        </p:txBody>
      </p:sp>
      <p:sp>
        <p:nvSpPr>
          <p:cNvPr id="70661" name="Text Box 4"/>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a:t>
            </a:r>
            <a:r>
              <a:rPr lang="en-CA" altLang="en-US" sz="1200" u="sng" dirty="0">
                <a:solidFill>
                  <a:schemeClr val="tx1"/>
                </a:solidFill>
              </a:rPr>
              <a:t>Prototyping</a:t>
            </a:r>
            <a:r>
              <a:rPr lang="en-CA" altLang="en-US" sz="1200" dirty="0">
                <a:solidFill>
                  <a:srgbClr val="969696"/>
                </a:solidFill>
              </a:rPr>
              <a:t>      Use Cases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31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131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131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2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B8C7C4FE-2931-46CE-AF04-CA1EE09D8810}" type="slidenum">
              <a:rPr lang="en-CA" altLang="en-US" sz="1200" smtClean="0"/>
              <a:pPr>
                <a:lnSpc>
                  <a:spcPct val="100000"/>
                </a:lnSpc>
                <a:spcBef>
                  <a:spcPct val="0"/>
                </a:spcBef>
                <a:buClrTx/>
                <a:buSzTx/>
                <a:buFontTx/>
                <a:buNone/>
              </a:pPr>
              <a:t>103</a:t>
            </a:fld>
            <a:endParaRPr lang="en-CA" altLang="en-US" sz="1200"/>
          </a:p>
        </p:txBody>
      </p:sp>
      <p:sp>
        <p:nvSpPr>
          <p:cNvPr id="71683" name="Rectangle 6"/>
          <p:cNvSpPr>
            <a:spLocks noGrp="1" noChangeArrowheads="1"/>
          </p:cNvSpPr>
          <p:nvPr>
            <p:ph type="title"/>
          </p:nvPr>
        </p:nvSpPr>
        <p:spPr/>
        <p:txBody>
          <a:bodyPr/>
          <a:lstStyle/>
          <a:p>
            <a:pPr eaLnBrk="1" hangingPunct="1"/>
            <a:r>
              <a:rPr lang="en-CA" altLang="en-US"/>
              <a:t>Prototyping – Realizations</a:t>
            </a:r>
          </a:p>
        </p:txBody>
      </p:sp>
      <p:sp>
        <p:nvSpPr>
          <p:cNvPr id="71684" name="Rectangle 7"/>
          <p:cNvSpPr>
            <a:spLocks noGrp="1" noChangeArrowheads="1"/>
          </p:cNvSpPr>
          <p:nvPr>
            <p:ph type="body" idx="1"/>
          </p:nvPr>
        </p:nvSpPr>
        <p:spPr/>
        <p:txBody>
          <a:bodyPr/>
          <a:lstStyle/>
          <a:p>
            <a:pPr eaLnBrk="1" hangingPunct="1"/>
            <a:r>
              <a:rPr lang="en-CA" altLang="en-US" dirty="0"/>
              <a:t>Prototypes can take many forms:</a:t>
            </a:r>
          </a:p>
          <a:p>
            <a:pPr lvl="1"/>
            <a:r>
              <a:rPr lang="en-CA" altLang="en-US" dirty="0"/>
              <a:t>Paper prototypes (see </a:t>
            </a:r>
            <a:r>
              <a:rPr lang="fr-CA" altLang="en-US" dirty="0">
                <a:hlinkClick r:id="rId3"/>
              </a:rPr>
              <a:t>https://en.wikipedia.org/wiki/Paper_prototyping</a:t>
            </a:r>
            <a:r>
              <a:rPr lang="fr-CA" altLang="en-US" dirty="0"/>
              <a:t>)</a:t>
            </a:r>
          </a:p>
          <a:p>
            <a:pPr lvl="1" eaLnBrk="1" hangingPunct="1"/>
            <a:r>
              <a:rPr lang="en-CA" altLang="en-US" dirty="0"/>
              <a:t>Screen mock-ups</a:t>
            </a:r>
          </a:p>
          <a:p>
            <a:pPr lvl="1" eaLnBrk="1" hangingPunct="1"/>
            <a:r>
              <a:rPr lang="en-CA" altLang="en-US" dirty="0"/>
              <a:t>Interactive prototypes</a:t>
            </a:r>
          </a:p>
          <a:p>
            <a:pPr lvl="2" eaLnBrk="1" hangingPunct="1"/>
            <a:r>
              <a:rPr lang="en-CA" altLang="en-US" dirty="0"/>
              <a:t>Using animation tools (e.g., Flash/Shockwave, PowerPoint with hyperlinks, </a:t>
            </a:r>
            <a:r>
              <a:rPr lang="fr-CA" altLang="en-US" dirty="0">
                <a:hlinkClick r:id="rId4"/>
              </a:rPr>
              <a:t>https://app.moqups.com</a:t>
            </a:r>
            <a:r>
              <a:rPr lang="fr-CA" altLang="en-US" dirty="0"/>
              <a:t>, …</a:t>
            </a:r>
            <a:r>
              <a:rPr lang="en-CA" altLang="en-US" dirty="0"/>
              <a:t>)</a:t>
            </a:r>
            <a:r>
              <a:rPr lang="ar-SA" altLang="en-US" dirty="0">
                <a:cs typeface="Arial" pitchFamily="34" charset="0"/>
              </a:rPr>
              <a:t>‏</a:t>
            </a:r>
            <a:endParaRPr lang="en-CA" altLang="en-US" dirty="0"/>
          </a:p>
          <a:p>
            <a:pPr lvl="1" eaLnBrk="1" hangingPunct="1"/>
            <a:r>
              <a:rPr lang="en-CA" altLang="en-US" dirty="0"/>
              <a:t>Models (executables)</a:t>
            </a:r>
          </a:p>
          <a:p>
            <a:pPr lvl="1" eaLnBrk="1" hangingPunct="1"/>
            <a:r>
              <a:rPr lang="en-CA" altLang="en-US" dirty="0"/>
              <a:t>Pilot systems</a:t>
            </a:r>
          </a:p>
          <a:p>
            <a:pPr lvl="1" eaLnBrk="1" hangingPunct="1"/>
            <a:r>
              <a:rPr lang="en-US" altLang="en-US" dirty="0"/>
              <a:t>…</a:t>
            </a:r>
            <a:endParaRPr lang="en-CA" altLang="en-US" dirty="0"/>
          </a:p>
        </p:txBody>
      </p:sp>
      <p:pic>
        <p:nvPicPr>
          <p:cNvPr id="71685" name="Picture 4" descr="prototype_tab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9050" y="4344988"/>
            <a:ext cx="2514600"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Text Box 5"/>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a:t>
            </a:r>
            <a:r>
              <a:rPr lang="en-CA" altLang="en-US" sz="1200" u="sng" dirty="0">
                <a:solidFill>
                  <a:schemeClr val="tx1"/>
                </a:solidFill>
              </a:rPr>
              <a:t>Prototyping</a:t>
            </a:r>
            <a:r>
              <a:rPr lang="en-CA" altLang="en-US" sz="1200" dirty="0">
                <a:solidFill>
                  <a:srgbClr val="969696"/>
                </a:solidFill>
              </a:rPr>
              <a:t>      Use Cases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9B24B7B9-467B-47E8-9F24-AF8CF6E94C5E}" type="slidenum">
              <a:rPr lang="en-CA" altLang="en-US" sz="1200" smtClean="0"/>
              <a:pPr>
                <a:lnSpc>
                  <a:spcPct val="100000"/>
                </a:lnSpc>
                <a:spcBef>
                  <a:spcPct val="0"/>
                </a:spcBef>
                <a:buClrTx/>
                <a:buSzTx/>
                <a:buFontTx/>
                <a:buNone/>
              </a:pPr>
              <a:t>104</a:t>
            </a:fld>
            <a:endParaRPr lang="en-CA" altLang="en-US" sz="1200"/>
          </a:p>
        </p:txBody>
      </p:sp>
      <p:sp>
        <p:nvSpPr>
          <p:cNvPr id="72707" name="Rectangle 5"/>
          <p:cNvSpPr>
            <a:spLocks noGrp="1" noChangeArrowheads="1"/>
          </p:cNvSpPr>
          <p:nvPr>
            <p:ph type="title"/>
          </p:nvPr>
        </p:nvSpPr>
        <p:spPr/>
        <p:txBody>
          <a:bodyPr/>
          <a:lstStyle/>
          <a:p>
            <a:pPr eaLnBrk="1" hangingPunct="1"/>
            <a:r>
              <a:rPr lang="en-CA" altLang="en-US"/>
              <a:t>Prototyping – Fidelity (1)</a:t>
            </a:r>
          </a:p>
        </p:txBody>
      </p:sp>
      <p:sp>
        <p:nvSpPr>
          <p:cNvPr id="72708" name="Rectangle 6"/>
          <p:cNvSpPr>
            <a:spLocks noGrp="1" noChangeArrowheads="1"/>
          </p:cNvSpPr>
          <p:nvPr>
            <p:ph type="body" idx="1"/>
          </p:nvPr>
        </p:nvSpPr>
        <p:spPr/>
        <p:txBody>
          <a:bodyPr/>
          <a:lstStyle/>
          <a:p>
            <a:pPr eaLnBrk="1" hangingPunct="1"/>
            <a:r>
              <a:rPr lang="en-US" altLang="en-US"/>
              <a:t>Fidelity is the extent to which the prototype is real and (especially) reactive</a:t>
            </a:r>
          </a:p>
          <a:p>
            <a:pPr eaLnBrk="1" hangingPunct="1"/>
            <a:r>
              <a:rPr lang="en-US" altLang="en-US"/>
              <a:t>Fidelity may vary for throw-away prototypes</a:t>
            </a:r>
          </a:p>
          <a:p>
            <a:pPr eaLnBrk="1" hangingPunct="1"/>
            <a:r>
              <a:rPr lang="en-CA" altLang="en-US">
                <a:solidFill>
                  <a:srgbClr val="FF0000"/>
                </a:solidFill>
              </a:rPr>
              <a:t>High-fidelity</a:t>
            </a:r>
            <a:endParaRPr lang="en-CA" altLang="en-US"/>
          </a:p>
          <a:p>
            <a:pPr lvl="1" eaLnBrk="1" hangingPunct="1"/>
            <a:r>
              <a:rPr lang="en-US" altLang="en-US"/>
              <a:t>Applications that "work" – you press a button and something happens</a:t>
            </a:r>
          </a:p>
          <a:p>
            <a:pPr lvl="1" eaLnBrk="1" hangingPunct="1"/>
            <a:r>
              <a:rPr lang="en-US" altLang="en-US"/>
              <a:t>Often involves programming or executable modeling languages</a:t>
            </a:r>
          </a:p>
          <a:p>
            <a:pPr lvl="1" eaLnBrk="1" hangingPunct="1"/>
            <a:r>
              <a:rPr lang="en-US" altLang="en-US"/>
              <a:t>Advantages:</a:t>
            </a:r>
            <a:br>
              <a:rPr lang="en-US" altLang="en-US"/>
            </a:br>
            <a:r>
              <a:rPr lang="en-US" altLang="en-US"/>
              <a:t>provides an understanding of functionality, reduce design risk, </a:t>
            </a:r>
            <a:r>
              <a:rPr lang="en-CA" altLang="en-US"/>
              <a:t>more precise verdicts about requirements</a:t>
            </a:r>
            <a:endParaRPr lang="en-US" altLang="en-US"/>
          </a:p>
          <a:p>
            <a:pPr lvl="1" eaLnBrk="1" hangingPunct="1"/>
            <a:r>
              <a:rPr lang="en-US" altLang="en-US"/>
              <a:t>Disadvantages:</a:t>
            </a:r>
            <a:br>
              <a:rPr lang="en-US" altLang="en-US"/>
            </a:br>
            <a:r>
              <a:rPr lang="en-US" altLang="en-US"/>
              <a:t>takes time to build, more costly to build, sometimes difficult to change, false sense of security, often focuses on details rather than on the goals and important issues</a:t>
            </a:r>
          </a:p>
        </p:txBody>
      </p:sp>
      <p:sp>
        <p:nvSpPr>
          <p:cNvPr id="72709" name="Text Box 4"/>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a:t>
            </a:r>
            <a:r>
              <a:rPr lang="en-CA" altLang="en-US" sz="1200" u="sng" dirty="0">
                <a:solidFill>
                  <a:schemeClr val="tx1"/>
                </a:solidFill>
              </a:rPr>
              <a:t>Prototyping</a:t>
            </a:r>
            <a:r>
              <a:rPr lang="en-CA" altLang="en-US" sz="1200" dirty="0">
                <a:solidFill>
                  <a:srgbClr val="969696"/>
                </a:solidFill>
              </a:rPr>
              <a:t>      Use Cases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953CB416-6811-46F3-B052-EBAE900AB6F4}" type="slidenum">
              <a:rPr lang="en-CA" altLang="en-US" sz="1200" smtClean="0"/>
              <a:pPr>
                <a:lnSpc>
                  <a:spcPct val="100000"/>
                </a:lnSpc>
                <a:spcBef>
                  <a:spcPct val="0"/>
                </a:spcBef>
                <a:buClrTx/>
                <a:buSzTx/>
                <a:buFontTx/>
                <a:buNone/>
              </a:pPr>
              <a:t>105</a:t>
            </a:fld>
            <a:endParaRPr lang="en-CA" altLang="en-US" sz="1200"/>
          </a:p>
        </p:txBody>
      </p:sp>
      <p:sp>
        <p:nvSpPr>
          <p:cNvPr id="73731" name="Rectangle 2"/>
          <p:cNvSpPr>
            <a:spLocks noGrp="1" noChangeArrowheads="1"/>
          </p:cNvSpPr>
          <p:nvPr>
            <p:ph type="title"/>
          </p:nvPr>
        </p:nvSpPr>
        <p:spPr/>
        <p:txBody>
          <a:bodyPr/>
          <a:lstStyle/>
          <a:p>
            <a:pPr eaLnBrk="1" hangingPunct="1"/>
            <a:r>
              <a:rPr lang="en-CA" altLang="en-US"/>
              <a:t>Prototyping – Fidelity (2)</a:t>
            </a:r>
          </a:p>
        </p:txBody>
      </p:sp>
      <p:sp>
        <p:nvSpPr>
          <p:cNvPr id="73732" name="Rectangle 3"/>
          <p:cNvSpPr>
            <a:spLocks noGrp="1" noChangeArrowheads="1"/>
          </p:cNvSpPr>
          <p:nvPr>
            <p:ph type="body" idx="1"/>
          </p:nvPr>
        </p:nvSpPr>
        <p:spPr/>
        <p:txBody>
          <a:bodyPr/>
          <a:lstStyle/>
          <a:p>
            <a:pPr eaLnBrk="1" hangingPunct="1"/>
            <a:r>
              <a:rPr lang="en-CA" altLang="en-US">
                <a:solidFill>
                  <a:srgbClr val="FF0000"/>
                </a:solidFill>
              </a:rPr>
              <a:t>Low-fidelity</a:t>
            </a:r>
            <a:endParaRPr lang="en-CA" altLang="en-US"/>
          </a:p>
          <a:p>
            <a:pPr lvl="1" eaLnBrk="1" hangingPunct="1"/>
            <a:r>
              <a:rPr lang="en-US" altLang="en-US"/>
              <a:t>It is not operated – it is static</a:t>
            </a:r>
          </a:p>
          <a:p>
            <a:pPr lvl="1" eaLnBrk="1" hangingPunct="1"/>
            <a:r>
              <a:rPr lang="en-US" altLang="en-US"/>
              <a:t>Advantages:</a:t>
            </a:r>
            <a:br>
              <a:rPr lang="en-US" altLang="en-US"/>
            </a:br>
            <a:r>
              <a:rPr lang="en-US" altLang="en-US"/>
              <a:t>easy and quick to build, cheaper to develop, excellent for interfaces, offers the opportunity to engage users before coding begins, encourage creativity</a:t>
            </a:r>
          </a:p>
          <a:p>
            <a:pPr lvl="1" eaLnBrk="1" hangingPunct="1"/>
            <a:r>
              <a:rPr lang="en-US" altLang="en-US"/>
              <a:t>Disadvantages:</a:t>
            </a:r>
            <a:br>
              <a:rPr lang="en-US" altLang="en-US"/>
            </a:br>
            <a:r>
              <a:rPr lang="en-US" altLang="en-US"/>
              <a:t>may not cover all aspects of interfaces, are not interactive, may seem non-professional in the eyes of some stakeholders (sigh!)</a:t>
            </a:r>
            <a:endParaRPr lang="en-CA" altLang="en-US"/>
          </a:p>
        </p:txBody>
      </p:sp>
      <p:sp>
        <p:nvSpPr>
          <p:cNvPr id="73733" name="Text Box 4"/>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a:t>
            </a:r>
            <a:r>
              <a:rPr lang="en-CA" altLang="en-US" sz="1200" u="sng" dirty="0">
                <a:solidFill>
                  <a:schemeClr val="tx1"/>
                </a:solidFill>
              </a:rPr>
              <a:t>Prototyping</a:t>
            </a:r>
            <a:r>
              <a:rPr lang="en-CA" altLang="en-US" sz="1200" dirty="0">
                <a:solidFill>
                  <a:srgbClr val="969696"/>
                </a:solidFill>
              </a:rPr>
              <a:t>      Use Cases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p:txBody>
          <a:bodyPr/>
          <a:lstStyle/>
          <a:p>
            <a:pPr eaLnBrk="1" hangingPunct="1"/>
            <a:r>
              <a:rPr lang="en-CA" altLang="en-US" dirty="0"/>
              <a:t>Use Cases, Scenarios, </a:t>
            </a:r>
            <a:br>
              <a:rPr lang="en-CA" altLang="en-US" dirty="0"/>
            </a:br>
            <a:r>
              <a:rPr lang="en-CA" altLang="en-US" dirty="0"/>
              <a:t>and User Stories</a:t>
            </a:r>
            <a:endParaRPr lang="en-US" altLang="en-US" dirty="0"/>
          </a:p>
        </p:txBody>
      </p:sp>
      <p:pic>
        <p:nvPicPr>
          <p:cNvPr id="3"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4955" y="4648200"/>
            <a:ext cx="249555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F2AEDCF7-4EE9-4DDF-A347-4007B9D740AE}" type="slidenum">
              <a:rPr lang="en-CA" altLang="en-US" sz="1200" smtClean="0"/>
              <a:pPr>
                <a:lnSpc>
                  <a:spcPct val="100000"/>
                </a:lnSpc>
                <a:spcBef>
                  <a:spcPct val="0"/>
                </a:spcBef>
                <a:buClrTx/>
                <a:buSzTx/>
                <a:buFontTx/>
                <a:buNone/>
              </a:pPr>
              <a:t>107</a:t>
            </a:fld>
            <a:endParaRPr lang="en-CA" altLang="en-US" sz="1200"/>
          </a:p>
        </p:txBody>
      </p:sp>
      <p:sp>
        <p:nvSpPr>
          <p:cNvPr id="75779" name="Rectangle 6"/>
          <p:cNvSpPr>
            <a:spLocks noGrp="1" noChangeArrowheads="1"/>
          </p:cNvSpPr>
          <p:nvPr>
            <p:ph type="title"/>
          </p:nvPr>
        </p:nvSpPr>
        <p:spPr/>
        <p:txBody>
          <a:bodyPr/>
          <a:lstStyle/>
          <a:p>
            <a:pPr eaLnBrk="1" hangingPunct="1"/>
            <a:r>
              <a:rPr lang="en-CA" altLang="en-US"/>
              <a:t>Developing Use</a:t>
            </a:r>
            <a:r>
              <a:rPr lang="en-US" altLang="en-US"/>
              <a:t> </a:t>
            </a:r>
            <a:r>
              <a:rPr lang="en-CA" altLang="en-US"/>
              <a:t>Case Models of Systems </a:t>
            </a:r>
          </a:p>
        </p:txBody>
      </p:sp>
      <p:sp>
        <p:nvSpPr>
          <p:cNvPr id="75780" name="Rectangle 7"/>
          <p:cNvSpPr>
            <a:spLocks noGrp="1" noChangeArrowheads="1"/>
          </p:cNvSpPr>
          <p:nvPr>
            <p:ph type="body" idx="1"/>
          </p:nvPr>
        </p:nvSpPr>
        <p:spPr/>
        <p:txBody>
          <a:bodyPr/>
          <a:lstStyle/>
          <a:p>
            <a:pPr eaLnBrk="1" hangingPunct="1"/>
            <a:r>
              <a:rPr lang="en-CA" altLang="en-US" dirty="0"/>
              <a:t>Description of a sequence of interactions between a </a:t>
            </a:r>
            <a:r>
              <a:rPr lang="en-CA" altLang="en-US" dirty="0">
                <a:solidFill>
                  <a:srgbClr val="FF0000"/>
                </a:solidFill>
              </a:rPr>
              <a:t>system</a:t>
            </a:r>
            <a:r>
              <a:rPr lang="en-CA" altLang="en-US" dirty="0"/>
              <a:t> and external </a:t>
            </a:r>
            <a:r>
              <a:rPr lang="en-CA" altLang="en-US" dirty="0">
                <a:solidFill>
                  <a:srgbClr val="FF0000"/>
                </a:solidFill>
              </a:rPr>
              <a:t>actors</a:t>
            </a:r>
            <a:r>
              <a:rPr lang="en-CA" altLang="en-US" dirty="0"/>
              <a:t> </a:t>
            </a:r>
          </a:p>
          <a:p>
            <a:pPr eaLnBrk="1" hangingPunct="1"/>
            <a:r>
              <a:rPr lang="en-CA" altLang="en-US" dirty="0"/>
              <a:t>Developed by Ivar Jacobson</a:t>
            </a:r>
          </a:p>
          <a:p>
            <a:pPr lvl="1" eaLnBrk="1" hangingPunct="1"/>
            <a:r>
              <a:rPr lang="en-CA" altLang="en-US" dirty="0"/>
              <a:t>Not exclusively for object-oriented analysis</a:t>
            </a:r>
          </a:p>
          <a:p>
            <a:pPr eaLnBrk="1" hangingPunct="1"/>
            <a:r>
              <a:rPr lang="en-CA" altLang="en-US" dirty="0"/>
              <a:t>Actors – any agent that interact with the system to achieve a useful goal (e.g., people, other software systems, hardware)</a:t>
            </a:r>
          </a:p>
          <a:p>
            <a:pPr eaLnBrk="1" hangingPunct="1"/>
            <a:r>
              <a:rPr lang="en-CA" altLang="en-US" dirty="0"/>
              <a:t>Use</a:t>
            </a:r>
            <a:r>
              <a:rPr lang="en-US" altLang="en-US" dirty="0"/>
              <a:t> case</a:t>
            </a:r>
            <a:r>
              <a:rPr lang="en-CA" altLang="en-US" dirty="0"/>
              <a:t> describes a typical sequence of actions that an actor performs in order to complete a given task</a:t>
            </a:r>
          </a:p>
          <a:p>
            <a:pPr lvl="1" eaLnBrk="1" hangingPunct="1"/>
            <a:r>
              <a:rPr lang="en-CA" altLang="en-US" dirty="0"/>
              <a:t>The objective of use case analysis is to model the system</a:t>
            </a:r>
          </a:p>
          <a:p>
            <a:pPr lvl="2" eaLnBrk="1" hangingPunct="1"/>
            <a:r>
              <a:rPr lang="en-CA" altLang="en-US" dirty="0"/>
              <a:t>… from the point of view of how actors interact with this system</a:t>
            </a:r>
          </a:p>
          <a:p>
            <a:pPr lvl="2" eaLnBrk="1" hangingPunct="1"/>
            <a:r>
              <a:rPr lang="en-CA" altLang="en-US" dirty="0"/>
              <a:t>… when trying to achieve their objectives</a:t>
            </a:r>
          </a:p>
          <a:p>
            <a:pPr lvl="1" eaLnBrk="1" hangingPunct="1"/>
            <a:r>
              <a:rPr lang="en-CA" altLang="en-US" dirty="0"/>
              <a:t>A use case model consists of</a:t>
            </a:r>
          </a:p>
          <a:p>
            <a:pPr lvl="2" eaLnBrk="1" hangingPunct="1"/>
            <a:r>
              <a:rPr lang="en-CA" altLang="en-US" dirty="0"/>
              <a:t>A set of use cases</a:t>
            </a:r>
          </a:p>
          <a:p>
            <a:pPr lvl="2" eaLnBrk="1" hangingPunct="1"/>
            <a:r>
              <a:rPr lang="en-CA" altLang="en-US" dirty="0"/>
              <a:t>An optional description or diagram indicating how they are related  </a:t>
            </a:r>
          </a:p>
        </p:txBody>
      </p:sp>
      <p:sp>
        <p:nvSpPr>
          <p:cNvPr id="75781" name="Text Box 8"/>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FCF31F7E-8A6F-4B78-96C3-91F97FADEE96}" type="slidenum">
              <a:rPr lang="en-CA" altLang="en-US" sz="1200" smtClean="0"/>
              <a:pPr>
                <a:lnSpc>
                  <a:spcPct val="100000"/>
                </a:lnSpc>
                <a:spcBef>
                  <a:spcPct val="0"/>
                </a:spcBef>
                <a:buClrTx/>
                <a:buSzTx/>
                <a:buFontTx/>
                <a:buNone/>
              </a:pPr>
              <a:t>108</a:t>
            </a:fld>
            <a:endParaRPr lang="en-CA" altLang="en-US" sz="1200"/>
          </a:p>
        </p:txBody>
      </p:sp>
      <p:sp>
        <p:nvSpPr>
          <p:cNvPr id="76803" name="Rectangle 6"/>
          <p:cNvSpPr>
            <a:spLocks noGrp="1" noChangeArrowheads="1"/>
          </p:cNvSpPr>
          <p:nvPr>
            <p:ph type="title"/>
          </p:nvPr>
        </p:nvSpPr>
        <p:spPr/>
        <p:txBody>
          <a:bodyPr/>
          <a:lstStyle/>
          <a:p>
            <a:pPr eaLnBrk="1" hangingPunct="1"/>
            <a:r>
              <a:rPr lang="en-CA" altLang="en-US"/>
              <a:t>Use Cases</a:t>
            </a:r>
          </a:p>
        </p:txBody>
      </p:sp>
      <p:sp>
        <p:nvSpPr>
          <p:cNvPr id="76804" name="Rectangle 7"/>
          <p:cNvSpPr>
            <a:spLocks noGrp="1" noChangeArrowheads="1"/>
          </p:cNvSpPr>
          <p:nvPr>
            <p:ph type="body" idx="1"/>
          </p:nvPr>
        </p:nvSpPr>
        <p:spPr/>
        <p:txBody>
          <a:bodyPr/>
          <a:lstStyle/>
          <a:p>
            <a:pPr eaLnBrk="1" hangingPunct="1"/>
            <a:r>
              <a:rPr lang="en-CA" altLang="en-US" dirty="0"/>
              <a:t>A use case should describe the user’s </a:t>
            </a:r>
            <a:r>
              <a:rPr lang="en-CA" altLang="en-US" dirty="0">
                <a:solidFill>
                  <a:srgbClr val="FF0000"/>
                </a:solidFill>
              </a:rPr>
              <a:t>interaction</a:t>
            </a:r>
            <a:r>
              <a:rPr lang="en-CA" altLang="en-US" dirty="0"/>
              <a:t> with the system ...</a:t>
            </a:r>
          </a:p>
          <a:p>
            <a:pPr lvl="1" eaLnBrk="1" hangingPunct="1"/>
            <a:r>
              <a:rPr lang="en-CA" altLang="en-US" dirty="0"/>
              <a:t> </a:t>
            </a:r>
            <a:r>
              <a:rPr lang="en-US" altLang="en-US" dirty="0">
                <a:solidFill>
                  <a:srgbClr val="FF0000"/>
                </a:solidFill>
              </a:rPr>
              <a:t>Not</a:t>
            </a:r>
            <a:r>
              <a:rPr lang="en-US" altLang="en-US" dirty="0"/>
              <a:t> </a:t>
            </a:r>
            <a:r>
              <a:rPr lang="en-CA" altLang="en-US" dirty="0"/>
              <a:t>the computations the system performs</a:t>
            </a:r>
          </a:p>
          <a:p>
            <a:pPr eaLnBrk="1" hangingPunct="1"/>
            <a:endParaRPr lang="en-CA" altLang="en-US" dirty="0"/>
          </a:p>
          <a:p>
            <a:pPr eaLnBrk="1" hangingPunct="1"/>
            <a:r>
              <a:rPr lang="en-CA" altLang="en-US" dirty="0"/>
              <a:t>In general, a use case should cover the </a:t>
            </a:r>
            <a:r>
              <a:rPr lang="en-CA" altLang="en-US" dirty="0">
                <a:solidFill>
                  <a:srgbClr val="FF0000"/>
                </a:solidFill>
              </a:rPr>
              <a:t>full sequence</a:t>
            </a:r>
            <a:r>
              <a:rPr lang="en-CA" altLang="en-US" dirty="0"/>
              <a:t> of steps from the beginning of a task until the end</a:t>
            </a:r>
          </a:p>
          <a:p>
            <a:pPr eaLnBrk="1" hangingPunct="1"/>
            <a:endParaRPr lang="en-CA" altLang="en-US" dirty="0"/>
          </a:p>
          <a:p>
            <a:pPr eaLnBrk="1" hangingPunct="1"/>
            <a:r>
              <a:rPr lang="en-CA" altLang="en-US" dirty="0"/>
              <a:t>A use case should only include actions in which the actor interacts with the computer</a:t>
            </a:r>
          </a:p>
          <a:p>
            <a:pPr lvl="1" eaLnBrk="1" hangingPunct="1"/>
            <a:r>
              <a:rPr lang="en-CA" altLang="en-US" dirty="0"/>
              <a:t> Some views differ on this one!!!</a:t>
            </a:r>
          </a:p>
        </p:txBody>
      </p:sp>
      <p:sp>
        <p:nvSpPr>
          <p:cNvPr id="76805" name="Text Box 8"/>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p:cNvSpPr>
            <a:spLocks noGrp="1" noChangeArrowheads="1"/>
          </p:cNvSpPr>
          <p:nvPr>
            <p:ph type="title"/>
          </p:nvPr>
        </p:nvSpPr>
        <p:spPr/>
        <p:txBody>
          <a:bodyPr/>
          <a:lstStyle/>
          <a:p>
            <a:pPr eaLnBrk="1" hangingPunct="1"/>
            <a:r>
              <a:rPr lang="en-CA" altLang="en-US"/>
              <a:t>Use Cases – Abstraction Level</a:t>
            </a:r>
          </a:p>
        </p:txBody>
      </p:sp>
      <p:sp>
        <p:nvSpPr>
          <p:cNvPr id="77827" name="Rectangle 5"/>
          <p:cNvSpPr>
            <a:spLocks noGrp="1" noChangeArrowheads="1"/>
          </p:cNvSpPr>
          <p:nvPr>
            <p:ph type="body" idx="1"/>
          </p:nvPr>
        </p:nvSpPr>
        <p:spPr/>
        <p:txBody>
          <a:bodyPr/>
          <a:lstStyle/>
          <a:p>
            <a:pPr eaLnBrk="1" hangingPunct="1"/>
            <a:r>
              <a:rPr lang="en-CA" altLang="en-US" dirty="0"/>
              <a:t>A use case should be written so as to be as </a:t>
            </a:r>
            <a:r>
              <a:rPr lang="en-CA" altLang="en-US" dirty="0">
                <a:solidFill>
                  <a:srgbClr val="FF0000"/>
                </a:solidFill>
              </a:rPr>
              <a:t>independent</a:t>
            </a:r>
            <a:r>
              <a:rPr lang="en-CA" altLang="en-US" dirty="0"/>
              <a:t> as possible from any particular implementation / user interface design</a:t>
            </a:r>
          </a:p>
          <a:p>
            <a:pPr eaLnBrk="1" hangingPunct="1"/>
            <a:endParaRPr lang="en-CA" altLang="en-US" dirty="0"/>
          </a:p>
          <a:p>
            <a:pPr eaLnBrk="1" hangingPunct="1"/>
            <a:r>
              <a:rPr lang="en-CA" altLang="en-US" dirty="0"/>
              <a:t>Essential use cases (Constantine &amp; Lockwood)</a:t>
            </a:r>
          </a:p>
          <a:p>
            <a:pPr lvl="1" eaLnBrk="1" hangingPunct="1"/>
            <a:r>
              <a:rPr lang="en-CA" altLang="en-US" dirty="0"/>
              <a:t>Abstract, technology free, implementation independent </a:t>
            </a:r>
          </a:p>
          <a:p>
            <a:pPr lvl="1" eaLnBrk="1" hangingPunct="1"/>
            <a:r>
              <a:rPr lang="en-CA" altLang="en-US" dirty="0"/>
              <a:t>Defined at earlier stages </a:t>
            </a:r>
          </a:p>
          <a:p>
            <a:pPr lvl="1" eaLnBrk="1" hangingPunct="1"/>
            <a:r>
              <a:rPr lang="en-CA" altLang="en-US" dirty="0"/>
              <a:t>E.g., customer identifies herself</a:t>
            </a:r>
          </a:p>
          <a:p>
            <a:pPr eaLnBrk="1" hangingPunct="1"/>
            <a:endParaRPr lang="en-CA" altLang="en-US" dirty="0"/>
          </a:p>
          <a:p>
            <a:pPr eaLnBrk="1" hangingPunct="1"/>
            <a:r>
              <a:rPr lang="en-CA" altLang="en-US" dirty="0"/>
              <a:t>Concrete use cases</a:t>
            </a:r>
          </a:p>
          <a:p>
            <a:pPr lvl="1" eaLnBrk="1" hangingPunct="1"/>
            <a:r>
              <a:rPr lang="en-CA" altLang="en-US" dirty="0"/>
              <a:t>Technology/user interface dependent</a:t>
            </a:r>
          </a:p>
          <a:p>
            <a:pPr lvl="1" eaLnBrk="1" hangingPunct="1"/>
            <a:r>
              <a:rPr lang="en-CA" altLang="en-US" dirty="0"/>
              <a:t>E.g., customer inserts a card, customer types a PIN</a:t>
            </a:r>
          </a:p>
        </p:txBody>
      </p:sp>
      <p:sp>
        <p:nvSpPr>
          <p:cNvPr id="77828"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
        <p:nvSpPr>
          <p:cNvPr id="77829"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D5E5FC75-5D6B-4EC2-8BF6-493DFB4C5EB5}" type="slidenum">
              <a:rPr lang="en-CA" altLang="en-US" sz="1200" smtClean="0"/>
              <a:pPr>
                <a:lnSpc>
                  <a:spcPct val="100000"/>
                </a:lnSpc>
                <a:spcBef>
                  <a:spcPct val="0"/>
                </a:spcBef>
                <a:buClrTx/>
                <a:buSzTx/>
                <a:buFontTx/>
                <a:buNone/>
              </a:pPr>
              <a:t>109</a:t>
            </a:fld>
            <a:endParaRPr lang="en-CA" altLang="en-US" sz="120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p:txBody>
          <a:bodyPr/>
          <a:lstStyle/>
          <a:p>
            <a:pPr eaLnBrk="1" hangingPunct="1"/>
            <a:r>
              <a:rPr lang="en-CA" altLang="en-US" dirty="0"/>
              <a:t>Sources of Requirements </a:t>
            </a:r>
            <a:br>
              <a:rPr lang="en-CA" altLang="en-US" dirty="0"/>
            </a:br>
            <a:r>
              <a:rPr lang="en-CA" altLang="en-US" dirty="0"/>
              <a:t>and Stakeholders</a:t>
            </a:r>
            <a:endParaRPr lang="en-US" altLang="en-US" dirty="0"/>
          </a:p>
        </p:txBody>
      </p:sp>
    </p:spTree>
    <p:extLst>
      <p:ext uri="{BB962C8B-B14F-4D97-AF65-F5344CB8AC3E}">
        <p14:creationId xmlns:p14="http://schemas.microsoft.com/office/powerpoint/2010/main" val="1484296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433DF5F5-482A-4F07-BEBA-AE461A6E44BA}" type="slidenum">
              <a:rPr lang="en-CA" altLang="en-US" sz="1200" smtClean="0"/>
              <a:pPr>
                <a:lnSpc>
                  <a:spcPct val="100000"/>
                </a:lnSpc>
                <a:spcBef>
                  <a:spcPct val="0"/>
                </a:spcBef>
                <a:buClrTx/>
                <a:buSzTx/>
                <a:buFontTx/>
                <a:buNone/>
              </a:pPr>
              <a:t>110</a:t>
            </a:fld>
            <a:endParaRPr lang="en-CA" altLang="en-US" sz="1200"/>
          </a:p>
        </p:txBody>
      </p:sp>
      <p:sp>
        <p:nvSpPr>
          <p:cNvPr id="78851" name="Rectangle 4"/>
          <p:cNvSpPr>
            <a:spLocks noGrp="1" noChangeArrowheads="1"/>
          </p:cNvSpPr>
          <p:nvPr>
            <p:ph type="title"/>
          </p:nvPr>
        </p:nvSpPr>
        <p:spPr/>
        <p:txBody>
          <a:bodyPr/>
          <a:lstStyle/>
          <a:p>
            <a:pPr eaLnBrk="1" hangingPunct="1"/>
            <a:r>
              <a:rPr lang="en-CA" altLang="en-US"/>
              <a:t>Scenarios (1)</a:t>
            </a:r>
          </a:p>
        </p:txBody>
      </p:sp>
      <p:sp>
        <p:nvSpPr>
          <p:cNvPr id="78852" name="Rectangle 5"/>
          <p:cNvSpPr>
            <a:spLocks noGrp="1" noChangeArrowheads="1"/>
          </p:cNvSpPr>
          <p:nvPr>
            <p:ph type="body" idx="1"/>
          </p:nvPr>
        </p:nvSpPr>
        <p:spPr/>
        <p:txBody>
          <a:bodyPr/>
          <a:lstStyle/>
          <a:p>
            <a:pPr eaLnBrk="1" hangingPunct="1"/>
            <a:r>
              <a:rPr lang="en-CA" altLang="en-US"/>
              <a:t>A </a:t>
            </a:r>
            <a:r>
              <a:rPr lang="en-CA" altLang="en-US">
                <a:solidFill>
                  <a:srgbClr val="FF0000"/>
                </a:solidFill>
              </a:rPr>
              <a:t>scenario</a:t>
            </a:r>
            <a:r>
              <a:rPr lang="en-CA" altLang="en-US"/>
              <a:t> (according to the UML/UC community) is an instance of a use case </a:t>
            </a:r>
          </a:p>
          <a:p>
            <a:pPr lvl="1" eaLnBrk="1" hangingPunct="1"/>
            <a:r>
              <a:rPr lang="en-CA" altLang="en-US"/>
              <a:t>It expresses a specific occurrence of the use case (a specific </a:t>
            </a:r>
            <a:r>
              <a:rPr lang="en-US" altLang="en-US"/>
              <a:t>path through the use case)</a:t>
            </a:r>
            <a:endParaRPr lang="en-CA" altLang="en-US"/>
          </a:p>
          <a:p>
            <a:pPr lvl="2" eaLnBrk="1" hangingPunct="1"/>
            <a:r>
              <a:rPr lang="en-US" altLang="en-US"/>
              <a:t>A</a:t>
            </a:r>
            <a:r>
              <a:rPr lang="en-CA" altLang="en-US"/>
              <a:t> specific actor ...</a:t>
            </a:r>
          </a:p>
          <a:p>
            <a:pPr lvl="2" eaLnBrk="1" hangingPunct="1"/>
            <a:r>
              <a:rPr lang="en-CA" altLang="en-US"/>
              <a:t>At a specific time ...</a:t>
            </a:r>
          </a:p>
          <a:p>
            <a:pPr lvl="2" eaLnBrk="1" hangingPunct="1"/>
            <a:r>
              <a:rPr lang="en-CA" altLang="en-US"/>
              <a:t>With specific data</a:t>
            </a:r>
            <a:r>
              <a:rPr lang="en-US" altLang="en-US"/>
              <a:t> …</a:t>
            </a:r>
            <a:endParaRPr lang="en-CA" altLang="en-US"/>
          </a:p>
          <a:p>
            <a:pPr lvl="1" eaLnBrk="1" hangingPunct="1"/>
            <a:r>
              <a:rPr lang="en-US" altLang="en-US"/>
              <a:t>Many scenarios may be generated from a single use case description</a:t>
            </a:r>
          </a:p>
          <a:p>
            <a:pPr lvl="1" eaLnBrk="1" hangingPunct="1"/>
            <a:r>
              <a:rPr lang="en-US" altLang="en-US"/>
              <a:t>Each scenario may require many test cases</a:t>
            </a:r>
            <a:endParaRPr lang="en-CA" altLang="en-US"/>
          </a:p>
          <a:p>
            <a:pPr lvl="1" eaLnBrk="1" hangingPunct="1"/>
            <a:endParaRPr lang="en-CA" altLang="en-US"/>
          </a:p>
          <a:p>
            <a:pPr eaLnBrk="1" hangingPunct="1"/>
            <a:r>
              <a:rPr lang="en-CA" altLang="en-US"/>
              <a:t>Rather used in a generic way in this course (as is often the ca</a:t>
            </a:r>
            <a:r>
              <a:rPr lang="en-US" altLang="en-US"/>
              <a:t>se in requirements engineering)</a:t>
            </a:r>
            <a:endParaRPr lang="en-CA" altLang="en-US"/>
          </a:p>
          <a:p>
            <a:pPr eaLnBrk="1" hangingPunct="1"/>
            <a:endParaRPr lang="en-CA" altLang="en-US"/>
          </a:p>
        </p:txBody>
      </p:sp>
      <p:sp>
        <p:nvSpPr>
          <p:cNvPr id="78853"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4"/>
          <p:cNvSpPr>
            <a:spLocks noGrp="1" noChangeArrowheads="1"/>
          </p:cNvSpPr>
          <p:nvPr>
            <p:ph type="title"/>
          </p:nvPr>
        </p:nvSpPr>
        <p:spPr/>
        <p:txBody>
          <a:bodyPr/>
          <a:lstStyle/>
          <a:p>
            <a:pPr eaLnBrk="1" hangingPunct="1"/>
            <a:r>
              <a:rPr lang="en-CA" altLang="en-US"/>
              <a:t>Scenarios (</a:t>
            </a:r>
            <a:r>
              <a:rPr lang="en-US" altLang="en-US"/>
              <a:t>2</a:t>
            </a:r>
            <a:r>
              <a:rPr lang="en-CA" altLang="en-US"/>
              <a:t>)</a:t>
            </a:r>
          </a:p>
        </p:txBody>
      </p:sp>
      <p:sp>
        <p:nvSpPr>
          <p:cNvPr id="79875" name="Rectangle 5"/>
          <p:cNvSpPr>
            <a:spLocks noGrp="1" noChangeArrowheads="1"/>
          </p:cNvSpPr>
          <p:nvPr>
            <p:ph type="body" idx="1"/>
          </p:nvPr>
        </p:nvSpPr>
        <p:spPr/>
        <p:txBody>
          <a:bodyPr/>
          <a:lstStyle/>
          <a:p>
            <a:pPr eaLnBrk="1" hangingPunct="1"/>
            <a:r>
              <a:rPr lang="en-CA" altLang="en-US" dirty="0"/>
              <a:t>A use case includes primary and secondary scenarios</a:t>
            </a:r>
          </a:p>
          <a:p>
            <a:pPr eaLnBrk="1" hangingPunct="1"/>
            <a:r>
              <a:rPr lang="en-CA" altLang="en-US" dirty="0"/>
              <a:t>1 </a:t>
            </a:r>
            <a:r>
              <a:rPr lang="en-CA" altLang="en-US" dirty="0">
                <a:solidFill>
                  <a:srgbClr val="FF0000"/>
                </a:solidFill>
              </a:rPr>
              <a:t>primary</a:t>
            </a:r>
            <a:r>
              <a:rPr lang="en-CA" altLang="en-US" dirty="0"/>
              <a:t> scenario</a:t>
            </a:r>
          </a:p>
          <a:p>
            <a:pPr lvl="1" eaLnBrk="1" hangingPunct="1"/>
            <a:r>
              <a:rPr lang="en-CA" altLang="en-US" dirty="0"/>
              <a:t>Normal course of events</a:t>
            </a:r>
          </a:p>
          <a:p>
            <a:pPr eaLnBrk="1" hangingPunct="1"/>
            <a:r>
              <a:rPr lang="en-CA" altLang="en-US" dirty="0"/>
              <a:t>0 or more secondary scenarios</a:t>
            </a:r>
          </a:p>
          <a:p>
            <a:pPr lvl="1" eaLnBrk="1" hangingPunct="1"/>
            <a:r>
              <a:rPr lang="en-CA" altLang="en-US" dirty="0"/>
              <a:t>Alternative/exceptional course of events, variations of primary scenario</a:t>
            </a:r>
          </a:p>
          <a:p>
            <a:pPr lvl="1" eaLnBrk="1" hangingPunct="1"/>
            <a:r>
              <a:rPr lang="en-CA" altLang="en-US" dirty="0"/>
              <a:t>An </a:t>
            </a:r>
            <a:r>
              <a:rPr lang="en-CA" altLang="en-US" dirty="0">
                <a:solidFill>
                  <a:srgbClr val="FF0000"/>
                </a:solidFill>
              </a:rPr>
              <a:t>alternative</a:t>
            </a:r>
            <a:r>
              <a:rPr lang="en-CA" altLang="en-US" dirty="0"/>
              <a:t> scenario meets the intent of the use case but with a different sequence of steps</a:t>
            </a:r>
          </a:p>
          <a:p>
            <a:pPr lvl="1" eaLnBrk="1" hangingPunct="1"/>
            <a:r>
              <a:rPr lang="en-CA" altLang="en-US" dirty="0"/>
              <a:t>An </a:t>
            </a:r>
            <a:r>
              <a:rPr lang="en-CA" altLang="en-US" dirty="0">
                <a:solidFill>
                  <a:srgbClr val="FF0000"/>
                </a:solidFill>
              </a:rPr>
              <a:t>exceptional</a:t>
            </a:r>
            <a:r>
              <a:rPr lang="en-CA" altLang="en-US" dirty="0"/>
              <a:t> scenario addresses the conditions of main case and alternative cases that differ from the norm and cases already covered</a:t>
            </a:r>
          </a:p>
          <a:p>
            <a:pPr lvl="1" eaLnBrk="1" hangingPunct="1"/>
            <a:r>
              <a:rPr lang="en-CA" altLang="en-US" dirty="0"/>
              <a:t>Example with consensus as a goal</a:t>
            </a:r>
          </a:p>
          <a:p>
            <a:pPr lvl="2" eaLnBrk="1" hangingPunct="1"/>
            <a:r>
              <a:rPr lang="en-CA" altLang="en-US" dirty="0"/>
              <a:t>Primary scenario: vote in a session</a:t>
            </a:r>
          </a:p>
          <a:p>
            <a:pPr lvl="2" eaLnBrk="1" hangingPunct="1"/>
            <a:r>
              <a:rPr lang="en-CA" altLang="en-US" dirty="0"/>
              <a:t>Alternative scenario: voting in several sessions</a:t>
            </a:r>
          </a:p>
          <a:p>
            <a:pPr lvl="2" eaLnBrk="1" hangingPunct="1"/>
            <a:r>
              <a:rPr lang="en-CA" altLang="en-US" dirty="0"/>
              <a:t>Exceptional scenario: what to do with a non-registrant who wishes to vote</a:t>
            </a:r>
          </a:p>
        </p:txBody>
      </p:sp>
      <p:sp>
        <p:nvSpPr>
          <p:cNvPr id="79876"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
        <p:nvSpPr>
          <p:cNvPr id="79877"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76F37677-C124-4BC7-BD8F-0A2FD09C82B6}" type="slidenum">
              <a:rPr lang="en-CA" altLang="en-US" sz="1200" smtClean="0"/>
              <a:pPr>
                <a:lnSpc>
                  <a:spcPct val="100000"/>
                </a:lnSpc>
                <a:spcBef>
                  <a:spcPct val="0"/>
                </a:spcBef>
                <a:buClrTx/>
                <a:buSzTx/>
                <a:buFontTx/>
                <a:buNone/>
              </a:pPr>
              <a:t>111</a:t>
            </a:fld>
            <a:endParaRPr lang="en-CA" altLang="en-US" sz="120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3F425E46-914F-4608-A154-9A7DC37F58BD}" type="slidenum">
              <a:rPr lang="en-CA" altLang="en-US" sz="1200" smtClean="0"/>
              <a:pPr>
                <a:lnSpc>
                  <a:spcPct val="100000"/>
                </a:lnSpc>
                <a:spcBef>
                  <a:spcPct val="0"/>
                </a:spcBef>
                <a:buClrTx/>
                <a:buSzTx/>
                <a:buFontTx/>
                <a:buNone/>
              </a:pPr>
              <a:t>112</a:t>
            </a:fld>
            <a:endParaRPr lang="en-CA" altLang="en-US" sz="1200"/>
          </a:p>
        </p:txBody>
      </p:sp>
      <p:sp>
        <p:nvSpPr>
          <p:cNvPr id="80899" name="Rectangle 6"/>
          <p:cNvSpPr>
            <a:spLocks noGrp="1" noChangeArrowheads="1"/>
          </p:cNvSpPr>
          <p:nvPr>
            <p:ph type="title"/>
          </p:nvPr>
        </p:nvSpPr>
        <p:spPr/>
        <p:txBody>
          <a:bodyPr/>
          <a:lstStyle/>
          <a:p>
            <a:pPr eaLnBrk="1" hangingPunct="1"/>
            <a:r>
              <a:rPr lang="en-CA" altLang="en-US"/>
              <a:t>Types of Scenarios</a:t>
            </a:r>
          </a:p>
        </p:txBody>
      </p:sp>
      <p:sp>
        <p:nvSpPr>
          <p:cNvPr id="80900" name="Rectangle 7"/>
          <p:cNvSpPr>
            <a:spLocks noGrp="1" noChangeArrowheads="1"/>
          </p:cNvSpPr>
          <p:nvPr>
            <p:ph type="body" idx="1"/>
          </p:nvPr>
        </p:nvSpPr>
        <p:spPr/>
        <p:txBody>
          <a:bodyPr/>
          <a:lstStyle/>
          <a:p>
            <a:pPr eaLnBrk="1" hangingPunct="1"/>
            <a:r>
              <a:rPr lang="en-CA" altLang="en-US" dirty="0"/>
              <a:t>As-is scenario</a:t>
            </a:r>
          </a:p>
          <a:p>
            <a:pPr lvl="1" eaLnBrk="1" hangingPunct="1"/>
            <a:r>
              <a:rPr lang="en-CA" altLang="en-US" dirty="0"/>
              <a:t>Used in describing a </a:t>
            </a:r>
            <a:r>
              <a:rPr lang="en-CA" altLang="en-US" dirty="0">
                <a:solidFill>
                  <a:srgbClr val="FF0000"/>
                </a:solidFill>
              </a:rPr>
              <a:t>current situation</a:t>
            </a:r>
            <a:r>
              <a:rPr lang="en-CA" altLang="en-US" dirty="0"/>
              <a:t>, usually used in re-engineering projects, the user describes the system</a:t>
            </a:r>
          </a:p>
          <a:p>
            <a:pPr eaLnBrk="1" hangingPunct="1"/>
            <a:r>
              <a:rPr lang="en-CA" altLang="en-US" dirty="0"/>
              <a:t>Visionary scenario (To-be)</a:t>
            </a:r>
          </a:p>
          <a:p>
            <a:pPr lvl="1" eaLnBrk="1" hangingPunct="1"/>
            <a:r>
              <a:rPr lang="en-CA" altLang="en-US" dirty="0"/>
              <a:t>Used to describe a </a:t>
            </a:r>
            <a:r>
              <a:rPr lang="en-CA" altLang="en-US" dirty="0">
                <a:solidFill>
                  <a:srgbClr val="FF0000"/>
                </a:solidFill>
              </a:rPr>
              <a:t>future system</a:t>
            </a:r>
            <a:r>
              <a:rPr lang="en-CA" altLang="en-US" dirty="0"/>
              <a:t>, usually used in greenfield engineering and reengineering projects</a:t>
            </a:r>
          </a:p>
          <a:p>
            <a:pPr lvl="1" eaLnBrk="1" hangingPunct="1"/>
            <a:r>
              <a:rPr lang="en-CA" altLang="en-US" dirty="0"/>
              <a:t>Can often not be done by the user or developer alone</a:t>
            </a:r>
          </a:p>
          <a:p>
            <a:pPr eaLnBrk="1" hangingPunct="1"/>
            <a:r>
              <a:rPr lang="en-CA" altLang="en-US" dirty="0"/>
              <a:t>Evaluation scenario</a:t>
            </a:r>
          </a:p>
          <a:p>
            <a:pPr lvl="1" eaLnBrk="1" hangingPunct="1"/>
            <a:r>
              <a:rPr lang="en-CA" altLang="en-US" dirty="0"/>
              <a:t>User tasks against which the system is to be evaluated</a:t>
            </a:r>
          </a:p>
          <a:p>
            <a:pPr eaLnBrk="1" hangingPunct="1"/>
            <a:r>
              <a:rPr lang="en-CA" altLang="en-US" dirty="0"/>
              <a:t>Training scenario</a:t>
            </a:r>
          </a:p>
          <a:p>
            <a:pPr lvl="1" eaLnBrk="1" hangingPunct="1"/>
            <a:r>
              <a:rPr lang="en-CA" altLang="en-US" dirty="0"/>
              <a:t>Step by step instructions that guide a novice user through a system</a:t>
            </a:r>
          </a:p>
        </p:txBody>
      </p:sp>
      <p:sp>
        <p:nvSpPr>
          <p:cNvPr id="80901" name="Text Box 8"/>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8FB0593D-E119-4FDA-A1BD-5B3DC90C4949}" type="slidenum">
              <a:rPr lang="en-CA" altLang="en-US" sz="1200" smtClean="0"/>
              <a:pPr>
                <a:lnSpc>
                  <a:spcPct val="100000"/>
                </a:lnSpc>
                <a:spcBef>
                  <a:spcPct val="0"/>
                </a:spcBef>
                <a:buClrTx/>
                <a:buSzTx/>
                <a:buFontTx/>
                <a:buNone/>
              </a:pPr>
              <a:t>113</a:t>
            </a:fld>
            <a:endParaRPr lang="en-CA" altLang="en-US" sz="1200"/>
          </a:p>
        </p:txBody>
      </p:sp>
      <p:sp>
        <p:nvSpPr>
          <p:cNvPr id="81923" name="Rectangle 2"/>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2407" tIns="45420" rIns="92407" bIns="45420"/>
          <a:lstStyle/>
          <a:p>
            <a:pPr eaLnBrk="1" hangingPunct="1"/>
            <a:r>
              <a:rPr lang="en-CA" altLang="en-US"/>
              <a:t>Use Case-Driven Software Lifecycle Activities (1)</a:t>
            </a:r>
          </a:p>
        </p:txBody>
      </p:sp>
      <p:grpSp>
        <p:nvGrpSpPr>
          <p:cNvPr id="81924" name="Group 93"/>
          <p:cNvGrpSpPr>
            <a:grpSpLocks/>
          </p:cNvGrpSpPr>
          <p:nvPr/>
        </p:nvGrpSpPr>
        <p:grpSpPr bwMode="auto">
          <a:xfrm>
            <a:off x="425450" y="1185863"/>
            <a:ext cx="8293100" cy="4605337"/>
            <a:chOff x="528" y="747"/>
            <a:chExt cx="5224" cy="2901"/>
          </a:xfrm>
        </p:grpSpPr>
        <p:sp>
          <p:nvSpPr>
            <p:cNvPr id="81926" name="Rectangle 3"/>
            <p:cNvSpPr>
              <a:spLocks noChangeArrowheads="1"/>
            </p:cNvSpPr>
            <p:nvPr/>
          </p:nvSpPr>
          <p:spPr bwMode="auto">
            <a:xfrm>
              <a:off x="1255" y="809"/>
              <a:ext cx="4169" cy="24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81927" name="Rectangle 4"/>
            <p:cNvSpPr>
              <a:spLocks noChangeArrowheads="1"/>
            </p:cNvSpPr>
            <p:nvPr/>
          </p:nvSpPr>
          <p:spPr bwMode="auto">
            <a:xfrm>
              <a:off x="528" y="747"/>
              <a:ext cx="5224" cy="2896"/>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81928" name="Line 5"/>
            <p:cNvSpPr>
              <a:spLocks noChangeShapeType="1"/>
            </p:cNvSpPr>
            <p:nvPr/>
          </p:nvSpPr>
          <p:spPr bwMode="auto">
            <a:xfrm>
              <a:off x="3376" y="808"/>
              <a:ext cx="0" cy="2829"/>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29" name="Line 6"/>
            <p:cNvSpPr>
              <a:spLocks noChangeShapeType="1"/>
            </p:cNvSpPr>
            <p:nvPr/>
          </p:nvSpPr>
          <p:spPr bwMode="auto">
            <a:xfrm>
              <a:off x="4986" y="794"/>
              <a:ext cx="0" cy="2835"/>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30" name="Line 7"/>
            <p:cNvSpPr>
              <a:spLocks noChangeShapeType="1"/>
            </p:cNvSpPr>
            <p:nvPr/>
          </p:nvSpPr>
          <p:spPr bwMode="auto">
            <a:xfrm>
              <a:off x="2572" y="801"/>
              <a:ext cx="0" cy="2823"/>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31" name="Rectangle 8"/>
            <p:cNvSpPr>
              <a:spLocks noChangeArrowheads="1"/>
            </p:cNvSpPr>
            <p:nvPr/>
          </p:nvSpPr>
          <p:spPr bwMode="auto">
            <a:xfrm>
              <a:off x="1987" y="2578"/>
              <a:ext cx="391" cy="39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81932" name="Rectangle 9" descr="Light horizontal"/>
            <p:cNvSpPr>
              <a:spLocks noChangeArrowheads="1"/>
            </p:cNvSpPr>
            <p:nvPr/>
          </p:nvSpPr>
          <p:spPr bwMode="auto">
            <a:xfrm>
              <a:off x="2147" y="2619"/>
              <a:ext cx="87" cy="89"/>
            </a:xfrm>
            <a:prstGeom prst="rect">
              <a:avLst/>
            </a:prstGeom>
            <a:pattFill prst="ltHorz">
              <a:fgClr>
                <a:schemeClr val="tx1"/>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81933" name="Rectangle 10" descr="Light horizontal"/>
            <p:cNvSpPr>
              <a:spLocks noChangeArrowheads="1"/>
            </p:cNvSpPr>
            <p:nvPr/>
          </p:nvSpPr>
          <p:spPr bwMode="auto">
            <a:xfrm>
              <a:off x="2231" y="2828"/>
              <a:ext cx="87" cy="91"/>
            </a:xfrm>
            <a:prstGeom prst="rect">
              <a:avLst/>
            </a:prstGeom>
            <a:pattFill prst="ltHorz">
              <a:fgClr>
                <a:schemeClr val="tx1"/>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81934" name="Rectangle 11" descr="Light horizontal"/>
            <p:cNvSpPr>
              <a:spLocks noChangeArrowheads="1"/>
            </p:cNvSpPr>
            <p:nvPr/>
          </p:nvSpPr>
          <p:spPr bwMode="auto">
            <a:xfrm>
              <a:off x="2047" y="2826"/>
              <a:ext cx="78" cy="92"/>
            </a:xfrm>
            <a:prstGeom prst="rect">
              <a:avLst/>
            </a:prstGeom>
            <a:pattFill prst="ltHorz">
              <a:fgClr>
                <a:schemeClr val="tx1"/>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81935" name="Rectangle 12"/>
            <p:cNvSpPr>
              <a:spLocks noChangeArrowheads="1"/>
            </p:cNvSpPr>
            <p:nvPr/>
          </p:nvSpPr>
          <p:spPr bwMode="auto">
            <a:xfrm>
              <a:off x="1735" y="3109"/>
              <a:ext cx="845" cy="5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7" tIns="45420" rIns="92407" bIns="45420">
              <a:spAutoFit/>
            </a:bodyPr>
            <a:lstStyle>
              <a:lvl1pPr defTabSz="911225"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911225" eaLnBrk="0" hangingPunct="0">
                <a:lnSpc>
                  <a:spcPts val="2600"/>
                </a:lnSpc>
                <a:spcBef>
                  <a:spcPts val="600"/>
                </a:spcBef>
                <a:buChar char="•"/>
                <a:defRPr sz="2000">
                  <a:solidFill>
                    <a:srgbClr val="002654"/>
                  </a:solidFill>
                  <a:latin typeface="Arial" pitchFamily="34" charset="0"/>
                </a:defRPr>
              </a:lvl2pPr>
              <a:lvl3pPr marL="1143000" indent="-228600" defTabSz="911225" eaLnBrk="0" hangingPunct="0">
                <a:lnSpc>
                  <a:spcPts val="2600"/>
                </a:lnSpc>
                <a:spcBef>
                  <a:spcPts val="600"/>
                </a:spcBef>
                <a:buChar char="•"/>
                <a:defRPr>
                  <a:solidFill>
                    <a:srgbClr val="002654"/>
                  </a:solidFill>
                  <a:latin typeface="Arial" pitchFamily="34" charset="0"/>
                </a:defRPr>
              </a:lvl3pPr>
              <a:lvl4pPr marL="1600200" indent="-228600" defTabSz="911225" eaLnBrk="0" hangingPunct="0">
                <a:lnSpc>
                  <a:spcPts val="2600"/>
                </a:lnSpc>
                <a:spcBef>
                  <a:spcPts val="600"/>
                </a:spcBef>
                <a:buChar char="•"/>
                <a:defRPr sz="1600">
                  <a:solidFill>
                    <a:srgbClr val="002654"/>
                  </a:solidFill>
                  <a:latin typeface="Arial" pitchFamily="34" charset="0"/>
                </a:defRPr>
              </a:lvl4pPr>
              <a:lvl5pPr marL="2057400" indent="-228600" defTabSz="911225" eaLnBrk="0" hangingPunct="0">
                <a:lnSpc>
                  <a:spcPct val="110000"/>
                </a:lnSpc>
                <a:spcBef>
                  <a:spcPct val="30000"/>
                </a:spcBef>
                <a:defRPr sz="1200">
                  <a:solidFill>
                    <a:srgbClr val="002654"/>
                  </a:solidFill>
                  <a:latin typeface="Arial" pitchFamily="34" charset="0"/>
                </a:defRPr>
              </a:lvl5pPr>
              <a:lvl6pPr marL="2514600" indent="-228600" defTabSz="911225"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911225"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911225"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911225"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600" b="1">
                  <a:solidFill>
                    <a:srgbClr val="0006A3"/>
                  </a:solidFill>
                  <a:latin typeface="Book Antiqua" pitchFamily="18" charset="0"/>
                </a:rPr>
                <a:t>Application</a:t>
              </a:r>
            </a:p>
            <a:p>
              <a:pPr algn="ctr">
                <a:lnSpc>
                  <a:spcPct val="100000"/>
                </a:lnSpc>
                <a:spcBef>
                  <a:spcPct val="0"/>
                </a:spcBef>
                <a:buClrTx/>
                <a:buSzTx/>
                <a:buFontTx/>
                <a:buNone/>
              </a:pPr>
              <a:r>
                <a:rPr lang="en-US" altLang="en-US" sz="1600" b="1">
                  <a:solidFill>
                    <a:srgbClr val="0006A3"/>
                  </a:solidFill>
                  <a:latin typeface="Book Antiqua" pitchFamily="18" charset="0"/>
                </a:rPr>
                <a:t>Domain </a:t>
              </a:r>
            </a:p>
            <a:p>
              <a:pPr algn="ctr">
                <a:lnSpc>
                  <a:spcPct val="100000"/>
                </a:lnSpc>
                <a:spcBef>
                  <a:spcPct val="0"/>
                </a:spcBef>
                <a:buClrTx/>
                <a:buSzTx/>
                <a:buFontTx/>
                <a:buNone/>
              </a:pPr>
              <a:r>
                <a:rPr lang="en-US" altLang="en-US" sz="1600" b="1">
                  <a:solidFill>
                    <a:srgbClr val="0006A3"/>
                  </a:solidFill>
                  <a:latin typeface="Book Antiqua" pitchFamily="18" charset="0"/>
                </a:rPr>
                <a:t>Objects</a:t>
              </a:r>
            </a:p>
          </p:txBody>
        </p:sp>
        <p:sp>
          <p:nvSpPr>
            <p:cNvPr id="81936" name="Line 13"/>
            <p:cNvSpPr>
              <a:spLocks noChangeShapeType="1"/>
            </p:cNvSpPr>
            <p:nvPr/>
          </p:nvSpPr>
          <p:spPr bwMode="auto">
            <a:xfrm>
              <a:off x="2140" y="2056"/>
              <a:ext cx="0" cy="501"/>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37" name="Rectangle 14"/>
            <p:cNvSpPr>
              <a:spLocks noChangeArrowheads="1"/>
            </p:cNvSpPr>
            <p:nvPr/>
          </p:nvSpPr>
          <p:spPr bwMode="auto">
            <a:xfrm>
              <a:off x="2374" y="3222"/>
              <a:ext cx="1141"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7" tIns="45420" rIns="92407" bIns="45420">
              <a:spAutoFit/>
            </a:bodyPr>
            <a:lstStyle>
              <a:lvl1pPr defTabSz="911225"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911225" eaLnBrk="0" hangingPunct="0">
                <a:lnSpc>
                  <a:spcPts val="2600"/>
                </a:lnSpc>
                <a:spcBef>
                  <a:spcPts val="600"/>
                </a:spcBef>
                <a:buChar char="•"/>
                <a:defRPr sz="2000">
                  <a:solidFill>
                    <a:srgbClr val="002654"/>
                  </a:solidFill>
                  <a:latin typeface="Arial" pitchFamily="34" charset="0"/>
                </a:defRPr>
              </a:lvl2pPr>
              <a:lvl3pPr marL="1143000" indent="-228600" defTabSz="911225" eaLnBrk="0" hangingPunct="0">
                <a:lnSpc>
                  <a:spcPts val="2600"/>
                </a:lnSpc>
                <a:spcBef>
                  <a:spcPts val="600"/>
                </a:spcBef>
                <a:buChar char="•"/>
                <a:defRPr>
                  <a:solidFill>
                    <a:srgbClr val="002654"/>
                  </a:solidFill>
                  <a:latin typeface="Arial" pitchFamily="34" charset="0"/>
                </a:defRPr>
              </a:lvl3pPr>
              <a:lvl4pPr marL="1600200" indent="-228600" defTabSz="911225" eaLnBrk="0" hangingPunct="0">
                <a:lnSpc>
                  <a:spcPts val="2600"/>
                </a:lnSpc>
                <a:spcBef>
                  <a:spcPts val="600"/>
                </a:spcBef>
                <a:buChar char="•"/>
                <a:defRPr sz="1600">
                  <a:solidFill>
                    <a:srgbClr val="002654"/>
                  </a:solidFill>
                  <a:latin typeface="Arial" pitchFamily="34" charset="0"/>
                </a:defRPr>
              </a:lvl4pPr>
              <a:lvl5pPr marL="2057400" indent="-228600" defTabSz="911225" eaLnBrk="0" hangingPunct="0">
                <a:lnSpc>
                  <a:spcPct val="110000"/>
                </a:lnSpc>
                <a:spcBef>
                  <a:spcPct val="30000"/>
                </a:spcBef>
                <a:defRPr sz="1200">
                  <a:solidFill>
                    <a:srgbClr val="002654"/>
                  </a:solidFill>
                  <a:latin typeface="Arial" pitchFamily="34" charset="0"/>
                </a:defRPr>
              </a:lvl5pPr>
              <a:lvl6pPr marL="2514600" indent="-228600" defTabSz="911225"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911225"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911225"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911225"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600" b="1">
                  <a:solidFill>
                    <a:srgbClr val="0006A3"/>
                  </a:solidFill>
                  <a:latin typeface="Book Antiqua" pitchFamily="18" charset="0"/>
                </a:rPr>
                <a:t>Subsystems</a:t>
              </a:r>
              <a:r>
                <a:rPr lang="en-US" altLang="en-US" sz="1600" b="1">
                  <a:solidFill>
                    <a:schemeClr val="hlink"/>
                  </a:solidFill>
                  <a:latin typeface="Book Antiqua" pitchFamily="18" charset="0"/>
                </a:rPr>
                <a:t> </a:t>
              </a:r>
            </a:p>
          </p:txBody>
        </p:sp>
        <p:sp>
          <p:nvSpPr>
            <p:cNvPr id="81938" name="Rectangle 15"/>
            <p:cNvSpPr>
              <a:spLocks noChangeArrowheads="1"/>
            </p:cNvSpPr>
            <p:nvPr/>
          </p:nvSpPr>
          <p:spPr bwMode="auto">
            <a:xfrm>
              <a:off x="2832" y="2600"/>
              <a:ext cx="391" cy="39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81939" name="Line 16"/>
            <p:cNvSpPr>
              <a:spLocks noChangeShapeType="1"/>
            </p:cNvSpPr>
            <p:nvPr/>
          </p:nvSpPr>
          <p:spPr bwMode="auto">
            <a:xfrm>
              <a:off x="2913" y="2736"/>
              <a:ext cx="22" cy="11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40" name="Line 17"/>
            <p:cNvSpPr>
              <a:spLocks noChangeShapeType="1"/>
            </p:cNvSpPr>
            <p:nvPr/>
          </p:nvSpPr>
          <p:spPr bwMode="auto">
            <a:xfrm>
              <a:off x="2987" y="2899"/>
              <a:ext cx="110" cy="1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41" name="Line 18"/>
            <p:cNvSpPr>
              <a:spLocks noChangeShapeType="1"/>
            </p:cNvSpPr>
            <p:nvPr/>
          </p:nvSpPr>
          <p:spPr bwMode="auto">
            <a:xfrm flipH="1" flipV="1">
              <a:off x="3122" y="2784"/>
              <a:ext cx="9" cy="1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42" name="AutoShape 19"/>
            <p:cNvSpPr>
              <a:spLocks noChangeArrowheads="1"/>
            </p:cNvSpPr>
            <p:nvPr/>
          </p:nvSpPr>
          <p:spPr bwMode="auto">
            <a:xfrm>
              <a:off x="2879" y="2649"/>
              <a:ext cx="125" cy="82"/>
            </a:xfrm>
            <a:prstGeom prst="roundRect">
              <a:avLst>
                <a:gd name="adj" fmla="val 12495"/>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81943" name="AutoShape 20"/>
            <p:cNvSpPr>
              <a:spLocks noChangeArrowheads="1"/>
            </p:cNvSpPr>
            <p:nvPr/>
          </p:nvSpPr>
          <p:spPr bwMode="auto">
            <a:xfrm>
              <a:off x="3071" y="2709"/>
              <a:ext cx="122" cy="78"/>
            </a:xfrm>
            <a:prstGeom prst="roundRect">
              <a:avLst>
                <a:gd name="adj" fmla="val 12495"/>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81944" name="AutoShape 21"/>
            <p:cNvSpPr>
              <a:spLocks noChangeArrowheads="1"/>
            </p:cNvSpPr>
            <p:nvPr/>
          </p:nvSpPr>
          <p:spPr bwMode="auto">
            <a:xfrm>
              <a:off x="2871" y="2859"/>
              <a:ext cx="111" cy="77"/>
            </a:xfrm>
            <a:prstGeom prst="roundRect">
              <a:avLst>
                <a:gd name="adj" fmla="val 12495"/>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81945" name="AutoShape 22"/>
            <p:cNvSpPr>
              <a:spLocks noChangeArrowheads="1"/>
            </p:cNvSpPr>
            <p:nvPr/>
          </p:nvSpPr>
          <p:spPr bwMode="auto">
            <a:xfrm>
              <a:off x="3087" y="2889"/>
              <a:ext cx="113" cy="82"/>
            </a:xfrm>
            <a:prstGeom prst="roundRect">
              <a:avLst>
                <a:gd name="adj" fmla="val 12495"/>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81946" name="Rectangle 23"/>
            <p:cNvSpPr>
              <a:spLocks noChangeArrowheads="1"/>
            </p:cNvSpPr>
            <p:nvPr/>
          </p:nvSpPr>
          <p:spPr bwMode="auto">
            <a:xfrm>
              <a:off x="3673" y="2593"/>
              <a:ext cx="392" cy="39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81947" name="Line 24"/>
            <p:cNvSpPr>
              <a:spLocks noChangeShapeType="1"/>
            </p:cNvSpPr>
            <p:nvPr/>
          </p:nvSpPr>
          <p:spPr bwMode="auto">
            <a:xfrm>
              <a:off x="3770" y="2713"/>
              <a:ext cx="98" cy="19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48" name="Line 25"/>
            <p:cNvSpPr>
              <a:spLocks noChangeShapeType="1"/>
            </p:cNvSpPr>
            <p:nvPr/>
          </p:nvSpPr>
          <p:spPr bwMode="auto">
            <a:xfrm flipV="1">
              <a:off x="3858" y="2791"/>
              <a:ext cx="118"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49" name="Rectangle 26" descr="Light horizontal"/>
            <p:cNvSpPr>
              <a:spLocks noChangeArrowheads="1"/>
            </p:cNvSpPr>
            <p:nvPr/>
          </p:nvSpPr>
          <p:spPr bwMode="auto">
            <a:xfrm>
              <a:off x="3733" y="2660"/>
              <a:ext cx="74" cy="75"/>
            </a:xfrm>
            <a:prstGeom prst="rect">
              <a:avLst/>
            </a:prstGeom>
            <a:pattFill prst="ltHorz">
              <a:fgClr>
                <a:schemeClr val="tx1"/>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81950" name="Rectangle 27" descr="Light horizontal"/>
            <p:cNvSpPr>
              <a:spLocks noChangeArrowheads="1"/>
            </p:cNvSpPr>
            <p:nvPr/>
          </p:nvSpPr>
          <p:spPr bwMode="auto">
            <a:xfrm>
              <a:off x="3836" y="2900"/>
              <a:ext cx="73" cy="75"/>
            </a:xfrm>
            <a:prstGeom prst="rect">
              <a:avLst/>
            </a:prstGeom>
            <a:pattFill prst="ltHorz">
              <a:fgClr>
                <a:schemeClr val="tx1"/>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81951" name="Rectangle 28" descr="Light horizontal"/>
            <p:cNvSpPr>
              <a:spLocks noChangeArrowheads="1"/>
            </p:cNvSpPr>
            <p:nvPr/>
          </p:nvSpPr>
          <p:spPr bwMode="auto">
            <a:xfrm>
              <a:off x="3932" y="2720"/>
              <a:ext cx="74" cy="74"/>
            </a:xfrm>
            <a:prstGeom prst="rect">
              <a:avLst/>
            </a:prstGeom>
            <a:pattFill prst="ltHorz">
              <a:fgClr>
                <a:schemeClr val="tx1"/>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grpSp>
          <p:nvGrpSpPr>
            <p:cNvPr id="81952" name="Group 29"/>
            <p:cNvGrpSpPr>
              <a:grpSpLocks/>
            </p:cNvGrpSpPr>
            <p:nvPr/>
          </p:nvGrpSpPr>
          <p:grpSpPr bwMode="auto">
            <a:xfrm>
              <a:off x="4308" y="2593"/>
              <a:ext cx="436" cy="415"/>
              <a:chOff x="4188" y="2891"/>
              <a:chExt cx="442" cy="420"/>
            </a:xfrm>
          </p:grpSpPr>
          <p:sp>
            <p:nvSpPr>
              <p:cNvPr id="82014" name="Rectangle 30"/>
              <p:cNvSpPr>
                <a:spLocks noChangeArrowheads="1"/>
              </p:cNvSpPr>
              <p:nvPr/>
            </p:nvSpPr>
            <p:spPr bwMode="auto">
              <a:xfrm>
                <a:off x="4203" y="2891"/>
                <a:ext cx="395" cy="403"/>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407" tIns="45420" rIns="92407" bIns="4542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82015" name="Rectangle 31"/>
              <p:cNvSpPr>
                <a:spLocks noChangeArrowheads="1"/>
              </p:cNvSpPr>
              <p:nvPr/>
            </p:nvSpPr>
            <p:spPr bwMode="auto">
              <a:xfrm>
                <a:off x="4188" y="2903"/>
                <a:ext cx="442" cy="40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407" tIns="45420" rIns="92407" bIns="45420">
                <a:spAutoFit/>
              </a:bodyPr>
              <a:lstStyle>
                <a:lvl1pPr defTabSz="911225"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911225" eaLnBrk="0" hangingPunct="0">
                  <a:lnSpc>
                    <a:spcPts val="2600"/>
                  </a:lnSpc>
                  <a:spcBef>
                    <a:spcPts val="600"/>
                  </a:spcBef>
                  <a:buChar char="•"/>
                  <a:defRPr sz="2000">
                    <a:solidFill>
                      <a:srgbClr val="002654"/>
                    </a:solidFill>
                    <a:latin typeface="Arial" pitchFamily="34" charset="0"/>
                  </a:defRPr>
                </a:lvl2pPr>
                <a:lvl3pPr marL="1143000" indent="-228600" defTabSz="911225" eaLnBrk="0" hangingPunct="0">
                  <a:lnSpc>
                    <a:spcPts val="2600"/>
                  </a:lnSpc>
                  <a:spcBef>
                    <a:spcPts val="600"/>
                  </a:spcBef>
                  <a:buChar char="•"/>
                  <a:defRPr>
                    <a:solidFill>
                      <a:srgbClr val="002654"/>
                    </a:solidFill>
                    <a:latin typeface="Arial" pitchFamily="34" charset="0"/>
                  </a:defRPr>
                </a:lvl3pPr>
                <a:lvl4pPr marL="1600200" indent="-228600" defTabSz="911225" eaLnBrk="0" hangingPunct="0">
                  <a:lnSpc>
                    <a:spcPts val="2600"/>
                  </a:lnSpc>
                  <a:spcBef>
                    <a:spcPts val="600"/>
                  </a:spcBef>
                  <a:buChar char="•"/>
                  <a:defRPr sz="1600">
                    <a:solidFill>
                      <a:srgbClr val="002654"/>
                    </a:solidFill>
                    <a:latin typeface="Arial" pitchFamily="34" charset="0"/>
                  </a:defRPr>
                </a:lvl4pPr>
                <a:lvl5pPr marL="2057400" indent="-228600" defTabSz="911225" eaLnBrk="0" hangingPunct="0">
                  <a:lnSpc>
                    <a:spcPct val="110000"/>
                  </a:lnSpc>
                  <a:spcBef>
                    <a:spcPct val="30000"/>
                  </a:spcBef>
                  <a:defRPr sz="1200">
                    <a:solidFill>
                      <a:srgbClr val="002654"/>
                    </a:solidFill>
                    <a:latin typeface="Arial" pitchFamily="34" charset="0"/>
                  </a:defRPr>
                </a:lvl5pPr>
                <a:lvl6pPr marL="2514600" indent="-228600" defTabSz="911225"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911225"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911225"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911225"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r>
                  <a:rPr lang="en-US" altLang="en-US" sz="1200" b="1">
                    <a:solidFill>
                      <a:schemeClr val="tx1"/>
                    </a:solidFill>
                    <a:latin typeface="Helvetica" pitchFamily="34" charset="0"/>
                  </a:rPr>
                  <a:t>class...</a:t>
                </a:r>
              </a:p>
              <a:p>
                <a:pPr>
                  <a:lnSpc>
                    <a:spcPct val="100000"/>
                  </a:lnSpc>
                  <a:spcBef>
                    <a:spcPct val="0"/>
                  </a:spcBef>
                  <a:buClrTx/>
                  <a:buSzTx/>
                  <a:buFontTx/>
                  <a:buNone/>
                </a:pPr>
                <a:r>
                  <a:rPr lang="en-US" altLang="en-US" sz="1200" b="1">
                    <a:solidFill>
                      <a:schemeClr val="tx1"/>
                    </a:solidFill>
                    <a:latin typeface="Helvetica" pitchFamily="34" charset="0"/>
                  </a:rPr>
                  <a:t>class...</a:t>
                </a:r>
              </a:p>
              <a:p>
                <a:pPr>
                  <a:lnSpc>
                    <a:spcPct val="100000"/>
                  </a:lnSpc>
                  <a:spcBef>
                    <a:spcPct val="0"/>
                  </a:spcBef>
                  <a:buClrTx/>
                  <a:buSzTx/>
                  <a:buFontTx/>
                  <a:buNone/>
                </a:pPr>
                <a:r>
                  <a:rPr lang="en-US" altLang="en-US" sz="1200" b="1">
                    <a:solidFill>
                      <a:schemeClr val="tx1"/>
                    </a:solidFill>
                    <a:latin typeface="Helvetica" pitchFamily="34" charset="0"/>
                  </a:rPr>
                  <a:t>class...</a:t>
                </a:r>
              </a:p>
            </p:txBody>
          </p:sp>
        </p:grpSp>
        <p:sp>
          <p:nvSpPr>
            <p:cNvPr id="81953" name="Rectangle 32"/>
            <p:cNvSpPr>
              <a:spLocks noChangeArrowheads="1"/>
            </p:cNvSpPr>
            <p:nvPr/>
          </p:nvSpPr>
          <p:spPr bwMode="auto">
            <a:xfrm>
              <a:off x="3344" y="3128"/>
              <a:ext cx="885" cy="5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7" tIns="45420" rIns="92407" bIns="45420">
              <a:spAutoFit/>
            </a:bodyPr>
            <a:lstStyle>
              <a:lvl1pPr defTabSz="911225"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911225" eaLnBrk="0" hangingPunct="0">
                <a:lnSpc>
                  <a:spcPts val="2600"/>
                </a:lnSpc>
                <a:spcBef>
                  <a:spcPts val="600"/>
                </a:spcBef>
                <a:buChar char="•"/>
                <a:defRPr sz="2000">
                  <a:solidFill>
                    <a:srgbClr val="002654"/>
                  </a:solidFill>
                  <a:latin typeface="Arial" pitchFamily="34" charset="0"/>
                </a:defRPr>
              </a:lvl2pPr>
              <a:lvl3pPr marL="1143000" indent="-228600" defTabSz="911225" eaLnBrk="0" hangingPunct="0">
                <a:lnSpc>
                  <a:spcPts val="2600"/>
                </a:lnSpc>
                <a:spcBef>
                  <a:spcPts val="600"/>
                </a:spcBef>
                <a:buChar char="•"/>
                <a:defRPr>
                  <a:solidFill>
                    <a:srgbClr val="002654"/>
                  </a:solidFill>
                  <a:latin typeface="Arial" pitchFamily="34" charset="0"/>
                </a:defRPr>
              </a:lvl3pPr>
              <a:lvl4pPr marL="1600200" indent="-228600" defTabSz="911225" eaLnBrk="0" hangingPunct="0">
                <a:lnSpc>
                  <a:spcPts val="2600"/>
                </a:lnSpc>
                <a:spcBef>
                  <a:spcPts val="600"/>
                </a:spcBef>
                <a:buChar char="•"/>
                <a:defRPr sz="1600">
                  <a:solidFill>
                    <a:srgbClr val="002654"/>
                  </a:solidFill>
                  <a:latin typeface="Arial" pitchFamily="34" charset="0"/>
                </a:defRPr>
              </a:lvl4pPr>
              <a:lvl5pPr marL="2057400" indent="-228600" defTabSz="911225" eaLnBrk="0" hangingPunct="0">
                <a:lnSpc>
                  <a:spcPct val="110000"/>
                </a:lnSpc>
                <a:spcBef>
                  <a:spcPct val="30000"/>
                </a:spcBef>
                <a:defRPr sz="1200">
                  <a:solidFill>
                    <a:srgbClr val="002654"/>
                  </a:solidFill>
                  <a:latin typeface="Arial" pitchFamily="34" charset="0"/>
                </a:defRPr>
              </a:lvl5pPr>
              <a:lvl6pPr marL="2514600" indent="-228600" defTabSz="911225"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911225"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911225"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911225"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600" b="1">
                  <a:solidFill>
                    <a:srgbClr val="0006A3"/>
                  </a:solidFill>
                  <a:latin typeface="Book Antiqua" pitchFamily="18" charset="0"/>
                </a:rPr>
                <a:t>Solution Domain </a:t>
              </a:r>
            </a:p>
            <a:p>
              <a:pPr algn="ctr">
                <a:lnSpc>
                  <a:spcPct val="100000"/>
                </a:lnSpc>
                <a:spcBef>
                  <a:spcPct val="0"/>
                </a:spcBef>
                <a:buClrTx/>
                <a:buSzTx/>
                <a:buFontTx/>
                <a:buNone/>
              </a:pPr>
              <a:r>
                <a:rPr lang="en-US" altLang="en-US" sz="1600" b="1">
                  <a:solidFill>
                    <a:srgbClr val="0006A3"/>
                  </a:solidFill>
                  <a:latin typeface="Book Antiqua" pitchFamily="18" charset="0"/>
                </a:rPr>
                <a:t>Objects</a:t>
              </a:r>
            </a:p>
          </p:txBody>
        </p:sp>
        <p:sp>
          <p:nvSpPr>
            <p:cNvPr id="81954" name="Rectangle 33"/>
            <p:cNvSpPr>
              <a:spLocks noChangeArrowheads="1"/>
            </p:cNvSpPr>
            <p:nvPr/>
          </p:nvSpPr>
          <p:spPr bwMode="auto">
            <a:xfrm>
              <a:off x="4316" y="3216"/>
              <a:ext cx="514" cy="3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407" tIns="45420" rIns="92407" bIns="45420">
              <a:spAutoFit/>
            </a:bodyPr>
            <a:lstStyle>
              <a:lvl1pPr defTabSz="911225"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911225" eaLnBrk="0" hangingPunct="0">
                <a:lnSpc>
                  <a:spcPts val="2600"/>
                </a:lnSpc>
                <a:spcBef>
                  <a:spcPts val="600"/>
                </a:spcBef>
                <a:buChar char="•"/>
                <a:defRPr sz="2000">
                  <a:solidFill>
                    <a:srgbClr val="002654"/>
                  </a:solidFill>
                  <a:latin typeface="Arial" pitchFamily="34" charset="0"/>
                </a:defRPr>
              </a:lvl2pPr>
              <a:lvl3pPr marL="1143000" indent="-228600" defTabSz="911225" eaLnBrk="0" hangingPunct="0">
                <a:lnSpc>
                  <a:spcPts val="2600"/>
                </a:lnSpc>
                <a:spcBef>
                  <a:spcPts val="600"/>
                </a:spcBef>
                <a:buChar char="•"/>
                <a:defRPr>
                  <a:solidFill>
                    <a:srgbClr val="002654"/>
                  </a:solidFill>
                  <a:latin typeface="Arial" pitchFamily="34" charset="0"/>
                </a:defRPr>
              </a:lvl3pPr>
              <a:lvl4pPr marL="1600200" indent="-228600" defTabSz="911225" eaLnBrk="0" hangingPunct="0">
                <a:lnSpc>
                  <a:spcPts val="2600"/>
                </a:lnSpc>
                <a:spcBef>
                  <a:spcPts val="600"/>
                </a:spcBef>
                <a:buChar char="•"/>
                <a:defRPr sz="1600">
                  <a:solidFill>
                    <a:srgbClr val="002654"/>
                  </a:solidFill>
                  <a:latin typeface="Arial" pitchFamily="34" charset="0"/>
                </a:defRPr>
              </a:lvl4pPr>
              <a:lvl5pPr marL="2057400" indent="-228600" defTabSz="911225" eaLnBrk="0" hangingPunct="0">
                <a:lnSpc>
                  <a:spcPct val="110000"/>
                </a:lnSpc>
                <a:spcBef>
                  <a:spcPct val="30000"/>
                </a:spcBef>
                <a:defRPr sz="1200">
                  <a:solidFill>
                    <a:srgbClr val="002654"/>
                  </a:solidFill>
                  <a:latin typeface="Arial" pitchFamily="34" charset="0"/>
                </a:defRPr>
              </a:lvl5pPr>
              <a:lvl6pPr marL="2514600" indent="-228600" defTabSz="911225"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911225"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911225"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911225"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600" b="1">
                  <a:solidFill>
                    <a:srgbClr val="0006A3"/>
                  </a:solidFill>
                  <a:latin typeface="Book Antiqua" pitchFamily="18" charset="0"/>
                </a:rPr>
                <a:t>Source</a:t>
              </a:r>
            </a:p>
            <a:p>
              <a:pPr algn="ctr">
                <a:lnSpc>
                  <a:spcPct val="100000"/>
                </a:lnSpc>
                <a:spcBef>
                  <a:spcPct val="0"/>
                </a:spcBef>
                <a:buClrTx/>
                <a:buSzTx/>
                <a:buFontTx/>
                <a:buNone/>
              </a:pPr>
              <a:r>
                <a:rPr lang="en-US" altLang="en-US" sz="1600" b="1">
                  <a:solidFill>
                    <a:srgbClr val="0006A3"/>
                  </a:solidFill>
                  <a:latin typeface="Book Antiqua" pitchFamily="18" charset="0"/>
                </a:rPr>
                <a:t>Code</a:t>
              </a:r>
              <a:endParaRPr lang="en-US" altLang="en-US" sz="1600" b="1">
                <a:solidFill>
                  <a:schemeClr val="hlink"/>
                </a:solidFill>
                <a:latin typeface="Book Antiqua" pitchFamily="18" charset="0"/>
              </a:endParaRPr>
            </a:p>
          </p:txBody>
        </p:sp>
        <p:sp>
          <p:nvSpPr>
            <p:cNvPr id="81955" name="Rectangle 34"/>
            <p:cNvSpPr>
              <a:spLocks noChangeArrowheads="1"/>
            </p:cNvSpPr>
            <p:nvPr/>
          </p:nvSpPr>
          <p:spPr bwMode="auto">
            <a:xfrm>
              <a:off x="5072" y="3265"/>
              <a:ext cx="450" cy="3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407" tIns="45420" rIns="92407" bIns="45420">
              <a:spAutoFit/>
            </a:bodyPr>
            <a:lstStyle>
              <a:lvl1pPr defTabSz="911225"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911225" eaLnBrk="0" hangingPunct="0">
                <a:lnSpc>
                  <a:spcPts val="2600"/>
                </a:lnSpc>
                <a:spcBef>
                  <a:spcPts val="600"/>
                </a:spcBef>
                <a:buChar char="•"/>
                <a:defRPr sz="2000">
                  <a:solidFill>
                    <a:srgbClr val="002654"/>
                  </a:solidFill>
                  <a:latin typeface="Arial" pitchFamily="34" charset="0"/>
                </a:defRPr>
              </a:lvl2pPr>
              <a:lvl3pPr marL="1143000" indent="-228600" defTabSz="911225" eaLnBrk="0" hangingPunct="0">
                <a:lnSpc>
                  <a:spcPts val="2600"/>
                </a:lnSpc>
                <a:spcBef>
                  <a:spcPts val="600"/>
                </a:spcBef>
                <a:buChar char="•"/>
                <a:defRPr>
                  <a:solidFill>
                    <a:srgbClr val="002654"/>
                  </a:solidFill>
                  <a:latin typeface="Arial" pitchFamily="34" charset="0"/>
                </a:defRPr>
              </a:lvl3pPr>
              <a:lvl4pPr marL="1600200" indent="-228600" defTabSz="911225" eaLnBrk="0" hangingPunct="0">
                <a:lnSpc>
                  <a:spcPts val="2600"/>
                </a:lnSpc>
                <a:spcBef>
                  <a:spcPts val="600"/>
                </a:spcBef>
                <a:buChar char="•"/>
                <a:defRPr sz="1600">
                  <a:solidFill>
                    <a:srgbClr val="002654"/>
                  </a:solidFill>
                  <a:latin typeface="Arial" pitchFamily="34" charset="0"/>
                </a:defRPr>
              </a:lvl4pPr>
              <a:lvl5pPr marL="2057400" indent="-228600" defTabSz="911225" eaLnBrk="0" hangingPunct="0">
                <a:lnSpc>
                  <a:spcPct val="110000"/>
                </a:lnSpc>
                <a:spcBef>
                  <a:spcPct val="30000"/>
                </a:spcBef>
                <a:defRPr sz="1200">
                  <a:solidFill>
                    <a:srgbClr val="002654"/>
                  </a:solidFill>
                  <a:latin typeface="Arial" pitchFamily="34" charset="0"/>
                </a:defRPr>
              </a:lvl5pPr>
              <a:lvl6pPr marL="2514600" indent="-228600" defTabSz="911225"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911225"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911225"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911225"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600" b="1">
                  <a:solidFill>
                    <a:srgbClr val="0006A3"/>
                  </a:solidFill>
                  <a:latin typeface="Book Antiqua" pitchFamily="18" charset="0"/>
                </a:rPr>
                <a:t>Test </a:t>
              </a:r>
            </a:p>
            <a:p>
              <a:pPr algn="ctr">
                <a:lnSpc>
                  <a:spcPct val="100000"/>
                </a:lnSpc>
                <a:spcBef>
                  <a:spcPct val="0"/>
                </a:spcBef>
                <a:buClrTx/>
                <a:buSzTx/>
                <a:buFontTx/>
                <a:buNone/>
              </a:pPr>
              <a:r>
                <a:rPr lang="en-US" altLang="en-US" sz="1600" b="1">
                  <a:solidFill>
                    <a:srgbClr val="0006A3"/>
                  </a:solidFill>
                  <a:latin typeface="Book Antiqua" pitchFamily="18" charset="0"/>
                </a:rPr>
                <a:t>Cases</a:t>
              </a:r>
            </a:p>
          </p:txBody>
        </p:sp>
        <p:sp>
          <p:nvSpPr>
            <p:cNvPr id="81956" name="Rectangle 35"/>
            <p:cNvSpPr>
              <a:spLocks noChangeArrowheads="1"/>
            </p:cNvSpPr>
            <p:nvPr/>
          </p:nvSpPr>
          <p:spPr bwMode="auto">
            <a:xfrm>
              <a:off x="5031" y="2586"/>
              <a:ext cx="651" cy="63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81957" name="AutoShape 36"/>
            <p:cNvSpPr>
              <a:spLocks noChangeArrowheads="1"/>
            </p:cNvSpPr>
            <p:nvPr/>
          </p:nvSpPr>
          <p:spPr bwMode="auto">
            <a:xfrm>
              <a:off x="5157" y="2895"/>
              <a:ext cx="132" cy="76"/>
            </a:xfrm>
            <a:prstGeom prst="roundRect">
              <a:avLst>
                <a:gd name="adj" fmla="val 12495"/>
              </a:avLst>
            </a:prstGeom>
            <a:noFill/>
            <a:ln w="25400">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81958" name="Oval 37" descr="50%"/>
            <p:cNvSpPr>
              <a:spLocks noChangeArrowheads="1"/>
            </p:cNvSpPr>
            <p:nvPr/>
          </p:nvSpPr>
          <p:spPr bwMode="auto">
            <a:xfrm>
              <a:off x="5160" y="2631"/>
              <a:ext cx="138" cy="63"/>
            </a:xfrm>
            <a:prstGeom prst="ellipse">
              <a:avLst/>
            </a:prstGeom>
            <a:pattFill prst="pct50">
              <a:fgClr>
                <a:schemeClr val="tx1"/>
              </a:fgClr>
              <a:bgClr>
                <a:schemeClr val="bg1"/>
              </a:bgClr>
            </a:patt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81959" name="Rectangle 38"/>
            <p:cNvSpPr>
              <a:spLocks noChangeArrowheads="1"/>
            </p:cNvSpPr>
            <p:nvPr/>
          </p:nvSpPr>
          <p:spPr bwMode="auto">
            <a:xfrm>
              <a:off x="5396" y="2825"/>
              <a:ext cx="228"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7" tIns="45420" rIns="92407" bIns="45420">
              <a:spAutoFit/>
            </a:bodyPr>
            <a:lstStyle>
              <a:lvl1pPr defTabSz="911225"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911225" eaLnBrk="0" hangingPunct="0">
                <a:lnSpc>
                  <a:spcPts val="2600"/>
                </a:lnSpc>
                <a:spcBef>
                  <a:spcPts val="600"/>
                </a:spcBef>
                <a:buChar char="•"/>
                <a:defRPr sz="2000">
                  <a:solidFill>
                    <a:srgbClr val="002654"/>
                  </a:solidFill>
                  <a:latin typeface="Arial" pitchFamily="34" charset="0"/>
                </a:defRPr>
              </a:lvl2pPr>
              <a:lvl3pPr marL="1143000" indent="-228600" defTabSz="911225" eaLnBrk="0" hangingPunct="0">
                <a:lnSpc>
                  <a:spcPts val="2600"/>
                </a:lnSpc>
                <a:spcBef>
                  <a:spcPts val="600"/>
                </a:spcBef>
                <a:buChar char="•"/>
                <a:defRPr>
                  <a:solidFill>
                    <a:srgbClr val="002654"/>
                  </a:solidFill>
                  <a:latin typeface="Arial" pitchFamily="34" charset="0"/>
                </a:defRPr>
              </a:lvl3pPr>
              <a:lvl4pPr marL="1600200" indent="-228600" defTabSz="911225" eaLnBrk="0" hangingPunct="0">
                <a:lnSpc>
                  <a:spcPts val="2600"/>
                </a:lnSpc>
                <a:spcBef>
                  <a:spcPts val="600"/>
                </a:spcBef>
                <a:buChar char="•"/>
                <a:defRPr sz="1600">
                  <a:solidFill>
                    <a:srgbClr val="002654"/>
                  </a:solidFill>
                  <a:latin typeface="Arial" pitchFamily="34" charset="0"/>
                </a:defRPr>
              </a:lvl4pPr>
              <a:lvl5pPr marL="2057400" indent="-228600" defTabSz="911225" eaLnBrk="0" hangingPunct="0">
                <a:lnSpc>
                  <a:spcPct val="110000"/>
                </a:lnSpc>
                <a:spcBef>
                  <a:spcPct val="30000"/>
                </a:spcBef>
                <a:defRPr sz="1200">
                  <a:solidFill>
                    <a:srgbClr val="002654"/>
                  </a:solidFill>
                  <a:latin typeface="Arial" pitchFamily="34" charset="0"/>
                </a:defRPr>
              </a:lvl5pPr>
              <a:lvl6pPr marL="2514600" indent="-228600" defTabSz="911225"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911225"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911225"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911225"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r>
                <a:rPr lang="en-US" altLang="en-US" sz="1600" b="1">
                  <a:solidFill>
                    <a:schemeClr val="tx1"/>
                  </a:solidFill>
                  <a:latin typeface="Book Antiqua" pitchFamily="18" charset="0"/>
                </a:rPr>
                <a:t>? </a:t>
              </a:r>
            </a:p>
          </p:txBody>
        </p:sp>
        <p:sp>
          <p:nvSpPr>
            <p:cNvPr id="81960" name="Freeform 39"/>
            <p:cNvSpPr>
              <a:spLocks/>
            </p:cNvSpPr>
            <p:nvPr/>
          </p:nvSpPr>
          <p:spPr bwMode="auto">
            <a:xfrm>
              <a:off x="5405" y="2746"/>
              <a:ext cx="106" cy="77"/>
            </a:xfrm>
            <a:custGeom>
              <a:avLst/>
              <a:gdLst>
                <a:gd name="T0" fmla="*/ 0 w 107"/>
                <a:gd name="T1" fmla="*/ 15 h 78"/>
                <a:gd name="T2" fmla="*/ 15 w 107"/>
                <a:gd name="T3" fmla="*/ 74 h 78"/>
                <a:gd name="T4" fmla="*/ 103 w 107"/>
                <a:gd name="T5" fmla="*/ 0 h 78"/>
                <a:gd name="T6" fmla="*/ 0 60000 65536"/>
                <a:gd name="T7" fmla="*/ 0 60000 65536"/>
                <a:gd name="T8" fmla="*/ 0 60000 65536"/>
              </a:gdLst>
              <a:ahLst/>
              <a:cxnLst>
                <a:cxn ang="T6">
                  <a:pos x="T0" y="T1"/>
                </a:cxn>
                <a:cxn ang="T7">
                  <a:pos x="T2" y="T3"/>
                </a:cxn>
                <a:cxn ang="T8">
                  <a:pos x="T4" y="T5"/>
                </a:cxn>
              </a:cxnLst>
              <a:rect l="0" t="0" r="r" b="b"/>
              <a:pathLst>
                <a:path w="107" h="78">
                  <a:moveTo>
                    <a:pt x="0" y="15"/>
                  </a:moveTo>
                  <a:lnTo>
                    <a:pt x="15" y="77"/>
                  </a:lnTo>
                  <a:lnTo>
                    <a:pt x="106"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1961" name="Freeform 40"/>
            <p:cNvSpPr>
              <a:spLocks/>
            </p:cNvSpPr>
            <p:nvPr/>
          </p:nvSpPr>
          <p:spPr bwMode="auto">
            <a:xfrm>
              <a:off x="5405" y="2634"/>
              <a:ext cx="105" cy="76"/>
            </a:xfrm>
            <a:custGeom>
              <a:avLst/>
              <a:gdLst>
                <a:gd name="T0" fmla="*/ 0 w 106"/>
                <a:gd name="T1" fmla="*/ 15 h 77"/>
                <a:gd name="T2" fmla="*/ 15 w 106"/>
                <a:gd name="T3" fmla="*/ 73 h 77"/>
                <a:gd name="T4" fmla="*/ 102 w 106"/>
                <a:gd name="T5" fmla="*/ 0 h 77"/>
                <a:gd name="T6" fmla="*/ 0 60000 65536"/>
                <a:gd name="T7" fmla="*/ 0 60000 65536"/>
                <a:gd name="T8" fmla="*/ 0 60000 65536"/>
              </a:gdLst>
              <a:ahLst/>
              <a:cxnLst>
                <a:cxn ang="T6">
                  <a:pos x="T0" y="T1"/>
                </a:cxn>
                <a:cxn ang="T7">
                  <a:pos x="T2" y="T3"/>
                </a:cxn>
                <a:cxn ang="T8">
                  <a:pos x="T4" y="T5"/>
                </a:cxn>
              </a:cxnLst>
              <a:rect l="0" t="0" r="r" b="b"/>
              <a:pathLst>
                <a:path w="106" h="77">
                  <a:moveTo>
                    <a:pt x="0" y="15"/>
                  </a:moveTo>
                  <a:lnTo>
                    <a:pt x="15" y="76"/>
                  </a:lnTo>
                  <a:lnTo>
                    <a:pt x="105"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1962" name="Line 41"/>
            <p:cNvSpPr>
              <a:spLocks noChangeShapeType="1"/>
            </p:cNvSpPr>
            <p:nvPr/>
          </p:nvSpPr>
          <p:spPr bwMode="auto">
            <a:xfrm flipV="1">
              <a:off x="2405" y="2778"/>
              <a:ext cx="398" cy="3"/>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63" name="Line 42"/>
            <p:cNvSpPr>
              <a:spLocks noChangeShapeType="1"/>
            </p:cNvSpPr>
            <p:nvPr/>
          </p:nvSpPr>
          <p:spPr bwMode="auto">
            <a:xfrm>
              <a:off x="3271" y="2805"/>
              <a:ext cx="34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64" name="Line 43"/>
            <p:cNvSpPr>
              <a:spLocks noChangeShapeType="1"/>
            </p:cNvSpPr>
            <p:nvPr/>
          </p:nvSpPr>
          <p:spPr bwMode="auto">
            <a:xfrm>
              <a:off x="1518" y="1980"/>
              <a:ext cx="145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65" name="Line 44"/>
            <p:cNvSpPr>
              <a:spLocks noChangeShapeType="1"/>
            </p:cNvSpPr>
            <p:nvPr/>
          </p:nvSpPr>
          <p:spPr bwMode="auto">
            <a:xfrm>
              <a:off x="1510" y="1890"/>
              <a:ext cx="23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66" name="Line 45"/>
            <p:cNvSpPr>
              <a:spLocks noChangeShapeType="1"/>
            </p:cNvSpPr>
            <p:nvPr/>
          </p:nvSpPr>
          <p:spPr bwMode="auto">
            <a:xfrm>
              <a:off x="1510" y="1807"/>
              <a:ext cx="300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67" name="Line 46"/>
            <p:cNvSpPr>
              <a:spLocks noChangeShapeType="1"/>
            </p:cNvSpPr>
            <p:nvPr/>
          </p:nvSpPr>
          <p:spPr bwMode="auto">
            <a:xfrm>
              <a:off x="1503" y="1725"/>
              <a:ext cx="383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68" name="Line 47"/>
            <p:cNvSpPr>
              <a:spLocks noChangeShapeType="1"/>
            </p:cNvSpPr>
            <p:nvPr/>
          </p:nvSpPr>
          <p:spPr bwMode="auto">
            <a:xfrm>
              <a:off x="2983" y="1988"/>
              <a:ext cx="0" cy="556"/>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69" name="Line 48"/>
            <p:cNvSpPr>
              <a:spLocks noChangeShapeType="1"/>
            </p:cNvSpPr>
            <p:nvPr/>
          </p:nvSpPr>
          <p:spPr bwMode="auto">
            <a:xfrm>
              <a:off x="3854" y="1891"/>
              <a:ext cx="0" cy="653"/>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70" name="Line 49"/>
            <p:cNvSpPr>
              <a:spLocks noChangeShapeType="1"/>
            </p:cNvSpPr>
            <p:nvPr/>
          </p:nvSpPr>
          <p:spPr bwMode="auto">
            <a:xfrm>
              <a:off x="4517" y="1815"/>
              <a:ext cx="0" cy="759"/>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71" name="Line 50"/>
            <p:cNvSpPr>
              <a:spLocks noChangeShapeType="1"/>
            </p:cNvSpPr>
            <p:nvPr/>
          </p:nvSpPr>
          <p:spPr bwMode="auto">
            <a:xfrm>
              <a:off x="5349" y="1718"/>
              <a:ext cx="0" cy="841"/>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72" name="Rectangle 51"/>
            <p:cNvSpPr>
              <a:spLocks noChangeArrowheads="1"/>
            </p:cNvSpPr>
            <p:nvPr/>
          </p:nvSpPr>
          <p:spPr bwMode="auto">
            <a:xfrm>
              <a:off x="1619" y="2087"/>
              <a:ext cx="984" cy="326"/>
            </a:xfrm>
            <a:prstGeom prst="rect">
              <a:avLst/>
            </a:prstGeom>
            <a:solidFill>
              <a:schemeClr val="bg1"/>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7" tIns="45420" rIns="92407" bIns="45420">
              <a:spAutoFit/>
            </a:bodyPr>
            <a:lstStyle>
              <a:lvl1pPr defTabSz="911225"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911225" eaLnBrk="0" hangingPunct="0">
                <a:lnSpc>
                  <a:spcPts val="2600"/>
                </a:lnSpc>
                <a:spcBef>
                  <a:spcPts val="600"/>
                </a:spcBef>
                <a:buChar char="•"/>
                <a:defRPr sz="2000">
                  <a:solidFill>
                    <a:srgbClr val="002654"/>
                  </a:solidFill>
                  <a:latin typeface="Arial" pitchFamily="34" charset="0"/>
                </a:defRPr>
              </a:lvl2pPr>
              <a:lvl3pPr marL="1143000" indent="-228600" defTabSz="911225" eaLnBrk="0" hangingPunct="0">
                <a:lnSpc>
                  <a:spcPts val="2600"/>
                </a:lnSpc>
                <a:spcBef>
                  <a:spcPts val="600"/>
                </a:spcBef>
                <a:buChar char="•"/>
                <a:defRPr>
                  <a:solidFill>
                    <a:srgbClr val="002654"/>
                  </a:solidFill>
                  <a:latin typeface="Arial" pitchFamily="34" charset="0"/>
                </a:defRPr>
              </a:lvl3pPr>
              <a:lvl4pPr marL="1600200" indent="-228600" defTabSz="911225" eaLnBrk="0" hangingPunct="0">
                <a:lnSpc>
                  <a:spcPts val="2600"/>
                </a:lnSpc>
                <a:spcBef>
                  <a:spcPts val="600"/>
                </a:spcBef>
                <a:buChar char="•"/>
                <a:defRPr sz="1600">
                  <a:solidFill>
                    <a:srgbClr val="002654"/>
                  </a:solidFill>
                  <a:latin typeface="Arial" pitchFamily="34" charset="0"/>
                </a:defRPr>
              </a:lvl4pPr>
              <a:lvl5pPr marL="2057400" indent="-228600" defTabSz="911225" eaLnBrk="0" hangingPunct="0">
                <a:lnSpc>
                  <a:spcPct val="110000"/>
                </a:lnSpc>
                <a:spcBef>
                  <a:spcPct val="30000"/>
                </a:spcBef>
                <a:defRPr sz="1200">
                  <a:solidFill>
                    <a:srgbClr val="002654"/>
                  </a:solidFill>
                  <a:latin typeface="Arial" pitchFamily="34" charset="0"/>
                </a:defRPr>
              </a:lvl5pPr>
              <a:lvl6pPr marL="2514600" indent="-228600" defTabSz="911225"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911225"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911225"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911225"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400">
                  <a:solidFill>
                    <a:schemeClr val="tx1"/>
                  </a:solidFill>
                  <a:latin typeface="ITCCheltenham BookCond" charset="0"/>
                </a:rPr>
                <a:t>Expressed in Terms Of</a:t>
              </a:r>
            </a:p>
          </p:txBody>
        </p:sp>
        <p:sp>
          <p:nvSpPr>
            <p:cNvPr id="81973" name="Rectangle 52"/>
            <p:cNvSpPr>
              <a:spLocks noChangeArrowheads="1"/>
            </p:cNvSpPr>
            <p:nvPr/>
          </p:nvSpPr>
          <p:spPr bwMode="auto">
            <a:xfrm>
              <a:off x="2540" y="2123"/>
              <a:ext cx="837" cy="192"/>
            </a:xfrm>
            <a:prstGeom prst="rect">
              <a:avLst/>
            </a:prstGeom>
            <a:solidFill>
              <a:schemeClr val="bg1"/>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7" tIns="45420" rIns="92407" bIns="45420">
              <a:spAutoFit/>
            </a:bodyPr>
            <a:lstStyle>
              <a:lvl1pPr defTabSz="911225"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911225" eaLnBrk="0" hangingPunct="0">
                <a:lnSpc>
                  <a:spcPts val="2600"/>
                </a:lnSpc>
                <a:spcBef>
                  <a:spcPts val="600"/>
                </a:spcBef>
                <a:buChar char="•"/>
                <a:defRPr sz="2000">
                  <a:solidFill>
                    <a:srgbClr val="002654"/>
                  </a:solidFill>
                  <a:latin typeface="Arial" pitchFamily="34" charset="0"/>
                </a:defRPr>
              </a:lvl2pPr>
              <a:lvl3pPr marL="1143000" indent="-228600" defTabSz="911225" eaLnBrk="0" hangingPunct="0">
                <a:lnSpc>
                  <a:spcPts val="2600"/>
                </a:lnSpc>
                <a:spcBef>
                  <a:spcPts val="600"/>
                </a:spcBef>
                <a:buChar char="•"/>
                <a:defRPr>
                  <a:solidFill>
                    <a:srgbClr val="002654"/>
                  </a:solidFill>
                  <a:latin typeface="Arial" pitchFamily="34" charset="0"/>
                </a:defRPr>
              </a:lvl3pPr>
              <a:lvl4pPr marL="1600200" indent="-228600" defTabSz="911225" eaLnBrk="0" hangingPunct="0">
                <a:lnSpc>
                  <a:spcPts val="2600"/>
                </a:lnSpc>
                <a:spcBef>
                  <a:spcPts val="600"/>
                </a:spcBef>
                <a:buChar char="•"/>
                <a:defRPr sz="1600">
                  <a:solidFill>
                    <a:srgbClr val="002654"/>
                  </a:solidFill>
                  <a:latin typeface="Arial" pitchFamily="34" charset="0"/>
                </a:defRPr>
              </a:lvl4pPr>
              <a:lvl5pPr marL="2057400" indent="-228600" defTabSz="911225" eaLnBrk="0" hangingPunct="0">
                <a:lnSpc>
                  <a:spcPct val="110000"/>
                </a:lnSpc>
                <a:spcBef>
                  <a:spcPct val="30000"/>
                </a:spcBef>
                <a:defRPr sz="1200">
                  <a:solidFill>
                    <a:srgbClr val="002654"/>
                  </a:solidFill>
                  <a:latin typeface="Arial" pitchFamily="34" charset="0"/>
                </a:defRPr>
              </a:lvl5pPr>
              <a:lvl6pPr marL="2514600" indent="-228600" defTabSz="911225"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911225"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911225"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911225"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400">
                  <a:solidFill>
                    <a:schemeClr val="tx1"/>
                  </a:solidFill>
                  <a:latin typeface="ITCCheltenham BookCond" charset="0"/>
                </a:rPr>
                <a:t>Structured By</a:t>
              </a:r>
            </a:p>
          </p:txBody>
        </p:sp>
        <p:sp>
          <p:nvSpPr>
            <p:cNvPr id="81974" name="Rectangle 53"/>
            <p:cNvSpPr>
              <a:spLocks noChangeArrowheads="1"/>
            </p:cNvSpPr>
            <p:nvPr/>
          </p:nvSpPr>
          <p:spPr bwMode="auto">
            <a:xfrm>
              <a:off x="4123" y="1897"/>
              <a:ext cx="832" cy="32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7" tIns="45420" rIns="92407" bIns="45420">
              <a:spAutoFit/>
            </a:bodyPr>
            <a:lstStyle>
              <a:lvl1pPr defTabSz="911225"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911225" eaLnBrk="0" hangingPunct="0">
                <a:lnSpc>
                  <a:spcPts val="2600"/>
                </a:lnSpc>
                <a:spcBef>
                  <a:spcPts val="600"/>
                </a:spcBef>
                <a:buChar char="•"/>
                <a:defRPr sz="2000">
                  <a:solidFill>
                    <a:srgbClr val="002654"/>
                  </a:solidFill>
                  <a:latin typeface="Arial" pitchFamily="34" charset="0"/>
                </a:defRPr>
              </a:lvl2pPr>
              <a:lvl3pPr marL="1143000" indent="-228600" defTabSz="911225" eaLnBrk="0" hangingPunct="0">
                <a:lnSpc>
                  <a:spcPts val="2600"/>
                </a:lnSpc>
                <a:spcBef>
                  <a:spcPts val="600"/>
                </a:spcBef>
                <a:buChar char="•"/>
                <a:defRPr>
                  <a:solidFill>
                    <a:srgbClr val="002654"/>
                  </a:solidFill>
                  <a:latin typeface="Arial" pitchFamily="34" charset="0"/>
                </a:defRPr>
              </a:lvl3pPr>
              <a:lvl4pPr marL="1600200" indent="-228600" defTabSz="911225" eaLnBrk="0" hangingPunct="0">
                <a:lnSpc>
                  <a:spcPts val="2600"/>
                </a:lnSpc>
                <a:spcBef>
                  <a:spcPts val="600"/>
                </a:spcBef>
                <a:buChar char="•"/>
                <a:defRPr sz="1600">
                  <a:solidFill>
                    <a:srgbClr val="002654"/>
                  </a:solidFill>
                  <a:latin typeface="Arial" pitchFamily="34" charset="0"/>
                </a:defRPr>
              </a:lvl4pPr>
              <a:lvl5pPr marL="2057400" indent="-228600" defTabSz="911225" eaLnBrk="0" hangingPunct="0">
                <a:lnSpc>
                  <a:spcPct val="110000"/>
                </a:lnSpc>
                <a:spcBef>
                  <a:spcPct val="30000"/>
                </a:spcBef>
                <a:defRPr sz="1200">
                  <a:solidFill>
                    <a:srgbClr val="002654"/>
                  </a:solidFill>
                  <a:latin typeface="Arial" pitchFamily="34" charset="0"/>
                </a:defRPr>
              </a:lvl5pPr>
              <a:lvl6pPr marL="2514600" indent="-228600" defTabSz="911225"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911225"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911225"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911225"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400">
                  <a:solidFill>
                    <a:schemeClr val="tx1"/>
                  </a:solidFill>
                  <a:latin typeface="ITCCheltenham BookCond" charset="0"/>
                </a:rPr>
                <a:t>Implemented</a:t>
              </a:r>
            </a:p>
            <a:p>
              <a:pPr algn="ctr">
                <a:lnSpc>
                  <a:spcPct val="100000"/>
                </a:lnSpc>
                <a:spcBef>
                  <a:spcPct val="0"/>
                </a:spcBef>
                <a:buClrTx/>
                <a:buSzTx/>
                <a:buFontTx/>
                <a:buNone/>
              </a:pPr>
              <a:r>
                <a:rPr lang="en-US" altLang="en-US" sz="1400">
                  <a:solidFill>
                    <a:schemeClr val="tx1"/>
                  </a:solidFill>
                  <a:latin typeface="ITCCheltenham BookCond" charset="0"/>
                </a:rPr>
                <a:t> By</a:t>
              </a:r>
            </a:p>
          </p:txBody>
        </p:sp>
        <p:sp>
          <p:nvSpPr>
            <p:cNvPr id="81975" name="Rectangle 54"/>
            <p:cNvSpPr>
              <a:spLocks noChangeArrowheads="1"/>
            </p:cNvSpPr>
            <p:nvPr/>
          </p:nvSpPr>
          <p:spPr bwMode="auto">
            <a:xfrm>
              <a:off x="3403" y="2162"/>
              <a:ext cx="980" cy="19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7" tIns="45420" rIns="92407" bIns="45420">
              <a:spAutoFit/>
            </a:bodyPr>
            <a:lstStyle>
              <a:lvl1pPr defTabSz="911225"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911225" eaLnBrk="0" hangingPunct="0">
                <a:lnSpc>
                  <a:spcPts val="2600"/>
                </a:lnSpc>
                <a:spcBef>
                  <a:spcPts val="600"/>
                </a:spcBef>
                <a:buChar char="•"/>
                <a:defRPr sz="2000">
                  <a:solidFill>
                    <a:srgbClr val="002654"/>
                  </a:solidFill>
                  <a:latin typeface="Arial" pitchFamily="34" charset="0"/>
                </a:defRPr>
              </a:lvl2pPr>
              <a:lvl3pPr marL="1143000" indent="-228600" defTabSz="911225" eaLnBrk="0" hangingPunct="0">
                <a:lnSpc>
                  <a:spcPts val="2600"/>
                </a:lnSpc>
                <a:spcBef>
                  <a:spcPts val="600"/>
                </a:spcBef>
                <a:buChar char="•"/>
                <a:defRPr>
                  <a:solidFill>
                    <a:srgbClr val="002654"/>
                  </a:solidFill>
                  <a:latin typeface="Arial" pitchFamily="34" charset="0"/>
                </a:defRPr>
              </a:lvl3pPr>
              <a:lvl4pPr marL="1600200" indent="-228600" defTabSz="911225" eaLnBrk="0" hangingPunct="0">
                <a:lnSpc>
                  <a:spcPts val="2600"/>
                </a:lnSpc>
                <a:spcBef>
                  <a:spcPts val="600"/>
                </a:spcBef>
                <a:buChar char="•"/>
                <a:defRPr sz="1600">
                  <a:solidFill>
                    <a:srgbClr val="002654"/>
                  </a:solidFill>
                  <a:latin typeface="Arial" pitchFamily="34" charset="0"/>
                </a:defRPr>
              </a:lvl4pPr>
              <a:lvl5pPr marL="2057400" indent="-228600" defTabSz="911225" eaLnBrk="0" hangingPunct="0">
                <a:lnSpc>
                  <a:spcPct val="110000"/>
                </a:lnSpc>
                <a:spcBef>
                  <a:spcPct val="30000"/>
                </a:spcBef>
                <a:defRPr sz="1200">
                  <a:solidFill>
                    <a:srgbClr val="002654"/>
                  </a:solidFill>
                  <a:latin typeface="Arial" pitchFamily="34" charset="0"/>
                </a:defRPr>
              </a:lvl5pPr>
              <a:lvl6pPr marL="2514600" indent="-228600" defTabSz="911225"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911225"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911225"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911225"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r>
                <a:rPr lang="en-US" altLang="en-US" sz="1400">
                  <a:solidFill>
                    <a:schemeClr val="tx1"/>
                  </a:solidFill>
                  <a:latin typeface="ITCCheltenham BookCond" charset="0"/>
                </a:rPr>
                <a:t>Realized By</a:t>
              </a:r>
            </a:p>
          </p:txBody>
        </p:sp>
        <p:sp>
          <p:nvSpPr>
            <p:cNvPr id="81976" name="Rectangle 55"/>
            <p:cNvSpPr>
              <a:spLocks noChangeArrowheads="1"/>
            </p:cNvSpPr>
            <p:nvPr/>
          </p:nvSpPr>
          <p:spPr bwMode="auto">
            <a:xfrm>
              <a:off x="5067" y="2207"/>
              <a:ext cx="526" cy="326"/>
            </a:xfrm>
            <a:prstGeom prst="rect">
              <a:avLst/>
            </a:prstGeom>
            <a:solidFill>
              <a:schemeClr val="bg1"/>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407" tIns="45420" rIns="92407" bIns="45420">
              <a:spAutoFit/>
            </a:bodyPr>
            <a:lstStyle>
              <a:lvl1pPr defTabSz="911225"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911225" eaLnBrk="0" hangingPunct="0">
                <a:lnSpc>
                  <a:spcPts val="2600"/>
                </a:lnSpc>
                <a:spcBef>
                  <a:spcPts val="600"/>
                </a:spcBef>
                <a:buChar char="•"/>
                <a:defRPr sz="2000">
                  <a:solidFill>
                    <a:srgbClr val="002654"/>
                  </a:solidFill>
                  <a:latin typeface="Arial" pitchFamily="34" charset="0"/>
                </a:defRPr>
              </a:lvl2pPr>
              <a:lvl3pPr marL="1143000" indent="-228600" defTabSz="911225" eaLnBrk="0" hangingPunct="0">
                <a:lnSpc>
                  <a:spcPts val="2600"/>
                </a:lnSpc>
                <a:spcBef>
                  <a:spcPts val="600"/>
                </a:spcBef>
                <a:buChar char="•"/>
                <a:defRPr>
                  <a:solidFill>
                    <a:srgbClr val="002654"/>
                  </a:solidFill>
                  <a:latin typeface="Arial" pitchFamily="34" charset="0"/>
                </a:defRPr>
              </a:lvl3pPr>
              <a:lvl4pPr marL="1600200" indent="-228600" defTabSz="911225" eaLnBrk="0" hangingPunct="0">
                <a:lnSpc>
                  <a:spcPts val="2600"/>
                </a:lnSpc>
                <a:spcBef>
                  <a:spcPts val="600"/>
                </a:spcBef>
                <a:buChar char="•"/>
                <a:defRPr sz="1600">
                  <a:solidFill>
                    <a:srgbClr val="002654"/>
                  </a:solidFill>
                  <a:latin typeface="Arial" pitchFamily="34" charset="0"/>
                </a:defRPr>
              </a:lvl4pPr>
              <a:lvl5pPr marL="2057400" indent="-228600" defTabSz="911225" eaLnBrk="0" hangingPunct="0">
                <a:lnSpc>
                  <a:spcPct val="110000"/>
                </a:lnSpc>
                <a:spcBef>
                  <a:spcPct val="30000"/>
                </a:spcBef>
                <a:defRPr sz="1200">
                  <a:solidFill>
                    <a:srgbClr val="002654"/>
                  </a:solidFill>
                  <a:latin typeface="Arial" pitchFamily="34" charset="0"/>
                </a:defRPr>
              </a:lvl5pPr>
              <a:lvl6pPr marL="2514600" indent="-228600" defTabSz="911225"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911225"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911225"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911225"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400">
                  <a:solidFill>
                    <a:schemeClr val="tx1"/>
                  </a:solidFill>
                  <a:latin typeface="ITCCheltenham BookCond" charset="0"/>
                </a:rPr>
                <a:t>Verified </a:t>
              </a:r>
            </a:p>
            <a:p>
              <a:pPr algn="ctr">
                <a:lnSpc>
                  <a:spcPct val="100000"/>
                </a:lnSpc>
                <a:spcBef>
                  <a:spcPct val="0"/>
                </a:spcBef>
                <a:buClrTx/>
                <a:buSzTx/>
                <a:buFontTx/>
                <a:buNone/>
              </a:pPr>
              <a:r>
                <a:rPr lang="en-US" altLang="en-US" sz="1400">
                  <a:solidFill>
                    <a:schemeClr val="tx1"/>
                  </a:solidFill>
                  <a:latin typeface="ITCCheltenham BookCond" charset="0"/>
                </a:rPr>
                <a:t>By</a:t>
              </a:r>
            </a:p>
          </p:txBody>
        </p:sp>
        <p:sp>
          <p:nvSpPr>
            <p:cNvPr id="81977" name="Rectangle 56"/>
            <p:cNvSpPr>
              <a:spLocks noChangeArrowheads="1"/>
            </p:cNvSpPr>
            <p:nvPr/>
          </p:nvSpPr>
          <p:spPr bwMode="auto">
            <a:xfrm>
              <a:off x="2613" y="920"/>
              <a:ext cx="697" cy="5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274" tIns="43854" rIns="89274" bIns="43854" anchor="ctr"/>
            <a:lstStyle>
              <a:lvl1pPr defTabSz="9017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901700" eaLnBrk="0" hangingPunct="0">
                <a:lnSpc>
                  <a:spcPts val="2600"/>
                </a:lnSpc>
                <a:spcBef>
                  <a:spcPts val="600"/>
                </a:spcBef>
                <a:buChar char="•"/>
                <a:defRPr sz="2000">
                  <a:solidFill>
                    <a:srgbClr val="002654"/>
                  </a:solidFill>
                  <a:latin typeface="Arial" pitchFamily="34" charset="0"/>
                </a:defRPr>
              </a:lvl2pPr>
              <a:lvl3pPr marL="1143000" indent="-228600" defTabSz="901700" eaLnBrk="0" hangingPunct="0">
                <a:lnSpc>
                  <a:spcPts val="2600"/>
                </a:lnSpc>
                <a:spcBef>
                  <a:spcPts val="600"/>
                </a:spcBef>
                <a:buChar char="•"/>
                <a:defRPr>
                  <a:solidFill>
                    <a:srgbClr val="002654"/>
                  </a:solidFill>
                  <a:latin typeface="Arial" pitchFamily="34" charset="0"/>
                </a:defRPr>
              </a:lvl3pPr>
              <a:lvl4pPr marL="1600200" indent="-228600" defTabSz="901700" eaLnBrk="0" hangingPunct="0">
                <a:lnSpc>
                  <a:spcPts val="2600"/>
                </a:lnSpc>
                <a:spcBef>
                  <a:spcPts val="600"/>
                </a:spcBef>
                <a:buChar char="•"/>
                <a:defRPr sz="1600">
                  <a:solidFill>
                    <a:srgbClr val="002654"/>
                  </a:solidFill>
                  <a:latin typeface="Arial" pitchFamily="34" charset="0"/>
                </a:defRPr>
              </a:lvl4pPr>
              <a:lvl5pPr marL="2057400" indent="-228600" defTabSz="901700" eaLnBrk="0" hangingPunct="0">
                <a:lnSpc>
                  <a:spcPct val="110000"/>
                </a:lnSpc>
                <a:spcBef>
                  <a:spcPct val="30000"/>
                </a:spcBef>
                <a:defRPr sz="1200">
                  <a:solidFill>
                    <a:srgbClr val="002654"/>
                  </a:solidFill>
                  <a:latin typeface="Arial" pitchFamily="34" charset="0"/>
                </a:defRPr>
              </a:lvl5pPr>
              <a:lvl6pPr marL="2514600" indent="-228600" defTabSz="9017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9017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9017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9017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800" b="1">
                  <a:solidFill>
                    <a:schemeClr val="tx1"/>
                  </a:solidFill>
                  <a:latin typeface="Palatino" pitchFamily="18" charset="0"/>
                </a:rPr>
                <a:t>System</a:t>
              </a:r>
            </a:p>
            <a:p>
              <a:pPr algn="ctr">
                <a:lnSpc>
                  <a:spcPct val="100000"/>
                </a:lnSpc>
                <a:spcBef>
                  <a:spcPct val="0"/>
                </a:spcBef>
                <a:buClrTx/>
                <a:buSzTx/>
                <a:buFontTx/>
                <a:buNone/>
              </a:pPr>
              <a:r>
                <a:rPr lang="en-US" altLang="en-US" sz="1800" b="1">
                  <a:solidFill>
                    <a:schemeClr val="tx1"/>
                  </a:solidFill>
                  <a:latin typeface="Palatino" pitchFamily="18" charset="0"/>
                </a:rPr>
                <a:t>Design</a:t>
              </a:r>
            </a:p>
          </p:txBody>
        </p:sp>
        <p:sp>
          <p:nvSpPr>
            <p:cNvPr id="81978" name="Rectangle 57"/>
            <p:cNvSpPr>
              <a:spLocks noChangeArrowheads="1"/>
            </p:cNvSpPr>
            <p:nvPr/>
          </p:nvSpPr>
          <p:spPr bwMode="auto">
            <a:xfrm>
              <a:off x="3410" y="920"/>
              <a:ext cx="698" cy="5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274" tIns="43854" rIns="89274" bIns="43854" anchor="ctr"/>
            <a:lstStyle>
              <a:lvl1pPr defTabSz="9017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901700" eaLnBrk="0" hangingPunct="0">
                <a:lnSpc>
                  <a:spcPts val="2600"/>
                </a:lnSpc>
                <a:spcBef>
                  <a:spcPts val="600"/>
                </a:spcBef>
                <a:buChar char="•"/>
                <a:defRPr sz="2000">
                  <a:solidFill>
                    <a:srgbClr val="002654"/>
                  </a:solidFill>
                  <a:latin typeface="Arial" pitchFamily="34" charset="0"/>
                </a:defRPr>
              </a:lvl2pPr>
              <a:lvl3pPr marL="1143000" indent="-228600" defTabSz="901700" eaLnBrk="0" hangingPunct="0">
                <a:lnSpc>
                  <a:spcPts val="2600"/>
                </a:lnSpc>
                <a:spcBef>
                  <a:spcPts val="600"/>
                </a:spcBef>
                <a:buChar char="•"/>
                <a:defRPr>
                  <a:solidFill>
                    <a:srgbClr val="002654"/>
                  </a:solidFill>
                  <a:latin typeface="Arial" pitchFamily="34" charset="0"/>
                </a:defRPr>
              </a:lvl3pPr>
              <a:lvl4pPr marL="1600200" indent="-228600" defTabSz="901700" eaLnBrk="0" hangingPunct="0">
                <a:lnSpc>
                  <a:spcPts val="2600"/>
                </a:lnSpc>
                <a:spcBef>
                  <a:spcPts val="600"/>
                </a:spcBef>
                <a:buChar char="•"/>
                <a:defRPr sz="1600">
                  <a:solidFill>
                    <a:srgbClr val="002654"/>
                  </a:solidFill>
                  <a:latin typeface="Arial" pitchFamily="34" charset="0"/>
                </a:defRPr>
              </a:lvl4pPr>
              <a:lvl5pPr marL="2057400" indent="-228600" defTabSz="901700" eaLnBrk="0" hangingPunct="0">
                <a:lnSpc>
                  <a:spcPct val="110000"/>
                </a:lnSpc>
                <a:spcBef>
                  <a:spcPct val="30000"/>
                </a:spcBef>
                <a:defRPr sz="1200">
                  <a:solidFill>
                    <a:srgbClr val="002654"/>
                  </a:solidFill>
                  <a:latin typeface="Arial" pitchFamily="34" charset="0"/>
                </a:defRPr>
              </a:lvl5pPr>
              <a:lvl6pPr marL="2514600" indent="-228600" defTabSz="9017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9017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9017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9017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800" b="1">
                  <a:solidFill>
                    <a:schemeClr val="tx1"/>
                  </a:solidFill>
                  <a:latin typeface="Palatino" pitchFamily="18" charset="0"/>
                </a:rPr>
                <a:t>Object</a:t>
              </a:r>
            </a:p>
            <a:p>
              <a:pPr algn="ctr">
                <a:lnSpc>
                  <a:spcPct val="100000"/>
                </a:lnSpc>
                <a:spcBef>
                  <a:spcPct val="0"/>
                </a:spcBef>
                <a:buClrTx/>
                <a:buSzTx/>
                <a:buFontTx/>
                <a:buNone/>
              </a:pPr>
              <a:r>
                <a:rPr lang="en-US" altLang="en-US" sz="1800" b="1">
                  <a:solidFill>
                    <a:schemeClr val="tx1"/>
                  </a:solidFill>
                  <a:latin typeface="Palatino" pitchFamily="18" charset="0"/>
                </a:rPr>
                <a:t>Design</a:t>
              </a:r>
            </a:p>
          </p:txBody>
        </p:sp>
        <p:sp>
          <p:nvSpPr>
            <p:cNvPr id="81979" name="Rectangle 58"/>
            <p:cNvSpPr>
              <a:spLocks noChangeArrowheads="1"/>
            </p:cNvSpPr>
            <p:nvPr/>
          </p:nvSpPr>
          <p:spPr bwMode="auto">
            <a:xfrm>
              <a:off x="4228" y="920"/>
              <a:ext cx="698" cy="5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274" tIns="43854" rIns="89274" bIns="43854" anchor="ctr"/>
            <a:lstStyle>
              <a:lvl1pPr defTabSz="9017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901700" eaLnBrk="0" hangingPunct="0">
                <a:lnSpc>
                  <a:spcPts val="2600"/>
                </a:lnSpc>
                <a:spcBef>
                  <a:spcPts val="600"/>
                </a:spcBef>
                <a:buChar char="•"/>
                <a:defRPr sz="2000">
                  <a:solidFill>
                    <a:srgbClr val="002654"/>
                  </a:solidFill>
                  <a:latin typeface="Arial" pitchFamily="34" charset="0"/>
                </a:defRPr>
              </a:lvl2pPr>
              <a:lvl3pPr marL="1143000" indent="-228600" defTabSz="901700" eaLnBrk="0" hangingPunct="0">
                <a:lnSpc>
                  <a:spcPts val="2600"/>
                </a:lnSpc>
                <a:spcBef>
                  <a:spcPts val="600"/>
                </a:spcBef>
                <a:buChar char="•"/>
                <a:defRPr>
                  <a:solidFill>
                    <a:srgbClr val="002654"/>
                  </a:solidFill>
                  <a:latin typeface="Arial" pitchFamily="34" charset="0"/>
                </a:defRPr>
              </a:lvl3pPr>
              <a:lvl4pPr marL="1600200" indent="-228600" defTabSz="901700" eaLnBrk="0" hangingPunct="0">
                <a:lnSpc>
                  <a:spcPts val="2600"/>
                </a:lnSpc>
                <a:spcBef>
                  <a:spcPts val="600"/>
                </a:spcBef>
                <a:buChar char="•"/>
                <a:defRPr sz="1600">
                  <a:solidFill>
                    <a:srgbClr val="002654"/>
                  </a:solidFill>
                  <a:latin typeface="Arial" pitchFamily="34" charset="0"/>
                </a:defRPr>
              </a:lvl4pPr>
              <a:lvl5pPr marL="2057400" indent="-228600" defTabSz="901700" eaLnBrk="0" hangingPunct="0">
                <a:lnSpc>
                  <a:spcPct val="110000"/>
                </a:lnSpc>
                <a:spcBef>
                  <a:spcPct val="30000"/>
                </a:spcBef>
                <a:defRPr sz="1200">
                  <a:solidFill>
                    <a:srgbClr val="002654"/>
                  </a:solidFill>
                  <a:latin typeface="Arial" pitchFamily="34" charset="0"/>
                </a:defRPr>
              </a:lvl5pPr>
              <a:lvl6pPr marL="2514600" indent="-228600" defTabSz="9017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9017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9017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9017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800" b="1">
                  <a:solidFill>
                    <a:schemeClr val="tx1"/>
                  </a:solidFill>
                  <a:latin typeface="Palatino" pitchFamily="18" charset="0"/>
                </a:rPr>
                <a:t>Implemen-</a:t>
              </a:r>
            </a:p>
            <a:p>
              <a:pPr algn="ctr">
                <a:lnSpc>
                  <a:spcPct val="100000"/>
                </a:lnSpc>
                <a:spcBef>
                  <a:spcPct val="0"/>
                </a:spcBef>
                <a:buClrTx/>
                <a:buSzTx/>
                <a:buFontTx/>
                <a:buNone/>
              </a:pPr>
              <a:r>
                <a:rPr lang="en-US" altLang="en-US" sz="1800" b="1">
                  <a:solidFill>
                    <a:schemeClr val="tx1"/>
                  </a:solidFill>
                  <a:latin typeface="Palatino" pitchFamily="18" charset="0"/>
                </a:rPr>
                <a:t>tation</a:t>
              </a:r>
            </a:p>
          </p:txBody>
        </p:sp>
        <p:sp>
          <p:nvSpPr>
            <p:cNvPr id="81980" name="Rectangle 59"/>
            <p:cNvSpPr>
              <a:spLocks noChangeArrowheads="1"/>
            </p:cNvSpPr>
            <p:nvPr/>
          </p:nvSpPr>
          <p:spPr bwMode="auto">
            <a:xfrm>
              <a:off x="5026" y="920"/>
              <a:ext cx="697" cy="5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274" tIns="43854" rIns="89274" bIns="43854" anchor="ctr"/>
            <a:lstStyle>
              <a:lvl1pPr defTabSz="9017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901700" eaLnBrk="0" hangingPunct="0">
                <a:lnSpc>
                  <a:spcPts val="2600"/>
                </a:lnSpc>
                <a:spcBef>
                  <a:spcPts val="600"/>
                </a:spcBef>
                <a:buChar char="•"/>
                <a:defRPr sz="2000">
                  <a:solidFill>
                    <a:srgbClr val="002654"/>
                  </a:solidFill>
                  <a:latin typeface="Arial" pitchFamily="34" charset="0"/>
                </a:defRPr>
              </a:lvl2pPr>
              <a:lvl3pPr marL="1143000" indent="-228600" defTabSz="901700" eaLnBrk="0" hangingPunct="0">
                <a:lnSpc>
                  <a:spcPts val="2600"/>
                </a:lnSpc>
                <a:spcBef>
                  <a:spcPts val="600"/>
                </a:spcBef>
                <a:buChar char="•"/>
                <a:defRPr>
                  <a:solidFill>
                    <a:srgbClr val="002654"/>
                  </a:solidFill>
                  <a:latin typeface="Arial" pitchFamily="34" charset="0"/>
                </a:defRPr>
              </a:lvl3pPr>
              <a:lvl4pPr marL="1600200" indent="-228600" defTabSz="901700" eaLnBrk="0" hangingPunct="0">
                <a:lnSpc>
                  <a:spcPts val="2600"/>
                </a:lnSpc>
                <a:spcBef>
                  <a:spcPts val="600"/>
                </a:spcBef>
                <a:buChar char="•"/>
                <a:defRPr sz="1600">
                  <a:solidFill>
                    <a:srgbClr val="002654"/>
                  </a:solidFill>
                  <a:latin typeface="Arial" pitchFamily="34" charset="0"/>
                </a:defRPr>
              </a:lvl4pPr>
              <a:lvl5pPr marL="2057400" indent="-228600" defTabSz="901700" eaLnBrk="0" hangingPunct="0">
                <a:lnSpc>
                  <a:spcPct val="110000"/>
                </a:lnSpc>
                <a:spcBef>
                  <a:spcPct val="30000"/>
                </a:spcBef>
                <a:defRPr sz="1200">
                  <a:solidFill>
                    <a:srgbClr val="002654"/>
                  </a:solidFill>
                  <a:latin typeface="Arial" pitchFamily="34" charset="0"/>
                </a:defRPr>
              </a:lvl5pPr>
              <a:lvl6pPr marL="2514600" indent="-228600" defTabSz="9017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9017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9017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9017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800" b="1">
                  <a:solidFill>
                    <a:schemeClr val="tx1"/>
                  </a:solidFill>
                  <a:latin typeface="Palatino" pitchFamily="18" charset="0"/>
                </a:rPr>
                <a:t>Testing</a:t>
              </a:r>
            </a:p>
          </p:txBody>
        </p:sp>
        <p:sp>
          <p:nvSpPr>
            <p:cNvPr id="81981" name="Line 60"/>
            <p:cNvSpPr>
              <a:spLocks noChangeShapeType="1"/>
            </p:cNvSpPr>
            <p:nvPr/>
          </p:nvSpPr>
          <p:spPr bwMode="auto">
            <a:xfrm>
              <a:off x="4173" y="808"/>
              <a:ext cx="0" cy="2823"/>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82" name="Line 61"/>
            <p:cNvSpPr>
              <a:spLocks noChangeShapeType="1"/>
            </p:cNvSpPr>
            <p:nvPr/>
          </p:nvSpPr>
          <p:spPr bwMode="auto">
            <a:xfrm>
              <a:off x="1526" y="2039"/>
              <a:ext cx="60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83" name="Line 62"/>
            <p:cNvSpPr>
              <a:spLocks noChangeShapeType="1"/>
            </p:cNvSpPr>
            <p:nvPr/>
          </p:nvSpPr>
          <p:spPr bwMode="auto">
            <a:xfrm>
              <a:off x="2097" y="2760"/>
              <a:ext cx="19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84" name="Line 63"/>
            <p:cNvSpPr>
              <a:spLocks noChangeShapeType="1"/>
            </p:cNvSpPr>
            <p:nvPr/>
          </p:nvSpPr>
          <p:spPr bwMode="auto">
            <a:xfrm>
              <a:off x="2292" y="2771"/>
              <a:ext cx="0" cy="5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85" name="Line 64"/>
            <p:cNvSpPr>
              <a:spLocks noChangeShapeType="1"/>
            </p:cNvSpPr>
            <p:nvPr/>
          </p:nvSpPr>
          <p:spPr bwMode="auto">
            <a:xfrm>
              <a:off x="2086" y="2764"/>
              <a:ext cx="0" cy="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86" name="Line 65"/>
            <p:cNvSpPr>
              <a:spLocks noChangeShapeType="1"/>
            </p:cNvSpPr>
            <p:nvPr/>
          </p:nvSpPr>
          <p:spPr bwMode="auto">
            <a:xfrm>
              <a:off x="2185" y="2714"/>
              <a:ext cx="0" cy="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87" name="Rectangle 66" descr="Light horizontal"/>
            <p:cNvSpPr>
              <a:spLocks noChangeArrowheads="1"/>
            </p:cNvSpPr>
            <p:nvPr/>
          </p:nvSpPr>
          <p:spPr bwMode="auto">
            <a:xfrm>
              <a:off x="5181" y="2752"/>
              <a:ext cx="87" cy="90"/>
            </a:xfrm>
            <a:prstGeom prst="rect">
              <a:avLst/>
            </a:prstGeom>
            <a:pattFill prst="ltHorz">
              <a:fgClr>
                <a:schemeClr val="tx1"/>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grpSp>
          <p:nvGrpSpPr>
            <p:cNvPr id="81988" name="Group 67"/>
            <p:cNvGrpSpPr>
              <a:grpSpLocks/>
            </p:cNvGrpSpPr>
            <p:nvPr/>
          </p:nvGrpSpPr>
          <p:grpSpPr bwMode="auto">
            <a:xfrm>
              <a:off x="5042" y="3007"/>
              <a:ext cx="463" cy="184"/>
              <a:chOff x="4933" y="3310"/>
              <a:chExt cx="469" cy="187"/>
            </a:xfrm>
          </p:grpSpPr>
          <p:sp>
            <p:nvSpPr>
              <p:cNvPr id="82012" name="Rectangle 68"/>
              <p:cNvSpPr>
                <a:spLocks noChangeArrowheads="1"/>
              </p:cNvSpPr>
              <p:nvPr/>
            </p:nvSpPr>
            <p:spPr bwMode="auto">
              <a:xfrm>
                <a:off x="4943" y="3323"/>
                <a:ext cx="404" cy="17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407" tIns="45420" rIns="92407" bIns="4542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82013" name="Rectangle 69"/>
              <p:cNvSpPr>
                <a:spLocks noChangeArrowheads="1"/>
              </p:cNvSpPr>
              <p:nvPr/>
            </p:nvSpPr>
            <p:spPr bwMode="auto">
              <a:xfrm>
                <a:off x="4933" y="3310"/>
                <a:ext cx="469" cy="17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407" tIns="45420" rIns="92407" bIns="45420">
                <a:spAutoFit/>
              </a:bodyPr>
              <a:lstStyle>
                <a:lvl1pPr defTabSz="911225"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911225" eaLnBrk="0" hangingPunct="0">
                  <a:lnSpc>
                    <a:spcPts val="2600"/>
                  </a:lnSpc>
                  <a:spcBef>
                    <a:spcPts val="600"/>
                  </a:spcBef>
                  <a:buChar char="•"/>
                  <a:defRPr sz="2000">
                    <a:solidFill>
                      <a:srgbClr val="002654"/>
                    </a:solidFill>
                    <a:latin typeface="Arial" pitchFamily="34" charset="0"/>
                  </a:defRPr>
                </a:lvl2pPr>
                <a:lvl3pPr marL="1143000" indent="-228600" defTabSz="911225" eaLnBrk="0" hangingPunct="0">
                  <a:lnSpc>
                    <a:spcPts val="2600"/>
                  </a:lnSpc>
                  <a:spcBef>
                    <a:spcPts val="600"/>
                  </a:spcBef>
                  <a:buChar char="•"/>
                  <a:defRPr>
                    <a:solidFill>
                      <a:srgbClr val="002654"/>
                    </a:solidFill>
                    <a:latin typeface="Arial" pitchFamily="34" charset="0"/>
                  </a:defRPr>
                </a:lvl3pPr>
                <a:lvl4pPr marL="1600200" indent="-228600" defTabSz="911225" eaLnBrk="0" hangingPunct="0">
                  <a:lnSpc>
                    <a:spcPts val="2600"/>
                  </a:lnSpc>
                  <a:spcBef>
                    <a:spcPts val="600"/>
                  </a:spcBef>
                  <a:buChar char="•"/>
                  <a:defRPr sz="1600">
                    <a:solidFill>
                      <a:srgbClr val="002654"/>
                    </a:solidFill>
                    <a:latin typeface="Arial" pitchFamily="34" charset="0"/>
                  </a:defRPr>
                </a:lvl4pPr>
                <a:lvl5pPr marL="2057400" indent="-228600" defTabSz="911225" eaLnBrk="0" hangingPunct="0">
                  <a:lnSpc>
                    <a:spcPct val="110000"/>
                  </a:lnSpc>
                  <a:spcBef>
                    <a:spcPct val="30000"/>
                  </a:spcBef>
                  <a:defRPr sz="1200">
                    <a:solidFill>
                      <a:srgbClr val="002654"/>
                    </a:solidFill>
                    <a:latin typeface="Arial" pitchFamily="34" charset="0"/>
                  </a:defRPr>
                </a:lvl5pPr>
                <a:lvl6pPr marL="2514600" indent="-228600" defTabSz="911225"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911225"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911225"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911225"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r>
                  <a:rPr lang="en-US" altLang="en-US" sz="1200" b="1">
                    <a:solidFill>
                      <a:schemeClr val="tx1"/>
                    </a:solidFill>
                    <a:latin typeface="Helvetica" pitchFamily="34" charset="0"/>
                  </a:rPr>
                  <a:t>class....</a:t>
                </a:r>
              </a:p>
            </p:txBody>
          </p:sp>
        </p:grpSp>
        <p:sp>
          <p:nvSpPr>
            <p:cNvPr id="81989" name="Rectangle 70"/>
            <p:cNvSpPr>
              <a:spLocks noChangeArrowheads="1"/>
            </p:cNvSpPr>
            <p:nvPr/>
          </p:nvSpPr>
          <p:spPr bwMode="auto">
            <a:xfrm>
              <a:off x="5396" y="2995"/>
              <a:ext cx="228" cy="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7" tIns="45420" rIns="92407" bIns="45420">
              <a:spAutoFit/>
            </a:bodyPr>
            <a:lstStyle>
              <a:lvl1pPr defTabSz="911225"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911225" eaLnBrk="0" hangingPunct="0">
                <a:lnSpc>
                  <a:spcPts val="2600"/>
                </a:lnSpc>
                <a:spcBef>
                  <a:spcPts val="600"/>
                </a:spcBef>
                <a:buChar char="•"/>
                <a:defRPr sz="2000">
                  <a:solidFill>
                    <a:srgbClr val="002654"/>
                  </a:solidFill>
                  <a:latin typeface="Arial" pitchFamily="34" charset="0"/>
                </a:defRPr>
              </a:lvl2pPr>
              <a:lvl3pPr marL="1143000" indent="-228600" defTabSz="911225" eaLnBrk="0" hangingPunct="0">
                <a:lnSpc>
                  <a:spcPts val="2600"/>
                </a:lnSpc>
                <a:spcBef>
                  <a:spcPts val="600"/>
                </a:spcBef>
                <a:buChar char="•"/>
                <a:defRPr>
                  <a:solidFill>
                    <a:srgbClr val="002654"/>
                  </a:solidFill>
                  <a:latin typeface="Arial" pitchFamily="34" charset="0"/>
                </a:defRPr>
              </a:lvl3pPr>
              <a:lvl4pPr marL="1600200" indent="-228600" defTabSz="911225" eaLnBrk="0" hangingPunct="0">
                <a:lnSpc>
                  <a:spcPts val="2600"/>
                </a:lnSpc>
                <a:spcBef>
                  <a:spcPts val="600"/>
                </a:spcBef>
                <a:buChar char="•"/>
                <a:defRPr sz="1600">
                  <a:solidFill>
                    <a:srgbClr val="002654"/>
                  </a:solidFill>
                  <a:latin typeface="Arial" pitchFamily="34" charset="0"/>
                </a:defRPr>
              </a:lvl4pPr>
              <a:lvl5pPr marL="2057400" indent="-228600" defTabSz="911225" eaLnBrk="0" hangingPunct="0">
                <a:lnSpc>
                  <a:spcPct val="110000"/>
                </a:lnSpc>
                <a:spcBef>
                  <a:spcPct val="30000"/>
                </a:spcBef>
                <a:defRPr sz="1200">
                  <a:solidFill>
                    <a:srgbClr val="002654"/>
                  </a:solidFill>
                  <a:latin typeface="Arial" pitchFamily="34" charset="0"/>
                </a:defRPr>
              </a:lvl5pPr>
              <a:lvl6pPr marL="2514600" indent="-228600" defTabSz="911225"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911225"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911225"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911225"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r>
                <a:rPr lang="en-US" altLang="en-US" sz="1600" b="1">
                  <a:solidFill>
                    <a:schemeClr val="tx1"/>
                  </a:solidFill>
                  <a:latin typeface="Book Antiqua" pitchFamily="18" charset="0"/>
                </a:rPr>
                <a:t>? </a:t>
              </a:r>
            </a:p>
          </p:txBody>
        </p:sp>
        <p:sp>
          <p:nvSpPr>
            <p:cNvPr id="81990" name="Rectangle 71"/>
            <p:cNvSpPr>
              <a:spLocks noChangeArrowheads="1"/>
            </p:cNvSpPr>
            <p:nvPr/>
          </p:nvSpPr>
          <p:spPr bwMode="auto">
            <a:xfrm>
              <a:off x="779" y="1689"/>
              <a:ext cx="727" cy="352"/>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81991" name="Oval 72"/>
            <p:cNvSpPr>
              <a:spLocks noChangeArrowheads="1"/>
            </p:cNvSpPr>
            <p:nvPr/>
          </p:nvSpPr>
          <p:spPr bwMode="auto">
            <a:xfrm>
              <a:off x="873" y="1772"/>
              <a:ext cx="209" cy="78"/>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81992" name="Oval 73"/>
            <p:cNvSpPr>
              <a:spLocks noChangeArrowheads="1"/>
            </p:cNvSpPr>
            <p:nvPr/>
          </p:nvSpPr>
          <p:spPr bwMode="auto">
            <a:xfrm>
              <a:off x="1217" y="1948"/>
              <a:ext cx="183" cy="6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81993" name="Rectangle 74"/>
            <p:cNvSpPr>
              <a:spLocks noChangeArrowheads="1"/>
            </p:cNvSpPr>
            <p:nvPr/>
          </p:nvSpPr>
          <p:spPr bwMode="auto">
            <a:xfrm>
              <a:off x="560" y="920"/>
              <a:ext cx="1002" cy="5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274" tIns="43854" rIns="89274" bIns="43854" anchor="ctr"/>
            <a:lstStyle>
              <a:lvl1pPr defTabSz="9017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901700" eaLnBrk="0" hangingPunct="0">
                <a:lnSpc>
                  <a:spcPts val="2600"/>
                </a:lnSpc>
                <a:spcBef>
                  <a:spcPts val="600"/>
                </a:spcBef>
                <a:buChar char="•"/>
                <a:defRPr sz="2000">
                  <a:solidFill>
                    <a:srgbClr val="002654"/>
                  </a:solidFill>
                  <a:latin typeface="Arial" pitchFamily="34" charset="0"/>
                </a:defRPr>
              </a:lvl2pPr>
              <a:lvl3pPr marL="1143000" indent="-228600" defTabSz="901700" eaLnBrk="0" hangingPunct="0">
                <a:lnSpc>
                  <a:spcPts val="2600"/>
                </a:lnSpc>
                <a:spcBef>
                  <a:spcPts val="600"/>
                </a:spcBef>
                <a:buChar char="•"/>
                <a:defRPr>
                  <a:solidFill>
                    <a:srgbClr val="002654"/>
                  </a:solidFill>
                  <a:latin typeface="Arial" pitchFamily="34" charset="0"/>
                </a:defRPr>
              </a:lvl3pPr>
              <a:lvl4pPr marL="1600200" indent="-228600" defTabSz="901700" eaLnBrk="0" hangingPunct="0">
                <a:lnSpc>
                  <a:spcPts val="2600"/>
                </a:lnSpc>
                <a:spcBef>
                  <a:spcPts val="600"/>
                </a:spcBef>
                <a:buChar char="•"/>
                <a:defRPr sz="1600">
                  <a:solidFill>
                    <a:srgbClr val="002654"/>
                  </a:solidFill>
                  <a:latin typeface="Arial" pitchFamily="34" charset="0"/>
                </a:defRPr>
              </a:lvl4pPr>
              <a:lvl5pPr marL="2057400" indent="-228600" defTabSz="901700" eaLnBrk="0" hangingPunct="0">
                <a:lnSpc>
                  <a:spcPct val="110000"/>
                </a:lnSpc>
                <a:spcBef>
                  <a:spcPct val="30000"/>
                </a:spcBef>
                <a:defRPr sz="1200">
                  <a:solidFill>
                    <a:srgbClr val="002654"/>
                  </a:solidFill>
                  <a:latin typeface="Arial" pitchFamily="34" charset="0"/>
                </a:defRPr>
              </a:lvl5pPr>
              <a:lvl6pPr marL="2514600" indent="-228600" defTabSz="9017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9017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9017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9017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800" b="1">
                  <a:solidFill>
                    <a:schemeClr val="tx1"/>
                  </a:solidFill>
                  <a:latin typeface="Palatino" pitchFamily="18" charset="0"/>
                </a:rPr>
                <a:t>Requirements</a:t>
              </a:r>
            </a:p>
            <a:p>
              <a:pPr algn="ctr">
                <a:lnSpc>
                  <a:spcPct val="100000"/>
                </a:lnSpc>
                <a:spcBef>
                  <a:spcPct val="0"/>
                </a:spcBef>
                <a:buClrTx/>
                <a:buSzTx/>
                <a:buFontTx/>
                <a:buNone/>
              </a:pPr>
              <a:r>
                <a:rPr lang="en-US" altLang="en-US" sz="1800" b="1">
                  <a:solidFill>
                    <a:schemeClr val="tx1"/>
                  </a:solidFill>
                  <a:latin typeface="Palatino" pitchFamily="18" charset="0"/>
                </a:rPr>
                <a:t>Elicitation</a:t>
              </a:r>
            </a:p>
          </p:txBody>
        </p:sp>
        <p:sp>
          <p:nvSpPr>
            <p:cNvPr id="81994" name="Line 75"/>
            <p:cNvSpPr>
              <a:spLocks noChangeShapeType="1"/>
            </p:cNvSpPr>
            <p:nvPr/>
          </p:nvSpPr>
          <p:spPr bwMode="auto">
            <a:xfrm>
              <a:off x="1605" y="792"/>
              <a:ext cx="0" cy="2816"/>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95" name="Rectangle 76"/>
            <p:cNvSpPr>
              <a:spLocks noChangeArrowheads="1"/>
            </p:cNvSpPr>
            <p:nvPr/>
          </p:nvSpPr>
          <p:spPr bwMode="auto">
            <a:xfrm>
              <a:off x="651" y="3149"/>
              <a:ext cx="888" cy="3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7" tIns="45420" rIns="92407" bIns="45420">
              <a:spAutoFit/>
            </a:bodyPr>
            <a:lstStyle>
              <a:lvl1pPr defTabSz="911225"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911225" eaLnBrk="0" hangingPunct="0">
                <a:lnSpc>
                  <a:spcPts val="2600"/>
                </a:lnSpc>
                <a:spcBef>
                  <a:spcPts val="600"/>
                </a:spcBef>
                <a:buChar char="•"/>
                <a:defRPr sz="2000">
                  <a:solidFill>
                    <a:srgbClr val="002654"/>
                  </a:solidFill>
                  <a:latin typeface="Arial" pitchFamily="34" charset="0"/>
                </a:defRPr>
              </a:lvl2pPr>
              <a:lvl3pPr marL="1143000" indent="-228600" defTabSz="911225" eaLnBrk="0" hangingPunct="0">
                <a:lnSpc>
                  <a:spcPts val="2600"/>
                </a:lnSpc>
                <a:spcBef>
                  <a:spcPts val="600"/>
                </a:spcBef>
                <a:buChar char="•"/>
                <a:defRPr>
                  <a:solidFill>
                    <a:srgbClr val="002654"/>
                  </a:solidFill>
                  <a:latin typeface="Arial" pitchFamily="34" charset="0"/>
                </a:defRPr>
              </a:lvl3pPr>
              <a:lvl4pPr marL="1600200" indent="-228600" defTabSz="911225" eaLnBrk="0" hangingPunct="0">
                <a:lnSpc>
                  <a:spcPts val="2600"/>
                </a:lnSpc>
                <a:spcBef>
                  <a:spcPts val="600"/>
                </a:spcBef>
                <a:buChar char="•"/>
                <a:defRPr sz="1600">
                  <a:solidFill>
                    <a:srgbClr val="002654"/>
                  </a:solidFill>
                  <a:latin typeface="Arial" pitchFamily="34" charset="0"/>
                </a:defRPr>
              </a:lvl4pPr>
              <a:lvl5pPr marL="2057400" indent="-228600" defTabSz="911225" eaLnBrk="0" hangingPunct="0">
                <a:lnSpc>
                  <a:spcPct val="110000"/>
                </a:lnSpc>
                <a:spcBef>
                  <a:spcPct val="30000"/>
                </a:spcBef>
                <a:defRPr sz="1200">
                  <a:solidFill>
                    <a:srgbClr val="002654"/>
                  </a:solidFill>
                  <a:latin typeface="Arial" pitchFamily="34" charset="0"/>
                </a:defRPr>
              </a:lvl5pPr>
              <a:lvl6pPr marL="2514600" indent="-228600" defTabSz="911225"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911225"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911225"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911225"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600" b="1">
                  <a:solidFill>
                    <a:srgbClr val="0006A3"/>
                  </a:solidFill>
                  <a:latin typeface="Book Antiqua" pitchFamily="18" charset="0"/>
                </a:rPr>
                <a:t>Use Case</a:t>
              </a:r>
            </a:p>
            <a:p>
              <a:pPr algn="ctr">
                <a:lnSpc>
                  <a:spcPct val="100000"/>
                </a:lnSpc>
                <a:spcBef>
                  <a:spcPct val="0"/>
                </a:spcBef>
                <a:buClrTx/>
                <a:buSzTx/>
                <a:buFontTx/>
                <a:buNone/>
              </a:pPr>
              <a:r>
                <a:rPr lang="en-US" altLang="en-US" sz="1600" b="1">
                  <a:solidFill>
                    <a:srgbClr val="0006A3"/>
                  </a:solidFill>
                  <a:latin typeface="Book Antiqua" pitchFamily="18" charset="0"/>
                </a:rPr>
                <a:t>Model</a:t>
              </a:r>
            </a:p>
          </p:txBody>
        </p:sp>
        <p:grpSp>
          <p:nvGrpSpPr>
            <p:cNvPr id="81996" name="Group 77"/>
            <p:cNvGrpSpPr>
              <a:grpSpLocks/>
            </p:cNvGrpSpPr>
            <p:nvPr/>
          </p:nvGrpSpPr>
          <p:grpSpPr bwMode="auto">
            <a:xfrm>
              <a:off x="1259" y="1733"/>
              <a:ext cx="90" cy="137"/>
              <a:chOff x="1097" y="2020"/>
              <a:chExt cx="91" cy="139"/>
            </a:xfrm>
          </p:grpSpPr>
          <p:sp>
            <p:nvSpPr>
              <p:cNvPr id="82007" name="Oval 78"/>
              <p:cNvSpPr>
                <a:spLocks noChangeArrowheads="1"/>
              </p:cNvSpPr>
              <p:nvPr/>
            </p:nvSpPr>
            <p:spPr bwMode="auto">
              <a:xfrm>
                <a:off x="1122" y="2020"/>
                <a:ext cx="35" cy="37"/>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82008" name="Line 79"/>
              <p:cNvSpPr>
                <a:spLocks noChangeShapeType="1"/>
              </p:cNvSpPr>
              <p:nvPr/>
            </p:nvSpPr>
            <p:spPr bwMode="auto">
              <a:xfrm>
                <a:off x="1097" y="2090"/>
                <a:ext cx="9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2009" name="Line 80"/>
              <p:cNvSpPr>
                <a:spLocks noChangeShapeType="1"/>
              </p:cNvSpPr>
              <p:nvPr/>
            </p:nvSpPr>
            <p:spPr bwMode="auto">
              <a:xfrm>
                <a:off x="1139" y="2070"/>
                <a:ext cx="0" cy="4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2010" name="Line 81"/>
              <p:cNvSpPr>
                <a:spLocks noChangeShapeType="1"/>
              </p:cNvSpPr>
              <p:nvPr/>
            </p:nvSpPr>
            <p:spPr bwMode="auto">
              <a:xfrm flipH="1">
                <a:off x="1099" y="2126"/>
                <a:ext cx="37" cy="3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2011" name="Line 82"/>
              <p:cNvSpPr>
                <a:spLocks noChangeShapeType="1"/>
              </p:cNvSpPr>
              <p:nvPr/>
            </p:nvSpPr>
            <p:spPr bwMode="auto">
              <a:xfrm>
                <a:off x="1143" y="2124"/>
                <a:ext cx="33"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sp>
          <p:nvSpPr>
            <p:cNvPr id="81997" name="Line 83"/>
            <p:cNvSpPr>
              <a:spLocks noChangeShapeType="1"/>
            </p:cNvSpPr>
            <p:nvPr/>
          </p:nvSpPr>
          <p:spPr bwMode="auto">
            <a:xfrm flipH="1" flipV="1">
              <a:off x="1092" y="1811"/>
              <a:ext cx="157" cy="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98" name="Line 84"/>
            <p:cNvSpPr>
              <a:spLocks noChangeShapeType="1"/>
            </p:cNvSpPr>
            <p:nvPr/>
          </p:nvSpPr>
          <p:spPr bwMode="auto">
            <a:xfrm>
              <a:off x="1305" y="1893"/>
              <a:ext cx="7" cy="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nvGrpSpPr>
            <p:cNvPr id="81999" name="Group 85"/>
            <p:cNvGrpSpPr>
              <a:grpSpLocks/>
            </p:cNvGrpSpPr>
            <p:nvPr/>
          </p:nvGrpSpPr>
          <p:grpSpPr bwMode="auto">
            <a:xfrm>
              <a:off x="1082" y="1890"/>
              <a:ext cx="91" cy="135"/>
              <a:chOff x="918" y="2179"/>
              <a:chExt cx="92" cy="137"/>
            </a:xfrm>
          </p:grpSpPr>
          <p:sp>
            <p:nvSpPr>
              <p:cNvPr id="82002" name="Oval 86"/>
              <p:cNvSpPr>
                <a:spLocks noChangeArrowheads="1"/>
              </p:cNvSpPr>
              <p:nvPr/>
            </p:nvSpPr>
            <p:spPr bwMode="auto">
              <a:xfrm>
                <a:off x="943" y="2179"/>
                <a:ext cx="35" cy="3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82003" name="Line 87"/>
              <p:cNvSpPr>
                <a:spLocks noChangeShapeType="1"/>
              </p:cNvSpPr>
              <p:nvPr/>
            </p:nvSpPr>
            <p:spPr bwMode="auto">
              <a:xfrm>
                <a:off x="918" y="2247"/>
                <a:ext cx="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2004" name="Line 88"/>
              <p:cNvSpPr>
                <a:spLocks noChangeShapeType="1"/>
              </p:cNvSpPr>
              <p:nvPr/>
            </p:nvSpPr>
            <p:spPr bwMode="auto">
              <a:xfrm>
                <a:off x="960" y="2227"/>
                <a:ext cx="0" cy="4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2005" name="Line 89"/>
              <p:cNvSpPr>
                <a:spLocks noChangeShapeType="1"/>
              </p:cNvSpPr>
              <p:nvPr/>
            </p:nvSpPr>
            <p:spPr bwMode="auto">
              <a:xfrm flipH="1">
                <a:off x="921" y="2283"/>
                <a:ext cx="36" cy="3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2006" name="Line 90"/>
              <p:cNvSpPr>
                <a:spLocks noChangeShapeType="1"/>
              </p:cNvSpPr>
              <p:nvPr/>
            </p:nvSpPr>
            <p:spPr bwMode="auto">
              <a:xfrm>
                <a:off x="964" y="2281"/>
                <a:ext cx="33"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sp>
          <p:nvSpPr>
            <p:cNvPr id="82000" name="Line 91"/>
            <p:cNvSpPr>
              <a:spLocks noChangeShapeType="1"/>
            </p:cNvSpPr>
            <p:nvPr/>
          </p:nvSpPr>
          <p:spPr bwMode="auto">
            <a:xfrm flipH="1" flipV="1">
              <a:off x="988" y="1867"/>
              <a:ext cx="85" cy="1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2001" name="Rectangle 92"/>
            <p:cNvSpPr>
              <a:spLocks noChangeArrowheads="1"/>
            </p:cNvSpPr>
            <p:nvPr/>
          </p:nvSpPr>
          <p:spPr bwMode="auto">
            <a:xfrm>
              <a:off x="1625" y="920"/>
              <a:ext cx="923" cy="501"/>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274" tIns="43854" rIns="89274" bIns="43854" anchor="ctr"/>
            <a:lstStyle>
              <a:lvl1pPr defTabSz="9017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901700" eaLnBrk="0" hangingPunct="0">
                <a:lnSpc>
                  <a:spcPts val="2600"/>
                </a:lnSpc>
                <a:spcBef>
                  <a:spcPts val="600"/>
                </a:spcBef>
                <a:buChar char="•"/>
                <a:defRPr sz="2000">
                  <a:solidFill>
                    <a:srgbClr val="002654"/>
                  </a:solidFill>
                  <a:latin typeface="Arial" pitchFamily="34" charset="0"/>
                </a:defRPr>
              </a:lvl2pPr>
              <a:lvl3pPr marL="1143000" indent="-228600" defTabSz="901700" eaLnBrk="0" hangingPunct="0">
                <a:lnSpc>
                  <a:spcPts val="2600"/>
                </a:lnSpc>
                <a:spcBef>
                  <a:spcPts val="600"/>
                </a:spcBef>
                <a:buChar char="•"/>
                <a:defRPr>
                  <a:solidFill>
                    <a:srgbClr val="002654"/>
                  </a:solidFill>
                  <a:latin typeface="Arial" pitchFamily="34" charset="0"/>
                </a:defRPr>
              </a:lvl3pPr>
              <a:lvl4pPr marL="1600200" indent="-228600" defTabSz="901700" eaLnBrk="0" hangingPunct="0">
                <a:lnSpc>
                  <a:spcPts val="2600"/>
                </a:lnSpc>
                <a:spcBef>
                  <a:spcPts val="600"/>
                </a:spcBef>
                <a:buChar char="•"/>
                <a:defRPr sz="1600">
                  <a:solidFill>
                    <a:srgbClr val="002654"/>
                  </a:solidFill>
                  <a:latin typeface="Arial" pitchFamily="34" charset="0"/>
                </a:defRPr>
              </a:lvl4pPr>
              <a:lvl5pPr marL="2057400" indent="-228600" defTabSz="901700" eaLnBrk="0" hangingPunct="0">
                <a:lnSpc>
                  <a:spcPct val="110000"/>
                </a:lnSpc>
                <a:spcBef>
                  <a:spcPct val="30000"/>
                </a:spcBef>
                <a:defRPr sz="1200">
                  <a:solidFill>
                    <a:srgbClr val="002654"/>
                  </a:solidFill>
                  <a:latin typeface="Arial" pitchFamily="34" charset="0"/>
                </a:defRPr>
              </a:lvl5pPr>
              <a:lvl6pPr marL="2514600" indent="-228600" defTabSz="9017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9017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9017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9017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800" b="1">
                  <a:solidFill>
                    <a:schemeClr val="tx1"/>
                  </a:solidFill>
                  <a:latin typeface="Palatino" pitchFamily="18" charset="0"/>
                </a:rPr>
                <a:t>Requirements</a:t>
              </a:r>
            </a:p>
            <a:p>
              <a:pPr algn="ctr">
                <a:lnSpc>
                  <a:spcPct val="100000"/>
                </a:lnSpc>
                <a:spcBef>
                  <a:spcPct val="0"/>
                </a:spcBef>
                <a:buClrTx/>
                <a:buSzTx/>
                <a:buFontTx/>
                <a:buNone/>
              </a:pPr>
              <a:r>
                <a:rPr lang="en-US" altLang="en-US" sz="1800" b="1">
                  <a:solidFill>
                    <a:schemeClr val="tx1"/>
                  </a:solidFill>
                  <a:latin typeface="Palatino" pitchFamily="18" charset="0"/>
                </a:rPr>
                <a:t>Analysis</a:t>
              </a:r>
            </a:p>
          </p:txBody>
        </p:sp>
      </p:grpSp>
      <p:sp>
        <p:nvSpPr>
          <p:cNvPr id="81925" name="Text Box 94"/>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69E46C39-7B26-4FD6-8D27-96FEB16A883A}" type="slidenum">
              <a:rPr lang="en-CA" altLang="en-US" sz="1200" smtClean="0"/>
              <a:pPr>
                <a:lnSpc>
                  <a:spcPct val="100000"/>
                </a:lnSpc>
                <a:spcBef>
                  <a:spcPct val="0"/>
                </a:spcBef>
                <a:buClrTx/>
                <a:buSzTx/>
                <a:buFontTx/>
                <a:buNone/>
              </a:pPr>
              <a:t>114</a:t>
            </a:fld>
            <a:endParaRPr lang="en-CA" altLang="en-US" sz="1200"/>
          </a:p>
        </p:txBody>
      </p:sp>
      <p:sp>
        <p:nvSpPr>
          <p:cNvPr id="82947" name="Rectangle 4"/>
          <p:cNvSpPr>
            <a:spLocks noGrp="1" noChangeArrowheads="1"/>
          </p:cNvSpPr>
          <p:nvPr>
            <p:ph type="title"/>
          </p:nvPr>
        </p:nvSpPr>
        <p:spPr/>
        <p:txBody>
          <a:bodyPr/>
          <a:lstStyle/>
          <a:p>
            <a:pPr eaLnBrk="1" hangingPunct="1"/>
            <a:r>
              <a:rPr lang="en-CA" altLang="en-US"/>
              <a:t>Use Case-Driven Software Lifecycle Activities (2)</a:t>
            </a:r>
          </a:p>
        </p:txBody>
      </p:sp>
      <p:sp>
        <p:nvSpPr>
          <p:cNvPr id="82948" name="Rectangle 5"/>
          <p:cNvSpPr>
            <a:spLocks noGrp="1" noChangeArrowheads="1"/>
          </p:cNvSpPr>
          <p:nvPr>
            <p:ph type="body" idx="1"/>
          </p:nvPr>
        </p:nvSpPr>
        <p:spPr/>
        <p:txBody>
          <a:bodyPr/>
          <a:lstStyle/>
          <a:p>
            <a:pPr eaLnBrk="1" hangingPunct="1"/>
            <a:r>
              <a:rPr lang="en-CA" altLang="en-US"/>
              <a:t>Scenarios guide elicitation, analysis, design, and testing</a:t>
            </a:r>
          </a:p>
          <a:p>
            <a:pPr lvl="1" eaLnBrk="1" hangingPunct="1"/>
            <a:r>
              <a:rPr lang="en-CA" altLang="en-US"/>
              <a:t>There are many scenario-based approaches</a:t>
            </a:r>
          </a:p>
          <a:p>
            <a:pPr lvl="1" eaLnBrk="1" hangingPunct="1"/>
            <a:r>
              <a:rPr lang="en-CA" altLang="en-US"/>
              <a:t>E.g., XP and other agile methods employ user stories (scenarios) to directly generate tests that will guide software design and verification</a:t>
            </a:r>
          </a:p>
          <a:p>
            <a:pPr eaLnBrk="1" hangingPunct="1"/>
            <a:endParaRPr lang="en-CA" altLang="en-US"/>
          </a:p>
          <a:p>
            <a:pPr eaLnBrk="1" hangingPunct="1"/>
            <a:r>
              <a:rPr lang="en-CA" altLang="en-US"/>
              <a:t>Developers are often unable to speak directly to users</a:t>
            </a:r>
          </a:p>
          <a:p>
            <a:pPr eaLnBrk="1" hangingPunct="1"/>
            <a:endParaRPr lang="en-CA" altLang="en-US"/>
          </a:p>
          <a:p>
            <a:pPr eaLnBrk="1" hangingPunct="1"/>
            <a:r>
              <a:rPr lang="en-CA" altLang="en-US"/>
              <a:t>Scenarios provide a good enough approximation of the “voice of the user”</a:t>
            </a:r>
          </a:p>
        </p:txBody>
      </p:sp>
      <p:sp>
        <p:nvSpPr>
          <p:cNvPr id="82949"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6635525A-E7F8-4EAD-815D-121C2896E8CF}" type="slidenum">
              <a:rPr lang="en-CA" altLang="en-US" sz="1200" smtClean="0"/>
              <a:pPr>
                <a:lnSpc>
                  <a:spcPct val="100000"/>
                </a:lnSpc>
                <a:spcBef>
                  <a:spcPct val="0"/>
                </a:spcBef>
                <a:buClrTx/>
                <a:buSzTx/>
                <a:buFontTx/>
                <a:buNone/>
              </a:pPr>
              <a:t>115</a:t>
            </a:fld>
            <a:endParaRPr lang="en-CA" altLang="en-US" sz="1200"/>
          </a:p>
        </p:txBody>
      </p:sp>
      <p:sp>
        <p:nvSpPr>
          <p:cNvPr id="83971" name="Rectangle 2"/>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2407" tIns="45420" rIns="92407" bIns="45420"/>
          <a:lstStyle/>
          <a:p>
            <a:pPr eaLnBrk="1" hangingPunct="1"/>
            <a:r>
              <a:rPr lang="en-CA" altLang="en-US"/>
              <a:t>Representation of Scenarios (1)</a:t>
            </a:r>
          </a:p>
        </p:txBody>
      </p:sp>
      <p:sp>
        <p:nvSpPr>
          <p:cNvPr id="83972" name="Rectangle 3"/>
          <p:cNvSpPr>
            <a:spLocks noGrp="1" noChangeArrowheads="1"/>
          </p:cNvSpPr>
          <p:nvPr>
            <p:ph type="body" idx="1"/>
          </p:nvPr>
        </p:nvSpPr>
        <p:spPr/>
        <p:txBody>
          <a:bodyPr/>
          <a:lstStyle/>
          <a:p>
            <a:pPr eaLnBrk="1" hangingPunct="1"/>
            <a:r>
              <a:rPr lang="en-CA" altLang="en-US" dirty="0"/>
              <a:t>Various approaches…</a:t>
            </a:r>
          </a:p>
          <a:p>
            <a:pPr eaLnBrk="1" hangingPunct="1"/>
            <a:endParaRPr lang="en-CA" altLang="en-US" dirty="0"/>
          </a:p>
          <a:p>
            <a:pPr eaLnBrk="1" hangingPunct="1"/>
            <a:r>
              <a:rPr lang="en-CA" altLang="en-US" dirty="0"/>
              <a:t>Text (informal, structured), diagrams (state, sequence ...), video, animation, comics, storyboard, collaborative workshops (pass the microphone)…</a:t>
            </a:r>
          </a:p>
          <a:p>
            <a:pPr eaLnBrk="1" hangingPunct="1"/>
            <a:endParaRPr lang="en-CA" altLang="en-US" dirty="0"/>
          </a:p>
          <a:p>
            <a:pPr eaLnBrk="1" hangingPunct="1"/>
            <a:r>
              <a:rPr lang="en-CA" altLang="en-US" dirty="0"/>
              <a:t>There are specialized notation such as UML (sequence, activity, use case, interaction, and collaboration diagrams), Message Sequence Charts (MSC), Live Sequence Charts, and Use Case Maps (UCM) </a:t>
            </a:r>
          </a:p>
          <a:p>
            <a:pPr eaLnBrk="1" hangingPunct="1">
              <a:buFontTx/>
              <a:buNone/>
            </a:pPr>
            <a:endParaRPr lang="en-CA" altLang="en-US" dirty="0"/>
          </a:p>
        </p:txBody>
      </p:sp>
      <p:sp>
        <p:nvSpPr>
          <p:cNvPr id="83973" name="Text Box 4"/>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6555B6F2-85A6-4DB5-9E08-1E5FCA40365C}" type="slidenum">
              <a:rPr lang="en-CA" altLang="en-US" sz="1200" smtClean="0"/>
              <a:pPr>
                <a:lnSpc>
                  <a:spcPct val="100000"/>
                </a:lnSpc>
                <a:spcBef>
                  <a:spcPct val="0"/>
                </a:spcBef>
                <a:buClrTx/>
                <a:buSzTx/>
                <a:buFontTx/>
                <a:buNone/>
              </a:pPr>
              <a:t>116</a:t>
            </a:fld>
            <a:endParaRPr lang="en-CA" altLang="en-US" sz="1200"/>
          </a:p>
        </p:txBody>
      </p:sp>
      <p:sp>
        <p:nvSpPr>
          <p:cNvPr id="84995" name="Rectangle 6"/>
          <p:cNvSpPr>
            <a:spLocks noGrp="1" noChangeArrowheads="1"/>
          </p:cNvSpPr>
          <p:nvPr>
            <p:ph type="title"/>
          </p:nvPr>
        </p:nvSpPr>
        <p:spPr/>
        <p:txBody>
          <a:bodyPr/>
          <a:lstStyle/>
          <a:p>
            <a:pPr eaLnBrk="1" hangingPunct="1"/>
            <a:r>
              <a:rPr lang="en-CA" altLang="en-US"/>
              <a:t>Representation of Scenarios (2)</a:t>
            </a:r>
            <a:endParaRPr lang="fr-CA" altLang="en-US"/>
          </a:p>
        </p:txBody>
      </p:sp>
      <p:sp>
        <p:nvSpPr>
          <p:cNvPr id="84996" name="Rectangle 7"/>
          <p:cNvSpPr>
            <a:spLocks noGrp="1" noChangeArrowheads="1"/>
          </p:cNvSpPr>
          <p:nvPr>
            <p:ph type="body" idx="1"/>
          </p:nvPr>
        </p:nvSpPr>
        <p:spPr/>
        <p:txBody>
          <a:bodyPr/>
          <a:lstStyle/>
          <a:p>
            <a:pPr eaLnBrk="1" hangingPunct="1"/>
            <a:r>
              <a:rPr lang="en-CA" altLang="en-US"/>
              <a:t>Different representations may be useful in specific situations</a:t>
            </a:r>
          </a:p>
          <a:p>
            <a:pPr lvl="1" eaLnBrk="1" hangingPunct="1"/>
            <a:r>
              <a:rPr lang="en-CA" altLang="en-US"/>
              <a:t>For example, </a:t>
            </a:r>
            <a:r>
              <a:rPr lang="en-CA" altLang="en-US">
                <a:solidFill>
                  <a:srgbClr val="FF0000"/>
                </a:solidFill>
              </a:rPr>
              <a:t>storyboards</a:t>
            </a:r>
            <a:r>
              <a:rPr lang="en-CA" altLang="en-US"/>
              <a:t>, often used in the film industry, can describe situations, roles, and sequences of tasks in a fast, compact, and polyglot way</a:t>
            </a:r>
            <a:r>
              <a:rPr lang="en-CA" altLang="en-US" baseline="30000"/>
              <a:t>1</a:t>
            </a:r>
            <a:endParaRPr lang="en-CA" altLang="en-US"/>
          </a:p>
          <a:p>
            <a:pPr eaLnBrk="1" hangingPunct="1"/>
            <a:endParaRPr lang="fr-CA" altLang="en-US"/>
          </a:p>
          <a:p>
            <a:pPr eaLnBrk="1" hangingPunct="1"/>
            <a:endParaRPr lang="fr-CA" altLang="en-US"/>
          </a:p>
          <a:p>
            <a:pPr eaLnBrk="1" hangingPunct="1"/>
            <a:endParaRPr lang="fr-CA" altLang="en-US"/>
          </a:p>
          <a:p>
            <a:pPr eaLnBrk="1" hangingPunct="1"/>
            <a:endParaRPr lang="fr-CA" altLang="en-US"/>
          </a:p>
          <a:p>
            <a:pPr eaLnBrk="1" hangingPunct="1"/>
            <a:endParaRPr lang="fr-CA" altLang="en-US"/>
          </a:p>
          <a:p>
            <a:pPr eaLnBrk="1" hangingPunct="1"/>
            <a:endParaRPr lang="fr-CA" altLang="en-US"/>
          </a:p>
          <a:p>
            <a:pPr eaLnBrk="1" hangingPunct="1"/>
            <a:endParaRPr lang="fr-CA" altLang="en-US"/>
          </a:p>
          <a:p>
            <a:pPr eaLnBrk="1" hangingPunct="1"/>
            <a:r>
              <a:rPr lang="en-CA" altLang="en-US"/>
              <a:t>Some scenario-based approaches are very ideological or dogmatic </a:t>
            </a:r>
            <a:endParaRPr lang="fr-CA" altLang="en-US"/>
          </a:p>
          <a:p>
            <a:pPr eaLnBrk="1" hangingPunct="1"/>
            <a:endParaRPr lang="fr-CA" altLang="en-US"/>
          </a:p>
        </p:txBody>
      </p:sp>
      <p:pic>
        <p:nvPicPr>
          <p:cNvPr id="84997" name="Picture 4" descr="storybo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1100" y="2714625"/>
            <a:ext cx="678180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Text Box 5"/>
          <p:cNvSpPr txBox="1">
            <a:spLocks noChangeArrowheads="1"/>
          </p:cNvSpPr>
          <p:nvPr/>
        </p:nvSpPr>
        <p:spPr bwMode="auto">
          <a:xfrm>
            <a:off x="117475" y="6086475"/>
            <a:ext cx="1163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r>
              <a:rPr lang="en-CA" altLang="en-US" sz="1200">
                <a:solidFill>
                  <a:schemeClr val="tx1"/>
                </a:solidFill>
                <a:latin typeface="Times New Roman" pitchFamily="18" charset="0"/>
              </a:rPr>
              <a:t/>
            </a:r>
            <a:br>
              <a:rPr lang="en-CA" altLang="en-US" sz="1200">
                <a:solidFill>
                  <a:schemeClr val="tx1"/>
                </a:solidFill>
                <a:latin typeface="Times New Roman" pitchFamily="18" charset="0"/>
              </a:rPr>
            </a:br>
            <a:r>
              <a:rPr lang="en-CA" altLang="en-US" sz="1200">
                <a:solidFill>
                  <a:schemeClr val="tx1"/>
                </a:solidFill>
                <a:latin typeface="Times New Roman" pitchFamily="18" charset="0"/>
              </a:rPr>
              <a:t>[1] I. Alexander</a:t>
            </a:r>
          </a:p>
        </p:txBody>
      </p:sp>
      <p:sp>
        <p:nvSpPr>
          <p:cNvPr id="84999" name="Text Box 8"/>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946BD037-CA1C-488D-AC18-E26456D57423}" type="slidenum">
              <a:rPr lang="en-CA" altLang="en-US" sz="1200" smtClean="0"/>
              <a:pPr>
                <a:lnSpc>
                  <a:spcPct val="100000"/>
                </a:lnSpc>
                <a:spcBef>
                  <a:spcPct val="0"/>
                </a:spcBef>
                <a:buClrTx/>
                <a:buSzTx/>
                <a:buFontTx/>
                <a:buNone/>
              </a:pPr>
              <a:t>117</a:t>
            </a:fld>
            <a:endParaRPr lang="en-CA" altLang="en-US" sz="1200"/>
          </a:p>
        </p:txBody>
      </p:sp>
      <p:sp>
        <p:nvSpPr>
          <p:cNvPr id="1802242" name="Freeform 2"/>
          <p:cNvSpPr>
            <a:spLocks/>
          </p:cNvSpPr>
          <p:nvPr/>
        </p:nvSpPr>
        <p:spPr bwMode="auto">
          <a:xfrm>
            <a:off x="1384300" y="3503613"/>
            <a:ext cx="838200" cy="1655762"/>
          </a:xfrm>
          <a:custGeom>
            <a:avLst/>
            <a:gdLst>
              <a:gd name="T0" fmla="*/ 0 w 528"/>
              <a:gd name="T1" fmla="*/ 0 h 1043"/>
              <a:gd name="T2" fmla="*/ 2147483647 w 528"/>
              <a:gd name="T3" fmla="*/ 2147483647 h 1043"/>
              <a:gd name="T4" fmla="*/ 2147483647 w 528"/>
              <a:gd name="T5" fmla="*/ 2147483647 h 1043"/>
              <a:gd name="T6" fmla="*/ 2147483647 w 528"/>
              <a:gd name="T7" fmla="*/ 2147483647 h 10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043">
                <a:moveTo>
                  <a:pt x="0" y="0"/>
                </a:moveTo>
                <a:cubicBezTo>
                  <a:pt x="48" y="120"/>
                  <a:pt x="206" y="609"/>
                  <a:pt x="288" y="723"/>
                </a:cubicBezTo>
                <a:cubicBezTo>
                  <a:pt x="370" y="837"/>
                  <a:pt x="462" y="632"/>
                  <a:pt x="495" y="685"/>
                </a:cubicBezTo>
                <a:cubicBezTo>
                  <a:pt x="528" y="738"/>
                  <a:pt x="486" y="969"/>
                  <a:pt x="484" y="1043"/>
                </a:cubicBezTo>
              </a:path>
            </a:pathLst>
          </a:custGeom>
          <a:noFill/>
          <a:ln w="127000" cap="flat"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802243" name="Freeform 3"/>
          <p:cNvSpPr>
            <a:spLocks/>
          </p:cNvSpPr>
          <p:nvPr/>
        </p:nvSpPr>
        <p:spPr bwMode="auto">
          <a:xfrm>
            <a:off x="1333500" y="5249863"/>
            <a:ext cx="1003300" cy="506412"/>
          </a:xfrm>
          <a:custGeom>
            <a:avLst/>
            <a:gdLst>
              <a:gd name="T0" fmla="*/ 0 w 632"/>
              <a:gd name="T1" fmla="*/ 2147483647 h 319"/>
              <a:gd name="T2" fmla="*/ 2147483647 w 632"/>
              <a:gd name="T3" fmla="*/ 2147483647 h 319"/>
              <a:gd name="T4" fmla="*/ 2147483647 w 632"/>
              <a:gd name="T5" fmla="*/ 2147483647 h 319"/>
              <a:gd name="T6" fmla="*/ 2147483647 w 632"/>
              <a:gd name="T7" fmla="*/ 2147483647 h 319"/>
              <a:gd name="T8" fmla="*/ 2147483647 w 632"/>
              <a:gd name="T9" fmla="*/ 2147483647 h 319"/>
              <a:gd name="T10" fmla="*/ 2147483647 w 632"/>
              <a:gd name="T11" fmla="*/ 2147483647 h 3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2" h="319">
                <a:moveTo>
                  <a:pt x="0" y="136"/>
                </a:moveTo>
                <a:cubicBezTo>
                  <a:pt x="67" y="121"/>
                  <a:pt x="317" y="24"/>
                  <a:pt x="393" y="48"/>
                </a:cubicBezTo>
                <a:cubicBezTo>
                  <a:pt x="469" y="72"/>
                  <a:pt x="433" y="253"/>
                  <a:pt x="454" y="278"/>
                </a:cubicBezTo>
                <a:cubicBezTo>
                  <a:pt x="475" y="303"/>
                  <a:pt x="499" y="240"/>
                  <a:pt x="517" y="197"/>
                </a:cubicBezTo>
                <a:cubicBezTo>
                  <a:pt x="535" y="154"/>
                  <a:pt x="545" y="0"/>
                  <a:pt x="564" y="20"/>
                </a:cubicBezTo>
                <a:cubicBezTo>
                  <a:pt x="583" y="40"/>
                  <a:pt x="618" y="257"/>
                  <a:pt x="632" y="319"/>
                </a:cubicBezTo>
              </a:path>
            </a:pathLst>
          </a:custGeom>
          <a:noFill/>
          <a:ln w="127000" cap="flat"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802244" name="Freeform 4"/>
          <p:cNvSpPr>
            <a:spLocks/>
          </p:cNvSpPr>
          <p:nvPr/>
        </p:nvSpPr>
        <p:spPr bwMode="auto">
          <a:xfrm>
            <a:off x="1419225" y="3282950"/>
            <a:ext cx="2024063" cy="471488"/>
          </a:xfrm>
          <a:custGeom>
            <a:avLst/>
            <a:gdLst>
              <a:gd name="T0" fmla="*/ 0 w 1275"/>
              <a:gd name="T1" fmla="*/ 2147483647 h 297"/>
              <a:gd name="T2" fmla="*/ 2147483647 w 1275"/>
              <a:gd name="T3" fmla="*/ 2147483647 h 297"/>
              <a:gd name="T4" fmla="*/ 2147483647 w 1275"/>
              <a:gd name="T5" fmla="*/ 2147483647 h 297"/>
              <a:gd name="T6" fmla="*/ 2147483647 w 1275"/>
              <a:gd name="T7" fmla="*/ 2147483647 h 2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75" h="297">
                <a:moveTo>
                  <a:pt x="0" y="36"/>
                </a:moveTo>
                <a:cubicBezTo>
                  <a:pt x="143" y="56"/>
                  <a:pt x="653" y="160"/>
                  <a:pt x="856" y="158"/>
                </a:cubicBezTo>
                <a:cubicBezTo>
                  <a:pt x="1059" y="156"/>
                  <a:pt x="1159" y="0"/>
                  <a:pt x="1217" y="23"/>
                </a:cubicBezTo>
                <a:cubicBezTo>
                  <a:pt x="1275" y="46"/>
                  <a:pt x="1208" y="240"/>
                  <a:pt x="1206" y="297"/>
                </a:cubicBezTo>
              </a:path>
            </a:pathLst>
          </a:custGeom>
          <a:noFill/>
          <a:ln w="127000" cap="flat"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802245" name="Freeform 5"/>
          <p:cNvSpPr>
            <a:spLocks/>
          </p:cNvSpPr>
          <p:nvPr/>
        </p:nvSpPr>
        <p:spPr bwMode="auto">
          <a:xfrm>
            <a:off x="4657725" y="5680075"/>
            <a:ext cx="817563" cy="31750"/>
          </a:xfrm>
          <a:custGeom>
            <a:avLst/>
            <a:gdLst>
              <a:gd name="T0" fmla="*/ 0 w 515"/>
              <a:gd name="T1" fmla="*/ 2147483647 h 20"/>
              <a:gd name="T2" fmla="*/ 2147483647 w 515"/>
              <a:gd name="T3" fmla="*/ 2147483647 h 20"/>
              <a:gd name="T4" fmla="*/ 2147483647 w 515"/>
              <a:gd name="T5" fmla="*/ 0 h 20"/>
              <a:gd name="T6" fmla="*/ 0 60000 65536"/>
              <a:gd name="T7" fmla="*/ 0 60000 65536"/>
              <a:gd name="T8" fmla="*/ 0 60000 65536"/>
            </a:gdLst>
            <a:ahLst/>
            <a:cxnLst>
              <a:cxn ang="T6">
                <a:pos x="T0" y="T1"/>
              </a:cxn>
              <a:cxn ang="T7">
                <a:pos x="T2" y="T3"/>
              </a:cxn>
              <a:cxn ang="T8">
                <a:pos x="T4" y="T5"/>
              </a:cxn>
            </a:cxnLst>
            <a:rect l="0" t="0" r="r" b="b"/>
            <a:pathLst>
              <a:path w="515" h="20">
                <a:moveTo>
                  <a:pt x="0" y="6"/>
                </a:moveTo>
                <a:lnTo>
                  <a:pt x="298" y="20"/>
                </a:lnTo>
                <a:lnTo>
                  <a:pt x="515" y="0"/>
                </a:lnTo>
              </a:path>
            </a:pathLst>
          </a:custGeom>
          <a:noFill/>
          <a:ln w="127000" cap="flat"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802246" name="Freeform 6"/>
          <p:cNvSpPr>
            <a:spLocks/>
          </p:cNvSpPr>
          <p:nvPr/>
        </p:nvSpPr>
        <p:spPr bwMode="auto">
          <a:xfrm>
            <a:off x="5692775" y="5013325"/>
            <a:ext cx="796925" cy="38100"/>
          </a:xfrm>
          <a:custGeom>
            <a:avLst/>
            <a:gdLst>
              <a:gd name="T0" fmla="*/ 0 w 502"/>
              <a:gd name="T1" fmla="*/ 2147483647 h 24"/>
              <a:gd name="T2" fmla="*/ 2147483647 w 502"/>
              <a:gd name="T3" fmla="*/ 2147483647 h 24"/>
              <a:gd name="T4" fmla="*/ 2147483647 w 502"/>
              <a:gd name="T5" fmla="*/ 0 h 24"/>
              <a:gd name="T6" fmla="*/ 0 60000 65536"/>
              <a:gd name="T7" fmla="*/ 0 60000 65536"/>
              <a:gd name="T8" fmla="*/ 0 60000 65536"/>
            </a:gdLst>
            <a:ahLst/>
            <a:cxnLst>
              <a:cxn ang="T6">
                <a:pos x="T0" y="T1"/>
              </a:cxn>
              <a:cxn ang="T7">
                <a:pos x="T2" y="T3"/>
              </a:cxn>
              <a:cxn ang="T8">
                <a:pos x="T4" y="T5"/>
              </a:cxn>
            </a:cxnLst>
            <a:rect l="0" t="0" r="r" b="b"/>
            <a:pathLst>
              <a:path w="502" h="24">
                <a:moveTo>
                  <a:pt x="0" y="20"/>
                </a:moveTo>
                <a:lnTo>
                  <a:pt x="237" y="24"/>
                </a:lnTo>
                <a:lnTo>
                  <a:pt x="502" y="0"/>
                </a:lnTo>
              </a:path>
            </a:pathLst>
          </a:custGeom>
          <a:noFill/>
          <a:ln w="127000" cap="flat"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nvGrpSpPr>
          <p:cNvPr id="86024" name="Group 7"/>
          <p:cNvGrpSpPr>
            <a:grpSpLocks/>
          </p:cNvGrpSpPr>
          <p:nvPr/>
        </p:nvGrpSpPr>
        <p:grpSpPr bwMode="auto">
          <a:xfrm>
            <a:off x="1779588" y="2417763"/>
            <a:ext cx="7291387" cy="3732212"/>
            <a:chOff x="1167" y="1866"/>
            <a:chExt cx="4593" cy="2351"/>
          </a:xfrm>
        </p:grpSpPr>
        <p:grpSp>
          <p:nvGrpSpPr>
            <p:cNvPr id="86052" name="Group 8"/>
            <p:cNvGrpSpPr>
              <a:grpSpLocks/>
            </p:cNvGrpSpPr>
            <p:nvPr/>
          </p:nvGrpSpPr>
          <p:grpSpPr bwMode="auto">
            <a:xfrm>
              <a:off x="1780" y="1906"/>
              <a:ext cx="745" cy="484"/>
              <a:chOff x="1780" y="1906"/>
              <a:chExt cx="745" cy="484"/>
            </a:xfrm>
          </p:grpSpPr>
          <p:sp>
            <p:nvSpPr>
              <p:cNvPr id="86123" name="Text Box 9"/>
              <p:cNvSpPr txBox="1">
                <a:spLocks noChangeArrowheads="1"/>
              </p:cNvSpPr>
              <p:nvPr/>
            </p:nvSpPr>
            <p:spPr bwMode="auto">
              <a:xfrm>
                <a:off x="1780" y="2217"/>
                <a:ext cx="745" cy="17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200">
                    <a:solidFill>
                      <a:schemeClr val="tx1"/>
                    </a:solidFill>
                    <a:latin typeface="Times New Roman" pitchFamily="18" charset="0"/>
                  </a:rPr>
                  <a:t>Reserve Facility</a:t>
                </a:r>
              </a:p>
            </p:txBody>
          </p:sp>
          <p:sp>
            <p:nvSpPr>
              <p:cNvPr id="86124" name="Oval 10"/>
              <p:cNvSpPr>
                <a:spLocks noChangeArrowheads="1"/>
              </p:cNvSpPr>
              <p:nvPr/>
            </p:nvSpPr>
            <p:spPr bwMode="auto">
              <a:xfrm>
                <a:off x="1862" y="1906"/>
                <a:ext cx="576" cy="31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endParaRPr lang="fr-CA" altLang="en-US" sz="1800">
                  <a:solidFill>
                    <a:schemeClr val="tx1"/>
                  </a:solidFill>
                  <a:latin typeface="Times New Roman" pitchFamily="18" charset="0"/>
                </a:endParaRPr>
              </a:p>
            </p:txBody>
          </p:sp>
        </p:grpSp>
        <p:grpSp>
          <p:nvGrpSpPr>
            <p:cNvPr id="86053" name="Group 11"/>
            <p:cNvGrpSpPr>
              <a:grpSpLocks/>
            </p:cNvGrpSpPr>
            <p:nvPr/>
          </p:nvGrpSpPr>
          <p:grpSpPr bwMode="auto">
            <a:xfrm>
              <a:off x="1167" y="2742"/>
              <a:ext cx="490" cy="472"/>
              <a:chOff x="1468" y="2296"/>
              <a:chExt cx="490" cy="472"/>
            </a:xfrm>
          </p:grpSpPr>
          <p:grpSp>
            <p:nvGrpSpPr>
              <p:cNvPr id="86115" name="Group 12"/>
              <p:cNvGrpSpPr>
                <a:grpSpLocks/>
              </p:cNvGrpSpPr>
              <p:nvPr/>
            </p:nvGrpSpPr>
            <p:grpSpPr bwMode="auto">
              <a:xfrm>
                <a:off x="1626" y="2296"/>
                <a:ext cx="174" cy="294"/>
                <a:chOff x="1230" y="1376"/>
                <a:chExt cx="174" cy="294"/>
              </a:xfrm>
            </p:grpSpPr>
            <p:sp>
              <p:nvSpPr>
                <p:cNvPr id="86117" name="AutoShape 13"/>
                <p:cNvSpPr>
                  <a:spLocks noChangeArrowheads="1"/>
                </p:cNvSpPr>
                <p:nvPr/>
              </p:nvSpPr>
              <p:spPr bwMode="auto">
                <a:xfrm>
                  <a:off x="1275" y="1376"/>
                  <a:ext cx="89"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5 w 21600"/>
                    <a:gd name="T25" fmla="*/ 3086 h 21600"/>
                    <a:gd name="T26" fmla="*/ 18445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40" y="10800"/>
                      </a:moveTo>
                      <a:cubicBezTo>
                        <a:pt x="3640" y="14754"/>
                        <a:pt x="6846" y="17960"/>
                        <a:pt x="10800" y="17960"/>
                      </a:cubicBezTo>
                      <a:cubicBezTo>
                        <a:pt x="14754" y="17960"/>
                        <a:pt x="17960" y="14754"/>
                        <a:pt x="17960" y="10800"/>
                      </a:cubicBezTo>
                      <a:cubicBezTo>
                        <a:pt x="17960" y="6846"/>
                        <a:pt x="14754" y="3640"/>
                        <a:pt x="10800" y="3640"/>
                      </a:cubicBezTo>
                      <a:cubicBezTo>
                        <a:pt x="6846" y="3640"/>
                        <a:pt x="3640" y="6846"/>
                        <a:pt x="3640" y="10800"/>
                      </a:cubicBezTo>
                      <a:close/>
                    </a:path>
                  </a:pathLst>
                </a:cu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CA"/>
                </a:p>
              </p:txBody>
            </p:sp>
            <p:sp>
              <p:nvSpPr>
                <p:cNvPr id="86118" name="Line 14"/>
                <p:cNvSpPr>
                  <a:spLocks noChangeShapeType="1"/>
                </p:cNvSpPr>
                <p:nvPr/>
              </p:nvSpPr>
              <p:spPr bwMode="auto">
                <a:xfrm>
                  <a:off x="1318" y="1472"/>
                  <a:ext cx="0" cy="1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CA"/>
                </a:p>
              </p:txBody>
            </p:sp>
            <p:sp>
              <p:nvSpPr>
                <p:cNvPr id="86119" name="Line 15"/>
                <p:cNvSpPr>
                  <a:spLocks noChangeShapeType="1"/>
                </p:cNvSpPr>
                <p:nvPr/>
              </p:nvSpPr>
              <p:spPr bwMode="auto">
                <a:xfrm>
                  <a:off x="1240" y="1520"/>
                  <a:ext cx="15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grpSp>
              <p:nvGrpSpPr>
                <p:cNvPr id="86120" name="Group 16"/>
                <p:cNvGrpSpPr>
                  <a:grpSpLocks/>
                </p:cNvGrpSpPr>
                <p:nvPr/>
              </p:nvGrpSpPr>
              <p:grpSpPr bwMode="auto">
                <a:xfrm>
                  <a:off x="1230" y="1589"/>
                  <a:ext cx="174" cy="81"/>
                  <a:chOff x="1206" y="1633"/>
                  <a:chExt cx="228" cy="115"/>
                </a:xfrm>
              </p:grpSpPr>
              <p:sp>
                <p:nvSpPr>
                  <p:cNvPr id="86121" name="Line 17"/>
                  <p:cNvSpPr>
                    <a:spLocks noChangeShapeType="1"/>
                  </p:cNvSpPr>
                  <p:nvPr/>
                </p:nvSpPr>
                <p:spPr bwMode="auto">
                  <a:xfrm flipV="1">
                    <a:off x="1206" y="1633"/>
                    <a:ext cx="115" cy="11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sp>
                <p:nvSpPr>
                  <p:cNvPr id="86122" name="Line 18"/>
                  <p:cNvSpPr>
                    <a:spLocks noChangeShapeType="1"/>
                  </p:cNvSpPr>
                  <p:nvPr/>
                </p:nvSpPr>
                <p:spPr bwMode="auto">
                  <a:xfrm flipH="1" flipV="1">
                    <a:off x="1319" y="1633"/>
                    <a:ext cx="115" cy="11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grpSp>
          </p:grpSp>
          <p:sp>
            <p:nvSpPr>
              <p:cNvPr id="86116" name="Text Box 19"/>
              <p:cNvSpPr txBox="1">
                <a:spLocks noChangeArrowheads="1"/>
              </p:cNvSpPr>
              <p:nvPr/>
            </p:nvSpPr>
            <p:spPr bwMode="auto">
              <a:xfrm>
                <a:off x="1468" y="2595"/>
                <a:ext cx="49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200">
                    <a:solidFill>
                      <a:schemeClr val="tx1"/>
                    </a:solidFill>
                    <a:latin typeface="Times New Roman" pitchFamily="18" charset="0"/>
                  </a:rPr>
                  <a:t>Customer</a:t>
                </a:r>
              </a:p>
            </p:txBody>
          </p:sp>
        </p:grpSp>
        <p:grpSp>
          <p:nvGrpSpPr>
            <p:cNvPr id="86054" name="Group 20"/>
            <p:cNvGrpSpPr>
              <a:grpSpLocks/>
            </p:cNvGrpSpPr>
            <p:nvPr/>
          </p:nvGrpSpPr>
          <p:grpSpPr bwMode="auto">
            <a:xfrm>
              <a:off x="1192" y="3670"/>
              <a:ext cx="442" cy="472"/>
              <a:chOff x="1493" y="2296"/>
              <a:chExt cx="442" cy="472"/>
            </a:xfrm>
          </p:grpSpPr>
          <p:grpSp>
            <p:nvGrpSpPr>
              <p:cNvPr id="86107" name="Group 21"/>
              <p:cNvGrpSpPr>
                <a:grpSpLocks/>
              </p:cNvGrpSpPr>
              <p:nvPr/>
            </p:nvGrpSpPr>
            <p:grpSpPr bwMode="auto">
              <a:xfrm>
                <a:off x="1626" y="2296"/>
                <a:ext cx="174" cy="294"/>
                <a:chOff x="1230" y="1376"/>
                <a:chExt cx="174" cy="294"/>
              </a:xfrm>
            </p:grpSpPr>
            <p:sp>
              <p:nvSpPr>
                <p:cNvPr id="86109" name="AutoShape 22"/>
                <p:cNvSpPr>
                  <a:spLocks noChangeArrowheads="1"/>
                </p:cNvSpPr>
                <p:nvPr/>
              </p:nvSpPr>
              <p:spPr bwMode="auto">
                <a:xfrm>
                  <a:off x="1275" y="1376"/>
                  <a:ext cx="89"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5 w 21600"/>
                    <a:gd name="T25" fmla="*/ 3086 h 21600"/>
                    <a:gd name="T26" fmla="*/ 18445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40" y="10800"/>
                      </a:moveTo>
                      <a:cubicBezTo>
                        <a:pt x="3640" y="14754"/>
                        <a:pt x="6846" y="17960"/>
                        <a:pt x="10800" y="17960"/>
                      </a:cubicBezTo>
                      <a:cubicBezTo>
                        <a:pt x="14754" y="17960"/>
                        <a:pt x="17960" y="14754"/>
                        <a:pt x="17960" y="10800"/>
                      </a:cubicBezTo>
                      <a:cubicBezTo>
                        <a:pt x="17960" y="6846"/>
                        <a:pt x="14754" y="3640"/>
                        <a:pt x="10800" y="3640"/>
                      </a:cubicBezTo>
                      <a:cubicBezTo>
                        <a:pt x="6846" y="3640"/>
                        <a:pt x="3640" y="6846"/>
                        <a:pt x="3640" y="10800"/>
                      </a:cubicBezTo>
                      <a:close/>
                    </a:path>
                  </a:pathLst>
                </a:cu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CA"/>
                </a:p>
              </p:txBody>
            </p:sp>
            <p:sp>
              <p:nvSpPr>
                <p:cNvPr id="86110" name="Line 23"/>
                <p:cNvSpPr>
                  <a:spLocks noChangeShapeType="1"/>
                </p:cNvSpPr>
                <p:nvPr/>
              </p:nvSpPr>
              <p:spPr bwMode="auto">
                <a:xfrm>
                  <a:off x="1318" y="1472"/>
                  <a:ext cx="0" cy="1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CA"/>
                </a:p>
              </p:txBody>
            </p:sp>
            <p:sp>
              <p:nvSpPr>
                <p:cNvPr id="86111" name="Line 24"/>
                <p:cNvSpPr>
                  <a:spLocks noChangeShapeType="1"/>
                </p:cNvSpPr>
                <p:nvPr/>
              </p:nvSpPr>
              <p:spPr bwMode="auto">
                <a:xfrm>
                  <a:off x="1240" y="1520"/>
                  <a:ext cx="15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grpSp>
              <p:nvGrpSpPr>
                <p:cNvPr id="86112" name="Group 25"/>
                <p:cNvGrpSpPr>
                  <a:grpSpLocks/>
                </p:cNvGrpSpPr>
                <p:nvPr/>
              </p:nvGrpSpPr>
              <p:grpSpPr bwMode="auto">
                <a:xfrm>
                  <a:off x="1230" y="1589"/>
                  <a:ext cx="174" cy="81"/>
                  <a:chOff x="1206" y="1633"/>
                  <a:chExt cx="228" cy="115"/>
                </a:xfrm>
              </p:grpSpPr>
              <p:sp>
                <p:nvSpPr>
                  <p:cNvPr id="86113" name="Line 26"/>
                  <p:cNvSpPr>
                    <a:spLocks noChangeShapeType="1"/>
                  </p:cNvSpPr>
                  <p:nvPr/>
                </p:nvSpPr>
                <p:spPr bwMode="auto">
                  <a:xfrm flipV="1">
                    <a:off x="1206" y="1633"/>
                    <a:ext cx="115" cy="11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sp>
                <p:nvSpPr>
                  <p:cNvPr id="86114" name="Line 27"/>
                  <p:cNvSpPr>
                    <a:spLocks noChangeShapeType="1"/>
                  </p:cNvSpPr>
                  <p:nvPr/>
                </p:nvSpPr>
                <p:spPr bwMode="auto">
                  <a:xfrm flipH="1" flipV="1">
                    <a:off x="1319" y="1633"/>
                    <a:ext cx="115" cy="11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grpSp>
          </p:grpSp>
          <p:sp>
            <p:nvSpPr>
              <p:cNvPr id="86108" name="Text Box 28"/>
              <p:cNvSpPr txBox="1">
                <a:spLocks noChangeArrowheads="1"/>
              </p:cNvSpPr>
              <p:nvPr/>
            </p:nvSpPr>
            <p:spPr bwMode="auto">
              <a:xfrm>
                <a:off x="1493" y="2595"/>
                <a:ext cx="44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200">
                    <a:solidFill>
                      <a:schemeClr val="tx1"/>
                    </a:solidFill>
                    <a:latin typeface="Times New Roman" pitchFamily="18" charset="0"/>
                  </a:rPr>
                  <a:t>Member</a:t>
                </a:r>
              </a:p>
            </p:txBody>
          </p:sp>
        </p:grpSp>
        <p:grpSp>
          <p:nvGrpSpPr>
            <p:cNvPr id="86055" name="Group 29"/>
            <p:cNvGrpSpPr>
              <a:grpSpLocks/>
            </p:cNvGrpSpPr>
            <p:nvPr/>
          </p:nvGrpSpPr>
          <p:grpSpPr bwMode="auto">
            <a:xfrm>
              <a:off x="4885" y="2641"/>
              <a:ext cx="875" cy="472"/>
              <a:chOff x="1279" y="2296"/>
              <a:chExt cx="875" cy="472"/>
            </a:xfrm>
          </p:grpSpPr>
          <p:grpSp>
            <p:nvGrpSpPr>
              <p:cNvPr id="86099" name="Group 30"/>
              <p:cNvGrpSpPr>
                <a:grpSpLocks/>
              </p:cNvGrpSpPr>
              <p:nvPr/>
            </p:nvGrpSpPr>
            <p:grpSpPr bwMode="auto">
              <a:xfrm>
                <a:off x="1626" y="2296"/>
                <a:ext cx="174" cy="294"/>
                <a:chOff x="1230" y="1376"/>
                <a:chExt cx="174" cy="294"/>
              </a:xfrm>
            </p:grpSpPr>
            <p:sp>
              <p:nvSpPr>
                <p:cNvPr id="86101" name="AutoShape 31"/>
                <p:cNvSpPr>
                  <a:spLocks noChangeArrowheads="1"/>
                </p:cNvSpPr>
                <p:nvPr/>
              </p:nvSpPr>
              <p:spPr bwMode="auto">
                <a:xfrm>
                  <a:off x="1275" y="1376"/>
                  <a:ext cx="89"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5 w 21600"/>
                    <a:gd name="T25" fmla="*/ 3086 h 21600"/>
                    <a:gd name="T26" fmla="*/ 18445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40" y="10800"/>
                      </a:moveTo>
                      <a:cubicBezTo>
                        <a:pt x="3640" y="14754"/>
                        <a:pt x="6846" y="17960"/>
                        <a:pt x="10800" y="17960"/>
                      </a:cubicBezTo>
                      <a:cubicBezTo>
                        <a:pt x="14754" y="17960"/>
                        <a:pt x="17960" y="14754"/>
                        <a:pt x="17960" y="10800"/>
                      </a:cubicBezTo>
                      <a:cubicBezTo>
                        <a:pt x="17960" y="6846"/>
                        <a:pt x="14754" y="3640"/>
                        <a:pt x="10800" y="3640"/>
                      </a:cubicBezTo>
                      <a:cubicBezTo>
                        <a:pt x="6846" y="3640"/>
                        <a:pt x="3640" y="6846"/>
                        <a:pt x="3640" y="10800"/>
                      </a:cubicBezTo>
                      <a:close/>
                    </a:path>
                  </a:pathLst>
                </a:cu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CA"/>
                </a:p>
              </p:txBody>
            </p:sp>
            <p:sp>
              <p:nvSpPr>
                <p:cNvPr id="86102" name="Line 32"/>
                <p:cNvSpPr>
                  <a:spLocks noChangeShapeType="1"/>
                </p:cNvSpPr>
                <p:nvPr/>
              </p:nvSpPr>
              <p:spPr bwMode="auto">
                <a:xfrm>
                  <a:off x="1318" y="1472"/>
                  <a:ext cx="0" cy="1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CA"/>
                </a:p>
              </p:txBody>
            </p:sp>
            <p:sp>
              <p:nvSpPr>
                <p:cNvPr id="86103" name="Line 33"/>
                <p:cNvSpPr>
                  <a:spLocks noChangeShapeType="1"/>
                </p:cNvSpPr>
                <p:nvPr/>
              </p:nvSpPr>
              <p:spPr bwMode="auto">
                <a:xfrm>
                  <a:off x="1240" y="1520"/>
                  <a:ext cx="15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grpSp>
              <p:nvGrpSpPr>
                <p:cNvPr id="86104" name="Group 34"/>
                <p:cNvGrpSpPr>
                  <a:grpSpLocks/>
                </p:cNvGrpSpPr>
                <p:nvPr/>
              </p:nvGrpSpPr>
              <p:grpSpPr bwMode="auto">
                <a:xfrm>
                  <a:off x="1230" y="1589"/>
                  <a:ext cx="174" cy="81"/>
                  <a:chOff x="1206" y="1633"/>
                  <a:chExt cx="228" cy="115"/>
                </a:xfrm>
              </p:grpSpPr>
              <p:sp>
                <p:nvSpPr>
                  <p:cNvPr id="86105" name="Line 35"/>
                  <p:cNvSpPr>
                    <a:spLocks noChangeShapeType="1"/>
                  </p:cNvSpPr>
                  <p:nvPr/>
                </p:nvSpPr>
                <p:spPr bwMode="auto">
                  <a:xfrm flipV="1">
                    <a:off x="1206" y="1633"/>
                    <a:ext cx="115" cy="11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sp>
                <p:nvSpPr>
                  <p:cNvPr id="86106" name="Line 36"/>
                  <p:cNvSpPr>
                    <a:spLocks noChangeShapeType="1"/>
                  </p:cNvSpPr>
                  <p:nvPr/>
                </p:nvSpPr>
                <p:spPr bwMode="auto">
                  <a:xfrm flipH="1" flipV="1">
                    <a:off x="1319" y="1633"/>
                    <a:ext cx="115" cy="11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grpSp>
          </p:grpSp>
          <p:sp>
            <p:nvSpPr>
              <p:cNvPr id="86100" name="Text Box 37"/>
              <p:cNvSpPr txBox="1">
                <a:spLocks noChangeArrowheads="1"/>
              </p:cNvSpPr>
              <p:nvPr/>
            </p:nvSpPr>
            <p:spPr bwMode="auto">
              <a:xfrm>
                <a:off x="1279" y="2595"/>
                <a:ext cx="87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200">
                    <a:solidFill>
                      <a:schemeClr val="tx1"/>
                    </a:solidFill>
                    <a:latin typeface="Times New Roman" pitchFamily="18" charset="0"/>
                  </a:rPr>
                  <a:t>Hotel Counter Staff</a:t>
                </a:r>
              </a:p>
            </p:txBody>
          </p:sp>
        </p:grpSp>
        <p:sp>
          <p:nvSpPr>
            <p:cNvPr id="86056" name="Line 38"/>
            <p:cNvSpPr>
              <a:spLocks noChangeShapeType="1"/>
            </p:cNvSpPr>
            <p:nvPr/>
          </p:nvSpPr>
          <p:spPr bwMode="auto">
            <a:xfrm flipH="1">
              <a:off x="1529" y="2886"/>
              <a:ext cx="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6057" name="Line 39"/>
            <p:cNvSpPr>
              <a:spLocks noChangeShapeType="1"/>
            </p:cNvSpPr>
            <p:nvPr/>
          </p:nvSpPr>
          <p:spPr bwMode="auto">
            <a:xfrm flipH="1">
              <a:off x="1529" y="3815"/>
              <a:ext cx="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nvGrpSpPr>
            <p:cNvPr id="86058" name="Group 40"/>
            <p:cNvGrpSpPr>
              <a:grpSpLocks/>
            </p:cNvGrpSpPr>
            <p:nvPr/>
          </p:nvGrpSpPr>
          <p:grpSpPr bwMode="auto">
            <a:xfrm>
              <a:off x="1602" y="3658"/>
              <a:ext cx="1103" cy="484"/>
              <a:chOff x="2050" y="3557"/>
              <a:chExt cx="1103" cy="484"/>
            </a:xfrm>
          </p:grpSpPr>
          <p:sp>
            <p:nvSpPr>
              <p:cNvPr id="86097" name="Text Box 41"/>
              <p:cNvSpPr txBox="1">
                <a:spLocks noChangeArrowheads="1"/>
              </p:cNvSpPr>
              <p:nvPr/>
            </p:nvSpPr>
            <p:spPr bwMode="auto">
              <a:xfrm>
                <a:off x="2050" y="3868"/>
                <a:ext cx="1103" cy="17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200">
                    <a:solidFill>
                      <a:schemeClr val="tx1"/>
                    </a:solidFill>
                    <a:latin typeface="Times New Roman" pitchFamily="18" charset="0"/>
                  </a:rPr>
                  <a:t>Earn and Redeem Credits</a:t>
                </a:r>
              </a:p>
            </p:txBody>
          </p:sp>
          <p:sp>
            <p:nvSpPr>
              <p:cNvPr id="86098" name="Oval 42"/>
              <p:cNvSpPr>
                <a:spLocks noChangeArrowheads="1"/>
              </p:cNvSpPr>
              <p:nvPr/>
            </p:nvSpPr>
            <p:spPr bwMode="auto">
              <a:xfrm>
                <a:off x="2310" y="3557"/>
                <a:ext cx="576" cy="31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endParaRPr lang="fr-CA" altLang="en-US" sz="1800">
                  <a:solidFill>
                    <a:schemeClr val="tx1"/>
                  </a:solidFill>
                  <a:latin typeface="Times New Roman" pitchFamily="18" charset="0"/>
                </a:endParaRPr>
              </a:p>
            </p:txBody>
          </p:sp>
        </p:grpSp>
        <p:sp>
          <p:nvSpPr>
            <p:cNvPr id="86059" name="Freeform 43"/>
            <p:cNvSpPr>
              <a:spLocks/>
            </p:cNvSpPr>
            <p:nvPr/>
          </p:nvSpPr>
          <p:spPr bwMode="auto">
            <a:xfrm>
              <a:off x="3741" y="2053"/>
              <a:ext cx="1450" cy="731"/>
            </a:xfrm>
            <a:custGeom>
              <a:avLst/>
              <a:gdLst>
                <a:gd name="T0" fmla="*/ 1450 w 1450"/>
                <a:gd name="T1" fmla="*/ 731 h 731"/>
                <a:gd name="T2" fmla="*/ 0 w 1450"/>
                <a:gd name="T3" fmla="*/ 0 h 731"/>
                <a:gd name="T4" fmla="*/ 0 60000 65536"/>
                <a:gd name="T5" fmla="*/ 0 60000 65536"/>
              </a:gdLst>
              <a:ahLst/>
              <a:cxnLst>
                <a:cxn ang="T4">
                  <a:pos x="T0" y="T1"/>
                </a:cxn>
                <a:cxn ang="T5">
                  <a:pos x="T2" y="T3"/>
                </a:cxn>
              </a:cxnLst>
              <a:rect l="0" t="0" r="r" b="b"/>
              <a:pathLst>
                <a:path w="1450" h="731">
                  <a:moveTo>
                    <a:pt x="1450" y="731"/>
                  </a:moveTo>
                  <a:lnTo>
                    <a:pt x="0" y="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6060" name="Line 44"/>
            <p:cNvSpPr>
              <a:spLocks noChangeShapeType="1"/>
            </p:cNvSpPr>
            <p:nvPr/>
          </p:nvSpPr>
          <p:spPr bwMode="auto">
            <a:xfrm>
              <a:off x="5042" y="2086"/>
              <a:ext cx="177" cy="6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6061" name="Line 45"/>
            <p:cNvSpPr>
              <a:spLocks noChangeShapeType="1"/>
            </p:cNvSpPr>
            <p:nvPr/>
          </p:nvSpPr>
          <p:spPr bwMode="auto">
            <a:xfrm flipV="1">
              <a:off x="4371" y="3116"/>
              <a:ext cx="704" cy="73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6062" name="Line 46"/>
            <p:cNvSpPr>
              <a:spLocks noChangeShapeType="1"/>
            </p:cNvSpPr>
            <p:nvPr/>
          </p:nvSpPr>
          <p:spPr bwMode="auto">
            <a:xfrm flipH="1">
              <a:off x="4499" y="2845"/>
              <a:ext cx="717"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nvGrpSpPr>
            <p:cNvPr id="86063" name="Group 47"/>
            <p:cNvGrpSpPr>
              <a:grpSpLocks/>
            </p:cNvGrpSpPr>
            <p:nvPr/>
          </p:nvGrpSpPr>
          <p:grpSpPr bwMode="auto">
            <a:xfrm>
              <a:off x="3897" y="2838"/>
              <a:ext cx="864" cy="484"/>
              <a:chOff x="4330" y="2411"/>
              <a:chExt cx="864" cy="484"/>
            </a:xfrm>
          </p:grpSpPr>
          <p:sp>
            <p:nvSpPr>
              <p:cNvPr id="86095" name="Text Box 48"/>
              <p:cNvSpPr txBox="1">
                <a:spLocks noChangeArrowheads="1"/>
              </p:cNvSpPr>
              <p:nvPr/>
            </p:nvSpPr>
            <p:spPr bwMode="auto">
              <a:xfrm>
                <a:off x="4330" y="2722"/>
                <a:ext cx="864" cy="17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200">
                    <a:solidFill>
                      <a:schemeClr val="tx1"/>
                    </a:solidFill>
                    <a:latin typeface="Times New Roman" pitchFamily="18" charset="0"/>
                  </a:rPr>
                  <a:t>Check In Customer</a:t>
                </a:r>
              </a:p>
            </p:txBody>
          </p:sp>
          <p:sp>
            <p:nvSpPr>
              <p:cNvPr id="86096" name="Oval 49"/>
              <p:cNvSpPr>
                <a:spLocks noChangeArrowheads="1"/>
              </p:cNvSpPr>
              <p:nvPr/>
            </p:nvSpPr>
            <p:spPr bwMode="auto">
              <a:xfrm>
                <a:off x="4472" y="2411"/>
                <a:ext cx="576" cy="31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endParaRPr lang="fr-CA" altLang="en-US" sz="1800">
                  <a:solidFill>
                    <a:schemeClr val="tx1"/>
                  </a:solidFill>
                  <a:latin typeface="Times New Roman" pitchFamily="18" charset="0"/>
                </a:endParaRPr>
              </a:p>
            </p:txBody>
          </p:sp>
        </p:grpSp>
        <p:grpSp>
          <p:nvGrpSpPr>
            <p:cNvPr id="86064" name="Group 50"/>
            <p:cNvGrpSpPr>
              <a:grpSpLocks/>
            </p:cNvGrpSpPr>
            <p:nvPr/>
          </p:nvGrpSpPr>
          <p:grpSpPr bwMode="auto">
            <a:xfrm>
              <a:off x="3738" y="3733"/>
              <a:ext cx="928" cy="484"/>
              <a:chOff x="3738" y="3688"/>
              <a:chExt cx="928" cy="484"/>
            </a:xfrm>
          </p:grpSpPr>
          <p:sp>
            <p:nvSpPr>
              <p:cNvPr id="86093" name="Text Box 51"/>
              <p:cNvSpPr txBox="1">
                <a:spLocks noChangeArrowheads="1"/>
              </p:cNvSpPr>
              <p:nvPr/>
            </p:nvSpPr>
            <p:spPr bwMode="auto">
              <a:xfrm>
                <a:off x="3738" y="3999"/>
                <a:ext cx="928" cy="17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200">
                    <a:solidFill>
                      <a:schemeClr val="tx1"/>
                    </a:solidFill>
                    <a:latin typeface="Times New Roman" pitchFamily="18" charset="0"/>
                  </a:rPr>
                  <a:t>Check Out Customer</a:t>
                </a:r>
              </a:p>
            </p:txBody>
          </p:sp>
          <p:sp>
            <p:nvSpPr>
              <p:cNvPr id="86094" name="Oval 52"/>
              <p:cNvSpPr>
                <a:spLocks noChangeArrowheads="1"/>
              </p:cNvSpPr>
              <p:nvPr/>
            </p:nvSpPr>
            <p:spPr bwMode="auto">
              <a:xfrm>
                <a:off x="3912" y="3688"/>
                <a:ext cx="576" cy="318"/>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endParaRPr lang="fr-CA" altLang="en-US" sz="1800">
                  <a:solidFill>
                    <a:schemeClr val="tx1"/>
                  </a:solidFill>
                  <a:latin typeface="Times New Roman" pitchFamily="18" charset="0"/>
                </a:endParaRPr>
              </a:p>
            </p:txBody>
          </p:sp>
        </p:grpSp>
        <p:grpSp>
          <p:nvGrpSpPr>
            <p:cNvPr id="86065" name="Group 53"/>
            <p:cNvGrpSpPr>
              <a:grpSpLocks/>
            </p:cNvGrpSpPr>
            <p:nvPr/>
          </p:nvGrpSpPr>
          <p:grpSpPr bwMode="auto">
            <a:xfrm>
              <a:off x="3005" y="1934"/>
              <a:ext cx="903" cy="484"/>
              <a:chOff x="3020" y="1805"/>
              <a:chExt cx="903" cy="484"/>
            </a:xfrm>
          </p:grpSpPr>
          <p:sp>
            <p:nvSpPr>
              <p:cNvPr id="86091" name="Text Box 54"/>
              <p:cNvSpPr txBox="1">
                <a:spLocks noChangeArrowheads="1"/>
              </p:cNvSpPr>
              <p:nvPr/>
            </p:nvSpPr>
            <p:spPr bwMode="auto">
              <a:xfrm>
                <a:off x="3020" y="2116"/>
                <a:ext cx="903" cy="17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200">
                    <a:solidFill>
                      <a:schemeClr val="tx1"/>
                    </a:solidFill>
                    <a:latin typeface="Times New Roman" pitchFamily="18" charset="0"/>
                  </a:rPr>
                  <a:t>Handle Waiting List</a:t>
                </a:r>
              </a:p>
            </p:txBody>
          </p:sp>
          <p:sp>
            <p:nvSpPr>
              <p:cNvPr id="86092" name="Oval 55"/>
              <p:cNvSpPr>
                <a:spLocks noChangeArrowheads="1"/>
              </p:cNvSpPr>
              <p:nvPr/>
            </p:nvSpPr>
            <p:spPr bwMode="auto">
              <a:xfrm>
                <a:off x="3179" y="1805"/>
                <a:ext cx="576" cy="31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endParaRPr lang="fr-CA" altLang="en-US" sz="1800">
                  <a:solidFill>
                    <a:schemeClr val="tx1"/>
                  </a:solidFill>
                  <a:latin typeface="Times New Roman" pitchFamily="18" charset="0"/>
                </a:endParaRPr>
              </a:p>
            </p:txBody>
          </p:sp>
        </p:grpSp>
        <p:grpSp>
          <p:nvGrpSpPr>
            <p:cNvPr id="86066" name="Group 56"/>
            <p:cNvGrpSpPr>
              <a:grpSpLocks/>
            </p:cNvGrpSpPr>
            <p:nvPr/>
          </p:nvGrpSpPr>
          <p:grpSpPr bwMode="auto">
            <a:xfrm>
              <a:off x="4641" y="1866"/>
              <a:ext cx="787" cy="484"/>
              <a:chOff x="4641" y="1821"/>
              <a:chExt cx="787" cy="484"/>
            </a:xfrm>
          </p:grpSpPr>
          <p:sp>
            <p:nvSpPr>
              <p:cNvPr id="86089" name="Text Box 57"/>
              <p:cNvSpPr txBox="1">
                <a:spLocks noChangeArrowheads="1"/>
              </p:cNvSpPr>
              <p:nvPr/>
            </p:nvSpPr>
            <p:spPr bwMode="auto">
              <a:xfrm>
                <a:off x="4641" y="2132"/>
                <a:ext cx="787" cy="17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200">
                    <a:solidFill>
                      <a:schemeClr val="tx1"/>
                    </a:solidFill>
                    <a:latin typeface="Times New Roman" pitchFamily="18" charset="0"/>
                  </a:rPr>
                  <a:t>Register Member</a:t>
                </a:r>
              </a:p>
            </p:txBody>
          </p:sp>
          <p:sp>
            <p:nvSpPr>
              <p:cNvPr id="86090" name="Oval 58"/>
              <p:cNvSpPr>
                <a:spLocks noChangeArrowheads="1"/>
              </p:cNvSpPr>
              <p:nvPr/>
            </p:nvSpPr>
            <p:spPr bwMode="auto">
              <a:xfrm>
                <a:off x="4743" y="1821"/>
                <a:ext cx="576" cy="318"/>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endParaRPr lang="fr-CA" altLang="en-US" sz="1800">
                  <a:solidFill>
                    <a:schemeClr val="tx1"/>
                  </a:solidFill>
                  <a:latin typeface="Times New Roman" pitchFamily="18" charset="0"/>
                </a:endParaRPr>
              </a:p>
            </p:txBody>
          </p:sp>
        </p:grpSp>
        <p:grpSp>
          <p:nvGrpSpPr>
            <p:cNvPr id="86067" name="Group 59"/>
            <p:cNvGrpSpPr>
              <a:grpSpLocks/>
            </p:cNvGrpSpPr>
            <p:nvPr/>
          </p:nvGrpSpPr>
          <p:grpSpPr bwMode="auto">
            <a:xfrm>
              <a:off x="2121" y="2391"/>
              <a:ext cx="57" cy="373"/>
              <a:chOff x="2569" y="2290"/>
              <a:chExt cx="57" cy="373"/>
            </a:xfrm>
          </p:grpSpPr>
          <p:sp>
            <p:nvSpPr>
              <p:cNvPr id="86087" name="Line 60"/>
              <p:cNvSpPr>
                <a:spLocks noChangeShapeType="1"/>
              </p:cNvSpPr>
              <p:nvPr/>
            </p:nvSpPr>
            <p:spPr bwMode="auto">
              <a:xfrm flipV="1">
                <a:off x="2597" y="2318"/>
                <a:ext cx="0" cy="3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6088" name="AutoShape 61"/>
              <p:cNvSpPr>
                <a:spLocks noChangeArrowheads="1"/>
              </p:cNvSpPr>
              <p:nvPr/>
            </p:nvSpPr>
            <p:spPr bwMode="auto">
              <a:xfrm>
                <a:off x="2569" y="2290"/>
                <a:ext cx="57" cy="57"/>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grpSp>
        <p:grpSp>
          <p:nvGrpSpPr>
            <p:cNvPr id="86068" name="Group 62"/>
            <p:cNvGrpSpPr>
              <a:grpSpLocks/>
            </p:cNvGrpSpPr>
            <p:nvPr/>
          </p:nvGrpSpPr>
          <p:grpSpPr bwMode="auto">
            <a:xfrm>
              <a:off x="1807" y="2730"/>
              <a:ext cx="685" cy="484"/>
              <a:chOff x="2255" y="2629"/>
              <a:chExt cx="685" cy="484"/>
            </a:xfrm>
          </p:grpSpPr>
          <p:sp>
            <p:nvSpPr>
              <p:cNvPr id="86085" name="Text Box 63"/>
              <p:cNvSpPr txBox="1">
                <a:spLocks noChangeArrowheads="1"/>
              </p:cNvSpPr>
              <p:nvPr/>
            </p:nvSpPr>
            <p:spPr bwMode="auto">
              <a:xfrm>
                <a:off x="2255" y="2940"/>
                <a:ext cx="685" cy="17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200">
                    <a:solidFill>
                      <a:schemeClr val="tx1"/>
                    </a:solidFill>
                    <a:latin typeface="Times New Roman" pitchFamily="18" charset="0"/>
                  </a:rPr>
                  <a:t>Reserve Room</a:t>
                </a:r>
              </a:p>
            </p:txBody>
          </p:sp>
          <p:sp>
            <p:nvSpPr>
              <p:cNvPr id="86086" name="Oval 64"/>
              <p:cNvSpPr>
                <a:spLocks noChangeArrowheads="1"/>
              </p:cNvSpPr>
              <p:nvPr/>
            </p:nvSpPr>
            <p:spPr bwMode="auto">
              <a:xfrm>
                <a:off x="2310" y="2629"/>
                <a:ext cx="576" cy="31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endParaRPr lang="fr-CA" altLang="en-US" sz="1800">
                  <a:solidFill>
                    <a:schemeClr val="tx1"/>
                  </a:solidFill>
                  <a:latin typeface="Times New Roman" pitchFamily="18" charset="0"/>
                </a:endParaRPr>
              </a:p>
            </p:txBody>
          </p:sp>
        </p:grpSp>
        <p:grpSp>
          <p:nvGrpSpPr>
            <p:cNvPr id="86069" name="Group 65"/>
            <p:cNvGrpSpPr>
              <a:grpSpLocks/>
            </p:cNvGrpSpPr>
            <p:nvPr/>
          </p:nvGrpSpPr>
          <p:grpSpPr bwMode="auto">
            <a:xfrm>
              <a:off x="1384" y="3196"/>
              <a:ext cx="57" cy="455"/>
              <a:chOff x="1685" y="3095"/>
              <a:chExt cx="57" cy="455"/>
            </a:xfrm>
          </p:grpSpPr>
          <p:sp>
            <p:nvSpPr>
              <p:cNvPr id="86083" name="Line 66"/>
              <p:cNvSpPr>
                <a:spLocks noChangeShapeType="1"/>
              </p:cNvSpPr>
              <p:nvPr/>
            </p:nvSpPr>
            <p:spPr bwMode="auto">
              <a:xfrm flipV="1">
                <a:off x="1713" y="3123"/>
                <a:ext cx="0" cy="4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6084" name="AutoShape 67"/>
              <p:cNvSpPr>
                <a:spLocks noChangeArrowheads="1"/>
              </p:cNvSpPr>
              <p:nvPr/>
            </p:nvSpPr>
            <p:spPr bwMode="auto">
              <a:xfrm>
                <a:off x="1685" y="3095"/>
                <a:ext cx="57" cy="57"/>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grpSp>
        <p:grpSp>
          <p:nvGrpSpPr>
            <p:cNvPr id="86070" name="Group 68"/>
            <p:cNvGrpSpPr>
              <a:grpSpLocks/>
            </p:cNvGrpSpPr>
            <p:nvPr/>
          </p:nvGrpSpPr>
          <p:grpSpPr bwMode="auto">
            <a:xfrm>
              <a:off x="2863" y="3002"/>
              <a:ext cx="621" cy="599"/>
              <a:chOff x="2291" y="2629"/>
              <a:chExt cx="621" cy="599"/>
            </a:xfrm>
          </p:grpSpPr>
          <p:sp>
            <p:nvSpPr>
              <p:cNvPr id="86081" name="Text Box 69"/>
              <p:cNvSpPr txBox="1">
                <a:spLocks noChangeArrowheads="1"/>
              </p:cNvSpPr>
              <p:nvPr/>
            </p:nvSpPr>
            <p:spPr bwMode="auto">
              <a:xfrm>
                <a:off x="2291" y="2940"/>
                <a:ext cx="621" cy="28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200">
                    <a:solidFill>
                      <a:schemeClr val="tx1"/>
                    </a:solidFill>
                    <a:latin typeface="Times New Roman" pitchFamily="18" charset="0"/>
                  </a:rPr>
                  <a:t>Check Room</a:t>
                </a:r>
              </a:p>
              <a:p>
                <a:pPr algn="ctr">
                  <a:lnSpc>
                    <a:spcPct val="100000"/>
                  </a:lnSpc>
                  <a:spcBef>
                    <a:spcPct val="0"/>
                  </a:spcBef>
                  <a:buClrTx/>
                  <a:buSzTx/>
                  <a:buFontTx/>
                  <a:buNone/>
                </a:pPr>
                <a:r>
                  <a:rPr lang="en-US" altLang="en-US" sz="1200">
                    <a:solidFill>
                      <a:schemeClr val="tx1"/>
                    </a:solidFill>
                    <a:latin typeface="Times New Roman" pitchFamily="18" charset="0"/>
                  </a:rPr>
                  <a:t>Details</a:t>
                </a:r>
              </a:p>
            </p:txBody>
          </p:sp>
          <p:sp>
            <p:nvSpPr>
              <p:cNvPr id="86082" name="Oval 70"/>
              <p:cNvSpPr>
                <a:spLocks noChangeArrowheads="1"/>
              </p:cNvSpPr>
              <p:nvPr/>
            </p:nvSpPr>
            <p:spPr bwMode="auto">
              <a:xfrm>
                <a:off x="2310" y="2629"/>
                <a:ext cx="576" cy="31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endParaRPr lang="fr-CA" altLang="en-US" sz="1800">
                  <a:solidFill>
                    <a:schemeClr val="tx1"/>
                  </a:solidFill>
                  <a:latin typeface="Times New Roman" pitchFamily="18" charset="0"/>
                </a:endParaRPr>
              </a:p>
            </p:txBody>
          </p:sp>
        </p:grpSp>
        <p:cxnSp>
          <p:nvCxnSpPr>
            <p:cNvPr id="86071" name="AutoShape 71"/>
            <p:cNvCxnSpPr>
              <a:cxnSpLocks noChangeShapeType="1"/>
              <a:stCxn id="86098" idx="6"/>
              <a:endCxn id="86094" idx="2"/>
            </p:cNvCxnSpPr>
            <p:nvPr/>
          </p:nvCxnSpPr>
          <p:spPr bwMode="auto">
            <a:xfrm>
              <a:off x="2438" y="3817"/>
              <a:ext cx="1474" cy="75"/>
            </a:xfrm>
            <a:prstGeom prst="straightConnector1">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072" name="AutoShape 72"/>
            <p:cNvCxnSpPr>
              <a:cxnSpLocks noChangeShapeType="1"/>
              <a:stCxn id="86092" idx="2"/>
              <a:endCxn id="86124" idx="6"/>
            </p:cNvCxnSpPr>
            <p:nvPr/>
          </p:nvCxnSpPr>
          <p:spPr bwMode="auto">
            <a:xfrm flipH="1" flipV="1">
              <a:off x="2438" y="2065"/>
              <a:ext cx="726" cy="28"/>
            </a:xfrm>
            <a:prstGeom prst="straightConnector1">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073" name="Text Box 73"/>
            <p:cNvSpPr txBox="1">
              <a:spLocks noChangeArrowheads="1"/>
            </p:cNvSpPr>
            <p:nvPr/>
          </p:nvSpPr>
          <p:spPr bwMode="auto">
            <a:xfrm>
              <a:off x="2992" y="3851"/>
              <a:ext cx="51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000">
                  <a:solidFill>
                    <a:schemeClr val="tx1"/>
                  </a:solidFill>
                  <a:latin typeface="Times New Roman" pitchFamily="18" charset="0"/>
                </a:rPr>
                <a:t>&lt;&lt;extend&gt;&gt;</a:t>
              </a:r>
            </a:p>
          </p:txBody>
        </p:sp>
        <p:sp>
          <p:nvSpPr>
            <p:cNvPr id="86074" name="Text Box 74"/>
            <p:cNvSpPr txBox="1">
              <a:spLocks noChangeArrowheads="1"/>
            </p:cNvSpPr>
            <p:nvPr/>
          </p:nvSpPr>
          <p:spPr bwMode="auto">
            <a:xfrm>
              <a:off x="2539" y="2083"/>
              <a:ext cx="51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000">
                  <a:solidFill>
                    <a:schemeClr val="tx1"/>
                  </a:solidFill>
                  <a:latin typeface="Times New Roman" pitchFamily="18" charset="0"/>
                </a:rPr>
                <a:t>&lt;&lt;extend&gt;&gt;</a:t>
              </a:r>
            </a:p>
          </p:txBody>
        </p:sp>
        <p:cxnSp>
          <p:nvCxnSpPr>
            <p:cNvPr id="86075" name="AutoShape 75"/>
            <p:cNvCxnSpPr>
              <a:cxnSpLocks noChangeShapeType="1"/>
              <a:stCxn id="86086" idx="6"/>
              <a:endCxn id="86082" idx="1"/>
            </p:cNvCxnSpPr>
            <p:nvPr/>
          </p:nvCxnSpPr>
          <p:spPr bwMode="auto">
            <a:xfrm>
              <a:off x="2438" y="2889"/>
              <a:ext cx="528" cy="160"/>
            </a:xfrm>
            <a:prstGeom prst="straightConnector1">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076" name="AutoShape 76"/>
            <p:cNvCxnSpPr>
              <a:cxnSpLocks noChangeShapeType="1"/>
              <a:stCxn id="86096" idx="2"/>
              <a:endCxn id="86082" idx="6"/>
            </p:cNvCxnSpPr>
            <p:nvPr/>
          </p:nvCxnSpPr>
          <p:spPr bwMode="auto">
            <a:xfrm flipH="1">
              <a:off x="3458" y="2997"/>
              <a:ext cx="581" cy="164"/>
            </a:xfrm>
            <a:prstGeom prst="straightConnector1">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077" name="AutoShape 77"/>
            <p:cNvCxnSpPr>
              <a:cxnSpLocks noChangeShapeType="1"/>
              <a:stCxn id="86094" idx="1"/>
              <a:endCxn id="86081" idx="3"/>
            </p:cNvCxnSpPr>
            <p:nvPr/>
          </p:nvCxnSpPr>
          <p:spPr bwMode="auto">
            <a:xfrm flipH="1" flipV="1">
              <a:off x="3484" y="3457"/>
              <a:ext cx="512" cy="323"/>
            </a:xfrm>
            <a:prstGeom prst="straightConnector1">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078" name="Text Box 78"/>
            <p:cNvSpPr txBox="1">
              <a:spLocks noChangeArrowheads="1"/>
            </p:cNvSpPr>
            <p:nvPr/>
          </p:nvSpPr>
          <p:spPr bwMode="auto">
            <a:xfrm>
              <a:off x="2519" y="2814"/>
              <a:ext cx="53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000">
                  <a:solidFill>
                    <a:schemeClr val="tx1"/>
                  </a:solidFill>
                  <a:latin typeface="Times New Roman" pitchFamily="18" charset="0"/>
                </a:rPr>
                <a:t>&lt;&lt;include&gt;&gt;</a:t>
              </a:r>
            </a:p>
          </p:txBody>
        </p:sp>
        <p:sp>
          <p:nvSpPr>
            <p:cNvPr id="86079" name="Text Box 79"/>
            <p:cNvSpPr txBox="1">
              <a:spLocks noChangeArrowheads="1"/>
            </p:cNvSpPr>
            <p:nvPr/>
          </p:nvSpPr>
          <p:spPr bwMode="auto">
            <a:xfrm>
              <a:off x="3605" y="3445"/>
              <a:ext cx="53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000">
                  <a:solidFill>
                    <a:schemeClr val="tx1"/>
                  </a:solidFill>
                  <a:latin typeface="Times New Roman" pitchFamily="18" charset="0"/>
                </a:rPr>
                <a:t>&lt;&lt;include&gt;&gt;</a:t>
              </a:r>
            </a:p>
          </p:txBody>
        </p:sp>
        <p:sp>
          <p:nvSpPr>
            <p:cNvPr id="86080" name="Text Box 80"/>
            <p:cNvSpPr txBox="1">
              <a:spLocks noChangeArrowheads="1"/>
            </p:cNvSpPr>
            <p:nvPr/>
          </p:nvSpPr>
          <p:spPr bwMode="auto">
            <a:xfrm>
              <a:off x="3443" y="2904"/>
              <a:ext cx="53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000">
                  <a:solidFill>
                    <a:schemeClr val="tx1"/>
                  </a:solidFill>
                  <a:latin typeface="Times New Roman" pitchFamily="18" charset="0"/>
                </a:rPr>
                <a:t>&lt;&lt;include&gt;&gt;</a:t>
              </a:r>
            </a:p>
          </p:txBody>
        </p:sp>
      </p:grpSp>
      <p:sp>
        <p:nvSpPr>
          <p:cNvPr id="86025" name="Rectangle 109"/>
          <p:cNvSpPr>
            <a:spLocks noGrp="1" noChangeArrowheads="1"/>
          </p:cNvSpPr>
          <p:nvPr>
            <p:ph type="title"/>
          </p:nvPr>
        </p:nvSpPr>
        <p:spPr/>
        <p:txBody>
          <a:bodyPr/>
          <a:lstStyle/>
          <a:p>
            <a:pPr eaLnBrk="1" hangingPunct="1"/>
            <a:r>
              <a:rPr lang="en-US" altLang="en-US"/>
              <a:t>Use Case Modeling with UML</a:t>
            </a:r>
          </a:p>
        </p:txBody>
      </p:sp>
      <p:sp>
        <p:nvSpPr>
          <p:cNvPr id="1802350" name="Rectangle 110"/>
          <p:cNvSpPr>
            <a:spLocks noGrp="1" noChangeArrowheads="1"/>
          </p:cNvSpPr>
          <p:nvPr>
            <p:ph type="body" idx="1"/>
          </p:nvPr>
        </p:nvSpPr>
        <p:spPr/>
        <p:txBody>
          <a:bodyPr/>
          <a:lstStyle/>
          <a:p>
            <a:pPr eaLnBrk="1" hangingPunct="1"/>
            <a:endParaRPr lang="en-CA" altLang="en-US" dirty="0"/>
          </a:p>
          <a:p>
            <a:pPr eaLnBrk="1" hangingPunct="1"/>
            <a:r>
              <a:rPr lang="en-CA" altLang="en-US" dirty="0"/>
              <a:t>But: </a:t>
            </a:r>
            <a:r>
              <a:rPr lang="en-CA" altLang="en-US" dirty="0">
                <a:solidFill>
                  <a:srgbClr val="FF0000"/>
                </a:solidFill>
              </a:rPr>
              <a:t>Where</a:t>
            </a:r>
            <a:r>
              <a:rPr lang="en-CA" altLang="en-US" dirty="0"/>
              <a:t> are the use cases?</a:t>
            </a:r>
          </a:p>
        </p:txBody>
      </p:sp>
      <p:grpSp>
        <p:nvGrpSpPr>
          <p:cNvPr id="1802322" name="Group 82"/>
          <p:cNvGrpSpPr>
            <a:grpSpLocks/>
          </p:cNvGrpSpPr>
          <p:nvPr/>
        </p:nvGrpSpPr>
        <p:grpSpPr bwMode="auto">
          <a:xfrm>
            <a:off x="304800" y="4948238"/>
            <a:ext cx="1366838" cy="947737"/>
            <a:chOff x="183" y="1835"/>
            <a:chExt cx="861" cy="597"/>
          </a:xfrm>
        </p:grpSpPr>
        <p:grpSp>
          <p:nvGrpSpPr>
            <p:cNvPr id="86048" name="Group 83"/>
            <p:cNvGrpSpPr>
              <a:grpSpLocks/>
            </p:cNvGrpSpPr>
            <p:nvPr/>
          </p:nvGrpSpPr>
          <p:grpSpPr bwMode="auto">
            <a:xfrm>
              <a:off x="183" y="1835"/>
              <a:ext cx="861" cy="597"/>
              <a:chOff x="183" y="900"/>
              <a:chExt cx="861" cy="597"/>
            </a:xfrm>
          </p:grpSpPr>
          <p:sp>
            <p:nvSpPr>
              <p:cNvPr id="86050" name="AutoShape 84"/>
              <p:cNvSpPr>
                <a:spLocks noChangeAspect="1" noChangeArrowheads="1"/>
              </p:cNvSpPr>
              <p:nvPr/>
            </p:nvSpPr>
            <p:spPr bwMode="auto">
              <a:xfrm>
                <a:off x="183" y="900"/>
                <a:ext cx="861" cy="597"/>
              </a:xfrm>
              <a:prstGeom prst="cloudCallout">
                <a:avLst>
                  <a:gd name="adj1" fmla="val -4130"/>
                  <a:gd name="adj2" fmla="val 2815"/>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endParaRPr lang="fr-CA" altLang="en-US" sz="1800">
                  <a:solidFill>
                    <a:schemeClr val="tx1"/>
                  </a:solidFill>
                  <a:latin typeface="Times New Roman" pitchFamily="18" charset="0"/>
                </a:endParaRPr>
              </a:p>
            </p:txBody>
          </p:sp>
          <p:sp>
            <p:nvSpPr>
              <p:cNvPr id="86051" name="Freeform 85"/>
              <p:cNvSpPr>
                <a:spLocks noChangeAspect="1"/>
              </p:cNvSpPr>
              <p:nvPr/>
            </p:nvSpPr>
            <p:spPr bwMode="auto">
              <a:xfrm>
                <a:off x="248" y="1162"/>
                <a:ext cx="699" cy="226"/>
              </a:xfrm>
              <a:custGeom>
                <a:avLst/>
                <a:gdLst>
                  <a:gd name="T0" fmla="*/ 0 w 699"/>
                  <a:gd name="T1" fmla="*/ 172 h 226"/>
                  <a:gd name="T2" fmla="*/ 27 w 699"/>
                  <a:gd name="T3" fmla="*/ 124 h 226"/>
                  <a:gd name="T4" fmla="*/ 81 w 699"/>
                  <a:gd name="T5" fmla="*/ 85 h 226"/>
                  <a:gd name="T6" fmla="*/ 152 w 699"/>
                  <a:gd name="T7" fmla="*/ 58 h 226"/>
                  <a:gd name="T8" fmla="*/ 184 w 699"/>
                  <a:gd name="T9" fmla="*/ 37 h 226"/>
                  <a:gd name="T10" fmla="*/ 201 w 699"/>
                  <a:gd name="T11" fmla="*/ 31 h 226"/>
                  <a:gd name="T12" fmla="*/ 249 w 699"/>
                  <a:gd name="T13" fmla="*/ 4 h 226"/>
                  <a:gd name="T14" fmla="*/ 411 w 699"/>
                  <a:gd name="T15" fmla="*/ 10 h 226"/>
                  <a:gd name="T16" fmla="*/ 417 w 699"/>
                  <a:gd name="T17" fmla="*/ 26 h 226"/>
                  <a:gd name="T18" fmla="*/ 633 w 699"/>
                  <a:gd name="T19" fmla="*/ 24 h 226"/>
                  <a:gd name="T20" fmla="*/ 678 w 699"/>
                  <a:gd name="T21" fmla="*/ 120 h 226"/>
                  <a:gd name="T22" fmla="*/ 576 w 699"/>
                  <a:gd name="T23" fmla="*/ 165 h 226"/>
                  <a:gd name="T24" fmla="*/ 201 w 699"/>
                  <a:gd name="T25" fmla="*/ 150 h 226"/>
                  <a:gd name="T26" fmla="*/ 168 w 699"/>
                  <a:gd name="T27" fmla="*/ 226 h 226"/>
                  <a:gd name="T28" fmla="*/ 81 w 699"/>
                  <a:gd name="T29" fmla="*/ 221 h 226"/>
                  <a:gd name="T30" fmla="*/ 54 w 699"/>
                  <a:gd name="T31" fmla="*/ 216 h 226"/>
                  <a:gd name="T32" fmla="*/ 33 w 699"/>
                  <a:gd name="T33" fmla="*/ 194 h 226"/>
                  <a:gd name="T34" fmla="*/ 0 w 699"/>
                  <a:gd name="T35" fmla="*/ 172 h 2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99" h="226">
                    <a:moveTo>
                      <a:pt x="0" y="172"/>
                    </a:moveTo>
                    <a:cubicBezTo>
                      <a:pt x="11" y="156"/>
                      <a:pt x="16" y="140"/>
                      <a:pt x="27" y="124"/>
                    </a:cubicBezTo>
                    <a:cubicBezTo>
                      <a:pt x="38" y="90"/>
                      <a:pt x="54" y="104"/>
                      <a:pt x="81" y="85"/>
                    </a:cubicBezTo>
                    <a:cubicBezTo>
                      <a:pt x="103" y="71"/>
                      <a:pt x="127" y="67"/>
                      <a:pt x="152" y="58"/>
                    </a:cubicBezTo>
                    <a:cubicBezTo>
                      <a:pt x="164" y="54"/>
                      <a:pt x="173" y="44"/>
                      <a:pt x="184" y="37"/>
                    </a:cubicBezTo>
                    <a:cubicBezTo>
                      <a:pt x="189" y="34"/>
                      <a:pt x="196" y="34"/>
                      <a:pt x="201" y="31"/>
                    </a:cubicBezTo>
                    <a:cubicBezTo>
                      <a:pt x="256" y="0"/>
                      <a:pt x="212" y="17"/>
                      <a:pt x="249" y="4"/>
                    </a:cubicBezTo>
                    <a:cubicBezTo>
                      <a:pt x="304" y="6"/>
                      <a:pt x="358" y="2"/>
                      <a:pt x="411" y="10"/>
                    </a:cubicBezTo>
                    <a:cubicBezTo>
                      <a:pt x="417" y="10"/>
                      <a:pt x="417" y="21"/>
                      <a:pt x="417" y="26"/>
                    </a:cubicBezTo>
                    <a:cubicBezTo>
                      <a:pt x="417" y="50"/>
                      <a:pt x="646" y="7"/>
                      <a:pt x="633" y="24"/>
                    </a:cubicBezTo>
                    <a:cubicBezTo>
                      <a:pt x="625" y="50"/>
                      <a:pt x="699" y="104"/>
                      <a:pt x="678" y="120"/>
                    </a:cubicBezTo>
                    <a:cubicBezTo>
                      <a:pt x="670" y="125"/>
                      <a:pt x="585" y="164"/>
                      <a:pt x="576" y="165"/>
                    </a:cubicBezTo>
                    <a:cubicBezTo>
                      <a:pt x="544" y="171"/>
                      <a:pt x="233" y="149"/>
                      <a:pt x="201" y="150"/>
                    </a:cubicBezTo>
                    <a:cubicBezTo>
                      <a:pt x="195" y="182"/>
                      <a:pt x="196" y="208"/>
                      <a:pt x="168" y="226"/>
                    </a:cubicBezTo>
                    <a:cubicBezTo>
                      <a:pt x="139" y="224"/>
                      <a:pt x="110" y="224"/>
                      <a:pt x="81" y="221"/>
                    </a:cubicBezTo>
                    <a:cubicBezTo>
                      <a:pt x="72" y="220"/>
                      <a:pt x="62" y="221"/>
                      <a:pt x="54" y="216"/>
                    </a:cubicBezTo>
                    <a:cubicBezTo>
                      <a:pt x="2" y="180"/>
                      <a:pt x="97" y="213"/>
                      <a:pt x="33" y="194"/>
                    </a:cubicBezTo>
                    <a:cubicBezTo>
                      <a:pt x="10" y="180"/>
                      <a:pt x="22" y="187"/>
                      <a:pt x="0" y="172"/>
                    </a:cubicBezTo>
                    <a:close/>
                  </a:path>
                </a:pathLst>
              </a:custGeom>
              <a:solidFill>
                <a:schemeClr val="bg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sp>
          <p:nvSpPr>
            <p:cNvPr id="86049" name="Text Box 86"/>
            <p:cNvSpPr txBox="1">
              <a:spLocks noChangeAspect="1" noChangeArrowheads="1"/>
            </p:cNvSpPr>
            <p:nvPr/>
          </p:nvSpPr>
          <p:spPr bwMode="auto">
            <a:xfrm>
              <a:off x="395" y="2024"/>
              <a:ext cx="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800" b="1">
                  <a:solidFill>
                    <a:schemeClr val="tx1"/>
                  </a:solidFill>
                  <a:latin typeface="Times New Roman" pitchFamily="18" charset="0"/>
                </a:rPr>
                <a:t>actor</a:t>
              </a:r>
            </a:p>
          </p:txBody>
        </p:sp>
      </p:grpSp>
      <p:grpSp>
        <p:nvGrpSpPr>
          <p:cNvPr id="1802327" name="Group 87"/>
          <p:cNvGrpSpPr>
            <a:grpSpLocks/>
          </p:cNvGrpSpPr>
          <p:nvPr/>
        </p:nvGrpSpPr>
        <p:grpSpPr bwMode="auto">
          <a:xfrm>
            <a:off x="304800" y="2773363"/>
            <a:ext cx="1417638" cy="947737"/>
            <a:chOff x="166" y="1835"/>
            <a:chExt cx="893" cy="597"/>
          </a:xfrm>
        </p:grpSpPr>
        <p:grpSp>
          <p:nvGrpSpPr>
            <p:cNvPr id="86044" name="Group 88"/>
            <p:cNvGrpSpPr>
              <a:grpSpLocks/>
            </p:cNvGrpSpPr>
            <p:nvPr/>
          </p:nvGrpSpPr>
          <p:grpSpPr bwMode="auto">
            <a:xfrm>
              <a:off x="183" y="1835"/>
              <a:ext cx="861" cy="597"/>
              <a:chOff x="183" y="900"/>
              <a:chExt cx="861" cy="597"/>
            </a:xfrm>
          </p:grpSpPr>
          <p:sp>
            <p:nvSpPr>
              <p:cNvPr id="86046" name="AutoShape 89"/>
              <p:cNvSpPr>
                <a:spLocks noChangeAspect="1" noChangeArrowheads="1"/>
              </p:cNvSpPr>
              <p:nvPr/>
            </p:nvSpPr>
            <p:spPr bwMode="auto">
              <a:xfrm>
                <a:off x="183" y="900"/>
                <a:ext cx="861" cy="597"/>
              </a:xfrm>
              <a:prstGeom prst="cloudCallout">
                <a:avLst>
                  <a:gd name="adj1" fmla="val -4130"/>
                  <a:gd name="adj2" fmla="val 2815"/>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endParaRPr lang="fr-CA" altLang="en-US" sz="1400">
                  <a:solidFill>
                    <a:schemeClr val="tx1"/>
                  </a:solidFill>
                  <a:latin typeface="Times New Roman" pitchFamily="18" charset="0"/>
                </a:endParaRPr>
              </a:p>
            </p:txBody>
          </p:sp>
          <p:sp>
            <p:nvSpPr>
              <p:cNvPr id="86047" name="Freeform 90"/>
              <p:cNvSpPr>
                <a:spLocks noChangeAspect="1"/>
              </p:cNvSpPr>
              <p:nvPr/>
            </p:nvSpPr>
            <p:spPr bwMode="auto">
              <a:xfrm>
                <a:off x="248" y="1162"/>
                <a:ext cx="699" cy="226"/>
              </a:xfrm>
              <a:custGeom>
                <a:avLst/>
                <a:gdLst>
                  <a:gd name="T0" fmla="*/ 0 w 699"/>
                  <a:gd name="T1" fmla="*/ 172 h 226"/>
                  <a:gd name="T2" fmla="*/ 27 w 699"/>
                  <a:gd name="T3" fmla="*/ 124 h 226"/>
                  <a:gd name="T4" fmla="*/ 81 w 699"/>
                  <a:gd name="T5" fmla="*/ 85 h 226"/>
                  <a:gd name="T6" fmla="*/ 152 w 699"/>
                  <a:gd name="T7" fmla="*/ 58 h 226"/>
                  <a:gd name="T8" fmla="*/ 184 w 699"/>
                  <a:gd name="T9" fmla="*/ 37 h 226"/>
                  <a:gd name="T10" fmla="*/ 201 w 699"/>
                  <a:gd name="T11" fmla="*/ 31 h 226"/>
                  <a:gd name="T12" fmla="*/ 249 w 699"/>
                  <a:gd name="T13" fmla="*/ 4 h 226"/>
                  <a:gd name="T14" fmla="*/ 411 w 699"/>
                  <a:gd name="T15" fmla="*/ 10 h 226"/>
                  <a:gd name="T16" fmla="*/ 417 w 699"/>
                  <a:gd name="T17" fmla="*/ 26 h 226"/>
                  <a:gd name="T18" fmla="*/ 633 w 699"/>
                  <a:gd name="T19" fmla="*/ 24 h 226"/>
                  <a:gd name="T20" fmla="*/ 678 w 699"/>
                  <a:gd name="T21" fmla="*/ 120 h 226"/>
                  <a:gd name="T22" fmla="*/ 576 w 699"/>
                  <a:gd name="T23" fmla="*/ 165 h 226"/>
                  <a:gd name="T24" fmla="*/ 201 w 699"/>
                  <a:gd name="T25" fmla="*/ 150 h 226"/>
                  <a:gd name="T26" fmla="*/ 168 w 699"/>
                  <a:gd name="T27" fmla="*/ 226 h 226"/>
                  <a:gd name="T28" fmla="*/ 81 w 699"/>
                  <a:gd name="T29" fmla="*/ 221 h 226"/>
                  <a:gd name="T30" fmla="*/ 54 w 699"/>
                  <a:gd name="T31" fmla="*/ 216 h 226"/>
                  <a:gd name="T32" fmla="*/ 33 w 699"/>
                  <a:gd name="T33" fmla="*/ 194 h 226"/>
                  <a:gd name="T34" fmla="*/ 0 w 699"/>
                  <a:gd name="T35" fmla="*/ 172 h 2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99" h="226">
                    <a:moveTo>
                      <a:pt x="0" y="172"/>
                    </a:moveTo>
                    <a:cubicBezTo>
                      <a:pt x="11" y="156"/>
                      <a:pt x="16" y="140"/>
                      <a:pt x="27" y="124"/>
                    </a:cubicBezTo>
                    <a:cubicBezTo>
                      <a:pt x="38" y="90"/>
                      <a:pt x="54" y="104"/>
                      <a:pt x="81" y="85"/>
                    </a:cubicBezTo>
                    <a:cubicBezTo>
                      <a:pt x="103" y="71"/>
                      <a:pt x="127" y="67"/>
                      <a:pt x="152" y="58"/>
                    </a:cubicBezTo>
                    <a:cubicBezTo>
                      <a:pt x="164" y="54"/>
                      <a:pt x="173" y="44"/>
                      <a:pt x="184" y="37"/>
                    </a:cubicBezTo>
                    <a:cubicBezTo>
                      <a:pt x="189" y="34"/>
                      <a:pt x="196" y="34"/>
                      <a:pt x="201" y="31"/>
                    </a:cubicBezTo>
                    <a:cubicBezTo>
                      <a:pt x="256" y="0"/>
                      <a:pt x="212" y="17"/>
                      <a:pt x="249" y="4"/>
                    </a:cubicBezTo>
                    <a:cubicBezTo>
                      <a:pt x="304" y="6"/>
                      <a:pt x="358" y="2"/>
                      <a:pt x="411" y="10"/>
                    </a:cubicBezTo>
                    <a:cubicBezTo>
                      <a:pt x="417" y="10"/>
                      <a:pt x="417" y="21"/>
                      <a:pt x="417" y="26"/>
                    </a:cubicBezTo>
                    <a:cubicBezTo>
                      <a:pt x="417" y="50"/>
                      <a:pt x="646" y="7"/>
                      <a:pt x="633" y="24"/>
                    </a:cubicBezTo>
                    <a:cubicBezTo>
                      <a:pt x="625" y="50"/>
                      <a:pt x="699" y="104"/>
                      <a:pt x="678" y="120"/>
                    </a:cubicBezTo>
                    <a:cubicBezTo>
                      <a:pt x="670" y="125"/>
                      <a:pt x="585" y="164"/>
                      <a:pt x="576" y="165"/>
                    </a:cubicBezTo>
                    <a:cubicBezTo>
                      <a:pt x="544" y="171"/>
                      <a:pt x="233" y="149"/>
                      <a:pt x="201" y="150"/>
                    </a:cubicBezTo>
                    <a:cubicBezTo>
                      <a:pt x="195" y="182"/>
                      <a:pt x="196" y="208"/>
                      <a:pt x="168" y="226"/>
                    </a:cubicBezTo>
                    <a:cubicBezTo>
                      <a:pt x="139" y="224"/>
                      <a:pt x="110" y="224"/>
                      <a:pt x="81" y="221"/>
                    </a:cubicBezTo>
                    <a:cubicBezTo>
                      <a:pt x="72" y="220"/>
                      <a:pt x="62" y="221"/>
                      <a:pt x="54" y="216"/>
                    </a:cubicBezTo>
                    <a:cubicBezTo>
                      <a:pt x="2" y="180"/>
                      <a:pt x="97" y="213"/>
                      <a:pt x="33" y="194"/>
                    </a:cubicBezTo>
                    <a:cubicBezTo>
                      <a:pt x="10" y="180"/>
                      <a:pt x="22" y="187"/>
                      <a:pt x="0" y="172"/>
                    </a:cubicBezTo>
                    <a:close/>
                  </a:path>
                </a:pathLst>
              </a:custGeom>
              <a:solidFill>
                <a:schemeClr val="bg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sp>
          <p:nvSpPr>
            <p:cNvPr id="86045" name="Text Box 91"/>
            <p:cNvSpPr txBox="1">
              <a:spLocks noChangeAspect="1" noChangeArrowheads="1"/>
            </p:cNvSpPr>
            <p:nvPr/>
          </p:nvSpPr>
          <p:spPr bwMode="auto">
            <a:xfrm>
              <a:off x="166" y="2039"/>
              <a:ext cx="89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600" b="1">
                  <a:solidFill>
                    <a:schemeClr val="tx1"/>
                  </a:solidFill>
                  <a:latin typeface="Times New Roman" pitchFamily="18" charset="0"/>
                </a:rPr>
                <a:t>generalization</a:t>
              </a:r>
            </a:p>
          </p:txBody>
        </p:sp>
      </p:grpSp>
      <p:sp>
        <p:nvSpPr>
          <p:cNvPr id="1802332" name="Freeform 92"/>
          <p:cNvSpPr>
            <a:spLocks/>
          </p:cNvSpPr>
          <p:nvPr/>
        </p:nvSpPr>
        <p:spPr bwMode="auto">
          <a:xfrm>
            <a:off x="6543675" y="5541963"/>
            <a:ext cx="1165225" cy="212725"/>
          </a:xfrm>
          <a:custGeom>
            <a:avLst/>
            <a:gdLst>
              <a:gd name="T0" fmla="*/ 0 w 734"/>
              <a:gd name="T1" fmla="*/ 2147483647 h 134"/>
              <a:gd name="T2" fmla="*/ 2147483647 w 734"/>
              <a:gd name="T3" fmla="*/ 2147483647 h 134"/>
              <a:gd name="T4" fmla="*/ 2147483647 w 734"/>
              <a:gd name="T5" fmla="*/ 2147483647 h 134"/>
              <a:gd name="T6" fmla="*/ 2147483647 w 734"/>
              <a:gd name="T7" fmla="*/ 2147483647 h 134"/>
              <a:gd name="T8" fmla="*/ 2147483647 w 734"/>
              <a:gd name="T9" fmla="*/ 0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4" h="134">
                <a:moveTo>
                  <a:pt x="0" y="53"/>
                </a:moveTo>
                <a:cubicBezTo>
                  <a:pt x="11" y="51"/>
                  <a:pt x="57" y="40"/>
                  <a:pt x="65" y="47"/>
                </a:cubicBezTo>
                <a:cubicBezTo>
                  <a:pt x="73" y="54"/>
                  <a:pt x="19" y="84"/>
                  <a:pt x="49" y="96"/>
                </a:cubicBezTo>
                <a:cubicBezTo>
                  <a:pt x="79" y="108"/>
                  <a:pt x="130" y="134"/>
                  <a:pt x="244" y="118"/>
                </a:cubicBezTo>
                <a:cubicBezTo>
                  <a:pt x="358" y="102"/>
                  <a:pt x="632" y="25"/>
                  <a:pt x="734" y="0"/>
                </a:cubicBezTo>
              </a:path>
            </a:pathLst>
          </a:custGeom>
          <a:noFill/>
          <a:ln w="127000" cap="flat"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nvGrpSpPr>
          <p:cNvPr id="1802333" name="Group 93"/>
          <p:cNvGrpSpPr>
            <a:grpSpLocks/>
          </p:cNvGrpSpPr>
          <p:nvPr/>
        </p:nvGrpSpPr>
        <p:grpSpPr bwMode="auto">
          <a:xfrm>
            <a:off x="7534275" y="4994275"/>
            <a:ext cx="1366838" cy="947738"/>
            <a:chOff x="183" y="900"/>
            <a:chExt cx="861" cy="597"/>
          </a:xfrm>
        </p:grpSpPr>
        <p:grpSp>
          <p:nvGrpSpPr>
            <p:cNvPr id="86040" name="Group 94"/>
            <p:cNvGrpSpPr>
              <a:grpSpLocks/>
            </p:cNvGrpSpPr>
            <p:nvPr/>
          </p:nvGrpSpPr>
          <p:grpSpPr bwMode="auto">
            <a:xfrm>
              <a:off x="183" y="900"/>
              <a:ext cx="861" cy="597"/>
              <a:chOff x="183" y="900"/>
              <a:chExt cx="861" cy="597"/>
            </a:xfrm>
          </p:grpSpPr>
          <p:sp>
            <p:nvSpPr>
              <p:cNvPr id="86042" name="AutoShape 95"/>
              <p:cNvSpPr>
                <a:spLocks noChangeAspect="1" noChangeArrowheads="1"/>
              </p:cNvSpPr>
              <p:nvPr/>
            </p:nvSpPr>
            <p:spPr bwMode="auto">
              <a:xfrm>
                <a:off x="183" y="900"/>
                <a:ext cx="861" cy="597"/>
              </a:xfrm>
              <a:prstGeom prst="cloudCallout">
                <a:avLst>
                  <a:gd name="adj1" fmla="val -4130"/>
                  <a:gd name="adj2" fmla="val 2815"/>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endParaRPr lang="fr-CA" altLang="en-US" sz="1800">
                  <a:solidFill>
                    <a:schemeClr val="tx1"/>
                  </a:solidFill>
                  <a:latin typeface="Times New Roman" pitchFamily="18" charset="0"/>
                </a:endParaRPr>
              </a:p>
            </p:txBody>
          </p:sp>
          <p:sp>
            <p:nvSpPr>
              <p:cNvPr id="86043" name="Freeform 96"/>
              <p:cNvSpPr>
                <a:spLocks noChangeAspect="1"/>
              </p:cNvSpPr>
              <p:nvPr/>
            </p:nvSpPr>
            <p:spPr bwMode="auto">
              <a:xfrm>
                <a:off x="248" y="1162"/>
                <a:ext cx="699" cy="226"/>
              </a:xfrm>
              <a:custGeom>
                <a:avLst/>
                <a:gdLst>
                  <a:gd name="T0" fmla="*/ 0 w 699"/>
                  <a:gd name="T1" fmla="*/ 172 h 226"/>
                  <a:gd name="T2" fmla="*/ 27 w 699"/>
                  <a:gd name="T3" fmla="*/ 124 h 226"/>
                  <a:gd name="T4" fmla="*/ 81 w 699"/>
                  <a:gd name="T5" fmla="*/ 85 h 226"/>
                  <a:gd name="T6" fmla="*/ 152 w 699"/>
                  <a:gd name="T7" fmla="*/ 58 h 226"/>
                  <a:gd name="T8" fmla="*/ 184 w 699"/>
                  <a:gd name="T9" fmla="*/ 37 h 226"/>
                  <a:gd name="T10" fmla="*/ 201 w 699"/>
                  <a:gd name="T11" fmla="*/ 31 h 226"/>
                  <a:gd name="T12" fmla="*/ 249 w 699"/>
                  <a:gd name="T13" fmla="*/ 4 h 226"/>
                  <a:gd name="T14" fmla="*/ 411 w 699"/>
                  <a:gd name="T15" fmla="*/ 10 h 226"/>
                  <a:gd name="T16" fmla="*/ 417 w 699"/>
                  <a:gd name="T17" fmla="*/ 26 h 226"/>
                  <a:gd name="T18" fmla="*/ 633 w 699"/>
                  <a:gd name="T19" fmla="*/ 24 h 226"/>
                  <a:gd name="T20" fmla="*/ 678 w 699"/>
                  <a:gd name="T21" fmla="*/ 120 h 226"/>
                  <a:gd name="T22" fmla="*/ 576 w 699"/>
                  <a:gd name="T23" fmla="*/ 165 h 226"/>
                  <a:gd name="T24" fmla="*/ 201 w 699"/>
                  <a:gd name="T25" fmla="*/ 150 h 226"/>
                  <a:gd name="T26" fmla="*/ 168 w 699"/>
                  <a:gd name="T27" fmla="*/ 226 h 226"/>
                  <a:gd name="T28" fmla="*/ 81 w 699"/>
                  <a:gd name="T29" fmla="*/ 221 h 226"/>
                  <a:gd name="T30" fmla="*/ 54 w 699"/>
                  <a:gd name="T31" fmla="*/ 216 h 226"/>
                  <a:gd name="T32" fmla="*/ 33 w 699"/>
                  <a:gd name="T33" fmla="*/ 194 h 226"/>
                  <a:gd name="T34" fmla="*/ 0 w 699"/>
                  <a:gd name="T35" fmla="*/ 172 h 2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99" h="226">
                    <a:moveTo>
                      <a:pt x="0" y="172"/>
                    </a:moveTo>
                    <a:cubicBezTo>
                      <a:pt x="11" y="156"/>
                      <a:pt x="16" y="140"/>
                      <a:pt x="27" y="124"/>
                    </a:cubicBezTo>
                    <a:cubicBezTo>
                      <a:pt x="38" y="90"/>
                      <a:pt x="54" y="104"/>
                      <a:pt x="81" y="85"/>
                    </a:cubicBezTo>
                    <a:cubicBezTo>
                      <a:pt x="103" y="71"/>
                      <a:pt x="127" y="67"/>
                      <a:pt x="152" y="58"/>
                    </a:cubicBezTo>
                    <a:cubicBezTo>
                      <a:pt x="164" y="54"/>
                      <a:pt x="173" y="44"/>
                      <a:pt x="184" y="37"/>
                    </a:cubicBezTo>
                    <a:cubicBezTo>
                      <a:pt x="189" y="34"/>
                      <a:pt x="196" y="34"/>
                      <a:pt x="201" y="31"/>
                    </a:cubicBezTo>
                    <a:cubicBezTo>
                      <a:pt x="256" y="0"/>
                      <a:pt x="212" y="17"/>
                      <a:pt x="249" y="4"/>
                    </a:cubicBezTo>
                    <a:cubicBezTo>
                      <a:pt x="304" y="6"/>
                      <a:pt x="358" y="2"/>
                      <a:pt x="411" y="10"/>
                    </a:cubicBezTo>
                    <a:cubicBezTo>
                      <a:pt x="417" y="10"/>
                      <a:pt x="417" y="21"/>
                      <a:pt x="417" y="26"/>
                    </a:cubicBezTo>
                    <a:cubicBezTo>
                      <a:pt x="417" y="50"/>
                      <a:pt x="646" y="7"/>
                      <a:pt x="633" y="24"/>
                    </a:cubicBezTo>
                    <a:cubicBezTo>
                      <a:pt x="625" y="50"/>
                      <a:pt x="699" y="104"/>
                      <a:pt x="678" y="120"/>
                    </a:cubicBezTo>
                    <a:cubicBezTo>
                      <a:pt x="670" y="125"/>
                      <a:pt x="585" y="164"/>
                      <a:pt x="576" y="165"/>
                    </a:cubicBezTo>
                    <a:cubicBezTo>
                      <a:pt x="544" y="171"/>
                      <a:pt x="233" y="149"/>
                      <a:pt x="201" y="150"/>
                    </a:cubicBezTo>
                    <a:cubicBezTo>
                      <a:pt x="195" y="182"/>
                      <a:pt x="196" y="208"/>
                      <a:pt x="168" y="226"/>
                    </a:cubicBezTo>
                    <a:cubicBezTo>
                      <a:pt x="139" y="224"/>
                      <a:pt x="110" y="224"/>
                      <a:pt x="81" y="221"/>
                    </a:cubicBezTo>
                    <a:cubicBezTo>
                      <a:pt x="72" y="220"/>
                      <a:pt x="62" y="221"/>
                      <a:pt x="54" y="216"/>
                    </a:cubicBezTo>
                    <a:cubicBezTo>
                      <a:pt x="2" y="180"/>
                      <a:pt x="97" y="213"/>
                      <a:pt x="33" y="194"/>
                    </a:cubicBezTo>
                    <a:cubicBezTo>
                      <a:pt x="10" y="180"/>
                      <a:pt x="22" y="187"/>
                      <a:pt x="0" y="172"/>
                    </a:cubicBezTo>
                    <a:close/>
                  </a:path>
                </a:pathLst>
              </a:custGeom>
              <a:solidFill>
                <a:schemeClr val="bg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sp>
          <p:nvSpPr>
            <p:cNvPr id="86041" name="Text Box 97"/>
            <p:cNvSpPr txBox="1">
              <a:spLocks noChangeAspect="1" noChangeArrowheads="1"/>
            </p:cNvSpPr>
            <p:nvPr/>
          </p:nvSpPr>
          <p:spPr bwMode="auto">
            <a:xfrm>
              <a:off x="267" y="993"/>
              <a:ext cx="69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800" b="1">
                  <a:solidFill>
                    <a:schemeClr val="tx1"/>
                  </a:solidFill>
                  <a:latin typeface="Times New Roman" pitchFamily="18" charset="0"/>
                </a:rPr>
                <a:t>extension</a:t>
              </a:r>
              <a:br>
                <a:rPr lang="en-US" altLang="en-US" sz="1800" b="1">
                  <a:solidFill>
                    <a:schemeClr val="tx1"/>
                  </a:solidFill>
                  <a:latin typeface="Times New Roman" pitchFamily="18" charset="0"/>
                </a:rPr>
              </a:br>
              <a:r>
                <a:rPr lang="en-US" altLang="en-US" sz="1800" b="1">
                  <a:solidFill>
                    <a:schemeClr val="tx1"/>
                  </a:solidFill>
                  <a:latin typeface="Times New Roman" pitchFamily="18" charset="0"/>
                </a:rPr>
                <a:t>point</a:t>
              </a:r>
            </a:p>
          </p:txBody>
        </p:sp>
      </p:grpSp>
      <p:sp>
        <p:nvSpPr>
          <p:cNvPr id="1802338" name="Oval 98"/>
          <p:cNvSpPr>
            <a:spLocks noChangeArrowheads="1"/>
          </p:cNvSpPr>
          <p:nvPr/>
        </p:nvSpPr>
        <p:spPr bwMode="auto">
          <a:xfrm>
            <a:off x="6140450" y="5381625"/>
            <a:ext cx="914400" cy="504825"/>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endParaRPr lang="fr-CA" altLang="en-US" sz="1800">
              <a:solidFill>
                <a:schemeClr val="tx1"/>
              </a:solidFill>
              <a:latin typeface="Times New Roman" pitchFamily="18" charset="0"/>
            </a:endParaRPr>
          </a:p>
        </p:txBody>
      </p:sp>
      <p:sp>
        <p:nvSpPr>
          <p:cNvPr id="1802339" name="Freeform 99"/>
          <p:cNvSpPr>
            <a:spLocks/>
          </p:cNvSpPr>
          <p:nvPr/>
        </p:nvSpPr>
        <p:spPr bwMode="auto">
          <a:xfrm>
            <a:off x="7240588" y="1951038"/>
            <a:ext cx="1150937" cy="966787"/>
          </a:xfrm>
          <a:custGeom>
            <a:avLst/>
            <a:gdLst>
              <a:gd name="T0" fmla="*/ 0 w 725"/>
              <a:gd name="T1" fmla="*/ 0 h 609"/>
              <a:gd name="T2" fmla="*/ 2147483647 w 725"/>
              <a:gd name="T3" fmla="*/ 2147483647 h 609"/>
              <a:gd name="T4" fmla="*/ 2147483647 w 725"/>
              <a:gd name="T5" fmla="*/ 2147483647 h 609"/>
              <a:gd name="T6" fmla="*/ 2147483647 w 725"/>
              <a:gd name="T7" fmla="*/ 2147483647 h 609"/>
              <a:gd name="T8" fmla="*/ 2147483647 w 725"/>
              <a:gd name="T9" fmla="*/ 2147483647 h 609"/>
              <a:gd name="T10" fmla="*/ 2147483647 w 725"/>
              <a:gd name="T11" fmla="*/ 2147483647 h 609"/>
              <a:gd name="T12" fmla="*/ 2147483647 w 725"/>
              <a:gd name="T13" fmla="*/ 2147483647 h 609"/>
              <a:gd name="T14" fmla="*/ 2147483647 w 725"/>
              <a:gd name="T15" fmla="*/ 2147483647 h 609"/>
              <a:gd name="T16" fmla="*/ 2147483647 w 725"/>
              <a:gd name="T17" fmla="*/ 2147483647 h 609"/>
              <a:gd name="T18" fmla="*/ 2147483647 w 725"/>
              <a:gd name="T19" fmla="*/ 2147483647 h 6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5" h="609">
                <a:moveTo>
                  <a:pt x="0" y="0"/>
                </a:moveTo>
                <a:cubicBezTo>
                  <a:pt x="26" y="46"/>
                  <a:pt x="99" y="229"/>
                  <a:pt x="163" y="278"/>
                </a:cubicBezTo>
                <a:cubicBezTo>
                  <a:pt x="227" y="327"/>
                  <a:pt x="311" y="286"/>
                  <a:pt x="386" y="294"/>
                </a:cubicBezTo>
                <a:cubicBezTo>
                  <a:pt x="461" y="302"/>
                  <a:pt x="559" y="297"/>
                  <a:pt x="614" y="326"/>
                </a:cubicBezTo>
                <a:cubicBezTo>
                  <a:pt x="669" y="355"/>
                  <a:pt x="725" y="425"/>
                  <a:pt x="717" y="468"/>
                </a:cubicBezTo>
                <a:cubicBezTo>
                  <a:pt x="709" y="511"/>
                  <a:pt x="628" y="565"/>
                  <a:pt x="565" y="587"/>
                </a:cubicBezTo>
                <a:cubicBezTo>
                  <a:pt x="502" y="609"/>
                  <a:pt x="398" y="603"/>
                  <a:pt x="337" y="598"/>
                </a:cubicBezTo>
                <a:cubicBezTo>
                  <a:pt x="276" y="593"/>
                  <a:pt x="234" y="581"/>
                  <a:pt x="201" y="555"/>
                </a:cubicBezTo>
                <a:cubicBezTo>
                  <a:pt x="168" y="529"/>
                  <a:pt x="134" y="482"/>
                  <a:pt x="141" y="441"/>
                </a:cubicBezTo>
                <a:cubicBezTo>
                  <a:pt x="148" y="400"/>
                  <a:pt x="223" y="337"/>
                  <a:pt x="245" y="310"/>
                </a:cubicBezTo>
              </a:path>
            </a:pathLst>
          </a:custGeom>
          <a:noFill/>
          <a:ln w="127000" cap="flat"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nvGrpSpPr>
          <p:cNvPr id="1802340" name="Group 100"/>
          <p:cNvGrpSpPr>
            <a:grpSpLocks/>
          </p:cNvGrpSpPr>
          <p:nvPr/>
        </p:nvGrpSpPr>
        <p:grpSpPr bwMode="auto">
          <a:xfrm>
            <a:off x="6454775" y="1219200"/>
            <a:ext cx="1366838" cy="947738"/>
            <a:chOff x="183" y="1835"/>
            <a:chExt cx="861" cy="597"/>
          </a:xfrm>
        </p:grpSpPr>
        <p:grpSp>
          <p:nvGrpSpPr>
            <p:cNvPr id="86036" name="Group 101"/>
            <p:cNvGrpSpPr>
              <a:grpSpLocks/>
            </p:cNvGrpSpPr>
            <p:nvPr/>
          </p:nvGrpSpPr>
          <p:grpSpPr bwMode="auto">
            <a:xfrm>
              <a:off x="183" y="1835"/>
              <a:ext cx="861" cy="597"/>
              <a:chOff x="183" y="900"/>
              <a:chExt cx="861" cy="597"/>
            </a:xfrm>
          </p:grpSpPr>
          <p:sp>
            <p:nvSpPr>
              <p:cNvPr id="86038" name="AutoShape 102"/>
              <p:cNvSpPr>
                <a:spLocks noChangeAspect="1" noChangeArrowheads="1"/>
              </p:cNvSpPr>
              <p:nvPr/>
            </p:nvSpPr>
            <p:spPr bwMode="auto">
              <a:xfrm>
                <a:off x="183" y="900"/>
                <a:ext cx="861" cy="597"/>
              </a:xfrm>
              <a:prstGeom prst="cloudCallout">
                <a:avLst>
                  <a:gd name="adj1" fmla="val -4130"/>
                  <a:gd name="adj2" fmla="val 2815"/>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endParaRPr lang="fr-CA" altLang="en-US" sz="1800">
                  <a:solidFill>
                    <a:schemeClr val="tx1"/>
                  </a:solidFill>
                  <a:latin typeface="Times New Roman" pitchFamily="18" charset="0"/>
                </a:endParaRPr>
              </a:p>
            </p:txBody>
          </p:sp>
          <p:sp>
            <p:nvSpPr>
              <p:cNvPr id="86039" name="Freeform 103"/>
              <p:cNvSpPr>
                <a:spLocks noChangeAspect="1"/>
              </p:cNvSpPr>
              <p:nvPr/>
            </p:nvSpPr>
            <p:spPr bwMode="auto">
              <a:xfrm>
                <a:off x="248" y="1162"/>
                <a:ext cx="699" cy="226"/>
              </a:xfrm>
              <a:custGeom>
                <a:avLst/>
                <a:gdLst>
                  <a:gd name="T0" fmla="*/ 0 w 699"/>
                  <a:gd name="T1" fmla="*/ 172 h 226"/>
                  <a:gd name="T2" fmla="*/ 27 w 699"/>
                  <a:gd name="T3" fmla="*/ 124 h 226"/>
                  <a:gd name="T4" fmla="*/ 81 w 699"/>
                  <a:gd name="T5" fmla="*/ 85 h 226"/>
                  <a:gd name="T6" fmla="*/ 152 w 699"/>
                  <a:gd name="T7" fmla="*/ 58 h 226"/>
                  <a:gd name="T8" fmla="*/ 184 w 699"/>
                  <a:gd name="T9" fmla="*/ 37 h 226"/>
                  <a:gd name="T10" fmla="*/ 201 w 699"/>
                  <a:gd name="T11" fmla="*/ 31 h 226"/>
                  <a:gd name="T12" fmla="*/ 249 w 699"/>
                  <a:gd name="T13" fmla="*/ 4 h 226"/>
                  <a:gd name="T14" fmla="*/ 411 w 699"/>
                  <a:gd name="T15" fmla="*/ 10 h 226"/>
                  <a:gd name="T16" fmla="*/ 417 w 699"/>
                  <a:gd name="T17" fmla="*/ 26 h 226"/>
                  <a:gd name="T18" fmla="*/ 633 w 699"/>
                  <a:gd name="T19" fmla="*/ 24 h 226"/>
                  <a:gd name="T20" fmla="*/ 678 w 699"/>
                  <a:gd name="T21" fmla="*/ 120 h 226"/>
                  <a:gd name="T22" fmla="*/ 576 w 699"/>
                  <a:gd name="T23" fmla="*/ 165 h 226"/>
                  <a:gd name="T24" fmla="*/ 201 w 699"/>
                  <a:gd name="T25" fmla="*/ 150 h 226"/>
                  <a:gd name="T26" fmla="*/ 168 w 699"/>
                  <a:gd name="T27" fmla="*/ 226 h 226"/>
                  <a:gd name="T28" fmla="*/ 81 w 699"/>
                  <a:gd name="T29" fmla="*/ 221 h 226"/>
                  <a:gd name="T30" fmla="*/ 54 w 699"/>
                  <a:gd name="T31" fmla="*/ 216 h 226"/>
                  <a:gd name="T32" fmla="*/ 33 w 699"/>
                  <a:gd name="T33" fmla="*/ 194 h 226"/>
                  <a:gd name="T34" fmla="*/ 0 w 699"/>
                  <a:gd name="T35" fmla="*/ 172 h 2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99" h="226">
                    <a:moveTo>
                      <a:pt x="0" y="172"/>
                    </a:moveTo>
                    <a:cubicBezTo>
                      <a:pt x="11" y="156"/>
                      <a:pt x="16" y="140"/>
                      <a:pt x="27" y="124"/>
                    </a:cubicBezTo>
                    <a:cubicBezTo>
                      <a:pt x="38" y="90"/>
                      <a:pt x="54" y="104"/>
                      <a:pt x="81" y="85"/>
                    </a:cubicBezTo>
                    <a:cubicBezTo>
                      <a:pt x="103" y="71"/>
                      <a:pt x="127" y="67"/>
                      <a:pt x="152" y="58"/>
                    </a:cubicBezTo>
                    <a:cubicBezTo>
                      <a:pt x="164" y="54"/>
                      <a:pt x="173" y="44"/>
                      <a:pt x="184" y="37"/>
                    </a:cubicBezTo>
                    <a:cubicBezTo>
                      <a:pt x="189" y="34"/>
                      <a:pt x="196" y="34"/>
                      <a:pt x="201" y="31"/>
                    </a:cubicBezTo>
                    <a:cubicBezTo>
                      <a:pt x="256" y="0"/>
                      <a:pt x="212" y="17"/>
                      <a:pt x="249" y="4"/>
                    </a:cubicBezTo>
                    <a:cubicBezTo>
                      <a:pt x="304" y="6"/>
                      <a:pt x="358" y="2"/>
                      <a:pt x="411" y="10"/>
                    </a:cubicBezTo>
                    <a:cubicBezTo>
                      <a:pt x="417" y="10"/>
                      <a:pt x="417" y="21"/>
                      <a:pt x="417" y="26"/>
                    </a:cubicBezTo>
                    <a:cubicBezTo>
                      <a:pt x="417" y="50"/>
                      <a:pt x="646" y="7"/>
                      <a:pt x="633" y="24"/>
                    </a:cubicBezTo>
                    <a:cubicBezTo>
                      <a:pt x="625" y="50"/>
                      <a:pt x="699" y="104"/>
                      <a:pt x="678" y="120"/>
                    </a:cubicBezTo>
                    <a:cubicBezTo>
                      <a:pt x="670" y="125"/>
                      <a:pt x="585" y="164"/>
                      <a:pt x="576" y="165"/>
                    </a:cubicBezTo>
                    <a:cubicBezTo>
                      <a:pt x="544" y="171"/>
                      <a:pt x="233" y="149"/>
                      <a:pt x="201" y="150"/>
                    </a:cubicBezTo>
                    <a:cubicBezTo>
                      <a:pt x="195" y="182"/>
                      <a:pt x="196" y="208"/>
                      <a:pt x="168" y="226"/>
                    </a:cubicBezTo>
                    <a:cubicBezTo>
                      <a:pt x="139" y="224"/>
                      <a:pt x="110" y="224"/>
                      <a:pt x="81" y="221"/>
                    </a:cubicBezTo>
                    <a:cubicBezTo>
                      <a:pt x="72" y="220"/>
                      <a:pt x="62" y="221"/>
                      <a:pt x="54" y="216"/>
                    </a:cubicBezTo>
                    <a:cubicBezTo>
                      <a:pt x="2" y="180"/>
                      <a:pt x="97" y="213"/>
                      <a:pt x="33" y="194"/>
                    </a:cubicBezTo>
                    <a:cubicBezTo>
                      <a:pt x="10" y="180"/>
                      <a:pt x="22" y="187"/>
                      <a:pt x="0" y="172"/>
                    </a:cubicBezTo>
                    <a:close/>
                  </a:path>
                </a:pathLst>
              </a:custGeom>
              <a:solidFill>
                <a:schemeClr val="bg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sp>
          <p:nvSpPr>
            <p:cNvPr id="86037" name="Text Box 104"/>
            <p:cNvSpPr txBox="1">
              <a:spLocks noChangeAspect="1" noChangeArrowheads="1"/>
            </p:cNvSpPr>
            <p:nvPr/>
          </p:nvSpPr>
          <p:spPr bwMode="auto">
            <a:xfrm>
              <a:off x="309" y="2024"/>
              <a:ext cx="6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800" b="1">
                  <a:solidFill>
                    <a:schemeClr val="tx1"/>
                  </a:solidFill>
                  <a:latin typeface="Times New Roman" pitchFamily="18" charset="0"/>
                </a:rPr>
                <a:t>use case</a:t>
              </a:r>
            </a:p>
          </p:txBody>
        </p:sp>
      </p:grpSp>
      <p:sp>
        <p:nvSpPr>
          <p:cNvPr id="1802345" name="Oval 105"/>
          <p:cNvSpPr>
            <a:spLocks noChangeArrowheads="1"/>
          </p:cNvSpPr>
          <p:nvPr/>
        </p:nvSpPr>
        <p:spPr bwMode="auto">
          <a:xfrm>
            <a:off x="7461250" y="2417763"/>
            <a:ext cx="914400" cy="504825"/>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endParaRPr lang="fr-CA" altLang="en-US" sz="1800">
              <a:solidFill>
                <a:schemeClr val="tx1"/>
              </a:solidFill>
              <a:latin typeface="Times New Roman" pitchFamily="18" charset="0"/>
            </a:endParaRPr>
          </a:p>
        </p:txBody>
      </p:sp>
      <p:sp>
        <p:nvSpPr>
          <p:cNvPr id="86035" name="Text Box 111"/>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023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02338"/>
                                        </p:tgtEl>
                                        <p:attrNameLst>
                                          <p:attrName>style.visibility</p:attrName>
                                        </p:attrNameLst>
                                      </p:cBhvr>
                                      <p:to>
                                        <p:strVal val="visible"/>
                                      </p:to>
                                    </p:set>
                                  </p:childTnLst>
                                </p:cTn>
                              </p:par>
                            </p:childTnLst>
                          </p:cTn>
                        </p:par>
                        <p:par>
                          <p:cTn id="9" fill="hold" nodeType="afterGroup">
                            <p:stCondLst>
                              <p:cond delay="0"/>
                            </p:stCondLst>
                            <p:childTnLst>
                              <p:par>
                                <p:cTn id="10" presetID="22" presetClass="entr" presetSubtype="4" fill="hold" grpId="0" nodeType="afterEffect">
                                  <p:stCondLst>
                                    <p:cond delay="0"/>
                                  </p:stCondLst>
                                  <p:childTnLst>
                                    <p:set>
                                      <p:cBhvr>
                                        <p:cTn id="11" dur="1" fill="hold">
                                          <p:stCondLst>
                                            <p:cond delay="0"/>
                                          </p:stCondLst>
                                        </p:cTn>
                                        <p:tgtEl>
                                          <p:spTgt spid="1802339"/>
                                        </p:tgtEl>
                                        <p:attrNameLst>
                                          <p:attrName>style.visibility</p:attrName>
                                        </p:attrNameLst>
                                      </p:cBhvr>
                                      <p:to>
                                        <p:strVal val="visible"/>
                                      </p:to>
                                    </p:set>
                                    <p:animEffect transition="in" filter="wipe(down)">
                                      <p:cBhvr>
                                        <p:cTn id="12" dur="1000"/>
                                        <p:tgtEl>
                                          <p:spTgt spid="1802339"/>
                                        </p:tgtEl>
                                      </p:cBhvr>
                                    </p:animEffect>
                                  </p:childTnLst>
                                </p:cTn>
                              </p:par>
                            </p:childTnLst>
                          </p:cTn>
                        </p:par>
                        <p:par>
                          <p:cTn id="13" fill="hold" nodeType="afterGroup">
                            <p:stCondLst>
                              <p:cond delay="1000"/>
                            </p:stCondLst>
                            <p:childTnLst>
                              <p:par>
                                <p:cTn id="14" presetID="1" presetClass="entr" presetSubtype="0" fill="hold" nodeType="afterEffect">
                                  <p:stCondLst>
                                    <p:cond delay="0"/>
                                  </p:stCondLst>
                                  <p:childTnLst>
                                    <p:set>
                                      <p:cBhvr>
                                        <p:cTn id="15" dur="1" fill="hold">
                                          <p:stCondLst>
                                            <p:cond delay="0"/>
                                          </p:stCondLst>
                                        </p:cTn>
                                        <p:tgtEl>
                                          <p:spTgt spid="1802340"/>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802243"/>
                                        </p:tgtEl>
                                        <p:attrNameLst>
                                          <p:attrName>style.visibility</p:attrName>
                                        </p:attrNameLst>
                                      </p:cBhvr>
                                      <p:to>
                                        <p:strVal val="visible"/>
                                      </p:to>
                                    </p:set>
                                    <p:animEffect transition="in" filter="wipe(right)">
                                      <p:cBhvr>
                                        <p:cTn id="20" dur="1000"/>
                                        <p:tgtEl>
                                          <p:spTgt spid="1802243"/>
                                        </p:tgtEl>
                                      </p:cBhvr>
                                    </p:animEffect>
                                  </p:childTnLst>
                                </p:cTn>
                              </p:par>
                            </p:childTnLst>
                          </p:cTn>
                        </p:par>
                        <p:par>
                          <p:cTn id="21" fill="hold" nodeType="afterGroup">
                            <p:stCondLst>
                              <p:cond delay="1000"/>
                            </p:stCondLst>
                            <p:childTnLst>
                              <p:par>
                                <p:cTn id="22" presetID="1" presetClass="entr" presetSubtype="0" fill="hold" nodeType="afterEffect">
                                  <p:stCondLst>
                                    <p:cond delay="0"/>
                                  </p:stCondLst>
                                  <p:childTnLst>
                                    <p:set>
                                      <p:cBhvr>
                                        <p:cTn id="23" dur="1" fill="hold">
                                          <p:stCondLst>
                                            <p:cond delay="0"/>
                                          </p:stCondLst>
                                        </p:cTn>
                                        <p:tgtEl>
                                          <p:spTgt spid="1802322"/>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02245"/>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02332"/>
                                        </p:tgtEl>
                                        <p:attrNameLst>
                                          <p:attrName>style.visibility</p:attrName>
                                        </p:attrNameLst>
                                      </p:cBhvr>
                                      <p:to>
                                        <p:strVal val="visible"/>
                                      </p:to>
                                    </p:set>
                                    <p:animEffect transition="in" filter="wipe(left)">
                                      <p:cBhvr>
                                        <p:cTn id="32" dur="1000"/>
                                        <p:tgtEl>
                                          <p:spTgt spid="1802332"/>
                                        </p:tgtEl>
                                      </p:cBhvr>
                                    </p:animEffect>
                                  </p:childTnLst>
                                </p:cTn>
                              </p:par>
                            </p:childTnLst>
                          </p:cTn>
                        </p:par>
                        <p:par>
                          <p:cTn id="33" fill="hold" nodeType="afterGroup">
                            <p:stCondLst>
                              <p:cond delay="1000"/>
                            </p:stCondLst>
                            <p:childTnLst>
                              <p:par>
                                <p:cTn id="34" presetID="1" presetClass="entr" presetSubtype="0" fill="hold" nodeType="afterEffect">
                                  <p:stCondLst>
                                    <p:cond delay="0"/>
                                  </p:stCondLst>
                                  <p:childTnLst>
                                    <p:set>
                                      <p:cBhvr>
                                        <p:cTn id="35" dur="1" fill="hold">
                                          <p:stCondLst>
                                            <p:cond delay="0"/>
                                          </p:stCondLst>
                                        </p:cTn>
                                        <p:tgtEl>
                                          <p:spTgt spid="1802333"/>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802246"/>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1802244"/>
                                        </p:tgtEl>
                                        <p:attrNameLst>
                                          <p:attrName>style.visibility</p:attrName>
                                        </p:attrNameLst>
                                      </p:cBhvr>
                                      <p:to>
                                        <p:strVal val="visible"/>
                                      </p:to>
                                    </p:set>
                                    <p:animEffect transition="in" filter="wipe(right)">
                                      <p:cBhvr>
                                        <p:cTn id="44" dur="1000"/>
                                        <p:tgtEl>
                                          <p:spTgt spid="180224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802242"/>
                                        </p:tgtEl>
                                        <p:attrNameLst>
                                          <p:attrName>style.visibility</p:attrName>
                                        </p:attrNameLst>
                                      </p:cBhvr>
                                      <p:to>
                                        <p:strVal val="visible"/>
                                      </p:to>
                                    </p:set>
                                    <p:animEffect transition="in" filter="wipe(down)">
                                      <p:cBhvr>
                                        <p:cTn id="47" dur="1000"/>
                                        <p:tgtEl>
                                          <p:spTgt spid="1802242"/>
                                        </p:tgtEl>
                                      </p:cBhvr>
                                    </p:animEffect>
                                  </p:childTnLst>
                                </p:cTn>
                              </p:par>
                            </p:childTnLst>
                          </p:cTn>
                        </p:par>
                        <p:par>
                          <p:cTn id="48" fill="hold" nodeType="afterGroup">
                            <p:stCondLst>
                              <p:cond delay="1000"/>
                            </p:stCondLst>
                            <p:childTnLst>
                              <p:par>
                                <p:cTn id="49" presetID="1" presetClass="entr" presetSubtype="0" fill="hold" nodeType="afterEffect">
                                  <p:stCondLst>
                                    <p:cond delay="0"/>
                                  </p:stCondLst>
                                  <p:childTnLst>
                                    <p:set>
                                      <p:cBhvr>
                                        <p:cTn id="50" dur="1" fill="hold">
                                          <p:stCondLst>
                                            <p:cond delay="0"/>
                                          </p:stCondLst>
                                        </p:cTn>
                                        <p:tgtEl>
                                          <p:spTgt spid="180232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0235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42" grpId="0" animBg="1"/>
      <p:bldP spid="1802243" grpId="0" animBg="1"/>
      <p:bldP spid="1802244" grpId="0" animBg="1"/>
      <p:bldP spid="1802245" grpId="0" animBg="1"/>
      <p:bldP spid="1802246" grpId="0" animBg="1"/>
      <p:bldP spid="1802350" grpId="0" build="p"/>
      <p:bldP spid="1802332" grpId="0" animBg="1"/>
      <p:bldP spid="1802338" grpId="0" animBg="1"/>
      <p:bldP spid="1802339" grpId="0" animBg="1"/>
      <p:bldP spid="180234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4"/>
          <p:cNvSpPr>
            <a:spLocks noGrp="1" noChangeArrowheads="1"/>
          </p:cNvSpPr>
          <p:nvPr>
            <p:ph type="title"/>
          </p:nvPr>
        </p:nvSpPr>
        <p:spPr/>
        <p:txBody>
          <a:bodyPr/>
          <a:lstStyle/>
          <a:p>
            <a:pPr eaLnBrk="1" hangingPunct="1"/>
            <a:r>
              <a:rPr lang="en-CA" altLang="en-US"/>
              <a:t>Use Case Templates (1)</a:t>
            </a:r>
          </a:p>
        </p:txBody>
      </p:sp>
      <p:sp>
        <p:nvSpPr>
          <p:cNvPr id="92163" name="Rectangle 5"/>
          <p:cNvSpPr>
            <a:spLocks noGrp="1" noChangeArrowheads="1"/>
          </p:cNvSpPr>
          <p:nvPr>
            <p:ph type="body" idx="1"/>
          </p:nvPr>
        </p:nvSpPr>
        <p:spPr/>
        <p:txBody>
          <a:bodyPr/>
          <a:lstStyle/>
          <a:p>
            <a:pPr eaLnBrk="1" hangingPunct="1"/>
            <a:r>
              <a:rPr lang="en-CA" altLang="en-US"/>
              <a:t>There are many different templates for use cases but they often consist of a subset of the following items:</a:t>
            </a:r>
          </a:p>
          <a:p>
            <a:pPr eaLnBrk="1" hangingPunct="1"/>
            <a:r>
              <a:rPr lang="en-CA" altLang="en-US">
                <a:solidFill>
                  <a:srgbClr val="FF0000"/>
                </a:solidFill>
              </a:rPr>
              <a:t>Identifier</a:t>
            </a:r>
            <a:r>
              <a:rPr lang="en-CA" altLang="en-US"/>
              <a:t>: unique label for use case used to reference it elsewhere</a:t>
            </a:r>
          </a:p>
          <a:p>
            <a:pPr eaLnBrk="1" hangingPunct="1"/>
            <a:r>
              <a:rPr lang="en-CA" altLang="en-US">
                <a:solidFill>
                  <a:srgbClr val="FF0000"/>
                </a:solidFill>
              </a:rPr>
              <a:t>Name</a:t>
            </a:r>
            <a:r>
              <a:rPr lang="en-CA" altLang="en-US"/>
              <a:t>: succinctly state user task independently of the structure or implementation</a:t>
            </a:r>
          </a:p>
          <a:p>
            <a:pPr lvl="1" eaLnBrk="1" hangingPunct="1"/>
            <a:r>
              <a:rPr lang="en-CA" altLang="en-US"/>
              <a:t>Suggested form “verb object” (e.g., Order a product)</a:t>
            </a:r>
          </a:p>
          <a:p>
            <a:pPr eaLnBrk="1" hangingPunct="1"/>
            <a:r>
              <a:rPr lang="en-CA" altLang="en-US">
                <a:solidFill>
                  <a:srgbClr val="FF0000"/>
                </a:solidFill>
              </a:rPr>
              <a:t>Authors</a:t>
            </a:r>
            <a:r>
              <a:rPr lang="en-CA" altLang="en-US"/>
              <a:t>: people who discovered use case</a:t>
            </a:r>
          </a:p>
          <a:p>
            <a:pPr eaLnBrk="1" hangingPunct="1"/>
            <a:r>
              <a:rPr lang="en-CA" altLang="en-US">
                <a:solidFill>
                  <a:srgbClr val="FF0000"/>
                </a:solidFill>
              </a:rPr>
              <a:t>Goal</a:t>
            </a:r>
            <a:r>
              <a:rPr lang="en-CA" altLang="en-US"/>
              <a:t>: short description of expected outcome from actors’ point of view</a:t>
            </a:r>
          </a:p>
          <a:p>
            <a:pPr eaLnBrk="1" hangingPunct="1"/>
            <a:r>
              <a:rPr lang="en-CA" altLang="en-US">
                <a:solidFill>
                  <a:srgbClr val="FF0000"/>
                </a:solidFill>
              </a:rPr>
              <a:t>Preconditions</a:t>
            </a:r>
            <a:r>
              <a:rPr lang="en-CA" altLang="en-US"/>
              <a:t>: what needs to be satisfied before use case can begin</a:t>
            </a:r>
          </a:p>
          <a:p>
            <a:pPr eaLnBrk="1" hangingPunct="1"/>
            <a:r>
              <a:rPr lang="en-CA" altLang="en-US">
                <a:solidFill>
                  <a:srgbClr val="FF0000"/>
                </a:solidFill>
              </a:rPr>
              <a:t>Postconditions</a:t>
            </a:r>
            <a:r>
              <a:rPr lang="en-CA" altLang="en-US"/>
              <a:t>: state of system after completion of use case</a:t>
            </a:r>
          </a:p>
          <a:p>
            <a:pPr lvl="1" eaLnBrk="1" hangingPunct="1"/>
            <a:r>
              <a:rPr lang="en-CA" altLang="en-US"/>
              <a:t>Minimal guarantee: state of system after completion regardless of outcome</a:t>
            </a:r>
          </a:p>
        </p:txBody>
      </p:sp>
      <p:sp>
        <p:nvSpPr>
          <p:cNvPr id="92164"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
        <p:nvSpPr>
          <p:cNvPr id="92165"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25D552D2-A16D-40FF-B1ED-3C5B890510FC}" type="slidenum">
              <a:rPr lang="en-CA" altLang="en-US" sz="1200" smtClean="0"/>
              <a:pPr>
                <a:lnSpc>
                  <a:spcPct val="100000"/>
                </a:lnSpc>
                <a:spcBef>
                  <a:spcPct val="0"/>
                </a:spcBef>
                <a:buClrTx/>
                <a:buSzTx/>
                <a:buFontTx/>
                <a:buNone/>
              </a:pPr>
              <a:t>118</a:t>
            </a:fld>
            <a:endParaRPr lang="en-CA" altLang="en-US" sz="120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6"/>
          <p:cNvSpPr>
            <a:spLocks noGrp="1" noChangeArrowheads="1"/>
          </p:cNvSpPr>
          <p:nvPr>
            <p:ph type="title"/>
          </p:nvPr>
        </p:nvSpPr>
        <p:spPr/>
        <p:txBody>
          <a:bodyPr/>
          <a:lstStyle/>
          <a:p>
            <a:pPr eaLnBrk="1" hangingPunct="1"/>
            <a:r>
              <a:rPr lang="en-CA" altLang="en-US"/>
              <a:t>Use Case Templates (2)</a:t>
            </a:r>
          </a:p>
        </p:txBody>
      </p:sp>
      <p:sp>
        <p:nvSpPr>
          <p:cNvPr id="93187" name="Rectangle 7"/>
          <p:cNvSpPr>
            <a:spLocks noGrp="1" noChangeArrowheads="1"/>
          </p:cNvSpPr>
          <p:nvPr>
            <p:ph type="body" idx="1"/>
          </p:nvPr>
        </p:nvSpPr>
        <p:spPr/>
        <p:txBody>
          <a:bodyPr/>
          <a:lstStyle/>
          <a:p>
            <a:pPr eaLnBrk="1" hangingPunct="1"/>
            <a:r>
              <a:rPr lang="en-CA" altLang="en-US" dirty="0">
                <a:solidFill>
                  <a:srgbClr val="FF0000"/>
                </a:solidFill>
              </a:rPr>
              <a:t>Primary actor</a:t>
            </a:r>
            <a:r>
              <a:rPr lang="en-CA" altLang="en-US" dirty="0"/>
              <a:t>: initiates the use case</a:t>
            </a:r>
          </a:p>
          <a:p>
            <a:pPr eaLnBrk="1" hangingPunct="1"/>
            <a:r>
              <a:rPr lang="en-CA" altLang="en-US" dirty="0">
                <a:solidFill>
                  <a:srgbClr val="FF0000"/>
                </a:solidFill>
              </a:rPr>
              <a:t>Participants (secondary actors)</a:t>
            </a:r>
            <a:r>
              <a:rPr lang="en-CA" altLang="en-US" dirty="0"/>
              <a:t>: other actors involved in use case, provide services to the system and interact with the system after the use case was initiated </a:t>
            </a:r>
          </a:p>
          <a:p>
            <a:pPr eaLnBrk="1" hangingPunct="1"/>
            <a:r>
              <a:rPr lang="en-CA" altLang="en-US" dirty="0">
                <a:solidFill>
                  <a:srgbClr val="FF0000"/>
                </a:solidFill>
              </a:rPr>
              <a:t>Related requirements</a:t>
            </a:r>
            <a:r>
              <a:rPr lang="en-CA" altLang="en-US" dirty="0"/>
              <a:t>: identifiers of functional and non-functional requirements linked to the use case</a:t>
            </a:r>
          </a:p>
          <a:p>
            <a:pPr eaLnBrk="1" hangingPunct="1"/>
            <a:r>
              <a:rPr lang="en-CA" altLang="en-US" dirty="0">
                <a:solidFill>
                  <a:srgbClr val="FF0000"/>
                </a:solidFill>
              </a:rPr>
              <a:t>Related use cases</a:t>
            </a:r>
            <a:r>
              <a:rPr lang="en-CA" altLang="en-US" dirty="0"/>
              <a:t>: identifiers of related use cases</a:t>
            </a:r>
          </a:p>
          <a:p>
            <a:pPr lvl="1" eaLnBrk="1" hangingPunct="1"/>
            <a:r>
              <a:rPr lang="en-CA" altLang="en-US" dirty="0"/>
              <a:t>Specify relationship: e.g. </a:t>
            </a:r>
          </a:p>
          <a:p>
            <a:pPr lvl="3" eaLnBrk="1" hangingPunct="1"/>
            <a:r>
              <a:rPr lang="en-CA" altLang="en-US" dirty="0"/>
              <a:t>Supposes use case UC2 has been successfully completed</a:t>
            </a:r>
          </a:p>
          <a:p>
            <a:pPr lvl="3" eaLnBrk="1" hangingPunct="1"/>
            <a:r>
              <a:rPr lang="en-CA" altLang="en-US" dirty="0"/>
              <a:t>Alternative to use case UC3</a:t>
            </a:r>
          </a:p>
          <a:p>
            <a:pPr lvl="3" eaLnBrk="1" hangingPunct="1"/>
            <a:r>
              <a:rPr lang="en-CA" altLang="en-US" dirty="0"/>
              <a:t>...</a:t>
            </a:r>
          </a:p>
          <a:p>
            <a:pPr eaLnBrk="1" hangingPunct="1"/>
            <a:r>
              <a:rPr lang="en-CA" altLang="en-US" dirty="0">
                <a:solidFill>
                  <a:srgbClr val="FF0000"/>
                </a:solidFill>
              </a:rPr>
              <a:t>Description of events</a:t>
            </a:r>
            <a:r>
              <a:rPr lang="en-CA" altLang="en-US" dirty="0"/>
              <a:t> (scenarios)</a:t>
            </a:r>
          </a:p>
          <a:p>
            <a:pPr lvl="1" eaLnBrk="1" hangingPunct="1"/>
            <a:r>
              <a:rPr lang="en-CA" altLang="en-US" dirty="0"/>
              <a:t>Different use case description formats</a:t>
            </a:r>
          </a:p>
          <a:p>
            <a:pPr lvl="1" eaLnBrk="1" hangingPunct="1"/>
            <a:r>
              <a:rPr lang="en-CA" altLang="en-US" dirty="0"/>
              <a:t>Narrative, Simple column, Multiple columns</a:t>
            </a:r>
          </a:p>
        </p:txBody>
      </p:sp>
      <p:sp>
        <p:nvSpPr>
          <p:cNvPr id="93188" name="Text Box 8"/>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
        <p:nvSpPr>
          <p:cNvPr id="93189"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3F924826-2C29-48E7-982A-7F2D0DB09837}" type="slidenum">
              <a:rPr lang="en-CA" altLang="en-US" sz="1200" smtClean="0"/>
              <a:pPr>
                <a:lnSpc>
                  <a:spcPct val="100000"/>
                </a:lnSpc>
                <a:spcBef>
                  <a:spcPct val="0"/>
                </a:spcBef>
                <a:buClrTx/>
                <a:buSzTx/>
                <a:buFontTx/>
                <a:buNone/>
              </a:pPr>
              <a:t>119</a:t>
            </a:fld>
            <a:endParaRPr lang="en-CA" altLang="en-US" sz="120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a:lnSpc>
                <a:spcPct val="100000"/>
              </a:lnSpc>
              <a:spcBef>
                <a:spcPct val="0"/>
              </a:spcBef>
              <a:buClrTx/>
              <a:buSzTx/>
              <a:buFontTx/>
              <a:buNone/>
            </a:pPr>
            <a:fld id="{31739138-92D9-4830-8610-1869D060C606}" type="slidenum">
              <a:rPr lang="en-CA" altLang="en-US" sz="1200" smtClean="0"/>
              <a:pPr>
                <a:lnSpc>
                  <a:spcPct val="100000"/>
                </a:lnSpc>
                <a:spcBef>
                  <a:spcPct val="0"/>
                </a:spcBef>
                <a:buClrTx/>
                <a:buSzTx/>
                <a:buFontTx/>
                <a:buNone/>
              </a:pPr>
              <a:t>12</a:t>
            </a:fld>
            <a:endParaRPr lang="en-CA" altLang="en-US" sz="1200"/>
          </a:p>
        </p:txBody>
      </p:sp>
      <p:sp>
        <p:nvSpPr>
          <p:cNvPr id="13315" name="Rectangle 6"/>
          <p:cNvSpPr>
            <a:spLocks noGrp="1" noChangeArrowheads="1"/>
          </p:cNvSpPr>
          <p:nvPr>
            <p:ph type="title"/>
          </p:nvPr>
        </p:nvSpPr>
        <p:spPr/>
        <p:txBody>
          <a:bodyPr/>
          <a:lstStyle/>
          <a:p>
            <a:pPr eaLnBrk="1" hangingPunct="1"/>
            <a:r>
              <a:rPr lang="en-CA" altLang="en-US"/>
              <a:t>Sources of Requirements</a:t>
            </a:r>
          </a:p>
        </p:txBody>
      </p:sp>
      <p:sp>
        <p:nvSpPr>
          <p:cNvPr id="13316" name="Rectangle 7"/>
          <p:cNvSpPr>
            <a:spLocks noGrp="1" noChangeArrowheads="1"/>
          </p:cNvSpPr>
          <p:nvPr>
            <p:ph type="body" idx="1"/>
          </p:nvPr>
        </p:nvSpPr>
        <p:spPr/>
        <p:txBody>
          <a:bodyPr/>
          <a:lstStyle/>
          <a:p>
            <a:pPr eaLnBrk="1" hangingPunct="1">
              <a:lnSpc>
                <a:spcPct val="100000"/>
              </a:lnSpc>
            </a:pPr>
            <a:r>
              <a:rPr lang="en-CA" altLang="en-US" dirty="0"/>
              <a:t>Various stakeholders</a:t>
            </a:r>
          </a:p>
          <a:p>
            <a:pPr lvl="1" eaLnBrk="1" hangingPunct="1">
              <a:lnSpc>
                <a:spcPct val="100000"/>
              </a:lnSpc>
            </a:pPr>
            <a:r>
              <a:rPr lang="en-CA" altLang="en-US" dirty="0"/>
              <a:t>Clients, customers, users (past and future), buyers, managers, domain experts, developers, marketing and QA people, lawyers, people involved in related systems, anyone who can bring added value!</a:t>
            </a:r>
          </a:p>
          <a:p>
            <a:pPr eaLnBrk="1" hangingPunct="1">
              <a:lnSpc>
                <a:spcPct val="100000"/>
              </a:lnSpc>
            </a:pPr>
            <a:r>
              <a:rPr lang="en-CA" altLang="en-US" dirty="0"/>
              <a:t>Pre-existing systems</a:t>
            </a:r>
          </a:p>
          <a:p>
            <a:pPr lvl="1" eaLnBrk="1" hangingPunct="1">
              <a:lnSpc>
                <a:spcPct val="100000"/>
              </a:lnSpc>
            </a:pPr>
            <a:r>
              <a:rPr lang="en-CA" altLang="en-US" dirty="0"/>
              <a:t>Not necessarily software systems</a:t>
            </a:r>
          </a:p>
          <a:p>
            <a:pPr eaLnBrk="1" hangingPunct="1">
              <a:lnSpc>
                <a:spcPct val="100000"/>
              </a:lnSpc>
            </a:pPr>
            <a:r>
              <a:rPr lang="en-CA" altLang="en-US" dirty="0"/>
              <a:t>Pre-existing documentation</a:t>
            </a:r>
          </a:p>
          <a:p>
            <a:pPr eaLnBrk="1" hangingPunct="1">
              <a:lnSpc>
                <a:spcPct val="100000"/>
              </a:lnSpc>
            </a:pPr>
            <a:r>
              <a:rPr lang="en-CA" altLang="en-US" dirty="0"/>
              <a:t>Competing systems</a:t>
            </a:r>
          </a:p>
          <a:p>
            <a:pPr eaLnBrk="1" hangingPunct="1">
              <a:lnSpc>
                <a:spcPct val="100000"/>
              </a:lnSpc>
            </a:pPr>
            <a:r>
              <a:rPr lang="en-CA" altLang="en-US" dirty="0"/>
              <a:t>Documentation about interfacing systems</a:t>
            </a:r>
          </a:p>
          <a:p>
            <a:pPr eaLnBrk="1" hangingPunct="1">
              <a:lnSpc>
                <a:spcPct val="100000"/>
              </a:lnSpc>
            </a:pPr>
            <a:r>
              <a:rPr lang="en-CA" altLang="en-US" dirty="0"/>
              <a:t>Standards, policies, collective agreements, legislation</a:t>
            </a:r>
          </a:p>
          <a:p>
            <a:pPr eaLnBrk="1" hangingPunct="1">
              <a:lnSpc>
                <a:spcPct val="100000"/>
              </a:lnSpc>
            </a:pPr>
            <a:r>
              <a:rPr lang="en-CA" altLang="en-US" dirty="0"/>
              <a:t>…</a:t>
            </a:r>
          </a:p>
          <a:p>
            <a:pPr eaLnBrk="1" hangingPunct="1">
              <a:lnSpc>
                <a:spcPct val="100000"/>
              </a:lnSpc>
            </a:pPr>
            <a:endParaRPr lang="en-CA" altLang="en-US" dirty="0"/>
          </a:p>
        </p:txBody>
      </p:sp>
      <p:sp>
        <p:nvSpPr>
          <p:cNvPr id="13317" name="Text Box 8"/>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a:solidFill>
                  <a:srgbClr val="969696"/>
                </a:solidFill>
              </a:rPr>
              <a:t>Goals, Risks, and Challenges</a:t>
            </a:r>
            <a:r>
              <a:rPr lang="en-CA" altLang="en-US" sz="1200">
                <a:solidFill>
                  <a:schemeClr val="tx1"/>
                </a:solidFill>
              </a:rPr>
              <a:t>             </a:t>
            </a:r>
            <a:r>
              <a:rPr lang="en-CA" altLang="en-US" sz="1200" u="sng">
                <a:solidFill>
                  <a:schemeClr val="tx1"/>
                </a:solidFill>
              </a:rPr>
              <a:t>Sources of Requirements</a:t>
            </a:r>
            <a:r>
              <a:rPr lang="en-CA" altLang="en-US" sz="1200">
                <a:solidFill>
                  <a:srgbClr val="969696"/>
                </a:solidFill>
              </a:rPr>
              <a:t>             Requirements Elicitation Tasks             Elicitation Problems</a:t>
            </a:r>
          </a:p>
        </p:txBody>
      </p:sp>
    </p:spTree>
    <p:extLst>
      <p:ext uri="{BB962C8B-B14F-4D97-AF65-F5344CB8AC3E}">
        <p14:creationId xmlns:p14="http://schemas.microsoft.com/office/powerpoint/2010/main" val="23688670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4CCCF58F-C269-47A4-A716-4A20F264E384}" type="slidenum">
              <a:rPr lang="en-CA" altLang="en-US" sz="1200" smtClean="0"/>
              <a:pPr>
                <a:lnSpc>
                  <a:spcPct val="100000"/>
                </a:lnSpc>
                <a:spcBef>
                  <a:spcPct val="0"/>
                </a:spcBef>
                <a:buClrTx/>
                <a:buSzTx/>
                <a:buFontTx/>
                <a:buNone/>
              </a:pPr>
              <a:t>120</a:t>
            </a:fld>
            <a:endParaRPr lang="en-CA" altLang="en-US" sz="1200"/>
          </a:p>
        </p:txBody>
      </p:sp>
      <p:sp>
        <p:nvSpPr>
          <p:cNvPr id="94211" name="Rectangle 6"/>
          <p:cNvSpPr>
            <a:spLocks noGrp="1" noChangeArrowheads="1"/>
          </p:cNvSpPr>
          <p:nvPr>
            <p:ph type="title"/>
          </p:nvPr>
        </p:nvSpPr>
        <p:spPr/>
        <p:txBody>
          <a:bodyPr/>
          <a:lstStyle/>
          <a:p>
            <a:pPr eaLnBrk="1" hangingPunct="1"/>
            <a:r>
              <a:rPr lang="en-CA" altLang="en-US"/>
              <a:t>Use Case Templates – Narrative Form</a:t>
            </a:r>
          </a:p>
        </p:txBody>
      </p:sp>
      <p:sp>
        <p:nvSpPr>
          <p:cNvPr id="94212" name="Rectangle 7"/>
          <p:cNvSpPr>
            <a:spLocks noGrp="1" noChangeArrowheads="1"/>
          </p:cNvSpPr>
          <p:nvPr>
            <p:ph type="body" idx="1"/>
          </p:nvPr>
        </p:nvSpPr>
        <p:spPr/>
        <p:txBody>
          <a:bodyPr/>
          <a:lstStyle/>
          <a:p>
            <a:pPr eaLnBrk="1" hangingPunct="1"/>
            <a:r>
              <a:rPr lang="en-CA" altLang="en-US"/>
              <a:t>Paragraph focusing on the primary scenario and some secondary ones</a:t>
            </a:r>
          </a:p>
          <a:p>
            <a:pPr eaLnBrk="1" hangingPunct="1"/>
            <a:r>
              <a:rPr lang="en-CA" altLang="en-US"/>
              <a:t>Very useful when the stakeholders first meet</a:t>
            </a:r>
          </a:p>
        </p:txBody>
      </p:sp>
      <p:sp>
        <p:nvSpPr>
          <p:cNvPr id="94213" name="Rectangle 3"/>
          <p:cNvSpPr>
            <a:spLocks noChangeArrowheads="1"/>
          </p:cNvSpPr>
          <p:nvPr/>
        </p:nvSpPr>
        <p:spPr bwMode="auto">
          <a:xfrm>
            <a:off x="876300" y="2855913"/>
            <a:ext cx="7391400" cy="210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50000"/>
              </a:spcBef>
              <a:buClrTx/>
              <a:buSzTx/>
              <a:buFontTx/>
              <a:buNone/>
            </a:pPr>
            <a:r>
              <a:rPr lang="en-US" altLang="en-US" i="1">
                <a:solidFill>
                  <a:schemeClr val="tx1"/>
                </a:solidFill>
                <a:latin typeface="Times" pitchFamily="18" charset="0"/>
              </a:rPr>
              <a:t>A User inserts a card in the Card reader slot. The System</a:t>
            </a:r>
          </a:p>
          <a:p>
            <a:pPr>
              <a:lnSpc>
                <a:spcPct val="100000"/>
              </a:lnSpc>
              <a:spcBef>
                <a:spcPct val="50000"/>
              </a:spcBef>
              <a:buClrTx/>
              <a:buSzTx/>
              <a:buFontTx/>
              <a:buNone/>
            </a:pPr>
            <a:r>
              <a:rPr lang="en-US" altLang="en-US" i="1">
                <a:solidFill>
                  <a:schemeClr val="tx1"/>
                </a:solidFill>
                <a:latin typeface="Times" pitchFamily="18" charset="0"/>
              </a:rPr>
              <a:t>asks for a personal identification number (PIN). The User</a:t>
            </a:r>
          </a:p>
          <a:p>
            <a:pPr>
              <a:lnSpc>
                <a:spcPct val="100000"/>
              </a:lnSpc>
              <a:spcBef>
                <a:spcPct val="50000"/>
              </a:spcBef>
              <a:buClrTx/>
              <a:buSzTx/>
              <a:buFontTx/>
              <a:buNone/>
            </a:pPr>
            <a:r>
              <a:rPr lang="en-US" altLang="en-US" i="1">
                <a:solidFill>
                  <a:schemeClr val="tx1"/>
                </a:solidFill>
                <a:latin typeface="Times" pitchFamily="18" charset="0"/>
              </a:rPr>
              <a:t>enters a PIN. After checking that the user identification is</a:t>
            </a:r>
          </a:p>
          <a:p>
            <a:pPr>
              <a:lnSpc>
                <a:spcPct val="100000"/>
              </a:lnSpc>
              <a:spcBef>
                <a:spcPct val="50000"/>
              </a:spcBef>
              <a:buClrTx/>
              <a:buSzTx/>
              <a:buFontTx/>
              <a:buNone/>
            </a:pPr>
            <a:r>
              <a:rPr lang="en-US" altLang="en-US" i="1">
                <a:solidFill>
                  <a:schemeClr val="tx1"/>
                </a:solidFill>
                <a:latin typeface="Times" pitchFamily="18" charset="0"/>
              </a:rPr>
              <a:t>valid, the System asks the user to chose an operation...</a:t>
            </a:r>
            <a:endParaRPr lang="fr-CA" altLang="en-US" i="1">
              <a:solidFill>
                <a:schemeClr val="tx1"/>
              </a:solidFill>
              <a:latin typeface="Times" pitchFamily="18" charset="0"/>
            </a:endParaRPr>
          </a:p>
        </p:txBody>
      </p:sp>
      <p:sp>
        <p:nvSpPr>
          <p:cNvPr id="94214" name="Text Box 8"/>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63796966-70EF-4B06-9CC3-BD9CC5708E2D}" type="slidenum">
              <a:rPr lang="en-CA" altLang="en-US" sz="1200" smtClean="0"/>
              <a:pPr>
                <a:lnSpc>
                  <a:spcPct val="100000"/>
                </a:lnSpc>
                <a:spcBef>
                  <a:spcPct val="0"/>
                </a:spcBef>
                <a:buClrTx/>
                <a:buSzTx/>
                <a:buFontTx/>
                <a:buNone/>
              </a:pPr>
              <a:t>121</a:t>
            </a:fld>
            <a:endParaRPr lang="en-CA" altLang="en-US" sz="1200"/>
          </a:p>
        </p:txBody>
      </p:sp>
      <p:sp>
        <p:nvSpPr>
          <p:cNvPr id="95235" name="Rectangle 6"/>
          <p:cNvSpPr>
            <a:spLocks noGrp="1" noChangeArrowheads="1"/>
          </p:cNvSpPr>
          <p:nvPr>
            <p:ph type="title"/>
          </p:nvPr>
        </p:nvSpPr>
        <p:spPr/>
        <p:txBody>
          <a:bodyPr/>
          <a:lstStyle/>
          <a:p>
            <a:pPr eaLnBrk="1" hangingPunct="1"/>
            <a:r>
              <a:rPr lang="en-CA" altLang="en-US"/>
              <a:t>Use Case Templates – Simple Column Form</a:t>
            </a:r>
          </a:p>
        </p:txBody>
      </p:sp>
      <p:sp>
        <p:nvSpPr>
          <p:cNvPr id="95236" name="Rectangle 7"/>
          <p:cNvSpPr>
            <a:spLocks noGrp="1" noChangeArrowheads="1"/>
          </p:cNvSpPr>
          <p:nvPr>
            <p:ph type="body" idx="1"/>
          </p:nvPr>
        </p:nvSpPr>
        <p:spPr/>
        <p:txBody>
          <a:bodyPr/>
          <a:lstStyle/>
          <a:p>
            <a:pPr eaLnBrk="1" hangingPunct="1"/>
            <a:r>
              <a:rPr lang="en-CA" altLang="en-US"/>
              <a:t>Linear sequences (main and alternatives)</a:t>
            </a:r>
          </a:p>
        </p:txBody>
      </p:sp>
      <p:sp>
        <p:nvSpPr>
          <p:cNvPr id="95237" name="Rectangle 3"/>
          <p:cNvSpPr>
            <a:spLocks noChangeArrowheads="1"/>
          </p:cNvSpPr>
          <p:nvPr/>
        </p:nvSpPr>
        <p:spPr bwMode="auto">
          <a:xfrm>
            <a:off x="1293813" y="1738313"/>
            <a:ext cx="6557962" cy="451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50000"/>
              </a:spcBef>
              <a:buClrTx/>
              <a:buSzTx/>
              <a:buFontTx/>
              <a:buNone/>
            </a:pPr>
            <a:r>
              <a:rPr lang="en-US" altLang="en-US" sz="2000" i="1">
                <a:solidFill>
                  <a:schemeClr val="tx1"/>
                </a:solidFill>
                <a:latin typeface="Times" pitchFamily="18" charset="0"/>
              </a:rPr>
              <a:t>1. A User inserts a card in the Card reader slot.</a:t>
            </a:r>
          </a:p>
          <a:p>
            <a:pPr>
              <a:lnSpc>
                <a:spcPct val="100000"/>
              </a:lnSpc>
              <a:spcBef>
                <a:spcPct val="50000"/>
              </a:spcBef>
              <a:buClrTx/>
              <a:buSzTx/>
              <a:buFontTx/>
              <a:buNone/>
            </a:pPr>
            <a:r>
              <a:rPr lang="en-US" altLang="en-US" sz="2000" i="1">
                <a:solidFill>
                  <a:schemeClr val="tx1"/>
                </a:solidFill>
                <a:latin typeface="Times" pitchFamily="18" charset="0"/>
              </a:rPr>
              <a:t>2. The system asks for a personal identification number (PIN).</a:t>
            </a:r>
          </a:p>
          <a:p>
            <a:pPr>
              <a:lnSpc>
                <a:spcPct val="100000"/>
              </a:lnSpc>
              <a:spcBef>
                <a:spcPct val="50000"/>
              </a:spcBef>
              <a:buClrTx/>
              <a:buSzTx/>
              <a:buFontTx/>
              <a:buNone/>
            </a:pPr>
            <a:r>
              <a:rPr lang="en-US" altLang="en-US" sz="2000" i="1">
                <a:solidFill>
                  <a:schemeClr val="tx1"/>
                </a:solidFill>
                <a:latin typeface="Times" pitchFamily="18" charset="0"/>
              </a:rPr>
              <a:t>3. The User enters a PIN.</a:t>
            </a:r>
          </a:p>
          <a:p>
            <a:pPr>
              <a:lnSpc>
                <a:spcPct val="100000"/>
              </a:lnSpc>
              <a:spcBef>
                <a:spcPct val="50000"/>
              </a:spcBef>
              <a:buClrTx/>
              <a:buSzTx/>
              <a:buFontTx/>
              <a:buNone/>
            </a:pPr>
            <a:r>
              <a:rPr lang="en-US" altLang="en-US" sz="2000" i="1">
                <a:solidFill>
                  <a:schemeClr val="tx1"/>
                </a:solidFill>
                <a:latin typeface="Times" pitchFamily="18" charset="0"/>
              </a:rPr>
              <a:t>4. The System checks that the user identification is valid.</a:t>
            </a:r>
          </a:p>
          <a:p>
            <a:pPr>
              <a:lnSpc>
                <a:spcPct val="100000"/>
              </a:lnSpc>
              <a:spcBef>
                <a:spcPct val="50000"/>
              </a:spcBef>
              <a:buClrTx/>
              <a:buSzTx/>
              <a:buFontTx/>
              <a:buNone/>
            </a:pPr>
            <a:r>
              <a:rPr lang="en-US" altLang="en-US" sz="2000" i="1">
                <a:solidFill>
                  <a:schemeClr val="tx1"/>
                </a:solidFill>
                <a:latin typeface="Times" pitchFamily="18" charset="0"/>
              </a:rPr>
              <a:t>5. The System asks the user to chose an operation</a:t>
            </a:r>
          </a:p>
          <a:p>
            <a:pPr>
              <a:lnSpc>
                <a:spcPct val="100000"/>
              </a:lnSpc>
              <a:spcBef>
                <a:spcPct val="50000"/>
              </a:spcBef>
              <a:buClrTx/>
              <a:buSzTx/>
              <a:buFontTx/>
              <a:buNone/>
            </a:pPr>
            <a:endParaRPr lang="en-US" altLang="en-US" sz="2000" i="1">
              <a:solidFill>
                <a:schemeClr val="tx1"/>
              </a:solidFill>
              <a:latin typeface="Times" pitchFamily="18" charset="0"/>
            </a:endParaRPr>
          </a:p>
          <a:p>
            <a:pPr>
              <a:lnSpc>
                <a:spcPct val="100000"/>
              </a:lnSpc>
              <a:spcBef>
                <a:spcPct val="50000"/>
              </a:spcBef>
              <a:buClrTx/>
              <a:buSzTx/>
              <a:buFontTx/>
              <a:buNone/>
            </a:pPr>
            <a:r>
              <a:rPr lang="en-US" altLang="en-US" sz="2000" i="1">
                <a:solidFill>
                  <a:schemeClr val="tx1"/>
                </a:solidFill>
                <a:latin typeface="Times" pitchFamily="18" charset="0"/>
              </a:rPr>
              <a:t>1.a The Card is not valid.</a:t>
            </a:r>
          </a:p>
          <a:p>
            <a:pPr>
              <a:lnSpc>
                <a:spcPct val="100000"/>
              </a:lnSpc>
              <a:spcBef>
                <a:spcPct val="50000"/>
              </a:spcBef>
              <a:buClrTx/>
              <a:buSzTx/>
              <a:buFontTx/>
              <a:buNone/>
            </a:pPr>
            <a:r>
              <a:rPr lang="en-US" altLang="en-US" sz="2000" i="1">
                <a:solidFill>
                  <a:schemeClr val="tx1"/>
                </a:solidFill>
                <a:latin typeface="Times" pitchFamily="18" charset="0"/>
              </a:rPr>
              <a:t>1.a.1. The System ejects the Card.</a:t>
            </a:r>
          </a:p>
          <a:p>
            <a:pPr>
              <a:lnSpc>
                <a:spcPct val="100000"/>
              </a:lnSpc>
              <a:spcBef>
                <a:spcPct val="50000"/>
              </a:spcBef>
              <a:buClrTx/>
              <a:buSzTx/>
              <a:buFontTx/>
              <a:buNone/>
            </a:pPr>
            <a:r>
              <a:rPr lang="en-US" altLang="en-US" sz="2000" i="1">
                <a:solidFill>
                  <a:schemeClr val="tx1"/>
                </a:solidFill>
                <a:latin typeface="Times" pitchFamily="18" charset="0"/>
              </a:rPr>
              <a:t>4.a The User identification is not valid.</a:t>
            </a:r>
          </a:p>
          <a:p>
            <a:pPr>
              <a:lnSpc>
                <a:spcPct val="100000"/>
              </a:lnSpc>
              <a:spcBef>
                <a:spcPct val="50000"/>
              </a:spcBef>
              <a:buClrTx/>
              <a:buSzTx/>
              <a:buFontTx/>
              <a:buNone/>
            </a:pPr>
            <a:r>
              <a:rPr lang="en-US" altLang="en-US" sz="2000" i="1">
                <a:solidFill>
                  <a:schemeClr val="tx1"/>
                </a:solidFill>
                <a:latin typeface="Times" pitchFamily="18" charset="0"/>
              </a:rPr>
              <a:t>4.a.1 The System ejects the Card.</a:t>
            </a:r>
            <a:endParaRPr lang="fr-CA" altLang="en-US" sz="2000" i="1">
              <a:solidFill>
                <a:schemeClr val="tx1"/>
              </a:solidFill>
              <a:latin typeface="Times" pitchFamily="18" charset="0"/>
            </a:endParaRPr>
          </a:p>
        </p:txBody>
      </p:sp>
      <p:sp>
        <p:nvSpPr>
          <p:cNvPr id="95238" name="Text Box 8"/>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5"/>
          <p:cNvSpPr>
            <a:spLocks noGrp="1" noChangeArrowheads="1"/>
          </p:cNvSpPr>
          <p:nvPr>
            <p:ph type="title"/>
          </p:nvPr>
        </p:nvSpPr>
        <p:spPr/>
        <p:txBody>
          <a:bodyPr/>
          <a:lstStyle/>
          <a:p>
            <a:pPr eaLnBrk="1" hangingPunct="1"/>
            <a:r>
              <a:rPr lang="en-CA" altLang="en-US"/>
              <a:t>Use Case Templates – Multiple Column Form</a:t>
            </a:r>
          </a:p>
        </p:txBody>
      </p:sp>
      <p:sp>
        <p:nvSpPr>
          <p:cNvPr id="96259" name="Rectangle 6"/>
          <p:cNvSpPr>
            <a:spLocks noGrp="1" noChangeArrowheads="1"/>
          </p:cNvSpPr>
          <p:nvPr>
            <p:ph type="body" idx="1"/>
          </p:nvPr>
        </p:nvSpPr>
        <p:spPr/>
        <p:txBody>
          <a:bodyPr/>
          <a:lstStyle/>
          <a:p>
            <a:pPr eaLnBrk="1" hangingPunct="1"/>
            <a:r>
              <a:rPr lang="en-CA" altLang="en-US"/>
              <a:t>One column per actor</a:t>
            </a:r>
          </a:p>
          <a:p>
            <a:pPr eaLnBrk="1" hangingPunct="1"/>
            <a:r>
              <a:rPr lang="en-CA" altLang="en-US"/>
              <a:t>Allows for a more detailed view</a:t>
            </a:r>
          </a:p>
          <a:p>
            <a:pPr eaLnBrk="1" hangingPunct="1"/>
            <a:endParaRPr lang="en-CA" altLang="en-US"/>
          </a:p>
        </p:txBody>
      </p:sp>
      <p:graphicFrame>
        <p:nvGraphicFramePr>
          <p:cNvPr id="96260" name="Object 3"/>
          <p:cNvGraphicFramePr>
            <a:graphicFrameLocks noChangeAspect="1"/>
          </p:cNvGraphicFramePr>
          <p:nvPr>
            <p:extLst>
              <p:ext uri="{D42A27DB-BD31-4B8C-83A1-F6EECF244321}">
                <p14:modId xmlns:p14="http://schemas.microsoft.com/office/powerpoint/2010/main" val="10337791"/>
              </p:ext>
            </p:extLst>
          </p:nvPr>
        </p:nvGraphicFramePr>
        <p:xfrm>
          <a:off x="238408" y="1991833"/>
          <a:ext cx="8450267" cy="4012018"/>
        </p:xfrm>
        <a:graphic>
          <a:graphicData uri="http://schemas.openxmlformats.org/presentationml/2006/ole">
            <mc:AlternateContent xmlns:mc="http://schemas.openxmlformats.org/markup-compatibility/2006">
              <mc:Choice xmlns:v="urn:schemas-microsoft-com:vml" Requires="v">
                <p:oleObj spid="_x0000_s96321" name="Document" r:id="rId4" imgW="8096400" imgH="4772160" progId="Word.Document.8">
                  <p:embed/>
                </p:oleObj>
              </mc:Choice>
              <mc:Fallback>
                <p:oleObj name="Document" r:id="rId4" imgW="8096400" imgH="477216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t="10948" b="15440"/>
                      <a:stretch>
                        <a:fillRect/>
                      </a:stretch>
                    </p:blipFill>
                    <p:spPr bwMode="auto">
                      <a:xfrm>
                        <a:off x="238408" y="1991833"/>
                        <a:ext cx="8450267" cy="4012018"/>
                      </a:xfrm>
                      <a:prstGeom prst="rect">
                        <a:avLst/>
                      </a:prstGeom>
                      <a:noFill/>
                      <a:ln>
                        <a:noFill/>
                      </a:ln>
                      <a:effectLst/>
                      <a:extLst/>
                    </p:spPr>
                  </p:pic>
                </p:oleObj>
              </mc:Fallback>
            </mc:AlternateContent>
          </a:graphicData>
        </a:graphic>
      </p:graphicFrame>
      <p:sp>
        <p:nvSpPr>
          <p:cNvPr id="96261" name="Text Box 7"/>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
        <p:nvSpPr>
          <p:cNvPr id="96262"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00273DDD-9515-44C0-A8D4-1136F374E6C3}" type="slidenum">
              <a:rPr lang="en-CA" altLang="en-US" sz="1200" smtClean="0"/>
              <a:pPr>
                <a:lnSpc>
                  <a:spcPct val="100000"/>
                </a:lnSpc>
                <a:spcBef>
                  <a:spcPct val="0"/>
                </a:spcBef>
                <a:buClrTx/>
                <a:buSzTx/>
                <a:buFontTx/>
                <a:buNone/>
              </a:pPr>
              <a:t>122</a:t>
            </a:fld>
            <a:endParaRPr lang="en-CA" altLang="en-US" sz="120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4"/>
          <p:cNvSpPr>
            <a:spLocks noGrp="1" noChangeArrowheads="1"/>
          </p:cNvSpPr>
          <p:nvPr>
            <p:ph type="title"/>
          </p:nvPr>
        </p:nvSpPr>
        <p:spPr/>
        <p:txBody>
          <a:bodyPr/>
          <a:lstStyle/>
          <a:p>
            <a:pPr eaLnBrk="1" hangingPunct="1"/>
            <a:r>
              <a:rPr lang="en-CA" altLang="en-US"/>
              <a:t>Use Case Diagrams</a:t>
            </a:r>
          </a:p>
        </p:txBody>
      </p:sp>
      <p:sp>
        <p:nvSpPr>
          <p:cNvPr id="87043" name="Rectangle 5"/>
          <p:cNvSpPr>
            <a:spLocks noGrp="1" noChangeArrowheads="1"/>
          </p:cNvSpPr>
          <p:nvPr>
            <p:ph type="body" idx="1"/>
          </p:nvPr>
        </p:nvSpPr>
        <p:spPr/>
        <p:txBody>
          <a:bodyPr/>
          <a:lstStyle/>
          <a:p>
            <a:pPr eaLnBrk="1" hangingPunct="1"/>
            <a:r>
              <a:rPr lang="en-CA" altLang="en-US"/>
              <a:t>To define system boundary (subject), actors, and use cases</a:t>
            </a:r>
          </a:p>
          <a:p>
            <a:pPr lvl="1" eaLnBrk="1" hangingPunct="1"/>
            <a:r>
              <a:rPr lang="en-CA" altLang="en-US"/>
              <a:t>Subject could be: a physical system, a component, a subsystem, a class</a:t>
            </a:r>
          </a:p>
          <a:p>
            <a:pPr eaLnBrk="1" hangingPunct="1"/>
            <a:r>
              <a:rPr lang="en-CA" altLang="en-US"/>
              <a:t>To structure and relate use cases</a:t>
            </a:r>
          </a:p>
          <a:p>
            <a:pPr lvl="1" eaLnBrk="1" hangingPunct="1"/>
            <a:r>
              <a:rPr lang="en-CA" altLang="en-US"/>
              <a:t>Associate actors with use cases</a:t>
            </a:r>
          </a:p>
          <a:p>
            <a:pPr lvl="1" eaLnBrk="1" hangingPunct="1"/>
            <a:r>
              <a:rPr lang="en-CA" altLang="en-US"/>
              <a:t>Include relation</a:t>
            </a:r>
          </a:p>
          <a:p>
            <a:pPr lvl="1" eaLnBrk="1" hangingPunct="1"/>
            <a:r>
              <a:rPr lang="en-CA" altLang="en-US"/>
              <a:t>Extend relation</a:t>
            </a:r>
          </a:p>
          <a:p>
            <a:pPr lvl="1" eaLnBrk="1" hangingPunct="1"/>
            <a:r>
              <a:rPr lang="en-CA" altLang="en-US"/>
              <a:t>Generalization (of actors and use cases)</a:t>
            </a:r>
          </a:p>
        </p:txBody>
      </p:sp>
      <p:sp>
        <p:nvSpPr>
          <p:cNvPr id="87044"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
        <p:nvSpPr>
          <p:cNvPr id="87045"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A9CB7FA1-C4D2-484F-89D1-DE2D677DFDDB}" type="slidenum">
              <a:rPr lang="en-CA" altLang="en-US" sz="1200" smtClean="0"/>
              <a:pPr>
                <a:lnSpc>
                  <a:spcPct val="100000"/>
                </a:lnSpc>
                <a:spcBef>
                  <a:spcPct val="0"/>
                </a:spcBef>
                <a:buClrTx/>
                <a:buSzTx/>
                <a:buFontTx/>
                <a:buNone/>
              </a:pPr>
              <a:t>123</a:t>
            </a:fld>
            <a:endParaRPr lang="en-CA" altLang="en-US" sz="120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F0BD9321-66AD-4938-97E4-DCC010037CC7}" type="slidenum">
              <a:rPr lang="en-CA" altLang="en-US" sz="1200" smtClean="0"/>
              <a:pPr>
                <a:lnSpc>
                  <a:spcPct val="100000"/>
                </a:lnSpc>
                <a:spcBef>
                  <a:spcPct val="0"/>
                </a:spcBef>
                <a:buClrTx/>
                <a:buSzTx/>
                <a:buFontTx/>
                <a:buNone/>
              </a:pPr>
              <a:t>124</a:t>
            </a:fld>
            <a:endParaRPr lang="en-CA" altLang="en-US" sz="1200"/>
          </a:p>
        </p:txBody>
      </p:sp>
      <p:sp>
        <p:nvSpPr>
          <p:cNvPr id="88067" name="Rectangle 4"/>
          <p:cNvSpPr>
            <a:spLocks noGrp="1" noChangeArrowheads="1"/>
          </p:cNvSpPr>
          <p:nvPr>
            <p:ph type="title"/>
          </p:nvPr>
        </p:nvSpPr>
        <p:spPr/>
        <p:txBody>
          <a:bodyPr/>
          <a:lstStyle/>
          <a:p>
            <a:pPr eaLnBrk="1" hangingPunct="1"/>
            <a:r>
              <a:rPr lang="en-CA" altLang="en-US"/>
              <a:t>Use Case Diagrams </a:t>
            </a:r>
            <a:r>
              <a:rPr lang="en-US" altLang="en-US"/>
              <a:t>– </a:t>
            </a:r>
            <a:r>
              <a:rPr lang="en-CA" altLang="en-US"/>
              <a:t>&lt;&lt;include&gt;&gt; (Inclusions)</a:t>
            </a:r>
          </a:p>
        </p:txBody>
      </p:sp>
      <p:sp>
        <p:nvSpPr>
          <p:cNvPr id="88068" name="Rectangle 5"/>
          <p:cNvSpPr>
            <a:spLocks noGrp="1" noChangeArrowheads="1"/>
          </p:cNvSpPr>
          <p:nvPr>
            <p:ph type="body" idx="1"/>
          </p:nvPr>
        </p:nvSpPr>
        <p:spPr/>
        <p:txBody>
          <a:bodyPr/>
          <a:lstStyle/>
          <a:p>
            <a:pPr eaLnBrk="1" hangingPunct="1"/>
            <a:r>
              <a:rPr lang="en-CA" altLang="en-US"/>
              <a:t>Inclusions allow one to express </a:t>
            </a:r>
            <a:r>
              <a:rPr lang="en-CA" altLang="en-US">
                <a:solidFill>
                  <a:srgbClr val="FF0000"/>
                </a:solidFill>
              </a:rPr>
              <a:t>commonality</a:t>
            </a:r>
            <a:r>
              <a:rPr lang="en-CA" altLang="en-US"/>
              <a:t> between several different use cases</a:t>
            </a:r>
          </a:p>
          <a:p>
            <a:pPr eaLnBrk="1" hangingPunct="1"/>
            <a:r>
              <a:rPr lang="en-CA" altLang="en-US"/>
              <a:t>Inclusions are included in other use cases</a:t>
            </a:r>
          </a:p>
          <a:p>
            <a:pPr lvl="1" eaLnBrk="1" hangingPunct="1"/>
            <a:r>
              <a:rPr lang="en-CA" altLang="en-US"/>
              <a:t>Even very different use cases can share a sequence of actions (reuse)</a:t>
            </a:r>
          </a:p>
          <a:p>
            <a:pPr lvl="1" eaLnBrk="1" hangingPunct="1"/>
            <a:r>
              <a:rPr lang="en-CA" altLang="en-US"/>
              <a:t>Enable you to avoid repeating details in many use cases (consistency)</a:t>
            </a:r>
          </a:p>
          <a:p>
            <a:pPr eaLnBrk="1" hangingPunct="1"/>
            <a:r>
              <a:rPr lang="en-US" altLang="en-US"/>
              <a:t>An inclusion </a:t>
            </a:r>
            <a:r>
              <a:rPr lang="en-CA" altLang="en-US"/>
              <a:t>represents the execution of a lower-level task with a lower-level goal (</a:t>
            </a:r>
            <a:r>
              <a:rPr lang="en-CA" altLang="en-US">
                <a:sym typeface="Wingdings" pitchFamily="2" charset="2"/>
              </a:rPr>
              <a:t> decomposition</a:t>
            </a:r>
            <a:r>
              <a:rPr lang="en-CA" altLang="en-US"/>
              <a:t> of complex tasks)</a:t>
            </a:r>
          </a:p>
          <a:p>
            <a:pPr eaLnBrk="1" hangingPunct="1"/>
            <a:endParaRPr lang="en-CA" altLang="en-US"/>
          </a:p>
          <a:p>
            <a:pPr eaLnBrk="1" hangingPunct="1"/>
            <a:r>
              <a:rPr lang="en-CA" altLang="en-US"/>
              <a:t>Base use case references the included use case as needed</a:t>
            </a:r>
          </a:p>
          <a:p>
            <a:pPr eaLnBrk="1" hangingPunct="1"/>
            <a:r>
              <a:rPr lang="en-CA" altLang="en-US"/>
              <a:t>Base use case cannot exist without the included use case</a:t>
            </a:r>
          </a:p>
          <a:p>
            <a:pPr eaLnBrk="1" hangingPunct="1"/>
            <a:r>
              <a:rPr lang="en-CA" altLang="en-US"/>
              <a:t>When included use case is done, control returns to base use case</a:t>
            </a:r>
          </a:p>
          <a:p>
            <a:pPr eaLnBrk="1" hangingPunct="1"/>
            <a:r>
              <a:rPr lang="en-CA" altLang="en-US"/>
              <a:t>Disadvantage: have to look in multiple places to understand use case</a:t>
            </a:r>
          </a:p>
        </p:txBody>
      </p:sp>
      <p:sp>
        <p:nvSpPr>
          <p:cNvPr id="88069"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4D2DFAB9-2753-46F1-B407-88FB6E49322D}" type="slidenum">
              <a:rPr lang="en-CA" altLang="en-US" sz="1200" smtClean="0"/>
              <a:pPr>
                <a:lnSpc>
                  <a:spcPct val="100000"/>
                </a:lnSpc>
                <a:spcBef>
                  <a:spcPct val="0"/>
                </a:spcBef>
                <a:buClrTx/>
                <a:buSzTx/>
                <a:buFontTx/>
                <a:buNone/>
              </a:pPr>
              <a:t>125</a:t>
            </a:fld>
            <a:endParaRPr lang="en-CA" altLang="en-US" sz="1200"/>
          </a:p>
        </p:txBody>
      </p:sp>
      <p:sp>
        <p:nvSpPr>
          <p:cNvPr id="89091" name="Rectangle 4"/>
          <p:cNvSpPr>
            <a:spLocks noGrp="1" noChangeArrowheads="1"/>
          </p:cNvSpPr>
          <p:nvPr>
            <p:ph type="title"/>
          </p:nvPr>
        </p:nvSpPr>
        <p:spPr/>
        <p:txBody>
          <a:bodyPr/>
          <a:lstStyle/>
          <a:p>
            <a:pPr eaLnBrk="1" hangingPunct="1"/>
            <a:r>
              <a:rPr lang="en-CA" altLang="en-US"/>
              <a:t>Use Case Diagrams </a:t>
            </a:r>
            <a:r>
              <a:rPr lang="en-US" altLang="en-US"/>
              <a:t>– </a:t>
            </a:r>
            <a:r>
              <a:rPr lang="en-CA" altLang="en-US"/>
              <a:t>&lt;&lt;extend&gt;&gt; (Extensions</a:t>
            </a:r>
            <a:r>
              <a:rPr lang="en-US" altLang="en-US"/>
              <a:t>)</a:t>
            </a:r>
            <a:endParaRPr lang="en-CA" altLang="en-US"/>
          </a:p>
        </p:txBody>
      </p:sp>
      <p:sp>
        <p:nvSpPr>
          <p:cNvPr id="89092" name="Rectangle 5"/>
          <p:cNvSpPr>
            <a:spLocks noGrp="1" noChangeArrowheads="1"/>
          </p:cNvSpPr>
          <p:nvPr>
            <p:ph type="body" idx="1"/>
          </p:nvPr>
        </p:nvSpPr>
        <p:spPr/>
        <p:txBody>
          <a:bodyPr/>
          <a:lstStyle/>
          <a:p>
            <a:pPr eaLnBrk="1" hangingPunct="1"/>
            <a:r>
              <a:rPr lang="en-CA" altLang="en-US"/>
              <a:t>Used to make </a:t>
            </a:r>
            <a:r>
              <a:rPr lang="en-CA" altLang="en-US">
                <a:solidFill>
                  <a:srgbClr val="FF0000"/>
                </a:solidFill>
              </a:rPr>
              <a:t>optional</a:t>
            </a:r>
            <a:r>
              <a:rPr lang="en-CA" altLang="en-US"/>
              <a:t> interactions explicit or to handle </a:t>
            </a:r>
            <a:r>
              <a:rPr lang="en-CA" altLang="en-US">
                <a:solidFill>
                  <a:srgbClr val="FF0000"/>
                </a:solidFill>
              </a:rPr>
              <a:t>exceptional</a:t>
            </a:r>
            <a:r>
              <a:rPr lang="en-CA" altLang="en-US"/>
              <a:t> cases</a:t>
            </a:r>
          </a:p>
          <a:p>
            <a:pPr eaLnBrk="1" hangingPunct="1"/>
            <a:r>
              <a:rPr lang="en-CA" altLang="en-US"/>
              <a:t>By creating separate use case extensions, the description of the basic use case remains simple</a:t>
            </a:r>
          </a:p>
          <a:p>
            <a:pPr lvl="1" eaLnBrk="1" hangingPunct="1"/>
            <a:r>
              <a:rPr lang="en-CA" altLang="en-US"/>
              <a:t>Note: the base use case can still be executed without the use case extension</a:t>
            </a:r>
          </a:p>
          <a:p>
            <a:pPr eaLnBrk="1" hangingPunct="1"/>
            <a:endParaRPr lang="en-CA" altLang="en-US"/>
          </a:p>
          <a:p>
            <a:pPr eaLnBrk="1" hangingPunct="1"/>
            <a:r>
              <a:rPr lang="en-CA" altLang="en-US"/>
              <a:t>Extension points must be created explicitly in the base use case</a:t>
            </a:r>
            <a:endParaRPr lang="en-US" altLang="en-US"/>
          </a:p>
          <a:p>
            <a:pPr eaLnBrk="1" hangingPunct="1"/>
            <a:endParaRPr lang="en-CA" altLang="en-US"/>
          </a:p>
          <a:p>
            <a:pPr eaLnBrk="1" hangingPunct="1"/>
            <a:r>
              <a:rPr lang="en-CA" altLang="en-US"/>
              <a:t>Use sparingly: there is disagreement over the semantics</a:t>
            </a:r>
          </a:p>
        </p:txBody>
      </p:sp>
      <p:sp>
        <p:nvSpPr>
          <p:cNvPr id="89093"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FA9EAB4E-0545-4CD7-B6B3-108BB30172D9}" type="slidenum">
              <a:rPr lang="en-CA" altLang="en-US" sz="1200" smtClean="0"/>
              <a:pPr>
                <a:lnSpc>
                  <a:spcPct val="100000"/>
                </a:lnSpc>
                <a:spcBef>
                  <a:spcPct val="0"/>
                </a:spcBef>
                <a:buClrTx/>
                <a:buSzTx/>
                <a:buFontTx/>
                <a:buNone/>
              </a:pPr>
              <a:t>126</a:t>
            </a:fld>
            <a:endParaRPr lang="en-CA" altLang="en-US" sz="1200"/>
          </a:p>
        </p:txBody>
      </p:sp>
      <p:sp>
        <p:nvSpPr>
          <p:cNvPr id="90115" name="Rectangle 4"/>
          <p:cNvSpPr>
            <a:spLocks noGrp="1" noChangeArrowheads="1"/>
          </p:cNvSpPr>
          <p:nvPr>
            <p:ph type="title"/>
          </p:nvPr>
        </p:nvSpPr>
        <p:spPr/>
        <p:txBody>
          <a:bodyPr/>
          <a:lstStyle/>
          <a:p>
            <a:pPr eaLnBrk="1" hangingPunct="1"/>
            <a:r>
              <a:rPr lang="en-CA" altLang="en-US"/>
              <a:t>Use Case Diagrams </a:t>
            </a:r>
            <a:r>
              <a:rPr lang="en-US" altLang="en-US"/>
              <a:t>– </a:t>
            </a:r>
            <a:r>
              <a:rPr lang="en-CA" altLang="en-US"/>
              <a:t>Generalizations </a:t>
            </a:r>
          </a:p>
        </p:txBody>
      </p:sp>
      <p:sp>
        <p:nvSpPr>
          <p:cNvPr id="90116" name="Rectangle 5"/>
          <p:cNvSpPr>
            <a:spLocks noGrp="1" noChangeArrowheads="1"/>
          </p:cNvSpPr>
          <p:nvPr>
            <p:ph type="body" idx="1"/>
          </p:nvPr>
        </p:nvSpPr>
        <p:spPr/>
        <p:txBody>
          <a:bodyPr/>
          <a:lstStyle/>
          <a:p>
            <a:pPr eaLnBrk="1" hangingPunct="1"/>
            <a:r>
              <a:rPr lang="en-CA" altLang="en-US"/>
              <a:t>Much like super-classes in a class </a:t>
            </a:r>
            <a:r>
              <a:rPr lang="en-US" altLang="en-US"/>
              <a:t>diagram</a:t>
            </a:r>
          </a:p>
          <a:p>
            <a:pPr lvl="1" eaLnBrk="1" hangingPunct="1"/>
            <a:r>
              <a:rPr lang="en-CA" altLang="en-US"/>
              <a:t>Need to satisfy “is-a” relation</a:t>
            </a:r>
          </a:p>
          <a:p>
            <a:pPr lvl="1" eaLnBrk="1" hangingPunct="1"/>
            <a:endParaRPr lang="en-CA" altLang="en-US"/>
          </a:p>
          <a:p>
            <a:pPr eaLnBrk="1" hangingPunct="1"/>
            <a:r>
              <a:rPr lang="en-US" altLang="en-US"/>
              <a:t>Applies to use cases and to actors</a:t>
            </a:r>
          </a:p>
          <a:p>
            <a:pPr lvl="1" eaLnBrk="1" hangingPunct="1"/>
            <a:r>
              <a:rPr lang="en-CA" altLang="en-US"/>
              <a:t>A generalized use case represents several similar use cases</a:t>
            </a:r>
          </a:p>
          <a:p>
            <a:pPr lvl="1" eaLnBrk="1" hangingPunct="1"/>
            <a:r>
              <a:rPr lang="en-CA" altLang="en-US"/>
              <a:t>One or more specializations provide details of the similar use cases</a:t>
            </a:r>
          </a:p>
          <a:p>
            <a:pPr lvl="1" eaLnBrk="1" hangingPunct="1"/>
            <a:r>
              <a:rPr lang="en-CA" altLang="en-US"/>
              <a:t>Inheriting use case can replace steps of inherited use case</a:t>
            </a:r>
          </a:p>
          <a:p>
            <a:pPr lvl="1" eaLnBrk="1" hangingPunct="1"/>
            <a:r>
              <a:rPr lang="en-CA" altLang="en-US"/>
              <a:t>Particularly useful for act</a:t>
            </a:r>
            <a:r>
              <a:rPr lang="en-US" altLang="en-US"/>
              <a:t>ors (</a:t>
            </a:r>
            <a:r>
              <a:rPr lang="en-CA" altLang="en-US"/>
              <a:t>clearer here, </a:t>
            </a:r>
            <a:r>
              <a:rPr lang="en-US" altLang="en-US"/>
              <a:t>unlike use case generalization where the semantics are unclear – use generalization of use cases with caution)</a:t>
            </a:r>
            <a:endParaRPr lang="en-CA" altLang="en-US"/>
          </a:p>
        </p:txBody>
      </p:sp>
      <p:sp>
        <p:nvSpPr>
          <p:cNvPr id="90117"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5"/>
          <p:cNvSpPr>
            <a:spLocks noGrp="1" noChangeArrowheads="1"/>
          </p:cNvSpPr>
          <p:nvPr>
            <p:ph type="title"/>
          </p:nvPr>
        </p:nvSpPr>
        <p:spPr/>
        <p:txBody>
          <a:bodyPr/>
          <a:lstStyle/>
          <a:p>
            <a:pPr eaLnBrk="1" hangingPunct="1"/>
            <a:r>
              <a:rPr lang="en-CA" altLang="en-US"/>
              <a:t>Use Case Development – Actors</a:t>
            </a:r>
          </a:p>
        </p:txBody>
      </p:sp>
      <p:sp>
        <p:nvSpPr>
          <p:cNvPr id="97283" name="Rectangle 6"/>
          <p:cNvSpPr>
            <a:spLocks noGrp="1" noChangeArrowheads="1"/>
          </p:cNvSpPr>
          <p:nvPr>
            <p:ph type="body" idx="1"/>
          </p:nvPr>
        </p:nvSpPr>
        <p:spPr/>
        <p:txBody>
          <a:bodyPr/>
          <a:lstStyle/>
          <a:p>
            <a:pPr eaLnBrk="1" hangingPunct="1"/>
            <a:r>
              <a:rPr lang="en-CA" altLang="en-US" dirty="0"/>
              <a:t>Choose actors’ names carefully</a:t>
            </a:r>
          </a:p>
          <a:p>
            <a:pPr eaLnBrk="1" hangingPunct="1"/>
            <a:r>
              <a:rPr lang="en-CA" altLang="en-US" dirty="0"/>
              <a:t>Should reflect </a:t>
            </a:r>
            <a:r>
              <a:rPr lang="en-CA" altLang="en-US" dirty="0">
                <a:solidFill>
                  <a:srgbClr val="FF0000"/>
                </a:solidFill>
              </a:rPr>
              <a:t>roles</a:t>
            </a:r>
            <a:r>
              <a:rPr lang="en-CA" altLang="en-US" dirty="0"/>
              <a:t> rather than actual people</a:t>
            </a:r>
          </a:p>
          <a:p>
            <a:pPr lvl="1" eaLnBrk="1" hangingPunct="1"/>
            <a:r>
              <a:rPr lang="en-CA" altLang="en-US" dirty="0"/>
              <a:t>An actor specifies a role an external entity adopts when it interacts directly with your system</a:t>
            </a:r>
          </a:p>
          <a:p>
            <a:pPr lvl="1" eaLnBrk="1" hangingPunct="1"/>
            <a:r>
              <a:rPr lang="en-CA" altLang="en-US" dirty="0"/>
              <a:t>People / things may play multiple roles simultaneously or over time</a:t>
            </a:r>
          </a:p>
          <a:p>
            <a:pPr eaLnBrk="1" hangingPunct="1"/>
            <a:r>
              <a:rPr lang="en-CA" altLang="en-US" dirty="0"/>
              <a:t>Use right level of abstraction</a:t>
            </a:r>
          </a:p>
        </p:txBody>
      </p:sp>
      <p:graphicFrame>
        <p:nvGraphicFramePr>
          <p:cNvPr id="1753092" name="Object 4"/>
          <p:cNvGraphicFramePr>
            <a:graphicFrameLocks noChangeAspect="1"/>
          </p:cNvGraphicFramePr>
          <p:nvPr/>
        </p:nvGraphicFramePr>
        <p:xfrm>
          <a:off x="782638" y="3657600"/>
          <a:ext cx="7378700" cy="1941513"/>
        </p:xfrm>
        <a:graphic>
          <a:graphicData uri="http://schemas.openxmlformats.org/presentationml/2006/ole">
            <mc:AlternateContent xmlns:mc="http://schemas.openxmlformats.org/markup-compatibility/2006">
              <mc:Choice xmlns:v="urn:schemas-microsoft-com:vml" Requires="v">
                <p:oleObj spid="_x0000_s97344" r:id="rId4" imgW="8389080" imgH="2671920" progId="Excel.Sheet.8">
                  <p:embed/>
                </p:oleObj>
              </mc:Choice>
              <mc:Fallback>
                <p:oleObj r:id="rId4" imgW="8389080" imgH="2671920" progId="Excel.Shee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b="11377"/>
                      <a:stretch>
                        <a:fillRect/>
                      </a:stretch>
                    </p:blipFill>
                    <p:spPr bwMode="auto">
                      <a:xfrm>
                        <a:off x="782638" y="3657600"/>
                        <a:ext cx="7378700" cy="1941513"/>
                      </a:xfrm>
                      <a:prstGeom prst="rect">
                        <a:avLst/>
                      </a:prstGeom>
                      <a:noFill/>
                      <a:ln>
                        <a:noFill/>
                      </a:ln>
                      <a:effectLst/>
                      <a:extLst>
                        <a:ext uri="{909E8E84-426E-40DD-AFC4-6F175D3DCCD1}">
                          <a14:hiddenFill xmlns:a14="http://schemas.microsoft.com/office/drawing/2010/main">
                            <a:blipFill dpi="0" rotWithShape="0">
                              <a:blip/>
                              <a:srcRect b="11377"/>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7285" name="Text Box 7"/>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
        <p:nvSpPr>
          <p:cNvPr id="97286"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144890F1-EE04-4FEE-90CB-974E070D8735}" type="slidenum">
              <a:rPr lang="en-CA" altLang="en-US" sz="1200" smtClean="0"/>
              <a:pPr>
                <a:lnSpc>
                  <a:spcPct val="100000"/>
                </a:lnSpc>
                <a:spcBef>
                  <a:spcPct val="0"/>
                </a:spcBef>
                <a:buClrTx/>
                <a:buSzTx/>
                <a:buFontTx/>
                <a:buNone/>
              </a:pPr>
              <a:t>127</a:t>
            </a:fld>
            <a:endParaRPr lang="en-CA" altLang="en-US" sz="120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753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4CAD3ED2-D9B1-4682-8378-43E65944EF10}" type="slidenum">
              <a:rPr lang="en-CA" altLang="en-US" sz="1200" smtClean="0"/>
              <a:pPr>
                <a:lnSpc>
                  <a:spcPct val="100000"/>
                </a:lnSpc>
                <a:spcBef>
                  <a:spcPct val="0"/>
                </a:spcBef>
                <a:buClrTx/>
                <a:buSzTx/>
                <a:buFontTx/>
                <a:buNone/>
              </a:pPr>
              <a:t>128</a:t>
            </a:fld>
            <a:endParaRPr lang="en-CA" altLang="en-US" sz="1200"/>
          </a:p>
        </p:txBody>
      </p:sp>
      <p:sp>
        <p:nvSpPr>
          <p:cNvPr id="100355" name="Rectangle 4"/>
          <p:cNvSpPr>
            <a:spLocks noGrp="1" noChangeArrowheads="1"/>
          </p:cNvSpPr>
          <p:nvPr>
            <p:ph type="title"/>
          </p:nvPr>
        </p:nvSpPr>
        <p:spPr/>
        <p:txBody>
          <a:bodyPr/>
          <a:lstStyle/>
          <a:p>
            <a:pPr eaLnBrk="1" hangingPunct="1"/>
            <a:r>
              <a:rPr lang="en-CA" altLang="en-US" dirty="0"/>
              <a:t>Use Cases Development</a:t>
            </a:r>
          </a:p>
        </p:txBody>
      </p:sp>
      <p:sp>
        <p:nvSpPr>
          <p:cNvPr id="100356" name="Rectangle 5"/>
          <p:cNvSpPr>
            <a:spLocks noGrp="1" noChangeArrowheads="1"/>
          </p:cNvSpPr>
          <p:nvPr>
            <p:ph type="body" idx="1"/>
          </p:nvPr>
        </p:nvSpPr>
        <p:spPr/>
        <p:txBody>
          <a:bodyPr>
            <a:normAutofit/>
          </a:bodyPr>
          <a:lstStyle/>
          <a:p>
            <a:pPr eaLnBrk="1" hangingPunct="1"/>
            <a:r>
              <a:rPr lang="en-CA" altLang="en-US" dirty="0"/>
              <a:t>Often one use case (or a very small number) can be identified as </a:t>
            </a:r>
            <a:r>
              <a:rPr lang="en-CA" altLang="en-US" dirty="0">
                <a:solidFill>
                  <a:srgbClr val="FF0000"/>
                </a:solidFill>
              </a:rPr>
              <a:t>central</a:t>
            </a:r>
            <a:r>
              <a:rPr lang="en-CA" altLang="en-US" dirty="0"/>
              <a:t> to the system </a:t>
            </a:r>
          </a:p>
          <a:p>
            <a:pPr eaLnBrk="1" hangingPunct="1"/>
            <a:r>
              <a:rPr lang="en-CA" altLang="en-US" dirty="0"/>
              <a:t>There are other reasons for focusing on particular use cases: </a:t>
            </a:r>
          </a:p>
          <a:p>
            <a:pPr lvl="1" eaLnBrk="1" hangingPunct="1"/>
            <a:r>
              <a:rPr lang="en-CA" altLang="en-US" dirty="0"/>
              <a:t>Some use cases will represent a </a:t>
            </a:r>
            <a:r>
              <a:rPr lang="en-CA" altLang="en-US" dirty="0">
                <a:solidFill>
                  <a:srgbClr val="FF0000"/>
                </a:solidFill>
              </a:rPr>
              <a:t>high risk</a:t>
            </a:r>
            <a:r>
              <a:rPr lang="en-CA" altLang="en-US" dirty="0"/>
              <a:t> because for some reason their implementation is problematic </a:t>
            </a:r>
          </a:p>
          <a:p>
            <a:pPr lvl="1" eaLnBrk="1" hangingPunct="1"/>
            <a:r>
              <a:rPr lang="en-CA" altLang="en-US" dirty="0"/>
              <a:t>Some use cases will have </a:t>
            </a:r>
            <a:r>
              <a:rPr lang="en-CA" altLang="en-US" dirty="0">
                <a:solidFill>
                  <a:srgbClr val="FF0000"/>
                </a:solidFill>
              </a:rPr>
              <a:t>high</a:t>
            </a:r>
            <a:r>
              <a:rPr lang="en-CA" altLang="en-US" dirty="0"/>
              <a:t> political or commercial </a:t>
            </a:r>
            <a:r>
              <a:rPr lang="en-CA" altLang="en-US" dirty="0">
                <a:solidFill>
                  <a:srgbClr val="FF0000"/>
                </a:solidFill>
              </a:rPr>
              <a:t>value</a:t>
            </a:r>
          </a:p>
          <a:p>
            <a:pPr eaLnBrk="1" hangingPunct="1"/>
            <a:r>
              <a:rPr lang="en-CA" altLang="en-US" dirty="0"/>
              <a:t>Do not loose your time detailing simple or known us cases</a:t>
            </a:r>
          </a:p>
          <a:p>
            <a:pPr lvl="1" eaLnBrk="1" hangingPunct="1"/>
            <a:r>
              <a:rPr lang="en-CA" altLang="en-US" dirty="0"/>
              <a:t>For example: </a:t>
            </a:r>
            <a:r>
              <a:rPr lang="en-CA" altLang="en-US" i="1" dirty="0"/>
              <a:t>login</a:t>
            </a:r>
            <a:r>
              <a:rPr lang="en-CA" altLang="en-US" dirty="0"/>
              <a:t> and </a:t>
            </a:r>
            <a:r>
              <a:rPr lang="en-CA" altLang="en-US" i="1" dirty="0"/>
              <a:t>logout</a:t>
            </a:r>
            <a:r>
              <a:rPr lang="en-CA" altLang="en-US" dirty="0"/>
              <a:t>!</a:t>
            </a:r>
          </a:p>
          <a:p>
            <a:pPr eaLnBrk="1" hangingPunct="1"/>
            <a:r>
              <a:rPr lang="en-CA" altLang="en-US" dirty="0"/>
              <a:t>Approach is iterative </a:t>
            </a:r>
          </a:p>
          <a:p>
            <a:pPr lvl="1" eaLnBrk="1" hangingPunct="1"/>
            <a:r>
              <a:rPr lang="en-CA" altLang="en-US" dirty="0"/>
              <a:t>System scope and boundaries may change as more information is known about actors, their goals, and use cases</a:t>
            </a:r>
          </a:p>
          <a:p>
            <a:pPr eaLnBrk="1" hangingPunct="1"/>
            <a:r>
              <a:rPr lang="en-CA" altLang="en-US" dirty="0"/>
              <a:t>Beware of over-specification and under-specification</a:t>
            </a:r>
          </a:p>
          <a:p>
            <a:pPr eaLnBrk="1" hangingPunct="1"/>
            <a:r>
              <a:rPr lang="en-CA" altLang="en-US" dirty="0"/>
              <a:t>Stay abstract; avoid functional decomposition of systems</a:t>
            </a:r>
          </a:p>
          <a:p>
            <a:pPr eaLnBrk="1" hangingPunct="1"/>
            <a:r>
              <a:rPr lang="en-CA" altLang="en-US" dirty="0"/>
              <a:t>Align the UC diagram with the use cases</a:t>
            </a:r>
          </a:p>
        </p:txBody>
      </p:sp>
      <p:sp>
        <p:nvSpPr>
          <p:cNvPr id="100357"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356">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356">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35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17475" y="234950"/>
            <a:ext cx="8909050" cy="609600"/>
          </a:xfrm>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altLang="en-US"/>
              <a:t>Example: University Registration System (1)</a:t>
            </a:r>
          </a:p>
        </p:txBody>
      </p:sp>
      <p:grpSp>
        <p:nvGrpSpPr>
          <p:cNvPr id="101379" name="Group 72"/>
          <p:cNvGrpSpPr>
            <a:grpSpLocks/>
          </p:cNvGrpSpPr>
          <p:nvPr/>
        </p:nvGrpSpPr>
        <p:grpSpPr bwMode="auto">
          <a:xfrm>
            <a:off x="1552575" y="1665288"/>
            <a:ext cx="6037263" cy="3533775"/>
            <a:chOff x="815" y="1210"/>
            <a:chExt cx="3803" cy="2226"/>
          </a:xfrm>
        </p:grpSpPr>
        <p:sp>
          <p:nvSpPr>
            <p:cNvPr id="101382" name="Line 4"/>
            <p:cNvSpPr>
              <a:spLocks noChangeShapeType="1"/>
            </p:cNvSpPr>
            <p:nvPr/>
          </p:nvSpPr>
          <p:spPr bwMode="auto">
            <a:xfrm>
              <a:off x="2718" y="2548"/>
              <a:ext cx="911" cy="5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nvGrpSpPr>
            <p:cNvPr id="101383" name="Group 71"/>
            <p:cNvGrpSpPr>
              <a:grpSpLocks/>
            </p:cNvGrpSpPr>
            <p:nvPr/>
          </p:nvGrpSpPr>
          <p:grpSpPr bwMode="auto">
            <a:xfrm>
              <a:off x="2664" y="1691"/>
              <a:ext cx="1542" cy="380"/>
              <a:chOff x="1845" y="3657"/>
              <a:chExt cx="1542" cy="380"/>
            </a:xfrm>
          </p:grpSpPr>
          <p:sp>
            <p:nvSpPr>
              <p:cNvPr id="101434" name="Line 66"/>
              <p:cNvSpPr>
                <a:spLocks noChangeShapeType="1"/>
              </p:cNvSpPr>
              <p:nvPr/>
            </p:nvSpPr>
            <p:spPr bwMode="auto">
              <a:xfrm rot="-3887932">
                <a:off x="2616" y="3266"/>
                <a:ext cx="0" cy="154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a:spAutoFit/>
              </a:bodyPr>
              <a:lstStyle/>
              <a:p>
                <a:endParaRPr lang="en-CA"/>
              </a:p>
            </p:txBody>
          </p:sp>
          <p:sp>
            <p:nvSpPr>
              <p:cNvPr id="101435" name="AutoShape 65"/>
              <p:cNvSpPr>
                <a:spLocks noChangeArrowheads="1"/>
              </p:cNvSpPr>
              <p:nvPr/>
            </p:nvSpPr>
            <p:spPr bwMode="auto">
              <a:xfrm rot="-3887932">
                <a:off x="1860" y="3654"/>
                <a:ext cx="92" cy="97"/>
              </a:xfrm>
              <a:prstGeom prst="triangle">
                <a:avLst>
                  <a:gd name="adj" fmla="val 50000"/>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anchor="ctr">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grpSp>
        <p:sp>
          <p:nvSpPr>
            <p:cNvPr id="101384" name="Line 54"/>
            <p:cNvSpPr>
              <a:spLocks noChangeShapeType="1"/>
            </p:cNvSpPr>
            <p:nvPr/>
          </p:nvSpPr>
          <p:spPr bwMode="auto">
            <a:xfrm flipH="1" flipV="1">
              <a:off x="1498" y="1351"/>
              <a:ext cx="902" cy="23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1385" name="Line 6"/>
            <p:cNvSpPr>
              <a:spLocks noChangeShapeType="1"/>
            </p:cNvSpPr>
            <p:nvPr/>
          </p:nvSpPr>
          <p:spPr bwMode="auto">
            <a:xfrm flipH="1">
              <a:off x="1440" y="2447"/>
              <a:ext cx="1065" cy="4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nvGrpSpPr>
            <p:cNvPr id="101386" name="Group 7"/>
            <p:cNvGrpSpPr>
              <a:grpSpLocks/>
            </p:cNvGrpSpPr>
            <p:nvPr/>
          </p:nvGrpSpPr>
          <p:grpSpPr bwMode="auto">
            <a:xfrm>
              <a:off x="1074" y="1850"/>
              <a:ext cx="496" cy="472"/>
              <a:chOff x="1467" y="2296"/>
              <a:chExt cx="496" cy="472"/>
            </a:xfrm>
          </p:grpSpPr>
          <p:grpSp>
            <p:nvGrpSpPr>
              <p:cNvPr id="101426" name="Group 8"/>
              <p:cNvGrpSpPr>
                <a:grpSpLocks/>
              </p:cNvGrpSpPr>
              <p:nvPr/>
            </p:nvGrpSpPr>
            <p:grpSpPr bwMode="auto">
              <a:xfrm>
                <a:off x="1626" y="2296"/>
                <a:ext cx="174" cy="294"/>
                <a:chOff x="1230" y="1376"/>
                <a:chExt cx="174" cy="294"/>
              </a:xfrm>
            </p:grpSpPr>
            <p:sp>
              <p:nvSpPr>
                <p:cNvPr id="101428" name="AutoShape 9"/>
                <p:cNvSpPr>
                  <a:spLocks noChangeArrowheads="1"/>
                </p:cNvSpPr>
                <p:nvPr/>
              </p:nvSpPr>
              <p:spPr bwMode="auto">
                <a:xfrm>
                  <a:off x="1275" y="1376"/>
                  <a:ext cx="89"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5 w 21600"/>
                    <a:gd name="T25" fmla="*/ 3086 h 21600"/>
                    <a:gd name="T26" fmla="*/ 18445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40" y="10800"/>
                      </a:moveTo>
                      <a:cubicBezTo>
                        <a:pt x="3640" y="14754"/>
                        <a:pt x="6846" y="17960"/>
                        <a:pt x="10800" y="17960"/>
                      </a:cubicBezTo>
                      <a:cubicBezTo>
                        <a:pt x="14754" y="17960"/>
                        <a:pt x="17960" y="14754"/>
                        <a:pt x="17960" y="10800"/>
                      </a:cubicBezTo>
                      <a:cubicBezTo>
                        <a:pt x="17960" y="6846"/>
                        <a:pt x="14754" y="3640"/>
                        <a:pt x="10800" y="3640"/>
                      </a:cubicBezTo>
                      <a:cubicBezTo>
                        <a:pt x="6846" y="3640"/>
                        <a:pt x="3640" y="6846"/>
                        <a:pt x="3640" y="10800"/>
                      </a:cubicBezTo>
                      <a:close/>
                    </a:path>
                  </a:pathLst>
                </a:cu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CA"/>
                </a:p>
              </p:txBody>
            </p:sp>
            <p:sp>
              <p:nvSpPr>
                <p:cNvPr id="101429" name="Line 10"/>
                <p:cNvSpPr>
                  <a:spLocks noChangeShapeType="1"/>
                </p:cNvSpPr>
                <p:nvPr/>
              </p:nvSpPr>
              <p:spPr bwMode="auto">
                <a:xfrm>
                  <a:off x="1318" y="1472"/>
                  <a:ext cx="0" cy="1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CA"/>
                </a:p>
              </p:txBody>
            </p:sp>
            <p:sp>
              <p:nvSpPr>
                <p:cNvPr id="101430" name="Line 11"/>
                <p:cNvSpPr>
                  <a:spLocks noChangeShapeType="1"/>
                </p:cNvSpPr>
                <p:nvPr/>
              </p:nvSpPr>
              <p:spPr bwMode="auto">
                <a:xfrm>
                  <a:off x="1240" y="1520"/>
                  <a:ext cx="15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grpSp>
              <p:nvGrpSpPr>
                <p:cNvPr id="101431" name="Group 12"/>
                <p:cNvGrpSpPr>
                  <a:grpSpLocks/>
                </p:cNvGrpSpPr>
                <p:nvPr/>
              </p:nvGrpSpPr>
              <p:grpSpPr bwMode="auto">
                <a:xfrm>
                  <a:off x="1230" y="1589"/>
                  <a:ext cx="174" cy="81"/>
                  <a:chOff x="1206" y="1633"/>
                  <a:chExt cx="228" cy="115"/>
                </a:xfrm>
              </p:grpSpPr>
              <p:sp>
                <p:nvSpPr>
                  <p:cNvPr id="101432" name="Line 13"/>
                  <p:cNvSpPr>
                    <a:spLocks noChangeShapeType="1"/>
                  </p:cNvSpPr>
                  <p:nvPr/>
                </p:nvSpPr>
                <p:spPr bwMode="auto">
                  <a:xfrm flipV="1">
                    <a:off x="1206" y="1633"/>
                    <a:ext cx="115" cy="11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sp>
                <p:nvSpPr>
                  <p:cNvPr id="101433" name="Line 14"/>
                  <p:cNvSpPr>
                    <a:spLocks noChangeShapeType="1"/>
                  </p:cNvSpPr>
                  <p:nvPr/>
                </p:nvSpPr>
                <p:spPr bwMode="auto">
                  <a:xfrm flipH="1" flipV="1">
                    <a:off x="1319" y="1633"/>
                    <a:ext cx="115" cy="11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grpSp>
          </p:grpSp>
          <p:sp>
            <p:nvSpPr>
              <p:cNvPr id="101427" name="Text Box 15"/>
              <p:cNvSpPr txBox="1">
                <a:spLocks noChangeArrowheads="1"/>
              </p:cNvSpPr>
              <p:nvPr/>
            </p:nvSpPr>
            <p:spPr bwMode="auto">
              <a:xfrm>
                <a:off x="1467" y="2595"/>
                <a:ext cx="49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200">
                    <a:solidFill>
                      <a:schemeClr val="tx1"/>
                    </a:solidFill>
                    <a:latin typeface="Times New Roman" pitchFamily="18" charset="0"/>
                  </a:rPr>
                  <a:t>Applicant</a:t>
                </a:r>
              </a:p>
            </p:txBody>
          </p:sp>
        </p:grpSp>
        <p:grpSp>
          <p:nvGrpSpPr>
            <p:cNvPr id="101387" name="Group 16"/>
            <p:cNvGrpSpPr>
              <a:grpSpLocks/>
            </p:cNvGrpSpPr>
            <p:nvPr/>
          </p:nvGrpSpPr>
          <p:grpSpPr bwMode="auto">
            <a:xfrm>
              <a:off x="3239" y="2964"/>
              <a:ext cx="1034" cy="472"/>
              <a:chOff x="1205" y="2296"/>
              <a:chExt cx="1034" cy="472"/>
            </a:xfrm>
          </p:grpSpPr>
          <p:grpSp>
            <p:nvGrpSpPr>
              <p:cNvPr id="101418" name="Group 17"/>
              <p:cNvGrpSpPr>
                <a:grpSpLocks/>
              </p:cNvGrpSpPr>
              <p:nvPr/>
            </p:nvGrpSpPr>
            <p:grpSpPr bwMode="auto">
              <a:xfrm>
                <a:off x="1626" y="2296"/>
                <a:ext cx="174" cy="294"/>
                <a:chOff x="1230" y="1376"/>
                <a:chExt cx="174" cy="294"/>
              </a:xfrm>
            </p:grpSpPr>
            <p:sp>
              <p:nvSpPr>
                <p:cNvPr id="101420" name="AutoShape 18"/>
                <p:cNvSpPr>
                  <a:spLocks noChangeArrowheads="1"/>
                </p:cNvSpPr>
                <p:nvPr/>
              </p:nvSpPr>
              <p:spPr bwMode="auto">
                <a:xfrm>
                  <a:off x="1275" y="1376"/>
                  <a:ext cx="89"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5 w 21600"/>
                    <a:gd name="T25" fmla="*/ 3086 h 21600"/>
                    <a:gd name="T26" fmla="*/ 18445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40" y="10800"/>
                      </a:moveTo>
                      <a:cubicBezTo>
                        <a:pt x="3640" y="14754"/>
                        <a:pt x="6846" y="17960"/>
                        <a:pt x="10800" y="17960"/>
                      </a:cubicBezTo>
                      <a:cubicBezTo>
                        <a:pt x="14754" y="17960"/>
                        <a:pt x="17960" y="14754"/>
                        <a:pt x="17960" y="10800"/>
                      </a:cubicBezTo>
                      <a:cubicBezTo>
                        <a:pt x="17960" y="6846"/>
                        <a:pt x="14754" y="3640"/>
                        <a:pt x="10800" y="3640"/>
                      </a:cubicBezTo>
                      <a:cubicBezTo>
                        <a:pt x="6846" y="3640"/>
                        <a:pt x="3640" y="6846"/>
                        <a:pt x="3640" y="10800"/>
                      </a:cubicBezTo>
                      <a:close/>
                    </a:path>
                  </a:pathLst>
                </a:cu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CA"/>
                </a:p>
              </p:txBody>
            </p:sp>
            <p:sp>
              <p:nvSpPr>
                <p:cNvPr id="101421" name="Line 19"/>
                <p:cNvSpPr>
                  <a:spLocks noChangeShapeType="1"/>
                </p:cNvSpPr>
                <p:nvPr/>
              </p:nvSpPr>
              <p:spPr bwMode="auto">
                <a:xfrm>
                  <a:off x="1318" y="1472"/>
                  <a:ext cx="0" cy="1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CA"/>
                </a:p>
              </p:txBody>
            </p:sp>
            <p:sp>
              <p:nvSpPr>
                <p:cNvPr id="101422" name="Line 20"/>
                <p:cNvSpPr>
                  <a:spLocks noChangeShapeType="1"/>
                </p:cNvSpPr>
                <p:nvPr/>
              </p:nvSpPr>
              <p:spPr bwMode="auto">
                <a:xfrm>
                  <a:off x="1240" y="1520"/>
                  <a:ext cx="15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grpSp>
              <p:nvGrpSpPr>
                <p:cNvPr id="101423" name="Group 21"/>
                <p:cNvGrpSpPr>
                  <a:grpSpLocks/>
                </p:cNvGrpSpPr>
                <p:nvPr/>
              </p:nvGrpSpPr>
              <p:grpSpPr bwMode="auto">
                <a:xfrm>
                  <a:off x="1230" y="1589"/>
                  <a:ext cx="174" cy="81"/>
                  <a:chOff x="1206" y="1633"/>
                  <a:chExt cx="228" cy="115"/>
                </a:xfrm>
              </p:grpSpPr>
              <p:sp>
                <p:nvSpPr>
                  <p:cNvPr id="101424" name="Line 22"/>
                  <p:cNvSpPr>
                    <a:spLocks noChangeShapeType="1"/>
                  </p:cNvSpPr>
                  <p:nvPr/>
                </p:nvSpPr>
                <p:spPr bwMode="auto">
                  <a:xfrm flipV="1">
                    <a:off x="1206" y="1633"/>
                    <a:ext cx="115" cy="11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sp>
                <p:nvSpPr>
                  <p:cNvPr id="101425" name="Line 23"/>
                  <p:cNvSpPr>
                    <a:spLocks noChangeShapeType="1"/>
                  </p:cNvSpPr>
                  <p:nvPr/>
                </p:nvSpPr>
                <p:spPr bwMode="auto">
                  <a:xfrm flipH="1" flipV="1">
                    <a:off x="1319" y="1633"/>
                    <a:ext cx="115" cy="11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grpSp>
          </p:grpSp>
          <p:sp>
            <p:nvSpPr>
              <p:cNvPr id="101419" name="Text Box 24"/>
              <p:cNvSpPr txBox="1">
                <a:spLocks noChangeArrowheads="1"/>
              </p:cNvSpPr>
              <p:nvPr/>
            </p:nvSpPr>
            <p:spPr bwMode="auto">
              <a:xfrm>
                <a:off x="1205" y="2595"/>
                <a:ext cx="103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200">
                    <a:solidFill>
                      <a:schemeClr val="tx1"/>
                    </a:solidFill>
                    <a:latin typeface="Times New Roman" pitchFamily="18" charset="0"/>
                  </a:rPr>
                  <a:t>RCMP Security System</a:t>
                </a:r>
              </a:p>
            </p:txBody>
          </p:sp>
        </p:grpSp>
        <p:sp>
          <p:nvSpPr>
            <p:cNvPr id="101388" name="Line 25"/>
            <p:cNvSpPr>
              <a:spLocks noChangeShapeType="1"/>
            </p:cNvSpPr>
            <p:nvPr/>
          </p:nvSpPr>
          <p:spPr bwMode="auto">
            <a:xfrm flipH="1">
              <a:off x="1433" y="1576"/>
              <a:ext cx="1073" cy="41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1389" name="Oval 30"/>
            <p:cNvSpPr>
              <a:spLocks noChangeArrowheads="1"/>
            </p:cNvSpPr>
            <p:nvPr/>
          </p:nvSpPr>
          <p:spPr bwMode="auto">
            <a:xfrm>
              <a:off x="2186" y="2251"/>
              <a:ext cx="720" cy="39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200">
                  <a:solidFill>
                    <a:schemeClr val="tx1"/>
                  </a:solidFill>
                  <a:latin typeface="Times New Roman" pitchFamily="18" charset="0"/>
                </a:rPr>
                <a:t>Perform </a:t>
              </a:r>
              <a:br>
                <a:rPr lang="en-US" altLang="en-US" sz="1200">
                  <a:solidFill>
                    <a:schemeClr val="tx1"/>
                  </a:solidFill>
                  <a:latin typeface="Times New Roman" pitchFamily="18" charset="0"/>
                </a:rPr>
              </a:br>
              <a:r>
                <a:rPr lang="en-US" altLang="en-US" sz="1200">
                  <a:solidFill>
                    <a:schemeClr val="tx1"/>
                  </a:solidFill>
                  <a:latin typeface="Times New Roman" pitchFamily="18" charset="0"/>
                </a:rPr>
                <a:t>Security Check</a:t>
              </a:r>
              <a:endParaRPr lang="fr-CA" altLang="en-US" sz="1200">
                <a:solidFill>
                  <a:schemeClr val="tx1"/>
                </a:solidFill>
                <a:latin typeface="Times New Roman" pitchFamily="18" charset="0"/>
              </a:endParaRPr>
            </a:p>
          </p:txBody>
        </p:sp>
        <p:sp>
          <p:nvSpPr>
            <p:cNvPr id="101390" name="Oval 35"/>
            <p:cNvSpPr>
              <a:spLocks noChangeArrowheads="1"/>
            </p:cNvSpPr>
            <p:nvPr/>
          </p:nvSpPr>
          <p:spPr bwMode="auto">
            <a:xfrm>
              <a:off x="2250" y="1415"/>
              <a:ext cx="576" cy="31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200">
                  <a:solidFill>
                    <a:schemeClr val="tx1"/>
                  </a:solidFill>
                  <a:latin typeface="Times New Roman" pitchFamily="18" charset="0"/>
                </a:rPr>
                <a:t>Enroll in</a:t>
              </a:r>
              <a:br>
                <a:rPr lang="en-US" altLang="en-US" sz="1200">
                  <a:solidFill>
                    <a:schemeClr val="tx1"/>
                  </a:solidFill>
                  <a:latin typeface="Times New Roman" pitchFamily="18" charset="0"/>
                </a:rPr>
              </a:br>
              <a:r>
                <a:rPr lang="en-US" altLang="en-US" sz="1200">
                  <a:solidFill>
                    <a:schemeClr val="tx1"/>
                  </a:solidFill>
                  <a:latin typeface="Times New Roman" pitchFamily="18" charset="0"/>
                </a:rPr>
                <a:t>University</a:t>
              </a:r>
              <a:endParaRPr lang="fr-CA" altLang="en-US" sz="1200">
                <a:solidFill>
                  <a:schemeClr val="tx1"/>
                </a:solidFill>
                <a:latin typeface="Times New Roman" pitchFamily="18" charset="0"/>
              </a:endParaRPr>
            </a:p>
          </p:txBody>
        </p:sp>
        <p:sp>
          <p:nvSpPr>
            <p:cNvPr id="101391" name="Oval 37"/>
            <p:cNvSpPr>
              <a:spLocks noChangeArrowheads="1"/>
            </p:cNvSpPr>
            <p:nvPr/>
          </p:nvSpPr>
          <p:spPr bwMode="auto">
            <a:xfrm>
              <a:off x="3860" y="1458"/>
              <a:ext cx="576" cy="318"/>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200">
                  <a:solidFill>
                    <a:schemeClr val="tx1"/>
                  </a:solidFill>
                  <a:latin typeface="Times New Roman" pitchFamily="18" charset="0"/>
                </a:rPr>
                <a:t>Enroll in </a:t>
              </a:r>
              <a:br>
                <a:rPr lang="en-US" altLang="en-US" sz="1200">
                  <a:solidFill>
                    <a:schemeClr val="tx1"/>
                  </a:solidFill>
                  <a:latin typeface="Times New Roman" pitchFamily="18" charset="0"/>
                </a:rPr>
              </a:br>
              <a:r>
                <a:rPr lang="en-US" altLang="en-US" sz="1200">
                  <a:solidFill>
                    <a:schemeClr val="tx1"/>
                  </a:solidFill>
                  <a:latin typeface="Times New Roman" pitchFamily="18" charset="0"/>
                </a:rPr>
                <a:t>Course</a:t>
              </a:r>
              <a:endParaRPr lang="fr-CA" altLang="en-US" sz="1200">
                <a:solidFill>
                  <a:schemeClr val="tx1"/>
                </a:solidFill>
                <a:latin typeface="Times New Roman" pitchFamily="18" charset="0"/>
              </a:endParaRPr>
            </a:p>
          </p:txBody>
        </p:sp>
        <p:cxnSp>
          <p:nvCxnSpPr>
            <p:cNvPr id="101392" name="AutoShape 38"/>
            <p:cNvCxnSpPr>
              <a:cxnSpLocks noChangeShapeType="1"/>
              <a:stCxn id="101390" idx="6"/>
              <a:endCxn id="101391" idx="2"/>
            </p:cNvCxnSpPr>
            <p:nvPr/>
          </p:nvCxnSpPr>
          <p:spPr bwMode="auto">
            <a:xfrm>
              <a:off x="2826" y="1574"/>
              <a:ext cx="1034" cy="43"/>
            </a:xfrm>
            <a:prstGeom prst="straightConnector1">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393" name="AutoShape 39"/>
            <p:cNvCxnSpPr>
              <a:cxnSpLocks noChangeShapeType="1"/>
              <a:stCxn id="101389" idx="0"/>
              <a:endCxn id="101390" idx="4"/>
            </p:cNvCxnSpPr>
            <p:nvPr/>
          </p:nvCxnSpPr>
          <p:spPr bwMode="auto">
            <a:xfrm flipH="1" flipV="1">
              <a:off x="2538" y="1733"/>
              <a:ext cx="8" cy="518"/>
            </a:xfrm>
            <a:prstGeom prst="straightConnector1">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394" name="Text Box 41"/>
            <p:cNvSpPr txBox="1">
              <a:spLocks noChangeArrowheads="1"/>
            </p:cNvSpPr>
            <p:nvPr/>
          </p:nvSpPr>
          <p:spPr bwMode="auto">
            <a:xfrm>
              <a:off x="3064" y="1467"/>
              <a:ext cx="53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000">
                  <a:solidFill>
                    <a:schemeClr val="tx1"/>
                  </a:solidFill>
                  <a:latin typeface="Times New Roman" pitchFamily="18" charset="0"/>
                </a:rPr>
                <a:t>&lt;&lt;include&gt;&gt;</a:t>
              </a:r>
            </a:p>
          </p:txBody>
        </p:sp>
        <p:sp>
          <p:nvSpPr>
            <p:cNvPr id="101395" name="Text Box 43"/>
            <p:cNvSpPr txBox="1">
              <a:spLocks noChangeArrowheads="1"/>
            </p:cNvSpPr>
            <p:nvPr/>
          </p:nvSpPr>
          <p:spPr bwMode="auto">
            <a:xfrm>
              <a:off x="2551" y="1972"/>
              <a:ext cx="510"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000">
                  <a:solidFill>
                    <a:schemeClr val="tx1"/>
                  </a:solidFill>
                  <a:latin typeface="Times New Roman" pitchFamily="18" charset="0"/>
                </a:rPr>
                <a:t>&lt;&lt;extend&gt;&gt;</a:t>
              </a:r>
            </a:p>
          </p:txBody>
        </p:sp>
        <p:sp>
          <p:nvSpPr>
            <p:cNvPr id="101396" name="Oval 33"/>
            <p:cNvSpPr>
              <a:spLocks noChangeArrowheads="1"/>
            </p:cNvSpPr>
            <p:nvPr/>
          </p:nvSpPr>
          <p:spPr bwMode="auto">
            <a:xfrm>
              <a:off x="3873" y="2208"/>
              <a:ext cx="745" cy="411"/>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200">
                  <a:solidFill>
                    <a:schemeClr val="tx1"/>
                  </a:solidFill>
                  <a:latin typeface="Times New Roman" pitchFamily="18" charset="0"/>
                </a:rPr>
                <a:t>Enroll Family </a:t>
              </a:r>
              <a:br>
                <a:rPr lang="en-US" altLang="en-US" sz="1200">
                  <a:solidFill>
                    <a:schemeClr val="tx1"/>
                  </a:solidFill>
                  <a:latin typeface="Times New Roman" pitchFamily="18" charset="0"/>
                </a:rPr>
              </a:br>
              <a:r>
                <a:rPr lang="en-US" altLang="en-US" sz="1200">
                  <a:solidFill>
                    <a:schemeClr val="tx1"/>
                  </a:solidFill>
                  <a:latin typeface="Times New Roman" pitchFamily="18" charset="0"/>
                </a:rPr>
                <a:t>Member of Staff</a:t>
              </a:r>
              <a:endParaRPr lang="fr-CA" altLang="en-US" sz="1200">
                <a:solidFill>
                  <a:schemeClr val="tx1"/>
                </a:solidFill>
                <a:latin typeface="Times New Roman" pitchFamily="18" charset="0"/>
              </a:endParaRPr>
            </a:p>
          </p:txBody>
        </p:sp>
        <p:grpSp>
          <p:nvGrpSpPr>
            <p:cNvPr id="101397" name="Group 45"/>
            <p:cNvGrpSpPr>
              <a:grpSpLocks/>
            </p:cNvGrpSpPr>
            <p:nvPr/>
          </p:nvGrpSpPr>
          <p:grpSpPr bwMode="auto">
            <a:xfrm>
              <a:off x="1144" y="1210"/>
              <a:ext cx="469" cy="472"/>
              <a:chOff x="1481" y="2296"/>
              <a:chExt cx="469" cy="472"/>
            </a:xfrm>
          </p:grpSpPr>
          <p:grpSp>
            <p:nvGrpSpPr>
              <p:cNvPr id="101410" name="Group 46"/>
              <p:cNvGrpSpPr>
                <a:grpSpLocks/>
              </p:cNvGrpSpPr>
              <p:nvPr/>
            </p:nvGrpSpPr>
            <p:grpSpPr bwMode="auto">
              <a:xfrm>
                <a:off x="1626" y="2296"/>
                <a:ext cx="174" cy="294"/>
                <a:chOff x="1230" y="1376"/>
                <a:chExt cx="174" cy="294"/>
              </a:xfrm>
            </p:grpSpPr>
            <p:sp>
              <p:nvSpPr>
                <p:cNvPr id="101412" name="AutoShape 47"/>
                <p:cNvSpPr>
                  <a:spLocks noChangeArrowheads="1"/>
                </p:cNvSpPr>
                <p:nvPr/>
              </p:nvSpPr>
              <p:spPr bwMode="auto">
                <a:xfrm>
                  <a:off x="1275" y="1376"/>
                  <a:ext cx="89"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5 w 21600"/>
                    <a:gd name="T25" fmla="*/ 3086 h 21600"/>
                    <a:gd name="T26" fmla="*/ 18445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40" y="10800"/>
                      </a:moveTo>
                      <a:cubicBezTo>
                        <a:pt x="3640" y="14754"/>
                        <a:pt x="6846" y="17960"/>
                        <a:pt x="10800" y="17960"/>
                      </a:cubicBezTo>
                      <a:cubicBezTo>
                        <a:pt x="14754" y="17960"/>
                        <a:pt x="17960" y="14754"/>
                        <a:pt x="17960" y="10800"/>
                      </a:cubicBezTo>
                      <a:cubicBezTo>
                        <a:pt x="17960" y="6846"/>
                        <a:pt x="14754" y="3640"/>
                        <a:pt x="10800" y="3640"/>
                      </a:cubicBezTo>
                      <a:cubicBezTo>
                        <a:pt x="6846" y="3640"/>
                        <a:pt x="3640" y="6846"/>
                        <a:pt x="3640" y="10800"/>
                      </a:cubicBezTo>
                      <a:close/>
                    </a:path>
                  </a:pathLst>
                </a:cu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CA"/>
                </a:p>
              </p:txBody>
            </p:sp>
            <p:sp>
              <p:nvSpPr>
                <p:cNvPr id="101413" name="Line 48"/>
                <p:cNvSpPr>
                  <a:spLocks noChangeShapeType="1"/>
                </p:cNvSpPr>
                <p:nvPr/>
              </p:nvSpPr>
              <p:spPr bwMode="auto">
                <a:xfrm>
                  <a:off x="1318" y="1472"/>
                  <a:ext cx="0" cy="1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CA"/>
                </a:p>
              </p:txBody>
            </p:sp>
            <p:sp>
              <p:nvSpPr>
                <p:cNvPr id="101414" name="Line 49"/>
                <p:cNvSpPr>
                  <a:spLocks noChangeShapeType="1"/>
                </p:cNvSpPr>
                <p:nvPr/>
              </p:nvSpPr>
              <p:spPr bwMode="auto">
                <a:xfrm>
                  <a:off x="1240" y="1520"/>
                  <a:ext cx="15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grpSp>
              <p:nvGrpSpPr>
                <p:cNvPr id="101415" name="Group 50"/>
                <p:cNvGrpSpPr>
                  <a:grpSpLocks/>
                </p:cNvGrpSpPr>
                <p:nvPr/>
              </p:nvGrpSpPr>
              <p:grpSpPr bwMode="auto">
                <a:xfrm>
                  <a:off x="1230" y="1589"/>
                  <a:ext cx="174" cy="81"/>
                  <a:chOff x="1206" y="1633"/>
                  <a:chExt cx="228" cy="115"/>
                </a:xfrm>
              </p:grpSpPr>
              <p:sp>
                <p:nvSpPr>
                  <p:cNvPr id="101416" name="Line 51"/>
                  <p:cNvSpPr>
                    <a:spLocks noChangeShapeType="1"/>
                  </p:cNvSpPr>
                  <p:nvPr/>
                </p:nvSpPr>
                <p:spPr bwMode="auto">
                  <a:xfrm flipV="1">
                    <a:off x="1206" y="1633"/>
                    <a:ext cx="115" cy="11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sp>
                <p:nvSpPr>
                  <p:cNvPr id="101417" name="Line 52"/>
                  <p:cNvSpPr>
                    <a:spLocks noChangeShapeType="1"/>
                  </p:cNvSpPr>
                  <p:nvPr/>
                </p:nvSpPr>
                <p:spPr bwMode="auto">
                  <a:xfrm flipH="1" flipV="1">
                    <a:off x="1319" y="1633"/>
                    <a:ext cx="115" cy="11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grpSp>
          </p:grpSp>
          <p:sp>
            <p:nvSpPr>
              <p:cNvPr id="101411" name="Text Box 53"/>
              <p:cNvSpPr txBox="1">
                <a:spLocks noChangeArrowheads="1"/>
              </p:cNvSpPr>
              <p:nvPr/>
            </p:nvSpPr>
            <p:spPr bwMode="auto">
              <a:xfrm>
                <a:off x="1481" y="2595"/>
                <a:ext cx="46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200">
                    <a:solidFill>
                      <a:schemeClr val="tx1"/>
                    </a:solidFill>
                    <a:latin typeface="Times New Roman" pitchFamily="18" charset="0"/>
                  </a:rPr>
                  <a:t>Registrar</a:t>
                </a:r>
              </a:p>
            </p:txBody>
          </p:sp>
        </p:grpSp>
        <p:grpSp>
          <p:nvGrpSpPr>
            <p:cNvPr id="101398" name="Group 56"/>
            <p:cNvGrpSpPr>
              <a:grpSpLocks/>
            </p:cNvGrpSpPr>
            <p:nvPr/>
          </p:nvGrpSpPr>
          <p:grpSpPr bwMode="auto">
            <a:xfrm>
              <a:off x="815" y="2830"/>
              <a:ext cx="1013" cy="472"/>
              <a:chOff x="1212" y="2296"/>
              <a:chExt cx="1013" cy="472"/>
            </a:xfrm>
          </p:grpSpPr>
          <p:grpSp>
            <p:nvGrpSpPr>
              <p:cNvPr id="101402" name="Group 57"/>
              <p:cNvGrpSpPr>
                <a:grpSpLocks/>
              </p:cNvGrpSpPr>
              <p:nvPr/>
            </p:nvGrpSpPr>
            <p:grpSpPr bwMode="auto">
              <a:xfrm>
                <a:off x="1626" y="2296"/>
                <a:ext cx="174" cy="294"/>
                <a:chOff x="1230" y="1376"/>
                <a:chExt cx="174" cy="294"/>
              </a:xfrm>
            </p:grpSpPr>
            <p:sp>
              <p:nvSpPr>
                <p:cNvPr id="101404" name="AutoShape 58"/>
                <p:cNvSpPr>
                  <a:spLocks noChangeArrowheads="1"/>
                </p:cNvSpPr>
                <p:nvPr/>
              </p:nvSpPr>
              <p:spPr bwMode="auto">
                <a:xfrm>
                  <a:off x="1275" y="1376"/>
                  <a:ext cx="89" cy="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5 w 21600"/>
                    <a:gd name="T25" fmla="*/ 3086 h 21600"/>
                    <a:gd name="T26" fmla="*/ 18445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40" y="10800"/>
                      </a:moveTo>
                      <a:cubicBezTo>
                        <a:pt x="3640" y="14754"/>
                        <a:pt x="6846" y="17960"/>
                        <a:pt x="10800" y="17960"/>
                      </a:cubicBezTo>
                      <a:cubicBezTo>
                        <a:pt x="14754" y="17960"/>
                        <a:pt x="17960" y="14754"/>
                        <a:pt x="17960" y="10800"/>
                      </a:cubicBezTo>
                      <a:cubicBezTo>
                        <a:pt x="17960" y="6846"/>
                        <a:pt x="14754" y="3640"/>
                        <a:pt x="10800" y="3640"/>
                      </a:cubicBezTo>
                      <a:cubicBezTo>
                        <a:pt x="6846" y="3640"/>
                        <a:pt x="3640" y="6846"/>
                        <a:pt x="3640" y="10800"/>
                      </a:cubicBezTo>
                      <a:close/>
                    </a:path>
                  </a:pathLst>
                </a:cu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CA"/>
                </a:p>
              </p:txBody>
            </p:sp>
            <p:sp>
              <p:nvSpPr>
                <p:cNvPr id="101405" name="Line 59"/>
                <p:cNvSpPr>
                  <a:spLocks noChangeShapeType="1"/>
                </p:cNvSpPr>
                <p:nvPr/>
              </p:nvSpPr>
              <p:spPr bwMode="auto">
                <a:xfrm>
                  <a:off x="1318" y="1472"/>
                  <a:ext cx="0" cy="1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CA"/>
                </a:p>
              </p:txBody>
            </p:sp>
            <p:sp>
              <p:nvSpPr>
                <p:cNvPr id="101406" name="Line 60"/>
                <p:cNvSpPr>
                  <a:spLocks noChangeShapeType="1"/>
                </p:cNvSpPr>
                <p:nvPr/>
              </p:nvSpPr>
              <p:spPr bwMode="auto">
                <a:xfrm>
                  <a:off x="1240" y="1520"/>
                  <a:ext cx="15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grpSp>
              <p:nvGrpSpPr>
                <p:cNvPr id="101407" name="Group 61"/>
                <p:cNvGrpSpPr>
                  <a:grpSpLocks/>
                </p:cNvGrpSpPr>
                <p:nvPr/>
              </p:nvGrpSpPr>
              <p:grpSpPr bwMode="auto">
                <a:xfrm>
                  <a:off x="1230" y="1589"/>
                  <a:ext cx="174" cy="81"/>
                  <a:chOff x="1206" y="1633"/>
                  <a:chExt cx="228" cy="115"/>
                </a:xfrm>
              </p:grpSpPr>
              <p:sp>
                <p:nvSpPr>
                  <p:cNvPr id="101408" name="Line 62"/>
                  <p:cNvSpPr>
                    <a:spLocks noChangeShapeType="1"/>
                  </p:cNvSpPr>
                  <p:nvPr/>
                </p:nvSpPr>
                <p:spPr bwMode="auto">
                  <a:xfrm flipV="1">
                    <a:off x="1206" y="1633"/>
                    <a:ext cx="115" cy="11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sp>
                <p:nvSpPr>
                  <p:cNvPr id="101409" name="Line 63"/>
                  <p:cNvSpPr>
                    <a:spLocks noChangeShapeType="1"/>
                  </p:cNvSpPr>
                  <p:nvPr/>
                </p:nvSpPr>
                <p:spPr bwMode="auto">
                  <a:xfrm flipH="1" flipV="1">
                    <a:off x="1319" y="1633"/>
                    <a:ext cx="115" cy="11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p>
                </p:txBody>
              </p:sp>
            </p:grpSp>
          </p:grpSp>
          <p:sp>
            <p:nvSpPr>
              <p:cNvPr id="101403" name="Text Box 64"/>
              <p:cNvSpPr txBox="1">
                <a:spLocks noChangeArrowheads="1"/>
              </p:cNvSpPr>
              <p:nvPr/>
            </p:nvSpPr>
            <p:spPr bwMode="auto">
              <a:xfrm>
                <a:off x="1212" y="2595"/>
                <a:ext cx="101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US" altLang="en-US" sz="1200">
                    <a:solidFill>
                      <a:schemeClr val="tx1"/>
                    </a:solidFill>
                    <a:latin typeface="Times New Roman" pitchFamily="18" charset="0"/>
                  </a:rPr>
                  <a:t>International Applicant</a:t>
                </a:r>
              </a:p>
            </p:txBody>
          </p:sp>
        </p:grpSp>
        <p:grpSp>
          <p:nvGrpSpPr>
            <p:cNvPr id="101399" name="Group 68"/>
            <p:cNvGrpSpPr>
              <a:grpSpLocks/>
            </p:cNvGrpSpPr>
            <p:nvPr/>
          </p:nvGrpSpPr>
          <p:grpSpPr bwMode="auto">
            <a:xfrm>
              <a:off x="1276" y="2327"/>
              <a:ext cx="92" cy="449"/>
              <a:chOff x="5049" y="3164"/>
              <a:chExt cx="142" cy="696"/>
            </a:xfrm>
          </p:grpSpPr>
          <p:sp>
            <p:nvSpPr>
              <p:cNvPr id="101400" name="Line 69"/>
              <p:cNvSpPr>
                <a:spLocks noChangeShapeType="1"/>
              </p:cNvSpPr>
              <p:nvPr/>
            </p:nvSpPr>
            <p:spPr bwMode="auto">
              <a:xfrm>
                <a:off x="5120" y="3262"/>
                <a:ext cx="0" cy="59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a:spAutoFit/>
              </a:bodyPr>
              <a:lstStyle/>
              <a:p>
                <a:endParaRPr lang="en-CA"/>
              </a:p>
            </p:txBody>
          </p:sp>
          <p:sp>
            <p:nvSpPr>
              <p:cNvPr id="101401" name="AutoShape 70"/>
              <p:cNvSpPr>
                <a:spLocks noChangeArrowheads="1"/>
              </p:cNvSpPr>
              <p:nvPr/>
            </p:nvSpPr>
            <p:spPr bwMode="auto">
              <a:xfrm>
                <a:off x="5049" y="3164"/>
                <a:ext cx="142" cy="150"/>
              </a:xfrm>
              <a:prstGeom prst="triangle">
                <a:avLst>
                  <a:gd name="adj" fmla="val 50000"/>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anchor="ctr">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grpSp>
      </p:grpSp>
      <p:sp>
        <p:nvSpPr>
          <p:cNvPr id="101380" name="Text Box 73"/>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
        <p:nvSpPr>
          <p:cNvPr id="101381"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F12CEC05-A5D3-4439-82B6-4FC0067840D0}" type="slidenum">
              <a:rPr lang="en-CA" altLang="en-US" sz="1200" smtClean="0"/>
              <a:pPr>
                <a:lnSpc>
                  <a:spcPct val="100000"/>
                </a:lnSpc>
                <a:spcBef>
                  <a:spcPct val="0"/>
                </a:spcBef>
                <a:buClrTx/>
                <a:buSzTx/>
                <a:buFontTx/>
                <a:buNone/>
              </a:pPr>
              <a:t>129</a:t>
            </a:fld>
            <a:endParaRPr lang="en-CA" altLang="en-US" sz="120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a:lnSpc>
                <a:spcPct val="100000"/>
              </a:lnSpc>
              <a:spcBef>
                <a:spcPct val="0"/>
              </a:spcBef>
              <a:buClrTx/>
              <a:buSzTx/>
              <a:buFontTx/>
              <a:buNone/>
            </a:pPr>
            <a:fld id="{31739138-92D9-4830-8610-1869D060C606}" type="slidenum">
              <a:rPr lang="en-CA" altLang="en-US" sz="1200" smtClean="0"/>
              <a:pPr>
                <a:lnSpc>
                  <a:spcPct val="100000"/>
                </a:lnSpc>
                <a:spcBef>
                  <a:spcPct val="0"/>
                </a:spcBef>
                <a:buClrTx/>
                <a:buSzTx/>
                <a:buFontTx/>
                <a:buNone/>
              </a:pPr>
              <a:t>13</a:t>
            </a:fld>
            <a:endParaRPr lang="en-CA" altLang="en-US" sz="1200"/>
          </a:p>
        </p:txBody>
      </p:sp>
      <p:sp>
        <p:nvSpPr>
          <p:cNvPr id="13315" name="Rectangle 6"/>
          <p:cNvSpPr>
            <a:spLocks noGrp="1" noChangeArrowheads="1"/>
          </p:cNvSpPr>
          <p:nvPr>
            <p:ph type="title"/>
          </p:nvPr>
        </p:nvSpPr>
        <p:spPr/>
        <p:txBody>
          <a:bodyPr/>
          <a:lstStyle/>
          <a:p>
            <a:pPr eaLnBrk="1" hangingPunct="1"/>
            <a:r>
              <a:rPr lang="en-CA" altLang="en-US" dirty="0"/>
              <a:t>Sources of Requirements: TELIS</a:t>
            </a:r>
          </a:p>
        </p:txBody>
      </p:sp>
      <p:sp>
        <p:nvSpPr>
          <p:cNvPr id="13317" name="Text Box 8"/>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a:solidFill>
                  <a:srgbClr val="969696"/>
                </a:solidFill>
              </a:rPr>
              <a:t>Goals, Risks, and Challenges</a:t>
            </a:r>
            <a:r>
              <a:rPr lang="en-CA" altLang="en-US" sz="1200">
                <a:solidFill>
                  <a:schemeClr val="tx1"/>
                </a:solidFill>
              </a:rPr>
              <a:t>             </a:t>
            </a:r>
            <a:r>
              <a:rPr lang="en-CA" altLang="en-US" sz="1200" u="sng">
                <a:solidFill>
                  <a:schemeClr val="tx1"/>
                </a:solidFill>
              </a:rPr>
              <a:t>Sources of Requirements</a:t>
            </a:r>
            <a:r>
              <a:rPr lang="en-CA" altLang="en-US" sz="1200">
                <a:solidFill>
                  <a:srgbClr val="969696"/>
                </a:solidFill>
              </a:rPr>
              <a:t>             Requirements Elicitation Tasks             Elicitation Problems</a:t>
            </a:r>
          </a:p>
        </p:txBody>
      </p:sp>
      <p:pic>
        <p:nvPicPr>
          <p:cNvPr id="7" name="Content Placeholder 4"/>
          <p:cNvPicPr>
            <a:picLocks noGrp="1" noChangeAspect="1"/>
          </p:cNvPicPr>
          <p:nvPr>
            <p:ph idx="1"/>
          </p:nvPr>
        </p:nvPicPr>
        <p:blipFill>
          <a:blip r:embed="rId2"/>
          <a:stretch>
            <a:fillRect/>
          </a:stretch>
        </p:blipFill>
        <p:spPr>
          <a:xfrm>
            <a:off x="117475" y="990600"/>
            <a:ext cx="8907463" cy="4363878"/>
          </a:xfrm>
          <a:prstGeom prst="rect">
            <a:avLst/>
          </a:prstGeom>
        </p:spPr>
      </p:pic>
      <p:sp>
        <p:nvSpPr>
          <p:cNvPr id="8" name="Rectangle 7"/>
          <p:cNvSpPr/>
          <p:nvPr/>
        </p:nvSpPr>
        <p:spPr>
          <a:xfrm>
            <a:off x="117475" y="5502115"/>
            <a:ext cx="8797925" cy="738664"/>
          </a:xfrm>
          <a:prstGeom prst="rect">
            <a:avLst/>
          </a:prstGeom>
        </p:spPr>
        <p:txBody>
          <a:bodyPr wrap="square">
            <a:spAutoFit/>
          </a:bodyPr>
          <a:lstStyle/>
          <a:p>
            <a:pPr algn="l"/>
            <a:r>
              <a:rPr lang="en-CA" sz="1400" b="0" dirty="0" err="1">
                <a:solidFill>
                  <a:srgbClr val="000000"/>
                </a:solidFill>
                <a:latin typeface="Verdana" panose="020B0604030504040204" pitchFamily="34" charset="0"/>
              </a:rPr>
              <a:t>Corentin</a:t>
            </a:r>
            <a:r>
              <a:rPr lang="en-CA" sz="1400" b="0" dirty="0">
                <a:solidFill>
                  <a:srgbClr val="000000"/>
                </a:solidFill>
                <a:latin typeface="Verdana" panose="020B0604030504040204" pitchFamily="34" charset="0"/>
              </a:rPr>
              <a:t> </a:t>
            </a:r>
            <a:r>
              <a:rPr lang="en-CA" sz="1400" b="0" dirty="0" err="1">
                <a:solidFill>
                  <a:srgbClr val="000000"/>
                </a:solidFill>
                <a:latin typeface="Verdana" panose="020B0604030504040204" pitchFamily="34" charset="0"/>
              </a:rPr>
              <a:t>Burnay</a:t>
            </a:r>
            <a:r>
              <a:rPr lang="en-CA" sz="1400" b="0" dirty="0">
                <a:solidFill>
                  <a:srgbClr val="000000"/>
                </a:solidFill>
                <a:latin typeface="Verdana" panose="020B0604030504040204" pitchFamily="34" charset="0"/>
              </a:rPr>
              <a:t>. 2016. Are Stakeholders the Only Source of Information for Requirements Engineers? Toward a Taxonomy of Elicitation Information Sources. </a:t>
            </a:r>
            <a:r>
              <a:rPr lang="en-CA" sz="1400" b="0" i="1" dirty="0">
                <a:solidFill>
                  <a:srgbClr val="000000"/>
                </a:solidFill>
                <a:latin typeface="Verdana" panose="020B0604030504040204" pitchFamily="34" charset="0"/>
              </a:rPr>
              <a:t>ACM Trans. Manage. Inf. Syst.</a:t>
            </a:r>
            <a:r>
              <a:rPr lang="en-CA" sz="1400" b="0" dirty="0">
                <a:solidFill>
                  <a:srgbClr val="000000"/>
                </a:solidFill>
                <a:latin typeface="Verdana" panose="020B0604030504040204" pitchFamily="34" charset="0"/>
              </a:rPr>
              <a:t>7, 3, Article 8</a:t>
            </a:r>
            <a:endParaRPr lang="en-CA" sz="1400" dirty="0"/>
          </a:p>
        </p:txBody>
      </p:sp>
    </p:spTree>
    <p:extLst>
      <p:ext uri="{BB962C8B-B14F-4D97-AF65-F5344CB8AC3E}">
        <p14:creationId xmlns:p14="http://schemas.microsoft.com/office/powerpoint/2010/main" val="55211772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CA" altLang="en-US"/>
              <a:t>Example: University Registration System (2)</a:t>
            </a:r>
          </a:p>
        </p:txBody>
      </p:sp>
      <p:sp>
        <p:nvSpPr>
          <p:cNvPr id="102403" name="Rectangle 4"/>
          <p:cNvSpPr>
            <a:spLocks noGrp="1" noChangeArrowheads="1"/>
          </p:cNvSpPr>
          <p:nvPr>
            <p:ph type="body" idx="1"/>
          </p:nvPr>
        </p:nvSpPr>
        <p:spPr/>
        <p:txBody>
          <a:bodyPr/>
          <a:lstStyle/>
          <a:p>
            <a:pPr eaLnBrk="1" hangingPunct="1"/>
            <a:r>
              <a:rPr lang="en-CA" altLang="en-US"/>
              <a:t>Name: Enroll in University</a:t>
            </a:r>
          </a:p>
          <a:p>
            <a:pPr eaLnBrk="1" hangingPunct="1"/>
            <a:r>
              <a:rPr lang="en-CA" altLang="en-US"/>
              <a:t>Identifier: UC 19</a:t>
            </a:r>
          </a:p>
          <a:p>
            <a:pPr eaLnBrk="1" hangingPunct="1"/>
            <a:endParaRPr lang="en-CA" altLang="en-US"/>
          </a:p>
          <a:p>
            <a:pPr eaLnBrk="1" hangingPunct="1"/>
            <a:r>
              <a:rPr lang="en-CA" altLang="en-US"/>
              <a:t>Goal: Enroll applicant in the university</a:t>
            </a:r>
          </a:p>
          <a:p>
            <a:pPr eaLnBrk="1" hangingPunct="1"/>
            <a:endParaRPr lang="en-CA" altLang="en-US"/>
          </a:p>
          <a:p>
            <a:pPr eaLnBrk="1" hangingPunct="1"/>
            <a:r>
              <a:rPr lang="en-CA" altLang="en-US"/>
              <a:t>Preconditions:</a:t>
            </a:r>
          </a:p>
          <a:p>
            <a:pPr lvl="1" eaLnBrk="1" hangingPunct="1"/>
            <a:r>
              <a:rPr lang="en-CA" altLang="en-US"/>
              <a:t>The Registrar is logged into the system.</a:t>
            </a:r>
          </a:p>
          <a:p>
            <a:pPr lvl="1" eaLnBrk="1" hangingPunct="1"/>
            <a:r>
              <a:rPr lang="en-CA" altLang="en-US"/>
              <a:t>The Applicant has already undergone initial checks to verify that they are eligible to enroll.</a:t>
            </a:r>
          </a:p>
          <a:p>
            <a:pPr eaLnBrk="1" hangingPunct="1"/>
            <a:r>
              <a:rPr lang="en-CA" altLang="en-US"/>
              <a:t>Postconditions:</a:t>
            </a:r>
          </a:p>
          <a:p>
            <a:pPr lvl="1" eaLnBrk="1" hangingPunct="1"/>
            <a:r>
              <a:rPr lang="en-CA" altLang="en-US"/>
              <a:t>The Applicant will be enrolled in the university as a student if they are eligible.</a:t>
            </a:r>
          </a:p>
          <a:p>
            <a:pPr eaLnBrk="1" hangingPunct="1"/>
            <a:endParaRPr lang="en-CA" altLang="en-US"/>
          </a:p>
        </p:txBody>
      </p:sp>
      <p:sp>
        <p:nvSpPr>
          <p:cNvPr id="102404" name="Text Box 5"/>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
        <p:nvSpPr>
          <p:cNvPr id="102405"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CBE0ADF3-7F38-46B4-871F-B22092F68113}" type="slidenum">
              <a:rPr lang="en-CA" altLang="en-US" sz="1200" smtClean="0"/>
              <a:pPr>
                <a:lnSpc>
                  <a:spcPct val="100000"/>
                </a:lnSpc>
                <a:spcBef>
                  <a:spcPct val="0"/>
                </a:spcBef>
                <a:buClrTx/>
                <a:buSzTx/>
                <a:buFontTx/>
                <a:buNone/>
              </a:pPr>
              <a:t>130</a:t>
            </a:fld>
            <a:endParaRPr lang="en-CA" altLang="en-US" sz="120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Lst>
            </a:pPr>
            <a:r>
              <a:rPr lang="en-CA" altLang="en-US"/>
              <a:t>Example: University Registration System (3)</a:t>
            </a:r>
          </a:p>
        </p:txBody>
      </p:sp>
      <p:sp>
        <p:nvSpPr>
          <p:cNvPr id="103427" name="Rectangle 4"/>
          <p:cNvSpPr>
            <a:spLocks noGrp="1" noChangeArrowheads="1"/>
          </p:cNvSpPr>
          <p:nvPr>
            <p:ph type="body" idx="1"/>
          </p:nvPr>
        </p:nvSpPr>
        <p:spPr/>
        <p:txBody>
          <a:bodyPr/>
          <a:lstStyle/>
          <a:p>
            <a:pPr eaLnBrk="1" hangingPunct="1">
              <a:lnSpc>
                <a:spcPts val="1800"/>
              </a:lnSpc>
              <a:buFontTx/>
              <a:buNone/>
            </a:pPr>
            <a:r>
              <a:rPr lang="en-CA" altLang="en-US" sz="1800"/>
              <a:t>Main Flow:</a:t>
            </a:r>
          </a:p>
          <a:p>
            <a:pPr eaLnBrk="1" hangingPunct="1">
              <a:lnSpc>
                <a:spcPts val="1800"/>
              </a:lnSpc>
            </a:pPr>
            <a:r>
              <a:rPr lang="en-CA" altLang="en-US" sz="1800"/>
              <a:t>1. An applicant wants to enroll in the university.</a:t>
            </a:r>
          </a:p>
          <a:p>
            <a:pPr eaLnBrk="1" hangingPunct="1">
              <a:lnSpc>
                <a:spcPts val="1800"/>
              </a:lnSpc>
            </a:pPr>
            <a:r>
              <a:rPr lang="en-CA" altLang="en-US" sz="1800"/>
              <a:t>2. The applicant hands a filled out copy of form UI13 University Application Form to the registrar.  </a:t>
            </a:r>
          </a:p>
          <a:p>
            <a:pPr eaLnBrk="1" hangingPunct="1">
              <a:lnSpc>
                <a:spcPts val="1800"/>
              </a:lnSpc>
            </a:pPr>
            <a:r>
              <a:rPr lang="en-CA" altLang="en-US" sz="1800"/>
              <a:t>3. The registrar visually inspects the forms.</a:t>
            </a:r>
          </a:p>
          <a:p>
            <a:pPr eaLnBrk="1" hangingPunct="1">
              <a:lnSpc>
                <a:spcPts val="1800"/>
              </a:lnSpc>
            </a:pPr>
            <a:r>
              <a:rPr lang="en-CA" altLang="en-US" sz="1800"/>
              <a:t>4. The registrar determines that the forms have been filled out properly.  </a:t>
            </a:r>
          </a:p>
          <a:p>
            <a:pPr eaLnBrk="1" hangingPunct="1">
              <a:lnSpc>
                <a:spcPts val="1800"/>
              </a:lnSpc>
            </a:pPr>
            <a:r>
              <a:rPr lang="en-CA" altLang="en-US" sz="1800"/>
              <a:t>5. The registrar selects to Create New Student.</a:t>
            </a:r>
          </a:p>
          <a:p>
            <a:pPr eaLnBrk="1" hangingPunct="1">
              <a:lnSpc>
                <a:spcPts val="1800"/>
              </a:lnSpc>
            </a:pPr>
            <a:r>
              <a:rPr lang="en-CA" altLang="en-US" sz="1800"/>
              <a:t>6. The system displays the Create Student Screen.</a:t>
            </a:r>
          </a:p>
          <a:p>
            <a:pPr eaLnBrk="1" hangingPunct="1">
              <a:lnSpc>
                <a:spcPts val="1800"/>
              </a:lnSpc>
            </a:pPr>
            <a:r>
              <a:rPr lang="en-CA" altLang="en-US" sz="1800"/>
              <a:t>7. The registrar inputs the name, address, and phone number of the applicant. </a:t>
            </a:r>
          </a:p>
          <a:p>
            <a:pPr eaLnBrk="1" hangingPunct="1">
              <a:lnSpc>
                <a:spcPts val="1800"/>
              </a:lnSpc>
            </a:pPr>
            <a:r>
              <a:rPr lang="en-CA" altLang="en-US" sz="1800">
                <a:solidFill>
                  <a:srgbClr val="FF0000"/>
                </a:solidFill>
              </a:rPr>
              <a:t>[Extension Point: XPCheck]</a:t>
            </a:r>
          </a:p>
          <a:p>
            <a:pPr eaLnBrk="1" hangingPunct="1">
              <a:lnSpc>
                <a:spcPts val="1800"/>
              </a:lnSpc>
            </a:pPr>
            <a:r>
              <a:rPr lang="en-CA" altLang="en-US" sz="1800"/>
              <a:t>8. The system determines that the applicant does not already exist within the system.</a:t>
            </a:r>
          </a:p>
          <a:p>
            <a:pPr eaLnBrk="1" hangingPunct="1">
              <a:lnSpc>
                <a:spcPts val="1800"/>
              </a:lnSpc>
            </a:pPr>
            <a:r>
              <a:rPr lang="en-CA" altLang="en-US" sz="1800"/>
              <a:t>9. The system determines that the applicant is on the eligible applicants list.</a:t>
            </a:r>
          </a:p>
          <a:p>
            <a:pPr eaLnBrk="1" hangingPunct="1">
              <a:lnSpc>
                <a:spcPts val="1800"/>
              </a:lnSpc>
            </a:pPr>
            <a:r>
              <a:rPr lang="en-CA" altLang="en-US" sz="1800"/>
              <a:t>10. The system adds the applicant to its records.  </a:t>
            </a:r>
          </a:p>
          <a:p>
            <a:pPr eaLnBrk="1" hangingPunct="1">
              <a:lnSpc>
                <a:spcPts val="1800"/>
              </a:lnSpc>
            </a:pPr>
            <a:r>
              <a:rPr lang="en-CA" altLang="en-US" sz="1800"/>
              <a:t>11. The registrar enrolls the student in courses </a:t>
            </a:r>
            <a:r>
              <a:rPr lang="en-CA" altLang="en-US" sz="1800">
                <a:solidFill>
                  <a:srgbClr val="FF0000"/>
                </a:solidFill>
              </a:rPr>
              <a:t>via use case UC 17 Enroll in Course</a:t>
            </a:r>
            <a:r>
              <a:rPr lang="en-CA" altLang="en-US" sz="1800"/>
              <a:t>.</a:t>
            </a:r>
          </a:p>
          <a:p>
            <a:pPr eaLnBrk="1" hangingPunct="1">
              <a:lnSpc>
                <a:spcPts val="1800"/>
              </a:lnSpc>
            </a:pPr>
            <a:r>
              <a:rPr lang="en-CA" altLang="en-US" sz="1800"/>
              <a:t>12. The system prepares a bill for the applicant enrollment fees. </a:t>
            </a:r>
          </a:p>
          <a:p>
            <a:pPr eaLnBrk="1" hangingPunct="1">
              <a:lnSpc>
                <a:spcPts val="1800"/>
              </a:lnSpc>
              <a:buFontTx/>
              <a:buNone/>
            </a:pPr>
            <a:r>
              <a:rPr lang="en-CA" altLang="en-US" sz="1800"/>
              <a:t>Alternate Flows:</a:t>
            </a:r>
          </a:p>
          <a:p>
            <a:pPr eaLnBrk="1" hangingPunct="1">
              <a:lnSpc>
                <a:spcPts val="1800"/>
              </a:lnSpc>
            </a:pPr>
            <a:r>
              <a:rPr lang="en-CA" altLang="en-US" sz="1800"/>
              <a:t>4.a The forms have not been adequately filled…</a:t>
            </a:r>
          </a:p>
        </p:txBody>
      </p:sp>
      <p:sp>
        <p:nvSpPr>
          <p:cNvPr id="103428" name="Text Box 5"/>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
        <p:nvSpPr>
          <p:cNvPr id="103429"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4D077242-516A-4448-94CD-5258E055F9F9}" type="slidenum">
              <a:rPr lang="en-CA" altLang="en-US" sz="1200" smtClean="0"/>
              <a:pPr>
                <a:lnSpc>
                  <a:spcPct val="100000"/>
                </a:lnSpc>
                <a:spcBef>
                  <a:spcPct val="0"/>
                </a:spcBef>
                <a:buClrTx/>
                <a:buSzTx/>
                <a:buFontTx/>
                <a:buNone/>
              </a:pPr>
              <a:t>131</a:t>
            </a:fld>
            <a:endParaRPr lang="en-CA" altLang="en-US" sz="120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Lst>
            </a:pPr>
            <a:r>
              <a:rPr lang="en-CA" altLang="en-US"/>
              <a:t>Example: University Registration System (4)</a:t>
            </a:r>
          </a:p>
        </p:txBody>
      </p:sp>
      <p:sp>
        <p:nvSpPr>
          <p:cNvPr id="104451" name="Rectangle 5"/>
          <p:cNvSpPr>
            <a:spLocks noGrp="1" noChangeArrowheads="1"/>
          </p:cNvSpPr>
          <p:nvPr>
            <p:ph type="body" idx="1"/>
          </p:nvPr>
        </p:nvSpPr>
        <p:spPr/>
        <p:txBody>
          <a:bodyPr/>
          <a:lstStyle/>
          <a:p>
            <a:pPr eaLnBrk="1" hangingPunct="1"/>
            <a:r>
              <a:rPr lang="en-CA" altLang="en-US"/>
              <a:t>Name: Perform Security Check</a:t>
            </a:r>
          </a:p>
          <a:p>
            <a:pPr eaLnBrk="1" hangingPunct="1"/>
            <a:r>
              <a:rPr lang="en-CA" altLang="en-US"/>
              <a:t>Identifier: UC 34</a:t>
            </a:r>
          </a:p>
          <a:p>
            <a:pPr eaLnBrk="1" hangingPunct="1"/>
            <a:endParaRPr lang="en-CA" altLang="en-US"/>
          </a:p>
          <a:p>
            <a:pPr eaLnBrk="1" hangingPunct="1">
              <a:buFontTx/>
              <a:buNone/>
            </a:pPr>
            <a:r>
              <a:rPr lang="en-CA" altLang="en-US"/>
              <a:t>At Extension Point XPCheck:</a:t>
            </a:r>
          </a:p>
          <a:p>
            <a:pPr eaLnBrk="1" hangingPunct="1"/>
            <a:r>
              <a:rPr lang="en-CA" altLang="en-US"/>
              <a:t>1. The registrar asks for security check results about applicant.</a:t>
            </a:r>
          </a:p>
          <a:p>
            <a:pPr eaLnBrk="1" hangingPunct="1"/>
            <a:r>
              <a:rPr lang="en-CA" altLang="en-US"/>
              <a:t>2. The system asks RCMP Security System for applicant security check results.</a:t>
            </a:r>
          </a:p>
          <a:p>
            <a:pPr eaLnBrk="1" hangingPunct="1"/>
            <a:r>
              <a:rPr lang="en-CA" altLang="en-US"/>
              <a:t>3. The RCMP Security System responds that applicant has been cleared.</a:t>
            </a:r>
          </a:p>
          <a:p>
            <a:pPr eaLnBrk="1" hangingPunct="1"/>
            <a:r>
              <a:rPr lang="en-CA" altLang="en-US"/>
              <a:t>3.a The Security System responds that applicant has not been cleared</a:t>
            </a:r>
          </a:p>
          <a:p>
            <a:pPr eaLnBrk="1" hangingPunct="1"/>
            <a:endParaRPr lang="en-CA" altLang="en-US"/>
          </a:p>
        </p:txBody>
      </p:sp>
      <p:sp>
        <p:nvSpPr>
          <p:cNvPr id="104452" name="Text Box 3"/>
          <p:cNvSpPr txBox="1">
            <a:spLocks noChangeArrowheads="1"/>
          </p:cNvSpPr>
          <p:nvPr/>
        </p:nvSpPr>
        <p:spPr bwMode="auto">
          <a:xfrm>
            <a:off x="347663" y="153988"/>
            <a:ext cx="8188325" cy="6704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defTabSz="407988" eaLnBrk="0" hangingPunct="0">
              <a:lnSpc>
                <a:spcPts val="2600"/>
              </a:lnSpc>
              <a:spcBef>
                <a:spcPts val="600"/>
              </a:spcBef>
              <a:buClr>
                <a:srgbClr val="D62828"/>
              </a:buClr>
              <a:buSzPct val="130000"/>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rgbClr val="002654"/>
                </a:solidFill>
                <a:latin typeface="Arial" pitchFamily="34" charset="0"/>
              </a:defRPr>
            </a:lvl1pPr>
            <a:lvl2pPr marL="742950" indent="-285750" defTabSz="407988" eaLnBrk="0" hangingPunct="0">
              <a:lnSpc>
                <a:spcPts val="2600"/>
              </a:lnSpc>
              <a:spcBef>
                <a:spcPts val="600"/>
              </a:spcBef>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000">
                <a:solidFill>
                  <a:srgbClr val="002654"/>
                </a:solidFill>
                <a:latin typeface="Arial" pitchFamily="34" charset="0"/>
              </a:defRPr>
            </a:lvl2pPr>
            <a:lvl3pPr marL="1143000" indent="-228600" defTabSz="407988" eaLnBrk="0" hangingPunct="0">
              <a:lnSpc>
                <a:spcPts val="2600"/>
              </a:lnSpc>
              <a:spcBef>
                <a:spcPts val="600"/>
              </a:spcBef>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rgbClr val="002654"/>
                </a:solidFill>
                <a:latin typeface="Arial" pitchFamily="34" charset="0"/>
              </a:defRPr>
            </a:lvl3pPr>
            <a:lvl4pPr marL="1600200" indent="-228600" defTabSz="407988" eaLnBrk="0" hangingPunct="0">
              <a:lnSpc>
                <a:spcPts val="2600"/>
              </a:lnSpc>
              <a:spcBef>
                <a:spcPts val="600"/>
              </a:spcBef>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1600">
                <a:solidFill>
                  <a:srgbClr val="002654"/>
                </a:solidFill>
                <a:latin typeface="Arial" pitchFamily="34" charset="0"/>
              </a:defRPr>
            </a:lvl4pPr>
            <a:lvl5pPr marL="2057400" indent="-228600" defTabSz="407988" eaLnBrk="0" hangingPunct="0">
              <a:lnSpc>
                <a:spcPct val="110000"/>
              </a:lnSpc>
              <a:spcBef>
                <a:spcPct val="30000"/>
              </a:spcBef>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1200">
                <a:solidFill>
                  <a:srgbClr val="002654"/>
                </a:solidFill>
                <a:latin typeface="Arial" pitchFamily="34" charset="0"/>
              </a:defRPr>
            </a:lvl5pPr>
            <a:lvl6pPr marL="2514600" indent="-228600" defTabSz="407988" eaLnBrk="0" fontAlgn="base" hangingPunct="0">
              <a:lnSpc>
                <a:spcPct val="110000"/>
              </a:lnSpc>
              <a:spcBef>
                <a:spcPct val="3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1200">
                <a:solidFill>
                  <a:srgbClr val="002654"/>
                </a:solidFill>
                <a:latin typeface="Arial" pitchFamily="34" charset="0"/>
              </a:defRPr>
            </a:lvl6pPr>
            <a:lvl7pPr marL="2971800" indent="-228600" defTabSz="407988" eaLnBrk="0" fontAlgn="base" hangingPunct="0">
              <a:lnSpc>
                <a:spcPct val="110000"/>
              </a:lnSpc>
              <a:spcBef>
                <a:spcPct val="3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1200">
                <a:solidFill>
                  <a:srgbClr val="002654"/>
                </a:solidFill>
                <a:latin typeface="Arial" pitchFamily="34" charset="0"/>
              </a:defRPr>
            </a:lvl7pPr>
            <a:lvl8pPr marL="3429000" indent="-228600" defTabSz="407988" eaLnBrk="0" fontAlgn="base" hangingPunct="0">
              <a:lnSpc>
                <a:spcPct val="110000"/>
              </a:lnSpc>
              <a:spcBef>
                <a:spcPct val="3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1200">
                <a:solidFill>
                  <a:srgbClr val="002654"/>
                </a:solidFill>
                <a:latin typeface="Arial" pitchFamily="34" charset="0"/>
              </a:defRPr>
            </a:lvl8pPr>
            <a:lvl9pPr marL="3886200" indent="-228600" defTabSz="407988" eaLnBrk="0" fontAlgn="base" hangingPunct="0">
              <a:lnSpc>
                <a:spcPct val="110000"/>
              </a:lnSpc>
              <a:spcBef>
                <a:spcPct val="3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1200">
                <a:solidFill>
                  <a:srgbClr val="002654"/>
                </a:solidFill>
                <a:latin typeface="Arial" pitchFamily="34" charset="0"/>
              </a:defRPr>
            </a:lvl9pPr>
          </a:lstStyle>
          <a:p>
            <a:pPr eaLnBrk="1">
              <a:lnSpc>
                <a:spcPct val="93000"/>
              </a:lnSpc>
              <a:spcBef>
                <a:spcPts val="63"/>
              </a:spcBef>
              <a:buClr>
                <a:srgbClr val="000000"/>
              </a:buClr>
              <a:buSzPct val="45000"/>
              <a:buFont typeface="Wingdings" pitchFamily="2" charset="2"/>
              <a:buNone/>
            </a:pPr>
            <a:endParaRPr lang="en-CA" altLang="en-US" sz="1500">
              <a:solidFill>
                <a:srgbClr val="000000"/>
              </a:solidFill>
              <a:latin typeface="Times New Roman" pitchFamily="18" charset="0"/>
            </a:endParaRPr>
          </a:p>
          <a:p>
            <a:pPr eaLnBrk="1">
              <a:lnSpc>
                <a:spcPct val="93000"/>
              </a:lnSpc>
              <a:spcBef>
                <a:spcPts val="63"/>
              </a:spcBef>
              <a:buClr>
                <a:srgbClr val="000000"/>
              </a:buClr>
              <a:buSzPct val="45000"/>
              <a:buFont typeface="Wingdings" pitchFamily="2" charset="2"/>
              <a:buNone/>
            </a:pPr>
            <a:endParaRPr lang="en-CA" altLang="en-US" sz="900">
              <a:solidFill>
                <a:srgbClr val="000000"/>
              </a:solidFill>
              <a:latin typeface="Times New Roman" pitchFamily="18" charset="0"/>
            </a:endParaRPr>
          </a:p>
        </p:txBody>
      </p:sp>
      <p:sp>
        <p:nvSpPr>
          <p:cNvPr id="104453"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
        <p:nvSpPr>
          <p:cNvPr id="104454"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1F3842E0-0544-4187-9AB6-9C3AEEA1A974}" type="slidenum">
              <a:rPr lang="en-CA" altLang="en-US" sz="1200" smtClean="0"/>
              <a:pPr>
                <a:lnSpc>
                  <a:spcPct val="100000"/>
                </a:lnSpc>
                <a:spcBef>
                  <a:spcPct val="0"/>
                </a:spcBef>
                <a:buClrTx/>
                <a:buSzTx/>
                <a:buFontTx/>
                <a:buNone/>
              </a:pPr>
              <a:t>132</a:t>
            </a:fld>
            <a:endParaRPr lang="en-CA" altLang="en-US" sz="120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Lst>
            </a:pPr>
            <a:r>
              <a:rPr lang="en-CA" altLang="en-US"/>
              <a:t>Example: University Registration System (5)</a:t>
            </a:r>
          </a:p>
        </p:txBody>
      </p:sp>
      <p:sp>
        <p:nvSpPr>
          <p:cNvPr id="105475" name="Rectangle 3"/>
          <p:cNvSpPr>
            <a:spLocks noGrp="1" noChangeArrowheads="1"/>
          </p:cNvSpPr>
          <p:nvPr>
            <p:ph type="body" idx="1"/>
          </p:nvPr>
        </p:nvSpPr>
        <p:spPr/>
        <p:txBody>
          <a:bodyPr/>
          <a:lstStyle/>
          <a:p>
            <a:pPr eaLnBrk="1" hangingPunct="1"/>
            <a:r>
              <a:rPr lang="en-CA" altLang="en-US" dirty="0"/>
              <a:t>Name: Enroll Family Member of Staff</a:t>
            </a:r>
          </a:p>
          <a:p>
            <a:pPr eaLnBrk="1" hangingPunct="1">
              <a:lnSpc>
                <a:spcPts val="2400"/>
              </a:lnSpc>
            </a:pPr>
            <a:r>
              <a:rPr lang="en-CA" altLang="en-US" dirty="0"/>
              <a:t>Identifier: UC 20</a:t>
            </a:r>
          </a:p>
          <a:p>
            <a:pPr eaLnBrk="1" hangingPunct="1">
              <a:lnSpc>
                <a:spcPts val="2400"/>
              </a:lnSpc>
            </a:pPr>
            <a:r>
              <a:rPr lang="en-CA" altLang="en-US" dirty="0"/>
              <a:t>Inherits From: UC 19</a:t>
            </a:r>
          </a:p>
          <a:p>
            <a:pPr eaLnBrk="1" hangingPunct="1">
              <a:lnSpc>
                <a:spcPts val="2400"/>
              </a:lnSpc>
              <a:buFontTx/>
              <a:buNone/>
            </a:pPr>
            <a:endParaRPr lang="en-CA" altLang="en-US" dirty="0"/>
          </a:p>
          <a:p>
            <a:pPr eaLnBrk="1" hangingPunct="1">
              <a:lnSpc>
                <a:spcPts val="2400"/>
              </a:lnSpc>
              <a:buFontTx/>
              <a:buNone/>
            </a:pPr>
            <a:r>
              <a:rPr lang="en-CA" altLang="en-US" dirty="0"/>
              <a:t>Main Flow:</a:t>
            </a:r>
          </a:p>
          <a:p>
            <a:pPr eaLnBrk="1" hangingPunct="1">
              <a:lnSpc>
                <a:spcPts val="2400"/>
              </a:lnSpc>
            </a:pPr>
            <a:r>
              <a:rPr lang="en-CA" altLang="en-US" dirty="0"/>
              <a:t>1. An applicant </a:t>
            </a:r>
            <a:r>
              <a:rPr lang="en-CA" altLang="en-US" dirty="0">
                <a:solidFill>
                  <a:srgbClr val="0099CC"/>
                </a:solidFill>
              </a:rPr>
              <a:t>family member</a:t>
            </a:r>
            <a:r>
              <a:rPr lang="en-CA" altLang="en-US" dirty="0"/>
              <a:t> wants to enroll in the university.</a:t>
            </a:r>
          </a:p>
          <a:p>
            <a:pPr eaLnBrk="1" hangingPunct="1">
              <a:lnSpc>
                <a:spcPts val="2400"/>
              </a:lnSpc>
            </a:pPr>
            <a:r>
              <a:rPr lang="en-CA" altLang="en-US" dirty="0"/>
              <a:t>2. The applicant hands a filled out copy of form</a:t>
            </a:r>
            <a:r>
              <a:rPr lang="en-CA" altLang="en-US" dirty="0">
                <a:solidFill>
                  <a:srgbClr val="0099CC"/>
                </a:solidFill>
              </a:rPr>
              <a:t> UI15 University Application Form for Family Members </a:t>
            </a:r>
            <a:r>
              <a:rPr lang="en-CA" altLang="en-US" dirty="0"/>
              <a:t>to the registrar.</a:t>
            </a:r>
          </a:p>
          <a:p>
            <a:pPr eaLnBrk="1" hangingPunct="1">
              <a:lnSpc>
                <a:spcPts val="2400"/>
              </a:lnSpc>
            </a:pPr>
            <a:r>
              <a:rPr lang="en-CA" altLang="en-US" dirty="0"/>
              <a:t>…</a:t>
            </a:r>
          </a:p>
          <a:p>
            <a:pPr eaLnBrk="1" hangingPunct="1">
              <a:lnSpc>
                <a:spcPts val="2400"/>
              </a:lnSpc>
            </a:pPr>
            <a:r>
              <a:rPr lang="en-CA" altLang="en-US" dirty="0"/>
              <a:t>12. The system prepares a bill for the applicant enrollment fees</a:t>
            </a:r>
            <a:r>
              <a:rPr lang="en-CA" altLang="en-US" dirty="0">
                <a:solidFill>
                  <a:srgbClr val="0099CC"/>
                </a:solidFill>
              </a:rPr>
              <a:t> based on staff family members rate.</a:t>
            </a:r>
          </a:p>
          <a:p>
            <a:pPr eaLnBrk="1" hangingPunct="1">
              <a:lnSpc>
                <a:spcPts val="2400"/>
              </a:lnSpc>
              <a:buFontTx/>
              <a:buNone/>
            </a:pPr>
            <a:endParaRPr lang="en-CA" altLang="en-US" dirty="0"/>
          </a:p>
          <a:p>
            <a:pPr eaLnBrk="1" hangingPunct="1">
              <a:lnSpc>
                <a:spcPts val="2400"/>
              </a:lnSpc>
              <a:buFontTx/>
              <a:buNone/>
            </a:pPr>
            <a:r>
              <a:rPr lang="en-CA" altLang="en-US" dirty="0"/>
              <a:t>Alternate Flows: …</a:t>
            </a:r>
          </a:p>
        </p:txBody>
      </p:sp>
      <p:sp>
        <p:nvSpPr>
          <p:cNvPr id="105476" name="Text Box 4"/>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
        <p:nvSpPr>
          <p:cNvPr id="105477"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D1966FFE-6BEB-49FA-97A7-4D029194ED72}" type="slidenum">
              <a:rPr lang="en-CA" altLang="en-US" sz="1200" smtClean="0"/>
              <a:pPr>
                <a:lnSpc>
                  <a:spcPct val="100000"/>
                </a:lnSpc>
                <a:spcBef>
                  <a:spcPct val="0"/>
                </a:spcBef>
                <a:buClrTx/>
                <a:buSzTx/>
                <a:buFontTx/>
                <a:buNone/>
              </a:pPr>
              <a:t>133</a:t>
            </a:fld>
            <a:endParaRPr lang="en-CA" altLang="en-US" sz="120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BBC5D76E-5561-4E7C-888D-5B70D14E8848}" type="slidenum">
              <a:rPr lang="en-CA" altLang="en-US" sz="1200" smtClean="0"/>
              <a:pPr>
                <a:lnSpc>
                  <a:spcPct val="100000"/>
                </a:lnSpc>
                <a:spcBef>
                  <a:spcPct val="0"/>
                </a:spcBef>
                <a:buClrTx/>
                <a:buSzTx/>
                <a:buFontTx/>
                <a:buNone/>
              </a:pPr>
              <a:t>134</a:t>
            </a:fld>
            <a:endParaRPr lang="en-CA" altLang="en-US" sz="1200"/>
          </a:p>
        </p:txBody>
      </p:sp>
      <p:sp>
        <p:nvSpPr>
          <p:cNvPr id="112643" name="Rectangle 4"/>
          <p:cNvSpPr>
            <a:spLocks noGrp="1" noChangeArrowheads="1"/>
          </p:cNvSpPr>
          <p:nvPr>
            <p:ph type="title"/>
          </p:nvPr>
        </p:nvSpPr>
        <p:spPr/>
        <p:txBody>
          <a:bodyPr/>
          <a:lstStyle/>
          <a:p>
            <a:pPr eaLnBrk="1" hangingPunct="1"/>
            <a:r>
              <a:rPr lang="en-US" altLang="en-US"/>
              <a:t>Tools</a:t>
            </a:r>
            <a:endParaRPr lang="fr-CA" altLang="en-US"/>
          </a:p>
        </p:txBody>
      </p:sp>
      <p:sp>
        <p:nvSpPr>
          <p:cNvPr id="112644" name="Rectangle 5"/>
          <p:cNvSpPr>
            <a:spLocks noGrp="1" noChangeArrowheads="1"/>
          </p:cNvSpPr>
          <p:nvPr>
            <p:ph type="body" idx="1"/>
          </p:nvPr>
        </p:nvSpPr>
        <p:spPr/>
        <p:txBody>
          <a:bodyPr/>
          <a:lstStyle/>
          <a:p>
            <a:pPr eaLnBrk="1" hangingPunct="1">
              <a:lnSpc>
                <a:spcPct val="100000"/>
              </a:lnSpc>
            </a:pPr>
            <a:r>
              <a:rPr lang="en-US" altLang="en-US" dirty="0"/>
              <a:t>Many UML tools support use case </a:t>
            </a:r>
            <a:r>
              <a:rPr lang="en-US" altLang="en-US" i="1" dirty="0"/>
              <a:t>diagrams</a:t>
            </a:r>
            <a:r>
              <a:rPr lang="en-US" altLang="en-US" dirty="0"/>
              <a:t>, without really supporting use cases well</a:t>
            </a:r>
          </a:p>
          <a:p>
            <a:pPr eaLnBrk="1" hangingPunct="1">
              <a:lnSpc>
                <a:spcPct val="100000"/>
              </a:lnSpc>
            </a:pPr>
            <a:endParaRPr lang="en-US" altLang="en-US" dirty="0"/>
          </a:p>
          <a:p>
            <a:pPr eaLnBrk="1" hangingPunct="1">
              <a:lnSpc>
                <a:spcPct val="100000"/>
              </a:lnSpc>
            </a:pPr>
            <a:r>
              <a:rPr lang="fr-CA" altLang="en-US" dirty="0" err="1">
                <a:solidFill>
                  <a:srgbClr val="FF0000"/>
                </a:solidFill>
              </a:rPr>
              <a:t>UCEd</a:t>
            </a:r>
            <a:r>
              <a:rPr lang="fr-CA" altLang="en-US" dirty="0"/>
              <a:t> </a:t>
            </a:r>
            <a:r>
              <a:rPr lang="fr-CA" altLang="en-US" dirty="0" err="1"/>
              <a:t>tool</a:t>
            </a:r>
            <a:r>
              <a:rPr lang="fr-CA" altLang="en-US" dirty="0"/>
              <a:t> (Prof. </a:t>
            </a:r>
            <a:r>
              <a:rPr lang="fr-CA" altLang="en-US" dirty="0" err="1"/>
              <a:t>Somé</a:t>
            </a:r>
            <a:r>
              <a:rPr lang="fr-CA" altLang="en-US" dirty="0"/>
              <a:t>), </a:t>
            </a:r>
            <a:r>
              <a:rPr lang="en-GB" altLang="en-US" dirty="0"/>
              <a:t>to help capture/validate use cases</a:t>
            </a:r>
          </a:p>
          <a:p>
            <a:pPr lvl="1" eaLnBrk="1" hangingPunct="1">
              <a:lnSpc>
                <a:spcPct val="100000"/>
              </a:lnSpc>
            </a:pPr>
            <a:r>
              <a:rPr lang="en-GB" altLang="en-US" dirty="0"/>
              <a:t>Use Case edition (structured English), domain model edition (and automatic extraction), state models generation/simulation…</a:t>
            </a:r>
          </a:p>
          <a:p>
            <a:pPr lvl="1" eaLnBrk="1" hangingPunct="1">
              <a:lnSpc>
                <a:spcPct val="100000"/>
              </a:lnSpc>
            </a:pPr>
            <a:r>
              <a:rPr lang="fr-CA" altLang="en-US" dirty="0">
                <a:hlinkClick r:id="rId2"/>
              </a:rPr>
              <a:t>http://www.site.uottawa.ca/~ssome/Use_Case_Editor_UCEd.html</a:t>
            </a:r>
            <a:r>
              <a:rPr lang="fr-CA" altLang="en-US" dirty="0"/>
              <a:t> </a:t>
            </a:r>
          </a:p>
          <a:p>
            <a:pPr lvl="1" eaLnBrk="1" hangingPunct="1">
              <a:lnSpc>
                <a:spcPct val="100000"/>
              </a:lnSpc>
            </a:pPr>
            <a:endParaRPr lang="fr-CA" altLang="en-US" dirty="0"/>
          </a:p>
          <a:p>
            <a:pPr>
              <a:lnSpc>
                <a:spcPct val="100000"/>
              </a:lnSpc>
            </a:pPr>
            <a:r>
              <a:rPr lang="en-CA" dirty="0">
                <a:solidFill>
                  <a:srgbClr val="FF0000"/>
                </a:solidFill>
              </a:rPr>
              <a:t>Zen-RUCM</a:t>
            </a:r>
            <a:r>
              <a:rPr lang="en-CA" dirty="0"/>
              <a:t> (</a:t>
            </a:r>
            <a:r>
              <a:rPr lang="fr-CA" dirty="0"/>
              <a:t>T. Yue et S. Ali</a:t>
            </a:r>
            <a:r>
              <a:rPr lang="en-CA" dirty="0"/>
              <a:t>) also allows the description and validation of use cases based on a restricted natural language syntax. </a:t>
            </a:r>
          </a:p>
          <a:p>
            <a:pPr lvl="1">
              <a:lnSpc>
                <a:spcPct val="100000"/>
              </a:lnSpc>
            </a:pPr>
            <a:r>
              <a:rPr lang="en-CA" dirty="0"/>
              <a:t>Transformations also supported.</a:t>
            </a:r>
          </a:p>
          <a:p>
            <a:pPr lvl="1">
              <a:lnSpc>
                <a:spcPct val="100000"/>
              </a:lnSpc>
            </a:pPr>
            <a:r>
              <a:rPr lang="fr-CA" dirty="0">
                <a:hlinkClick r:id="rId3"/>
              </a:rPr>
              <a:t>http://zen-tools.com/rucm/index.html</a:t>
            </a:r>
            <a:r>
              <a:rPr lang="fr-CA" dirty="0"/>
              <a:t> </a:t>
            </a:r>
          </a:p>
        </p:txBody>
      </p:sp>
      <p:sp>
        <p:nvSpPr>
          <p:cNvPr id="112645"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extLst>
      <p:ext uri="{BB962C8B-B14F-4D97-AF65-F5344CB8AC3E}">
        <p14:creationId xmlns:p14="http://schemas.microsoft.com/office/powerpoint/2010/main" val="132613975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5D31397E-1315-4A32-B1AA-E699CA2C9B95}" type="slidenum">
              <a:rPr lang="en-CA" altLang="en-US" sz="1200" smtClean="0"/>
              <a:pPr>
                <a:lnSpc>
                  <a:spcPct val="100000"/>
                </a:lnSpc>
                <a:spcBef>
                  <a:spcPct val="0"/>
                </a:spcBef>
                <a:buClrTx/>
                <a:buSzTx/>
                <a:buFontTx/>
                <a:buNone/>
              </a:pPr>
              <a:t>135</a:t>
            </a:fld>
            <a:endParaRPr lang="en-CA" altLang="en-US" sz="1200"/>
          </a:p>
        </p:txBody>
      </p:sp>
      <p:sp>
        <p:nvSpPr>
          <p:cNvPr id="113667"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457200" eaLnBrk="1" hangingPunct="1">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n-US" dirty="0"/>
              <a:t>Zen-RUCM Basic Editor (Yue and Ali)</a:t>
            </a:r>
          </a:p>
        </p:txBody>
      </p:sp>
      <p:sp>
        <p:nvSpPr>
          <p:cNvPr id="113677" name="Text Box 13"/>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
        <p:nvSpPr>
          <p:cNvPr id="14" name="Rectangle 13"/>
          <p:cNvSpPr/>
          <p:nvPr/>
        </p:nvSpPr>
        <p:spPr>
          <a:xfrm>
            <a:off x="196884" y="5867400"/>
            <a:ext cx="8162747" cy="707886"/>
          </a:xfrm>
          <a:prstGeom prst="rect">
            <a:avLst/>
          </a:prstGeom>
        </p:spPr>
        <p:txBody>
          <a:bodyPr wrap="none">
            <a:spAutoFit/>
          </a:bodyPr>
          <a:lstStyle/>
          <a:p>
            <a:pPr algn="ctr"/>
            <a:r>
              <a:rPr lang="en-CA" dirty="0">
                <a:hlinkClick r:id="rId3"/>
              </a:rPr>
              <a:t>http://zen-tools.com/rucm/Editors.html</a:t>
            </a:r>
            <a:r>
              <a:rPr lang="en-CA" dirty="0"/>
              <a:t> </a:t>
            </a:r>
          </a:p>
          <a:p>
            <a:pPr algn="ctr"/>
            <a:r>
              <a:rPr lang="en-CA" dirty="0"/>
              <a:t>Video: </a:t>
            </a:r>
            <a:r>
              <a:rPr lang="en-CA" dirty="0">
                <a:hlinkClick r:id="rId4"/>
              </a:rPr>
              <a:t>http://zen-tools.com/rucm/metamodels/resources/Tool%20Teaser%20Video.mp4</a:t>
            </a:r>
            <a:r>
              <a:rPr lang="en-CA" dirty="0"/>
              <a:t> </a:t>
            </a:r>
          </a:p>
        </p:txBody>
      </p:sp>
      <p:pic>
        <p:nvPicPr>
          <p:cNvPr id="15" name="Picture 2" descr="http://zen-tools.com/images/projects/RUCM/figs/RUCM/editor.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92327" y="914400"/>
            <a:ext cx="8800895"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232877"/>
      </p:ext>
    </p:extLst>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User Stories</a:t>
            </a:r>
          </a:p>
        </p:txBody>
      </p:sp>
      <p:sp>
        <p:nvSpPr>
          <p:cNvPr id="3" name="Content Placeholder 2"/>
          <p:cNvSpPr>
            <a:spLocks noGrp="1"/>
          </p:cNvSpPr>
          <p:nvPr>
            <p:ph idx="1"/>
          </p:nvPr>
        </p:nvSpPr>
        <p:spPr/>
        <p:txBody>
          <a:bodyPr/>
          <a:lstStyle/>
          <a:p>
            <a:pPr>
              <a:lnSpc>
                <a:spcPct val="100000"/>
              </a:lnSpc>
            </a:pPr>
            <a:r>
              <a:rPr lang="en-US" dirty="0"/>
              <a:t>In French: </a:t>
            </a:r>
            <a:r>
              <a:rPr lang="en-US" i="1" dirty="0" err="1">
                <a:solidFill>
                  <a:srgbClr val="FF0000"/>
                </a:solidFill>
              </a:rPr>
              <a:t>histoires</a:t>
            </a:r>
            <a:r>
              <a:rPr lang="en-US" i="1" dirty="0">
                <a:solidFill>
                  <a:srgbClr val="FF0000"/>
                </a:solidFill>
              </a:rPr>
              <a:t> </a:t>
            </a:r>
            <a:r>
              <a:rPr lang="en-US" i="1" dirty="0" err="1">
                <a:solidFill>
                  <a:srgbClr val="FF0000"/>
                </a:solidFill>
              </a:rPr>
              <a:t>utilisateur</a:t>
            </a:r>
            <a:r>
              <a:rPr lang="en-US" dirty="0"/>
              <a:t>, or </a:t>
            </a:r>
            <a:r>
              <a:rPr lang="en-US" i="1" dirty="0" err="1">
                <a:solidFill>
                  <a:srgbClr val="FF0000"/>
                </a:solidFill>
              </a:rPr>
              <a:t>récits</a:t>
            </a:r>
            <a:r>
              <a:rPr lang="en-US" i="1" dirty="0">
                <a:solidFill>
                  <a:srgbClr val="FF0000"/>
                </a:solidFill>
              </a:rPr>
              <a:t> </a:t>
            </a:r>
            <a:r>
              <a:rPr lang="en-US" i="1" dirty="0" err="1">
                <a:solidFill>
                  <a:srgbClr val="FF0000"/>
                </a:solidFill>
              </a:rPr>
              <a:t>utilisateur</a:t>
            </a:r>
            <a:endParaRPr lang="en-US" i="1" dirty="0">
              <a:solidFill>
                <a:srgbClr val="FF0000"/>
              </a:solidFill>
            </a:endParaRPr>
          </a:p>
          <a:p>
            <a:pPr>
              <a:lnSpc>
                <a:spcPct val="100000"/>
              </a:lnSpc>
            </a:pPr>
            <a:r>
              <a:rPr lang="en-US" dirty="0"/>
              <a:t>Sentence, in a simple business language, that describes a functionality to support (</a:t>
            </a:r>
            <a:r>
              <a:rPr lang="en-US" i="1" dirty="0"/>
              <a:t>Who? What? Why?</a:t>
            </a:r>
            <a:r>
              <a:rPr lang="en-US" dirty="0"/>
              <a:t>)</a:t>
            </a:r>
          </a:p>
          <a:p>
            <a:pPr>
              <a:lnSpc>
                <a:spcPct val="100000"/>
              </a:lnSpc>
            </a:pPr>
            <a:r>
              <a:rPr lang="en-US" dirty="0"/>
              <a:t>Often from the viewpoint of the user or client</a:t>
            </a:r>
          </a:p>
          <a:p>
            <a:pPr>
              <a:lnSpc>
                <a:spcPct val="100000"/>
              </a:lnSpc>
            </a:pPr>
            <a:r>
              <a:rPr lang="en-US" dirty="0"/>
              <a:t>Popular in agile development approaches</a:t>
            </a:r>
          </a:p>
          <a:p>
            <a:pPr>
              <a:lnSpc>
                <a:spcPct val="100000"/>
              </a:lnSpc>
            </a:pPr>
            <a:r>
              <a:rPr lang="en-US" dirty="0"/>
              <a:t>Generic pattern (</a:t>
            </a:r>
            <a:r>
              <a:rPr lang="en-US" dirty="0">
                <a:hlinkClick r:id="rId2"/>
              </a:rPr>
              <a:t>https://en.wikipedia.org/wiki/User_story</a:t>
            </a:r>
            <a:r>
              <a:rPr lang="en-US" dirty="0"/>
              <a:t>):</a:t>
            </a:r>
          </a:p>
          <a:p>
            <a:pPr marL="185737" indent="0" algn="ctr">
              <a:lnSpc>
                <a:spcPct val="100000"/>
              </a:lnSpc>
              <a:buNone/>
            </a:pPr>
            <a:r>
              <a:rPr lang="en-CA" sz="2600" b="1" dirty="0"/>
              <a:t>As a </a:t>
            </a:r>
            <a:r>
              <a:rPr lang="en-CA" sz="2600" b="1" i="1" dirty="0"/>
              <a:t>&lt;</a:t>
            </a:r>
            <a:r>
              <a:rPr lang="en-CA" sz="2600" b="1" i="1" dirty="0">
                <a:solidFill>
                  <a:srgbClr val="FF0000"/>
                </a:solidFill>
              </a:rPr>
              <a:t>who/role</a:t>
            </a:r>
            <a:r>
              <a:rPr lang="en-CA" sz="2600" b="1" i="1" dirty="0"/>
              <a:t>&gt;,</a:t>
            </a:r>
            <a:r>
              <a:rPr lang="en-CA" sz="2600" b="1" dirty="0"/>
              <a:t> I want </a:t>
            </a:r>
            <a:r>
              <a:rPr lang="en-CA" sz="2600" b="1" i="1" dirty="0"/>
              <a:t>&lt;</a:t>
            </a:r>
            <a:r>
              <a:rPr lang="en-CA" sz="2600" b="1" i="1" dirty="0">
                <a:solidFill>
                  <a:srgbClr val="FF0000"/>
                </a:solidFill>
              </a:rPr>
              <a:t>what/desire</a:t>
            </a:r>
            <a:r>
              <a:rPr lang="en-CA" sz="2600" b="1" i="1" dirty="0"/>
              <a:t>&gt;</a:t>
            </a:r>
            <a:r>
              <a:rPr lang="en-CA" sz="2600" b="1" dirty="0"/>
              <a:t> </a:t>
            </a:r>
            <a:br>
              <a:rPr lang="en-CA" sz="2600" b="1" dirty="0"/>
            </a:br>
            <a:r>
              <a:rPr lang="en-CA" sz="2600" b="1" dirty="0"/>
              <a:t>[so that </a:t>
            </a:r>
            <a:r>
              <a:rPr lang="en-CA" sz="2600" b="1" i="1" dirty="0"/>
              <a:t>&lt;</a:t>
            </a:r>
            <a:r>
              <a:rPr lang="en-CA" sz="2600" b="1" i="1" dirty="0">
                <a:solidFill>
                  <a:srgbClr val="FF0000"/>
                </a:solidFill>
              </a:rPr>
              <a:t>why/benefit</a:t>
            </a:r>
            <a:r>
              <a:rPr lang="en-CA" sz="2600" b="1" i="1" dirty="0"/>
              <a:t>&gt;</a:t>
            </a:r>
            <a:r>
              <a:rPr lang="en-CA" sz="2600" b="1" dirty="0"/>
              <a:t>]</a:t>
            </a:r>
            <a:endParaRPr lang="en-US" sz="2600" b="1" dirty="0"/>
          </a:p>
          <a:p>
            <a:pPr>
              <a:lnSpc>
                <a:spcPct val="100000"/>
              </a:lnSpc>
            </a:pPr>
            <a:r>
              <a:rPr lang="en-US" dirty="0"/>
              <a:t>Examples:</a:t>
            </a:r>
          </a:p>
          <a:p>
            <a:pPr lvl="1">
              <a:lnSpc>
                <a:spcPct val="100000"/>
              </a:lnSpc>
            </a:pPr>
            <a:r>
              <a:rPr lang="en-CA" dirty="0"/>
              <a:t>As a user, I can indicate folders not to backup so that my backup drive isn't filled up with things I don't need saved</a:t>
            </a:r>
            <a:r>
              <a:rPr lang="en-US" dirty="0"/>
              <a:t>.</a:t>
            </a:r>
          </a:p>
          <a:p>
            <a:pPr lvl="1">
              <a:lnSpc>
                <a:spcPct val="100000"/>
              </a:lnSpc>
            </a:pPr>
            <a:r>
              <a:rPr lang="en-CA" dirty="0"/>
              <a:t>As a manager, I want to browse my existing quizzes so I can recall what I have in place and figure out if I can just reuse or update an existing quiz for the position I need now</a:t>
            </a:r>
            <a:r>
              <a:rPr lang="en-US" dirty="0"/>
              <a:t>.</a:t>
            </a:r>
          </a:p>
        </p:txBody>
      </p:sp>
      <p:sp>
        <p:nvSpPr>
          <p:cNvPr id="4" name="Slide Number Placeholder 3"/>
          <p:cNvSpPr>
            <a:spLocks noGrp="1"/>
          </p:cNvSpPr>
          <p:nvPr>
            <p:ph type="sldNum" sz="quarter" idx="10"/>
          </p:nvPr>
        </p:nvSpPr>
        <p:spPr/>
        <p:txBody>
          <a:bodyPr/>
          <a:lstStyle/>
          <a:p>
            <a:pPr>
              <a:defRPr/>
            </a:pPr>
            <a:fld id="{5579BAB2-D80A-42EF-88EC-FDB6C133F113}" type="slidenum">
              <a:rPr lang="fr-CA" altLang="en-US" smtClean="0"/>
              <a:pPr>
                <a:defRPr/>
              </a:pPr>
              <a:t>136</a:t>
            </a:fld>
            <a:endParaRPr lang="fr-CA" altLang="en-US"/>
          </a:p>
        </p:txBody>
      </p:sp>
      <p:sp>
        <p:nvSpPr>
          <p:cNvPr id="5" name="Text Box 13"/>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extLst>
      <p:ext uri="{BB962C8B-B14F-4D97-AF65-F5344CB8AC3E}">
        <p14:creationId xmlns:p14="http://schemas.microsoft.com/office/powerpoint/2010/main" val="51651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User Stories: The </a:t>
            </a:r>
            <a:r>
              <a:rPr lang="fr-CA" dirty="0" err="1"/>
              <a:t>Three</a:t>
            </a:r>
            <a:r>
              <a:rPr lang="fr-CA" dirty="0"/>
              <a:t> « C »</a:t>
            </a:r>
          </a:p>
        </p:txBody>
      </p:sp>
      <p:sp>
        <p:nvSpPr>
          <p:cNvPr id="3" name="Content Placeholder 2"/>
          <p:cNvSpPr>
            <a:spLocks noGrp="1"/>
          </p:cNvSpPr>
          <p:nvPr>
            <p:ph idx="1"/>
          </p:nvPr>
        </p:nvSpPr>
        <p:spPr/>
        <p:txBody>
          <a:bodyPr>
            <a:normAutofit fontScale="92500"/>
          </a:bodyPr>
          <a:lstStyle/>
          <a:p>
            <a:pPr>
              <a:lnSpc>
                <a:spcPct val="100000"/>
              </a:lnSpc>
            </a:pPr>
            <a:r>
              <a:rPr lang="en-CA" dirty="0"/>
              <a:t>“Card, Conversation, Confirmation”, from </a:t>
            </a:r>
            <a:r>
              <a:rPr lang="en-CA" dirty="0">
                <a:hlinkClick r:id="rId2"/>
              </a:rPr>
              <a:t>Ron Jeffries</a:t>
            </a:r>
            <a:r>
              <a:rPr lang="en-CA" dirty="0"/>
              <a:t>, 2001</a:t>
            </a:r>
          </a:p>
          <a:p>
            <a:pPr lvl="1">
              <a:lnSpc>
                <a:spcPct val="100000"/>
              </a:lnSpc>
            </a:pPr>
            <a:r>
              <a:rPr lang="en-CA" dirty="0"/>
              <a:t>More social than just use case documentation.</a:t>
            </a:r>
          </a:p>
          <a:p>
            <a:pPr marL="574675" lvl="1" indent="0">
              <a:lnSpc>
                <a:spcPct val="100000"/>
              </a:lnSpc>
              <a:buNone/>
            </a:pPr>
            <a:endParaRPr lang="en-CA" dirty="0"/>
          </a:p>
          <a:p>
            <a:pPr>
              <a:lnSpc>
                <a:spcPct val="100000"/>
              </a:lnSpc>
            </a:pPr>
            <a:r>
              <a:rPr lang="en-CA" b="1" dirty="0">
                <a:solidFill>
                  <a:srgbClr val="FF0000"/>
                </a:solidFill>
              </a:rPr>
              <a:t>Card</a:t>
            </a:r>
            <a:r>
              <a:rPr lang="en-CA" dirty="0"/>
              <a:t>: (or often a Post-It note) a physical token giving tangible and durable form to what would otherwise only be an abstraction.</a:t>
            </a:r>
          </a:p>
          <a:p>
            <a:pPr lvl="1">
              <a:lnSpc>
                <a:spcPct val="100000"/>
              </a:lnSpc>
            </a:pPr>
            <a:r>
              <a:rPr lang="en-CA" dirty="0"/>
              <a:t>Uses a </a:t>
            </a:r>
            <a:r>
              <a:rPr lang="en-CA" dirty="0">
                <a:solidFill>
                  <a:srgbClr val="FF0000"/>
                </a:solidFill>
              </a:rPr>
              <a:t>template</a:t>
            </a:r>
          </a:p>
          <a:p>
            <a:pPr>
              <a:lnSpc>
                <a:spcPct val="100000"/>
              </a:lnSpc>
            </a:pPr>
            <a:r>
              <a:rPr lang="en-CA" b="1" dirty="0">
                <a:solidFill>
                  <a:srgbClr val="FF0000"/>
                </a:solidFill>
              </a:rPr>
              <a:t>Conversation</a:t>
            </a:r>
            <a:r>
              <a:rPr lang="en-CA" dirty="0"/>
              <a:t>: taking place at different time and places during a project between the various people concerned by a given feature of a software product: customers, users, developers, testers; this conversation is largely verbal but most often supplemented by </a:t>
            </a:r>
            <a:r>
              <a:rPr lang="en-CA" i="1" dirty="0"/>
              <a:t>documentation</a:t>
            </a:r>
            <a:r>
              <a:rPr lang="en-CA" dirty="0"/>
              <a:t> </a:t>
            </a:r>
          </a:p>
          <a:p>
            <a:pPr lvl="1">
              <a:lnSpc>
                <a:spcPct val="100000"/>
              </a:lnSpc>
            </a:pPr>
            <a:r>
              <a:rPr lang="en-CA" dirty="0">
                <a:solidFill>
                  <a:srgbClr val="FF0000"/>
                </a:solidFill>
              </a:rPr>
              <a:t>Acceptance criteria </a:t>
            </a:r>
            <a:r>
              <a:rPr lang="en-CA" dirty="0"/>
              <a:t>or </a:t>
            </a:r>
            <a:r>
              <a:rPr lang="en-CA" dirty="0">
                <a:solidFill>
                  <a:srgbClr val="FF0000"/>
                </a:solidFill>
              </a:rPr>
              <a:t>tests</a:t>
            </a:r>
            <a:endParaRPr lang="en-CA" dirty="0"/>
          </a:p>
          <a:p>
            <a:pPr>
              <a:lnSpc>
                <a:spcPct val="100000"/>
              </a:lnSpc>
            </a:pPr>
            <a:r>
              <a:rPr lang="en-CA" b="1" dirty="0">
                <a:solidFill>
                  <a:srgbClr val="FF0000"/>
                </a:solidFill>
              </a:rPr>
              <a:t>Confirmation</a:t>
            </a:r>
            <a:r>
              <a:rPr lang="en-CA" dirty="0"/>
              <a:t>: finally, the more formal the better, that the objectives the conversation revolved around have been reached</a:t>
            </a:r>
          </a:p>
          <a:p>
            <a:pPr lvl="1">
              <a:lnSpc>
                <a:spcPct val="100000"/>
              </a:lnSpc>
            </a:pPr>
            <a:r>
              <a:rPr lang="en-CA" dirty="0"/>
              <a:t>Criteria met or test passed… done!</a:t>
            </a:r>
            <a:endParaRPr lang="fr-CA" dirty="0"/>
          </a:p>
          <a:p>
            <a:pPr>
              <a:lnSpc>
                <a:spcPct val="100000"/>
              </a:lnSpc>
            </a:pPr>
            <a:endParaRPr lang="fr-CA" dirty="0"/>
          </a:p>
        </p:txBody>
      </p:sp>
      <p:sp>
        <p:nvSpPr>
          <p:cNvPr id="4" name="Slide Number Placeholder 3"/>
          <p:cNvSpPr>
            <a:spLocks noGrp="1"/>
          </p:cNvSpPr>
          <p:nvPr>
            <p:ph type="sldNum" sz="quarter" idx="10"/>
          </p:nvPr>
        </p:nvSpPr>
        <p:spPr/>
        <p:txBody>
          <a:bodyPr/>
          <a:lstStyle/>
          <a:p>
            <a:pPr>
              <a:defRPr/>
            </a:pPr>
            <a:fld id="{5579BAB2-D80A-42EF-88EC-FDB6C133F113}" type="slidenum">
              <a:rPr lang="fr-CA" altLang="en-US" smtClean="0"/>
              <a:pPr>
                <a:defRPr/>
              </a:pPr>
              <a:t>137</a:t>
            </a:fld>
            <a:endParaRPr lang="fr-CA" altLang="en-US"/>
          </a:p>
        </p:txBody>
      </p:sp>
      <p:sp>
        <p:nvSpPr>
          <p:cNvPr id="5" name="Text Box 13"/>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extLst>
      <p:ext uri="{BB962C8B-B14F-4D97-AF65-F5344CB8AC3E}">
        <p14:creationId xmlns:p14="http://schemas.microsoft.com/office/powerpoint/2010/main" val="264567952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User Stories: Various Templates</a:t>
            </a:r>
          </a:p>
        </p:txBody>
      </p:sp>
      <p:sp>
        <p:nvSpPr>
          <p:cNvPr id="3" name="Content Placeholder 2"/>
          <p:cNvSpPr>
            <a:spLocks noGrp="1"/>
          </p:cNvSpPr>
          <p:nvPr>
            <p:ph idx="1"/>
          </p:nvPr>
        </p:nvSpPr>
        <p:spPr/>
        <p:txBody>
          <a:bodyPr/>
          <a:lstStyle/>
          <a:p>
            <a:r>
              <a:rPr lang="en-CA" dirty="0"/>
              <a:t>As a </a:t>
            </a:r>
            <a:r>
              <a:rPr lang="en-CA" i="1" dirty="0"/>
              <a:t>&lt;role&gt;,</a:t>
            </a:r>
            <a:r>
              <a:rPr lang="en-CA" dirty="0"/>
              <a:t> I want </a:t>
            </a:r>
            <a:r>
              <a:rPr lang="en-CA" i="1" dirty="0"/>
              <a:t>&lt;goal/desire&gt;</a:t>
            </a:r>
            <a:r>
              <a:rPr lang="en-CA" dirty="0"/>
              <a:t> so that </a:t>
            </a:r>
            <a:r>
              <a:rPr lang="en-CA" i="1" dirty="0"/>
              <a:t>&lt;benefit&gt;</a:t>
            </a:r>
          </a:p>
          <a:p>
            <a:pPr lvl="1"/>
            <a:r>
              <a:rPr lang="en-CA" dirty="0" err="1"/>
              <a:t>Connextra</a:t>
            </a:r>
            <a:r>
              <a:rPr lang="en-CA" dirty="0"/>
              <a:t>, 2001</a:t>
            </a:r>
          </a:p>
          <a:p>
            <a:pPr lvl="1"/>
            <a:r>
              <a:rPr lang="en-CA" dirty="0"/>
              <a:t>Mike Cohn claims that the last part is optional.</a:t>
            </a:r>
          </a:p>
          <a:p>
            <a:r>
              <a:rPr lang="en-CA" dirty="0"/>
              <a:t>In order to </a:t>
            </a:r>
            <a:r>
              <a:rPr lang="en-CA" i="1" dirty="0"/>
              <a:t>&lt;receive benefit&gt;</a:t>
            </a:r>
            <a:r>
              <a:rPr lang="en-CA" dirty="0"/>
              <a:t> as a </a:t>
            </a:r>
            <a:r>
              <a:rPr lang="en-CA" i="1" dirty="0"/>
              <a:t>&lt;role&gt;,</a:t>
            </a:r>
            <a:r>
              <a:rPr lang="en-CA" dirty="0"/>
              <a:t> I want </a:t>
            </a:r>
            <a:r>
              <a:rPr lang="en-CA" i="1" dirty="0"/>
              <a:t>&lt;goal/desire&gt;</a:t>
            </a:r>
            <a:endParaRPr lang="en-CA" dirty="0"/>
          </a:p>
          <a:p>
            <a:pPr lvl="1"/>
            <a:r>
              <a:rPr lang="en-CA" dirty="0"/>
              <a:t>Chris Matts </a:t>
            </a:r>
          </a:p>
          <a:p>
            <a:r>
              <a:rPr lang="en-CA" dirty="0"/>
              <a:t>As </a:t>
            </a:r>
            <a:r>
              <a:rPr lang="en-CA" i="1" dirty="0"/>
              <a:t>&lt;who&gt;</a:t>
            </a:r>
            <a:r>
              <a:rPr lang="en-CA" dirty="0"/>
              <a:t> </a:t>
            </a:r>
            <a:r>
              <a:rPr lang="en-CA" i="1" dirty="0"/>
              <a:t>&lt;when&gt;</a:t>
            </a:r>
            <a:r>
              <a:rPr lang="en-CA" dirty="0"/>
              <a:t> </a:t>
            </a:r>
            <a:r>
              <a:rPr lang="en-CA" i="1" dirty="0"/>
              <a:t>&lt;where&gt;,</a:t>
            </a:r>
            <a:r>
              <a:rPr lang="en-CA" dirty="0"/>
              <a:t> I </a:t>
            </a:r>
            <a:r>
              <a:rPr lang="en-CA" i="1" dirty="0"/>
              <a:t>&lt;what&gt;</a:t>
            </a:r>
            <a:r>
              <a:rPr lang="en-CA" dirty="0"/>
              <a:t> because </a:t>
            </a:r>
            <a:r>
              <a:rPr lang="en-CA" i="1" dirty="0"/>
              <a:t>&lt;why&gt;</a:t>
            </a:r>
          </a:p>
          <a:p>
            <a:r>
              <a:rPr lang="en-CA" dirty="0"/>
              <a:t>As a </a:t>
            </a:r>
            <a:r>
              <a:rPr lang="en-CA" i="1" dirty="0"/>
              <a:t>&lt;role&gt;</a:t>
            </a:r>
            <a:r>
              <a:rPr lang="en-CA" dirty="0"/>
              <a:t>, I can </a:t>
            </a:r>
            <a:r>
              <a:rPr lang="en-CA" i="1" dirty="0"/>
              <a:t>&lt;action with system&gt;</a:t>
            </a:r>
            <a:r>
              <a:rPr lang="en-CA" dirty="0"/>
              <a:t> so that </a:t>
            </a:r>
            <a:r>
              <a:rPr lang="en-CA" i="1" dirty="0"/>
              <a:t>&lt;external benefit&gt;</a:t>
            </a:r>
            <a:endParaRPr lang="en-CA" dirty="0"/>
          </a:p>
          <a:p>
            <a:pPr lvl="1"/>
            <a:r>
              <a:rPr lang="en-CA" dirty="0"/>
              <a:t>Capital One, 2004</a:t>
            </a:r>
          </a:p>
          <a:p>
            <a:r>
              <a:rPr lang="en-CA" dirty="0"/>
              <a:t>As an </a:t>
            </a:r>
            <a:r>
              <a:rPr lang="en-CA" i="1" dirty="0"/>
              <a:t>&lt;actor&gt;,</a:t>
            </a:r>
            <a:r>
              <a:rPr lang="en-CA" dirty="0"/>
              <a:t> I want to </a:t>
            </a:r>
            <a:r>
              <a:rPr lang="en-CA" i="1" dirty="0"/>
              <a:t>&lt;task&gt;</a:t>
            </a:r>
            <a:r>
              <a:rPr lang="en-CA" dirty="0"/>
              <a:t> in order to &lt;</a:t>
            </a:r>
            <a:r>
              <a:rPr lang="en-CA" i="1" dirty="0"/>
              <a:t>contribution</a:t>
            </a:r>
            <a:r>
              <a:rPr lang="en-CA" dirty="0"/>
              <a:t>&gt; achieve &lt;goal&gt;</a:t>
            </a:r>
          </a:p>
          <a:p>
            <a:pPr lvl="1"/>
            <a:r>
              <a:rPr lang="en-CA" dirty="0"/>
              <a:t>Easily transferrable to a goal-oriented model</a:t>
            </a:r>
          </a:p>
          <a:p>
            <a:endParaRPr lang="en-CA" dirty="0"/>
          </a:p>
          <a:p>
            <a:r>
              <a:rPr lang="en-CA" dirty="0"/>
              <a:t>See </a:t>
            </a:r>
            <a:r>
              <a:rPr lang="en-CA" u="sng" dirty="0">
                <a:hlinkClick r:id="rId2"/>
              </a:rPr>
              <a:t>https://en.wikipedia.org/wiki/User_story</a:t>
            </a:r>
            <a:endParaRPr lang="en-CA" dirty="0"/>
          </a:p>
          <a:p>
            <a:endParaRPr lang="en-CA" dirty="0"/>
          </a:p>
        </p:txBody>
      </p:sp>
      <p:sp>
        <p:nvSpPr>
          <p:cNvPr id="4" name="Slide Number Placeholder 3"/>
          <p:cNvSpPr>
            <a:spLocks noGrp="1"/>
          </p:cNvSpPr>
          <p:nvPr>
            <p:ph type="sldNum" sz="quarter" idx="10"/>
          </p:nvPr>
        </p:nvSpPr>
        <p:spPr/>
        <p:txBody>
          <a:bodyPr/>
          <a:lstStyle/>
          <a:p>
            <a:pPr>
              <a:defRPr/>
            </a:pPr>
            <a:fld id="{5579BAB2-D80A-42EF-88EC-FDB6C133F113}" type="slidenum">
              <a:rPr lang="fr-CA" altLang="en-US" smtClean="0"/>
              <a:pPr>
                <a:defRPr/>
              </a:pPr>
              <a:t>138</a:t>
            </a:fld>
            <a:endParaRPr lang="fr-CA" altLang="en-US"/>
          </a:p>
        </p:txBody>
      </p:sp>
      <p:sp>
        <p:nvSpPr>
          <p:cNvPr id="5" name="Text Box 13"/>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extLst>
      <p:ext uri="{BB962C8B-B14F-4D97-AF65-F5344CB8AC3E}">
        <p14:creationId xmlns:p14="http://schemas.microsoft.com/office/powerpoint/2010/main" val="206117117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User Stories: Conceptual Model</a:t>
            </a:r>
          </a:p>
        </p:txBody>
      </p:sp>
      <p:sp>
        <p:nvSpPr>
          <p:cNvPr id="4" name="Slide Number Placeholder 3"/>
          <p:cNvSpPr>
            <a:spLocks noGrp="1"/>
          </p:cNvSpPr>
          <p:nvPr>
            <p:ph type="sldNum" sz="quarter" idx="10"/>
          </p:nvPr>
        </p:nvSpPr>
        <p:spPr/>
        <p:txBody>
          <a:bodyPr/>
          <a:lstStyle/>
          <a:p>
            <a:pPr>
              <a:defRPr/>
            </a:pPr>
            <a:fld id="{5579BAB2-D80A-42EF-88EC-FDB6C133F113}" type="slidenum">
              <a:rPr lang="fr-CA" altLang="en-US" smtClean="0"/>
              <a:pPr>
                <a:defRPr/>
              </a:pPr>
              <a:t>139</a:t>
            </a:fld>
            <a:endParaRPr lang="fr-CA" altLang="en-US"/>
          </a:p>
        </p:txBody>
      </p:sp>
      <p:pic>
        <p:nvPicPr>
          <p:cNvPr id="5" name="Content Placeholder 4"/>
          <p:cNvPicPr>
            <a:picLocks noGrp="1"/>
          </p:cNvPicPr>
          <p:nvPr>
            <p:ph idx="1"/>
          </p:nvPr>
        </p:nvPicPr>
        <p:blipFill>
          <a:blip r:embed="rId2"/>
          <a:stretch>
            <a:fillRect/>
          </a:stretch>
        </p:blipFill>
        <p:spPr>
          <a:xfrm>
            <a:off x="1219200" y="927100"/>
            <a:ext cx="5447191" cy="5575300"/>
          </a:xfrm>
          <a:prstGeom prst="rect">
            <a:avLst/>
          </a:prstGeom>
        </p:spPr>
      </p:pic>
      <p:sp>
        <p:nvSpPr>
          <p:cNvPr id="6" name="TextBox 5"/>
          <p:cNvSpPr txBox="1"/>
          <p:nvPr/>
        </p:nvSpPr>
        <p:spPr>
          <a:xfrm>
            <a:off x="5638800" y="5181600"/>
            <a:ext cx="3386138" cy="1077218"/>
          </a:xfrm>
          <a:prstGeom prst="rect">
            <a:avLst/>
          </a:prstGeom>
          <a:noFill/>
        </p:spPr>
        <p:txBody>
          <a:bodyPr wrap="square" rtlCol="0">
            <a:spAutoFit/>
          </a:bodyPr>
          <a:lstStyle/>
          <a:p>
            <a:pPr algn="l"/>
            <a:r>
              <a:rPr lang="en-CA" sz="1600" b="0" dirty="0">
                <a:solidFill>
                  <a:schemeClr val="bg2"/>
                </a:solidFill>
              </a:rPr>
              <a:t>M. </a:t>
            </a:r>
            <a:r>
              <a:rPr lang="en-CA" sz="1600" b="0" dirty="0" err="1">
                <a:solidFill>
                  <a:schemeClr val="bg2"/>
                </a:solidFill>
              </a:rPr>
              <a:t>Robeer</a:t>
            </a:r>
            <a:r>
              <a:rPr lang="en-CA" sz="1600" b="0" dirty="0">
                <a:solidFill>
                  <a:schemeClr val="bg2"/>
                </a:solidFill>
              </a:rPr>
              <a:t> et al.: Automated Extraction of Conceptual Models from User Stories via NLP. </a:t>
            </a:r>
            <a:r>
              <a:rPr lang="en-CA" sz="1600" b="0" i="1" dirty="0">
                <a:solidFill>
                  <a:schemeClr val="bg2"/>
                </a:solidFill>
              </a:rPr>
              <a:t>RE 2016</a:t>
            </a:r>
            <a:r>
              <a:rPr lang="en-CA" sz="1600" b="0" dirty="0">
                <a:solidFill>
                  <a:schemeClr val="bg2"/>
                </a:solidFill>
              </a:rPr>
              <a:t>, IEEE CS, pp. 196-205</a:t>
            </a:r>
          </a:p>
        </p:txBody>
      </p:sp>
      <p:sp>
        <p:nvSpPr>
          <p:cNvPr id="7" name="Text Box 13"/>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extLst>
      <p:ext uri="{BB962C8B-B14F-4D97-AF65-F5344CB8AC3E}">
        <p14:creationId xmlns:p14="http://schemas.microsoft.com/office/powerpoint/2010/main" val="2115420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a:lnSpc>
                <a:spcPct val="100000"/>
              </a:lnSpc>
              <a:spcBef>
                <a:spcPct val="0"/>
              </a:spcBef>
              <a:buClrTx/>
              <a:buSzTx/>
              <a:buFontTx/>
              <a:buNone/>
            </a:pPr>
            <a:fld id="{FC7BF0B9-A084-4DAB-BCBF-F2D5F8C5ABE8}" type="slidenum">
              <a:rPr lang="en-CA" altLang="en-US" sz="1200" smtClean="0"/>
              <a:pPr>
                <a:lnSpc>
                  <a:spcPct val="100000"/>
                </a:lnSpc>
                <a:spcBef>
                  <a:spcPct val="0"/>
                </a:spcBef>
                <a:buClrTx/>
                <a:buSzTx/>
                <a:buFontTx/>
                <a:buNone/>
              </a:pPr>
              <a:t>14</a:t>
            </a:fld>
            <a:endParaRPr lang="en-CA" altLang="en-US" sz="1200"/>
          </a:p>
        </p:txBody>
      </p:sp>
      <p:sp>
        <p:nvSpPr>
          <p:cNvPr id="14339" name="Rectangle 4"/>
          <p:cNvSpPr>
            <a:spLocks noGrp="1" noChangeArrowheads="1"/>
          </p:cNvSpPr>
          <p:nvPr>
            <p:ph type="title"/>
          </p:nvPr>
        </p:nvSpPr>
        <p:spPr/>
        <p:txBody>
          <a:bodyPr/>
          <a:lstStyle/>
          <a:p>
            <a:pPr eaLnBrk="1" hangingPunct="1"/>
            <a:r>
              <a:rPr lang="en-US" altLang="en-US"/>
              <a:t>Stakeholder – Customer/Client</a:t>
            </a:r>
          </a:p>
        </p:txBody>
      </p:sp>
      <p:sp>
        <p:nvSpPr>
          <p:cNvPr id="14340" name="Rectangle 5"/>
          <p:cNvSpPr>
            <a:spLocks noGrp="1" noChangeArrowheads="1"/>
          </p:cNvSpPr>
          <p:nvPr>
            <p:ph type="body" idx="1"/>
          </p:nvPr>
        </p:nvSpPr>
        <p:spPr/>
        <p:txBody>
          <a:bodyPr/>
          <a:lstStyle/>
          <a:p>
            <a:pPr eaLnBrk="1" hangingPunct="1"/>
            <a:r>
              <a:rPr lang="en-US" altLang="en-US"/>
              <a:t>Person who pays for the software development</a:t>
            </a:r>
          </a:p>
          <a:p>
            <a:pPr eaLnBrk="1" hangingPunct="1"/>
            <a:endParaRPr lang="en-US" altLang="en-US"/>
          </a:p>
          <a:p>
            <a:pPr eaLnBrk="1" hangingPunct="1"/>
            <a:r>
              <a:rPr lang="en-US" altLang="en-US"/>
              <a:t>Ultimately, has the final word on what will be the product</a:t>
            </a:r>
          </a:p>
          <a:p>
            <a:pPr eaLnBrk="1" hangingPunct="1"/>
            <a:r>
              <a:rPr lang="en-US" altLang="en-US"/>
              <a:t>For an internal product, the client is probably a product manager</a:t>
            </a:r>
          </a:p>
          <a:p>
            <a:pPr eaLnBrk="1" hangingPunct="1"/>
            <a:r>
              <a:rPr lang="en-US" altLang="en-US"/>
              <a:t>For the consumer market, the customer may be the marketing department</a:t>
            </a:r>
          </a:p>
        </p:txBody>
      </p:sp>
      <p:sp>
        <p:nvSpPr>
          <p:cNvPr id="14341" name="Text Box 6"/>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a:solidFill>
                  <a:srgbClr val="969696"/>
                </a:solidFill>
              </a:rPr>
              <a:t>Goals, Risks, and Challenges</a:t>
            </a:r>
            <a:r>
              <a:rPr lang="en-CA" altLang="en-US" sz="1200">
                <a:solidFill>
                  <a:schemeClr val="tx1"/>
                </a:solidFill>
              </a:rPr>
              <a:t>             </a:t>
            </a:r>
            <a:r>
              <a:rPr lang="en-CA" altLang="en-US" sz="1200" u="sng">
                <a:solidFill>
                  <a:schemeClr val="tx1"/>
                </a:solidFill>
              </a:rPr>
              <a:t>Sources of Requirements</a:t>
            </a:r>
            <a:r>
              <a:rPr lang="en-CA" altLang="en-US" sz="1200">
                <a:solidFill>
                  <a:srgbClr val="969696"/>
                </a:solidFill>
              </a:rPr>
              <a:t>             Requirements Elicitation Tasks             Elicitation Problems</a:t>
            </a:r>
          </a:p>
        </p:txBody>
      </p:sp>
    </p:spTree>
    <p:extLst>
      <p:ext uri="{BB962C8B-B14F-4D97-AF65-F5344CB8AC3E}">
        <p14:creationId xmlns:p14="http://schemas.microsoft.com/office/powerpoint/2010/main" val="149640806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User Stories: INVEST Characteristics</a:t>
            </a:r>
          </a:p>
        </p:txBody>
      </p:sp>
      <p:sp>
        <p:nvSpPr>
          <p:cNvPr id="3" name="Content Placeholder 2"/>
          <p:cNvSpPr>
            <a:spLocks noGrp="1"/>
          </p:cNvSpPr>
          <p:nvPr>
            <p:ph idx="1"/>
          </p:nvPr>
        </p:nvSpPr>
        <p:spPr/>
        <p:txBody>
          <a:bodyPr>
            <a:normAutofit fontScale="70000" lnSpcReduction="20000"/>
          </a:bodyPr>
          <a:lstStyle/>
          <a:p>
            <a:pPr>
              <a:lnSpc>
                <a:spcPct val="120000"/>
              </a:lnSpc>
            </a:pPr>
            <a:r>
              <a:rPr lang="en-CA" b="1" dirty="0">
                <a:solidFill>
                  <a:srgbClr val="FF0000"/>
                </a:solidFill>
              </a:rPr>
              <a:t>I – Independent</a:t>
            </a:r>
            <a:r>
              <a:rPr lang="en-CA" dirty="0"/>
              <a:t>. We want to be able to move stories around, taking into account their relative priority. This means stories are easiest to work with when they are independent.</a:t>
            </a:r>
          </a:p>
          <a:p>
            <a:pPr>
              <a:lnSpc>
                <a:spcPct val="120000"/>
              </a:lnSpc>
            </a:pPr>
            <a:r>
              <a:rPr lang="en-CA" b="1" dirty="0">
                <a:solidFill>
                  <a:srgbClr val="FF0000"/>
                </a:solidFill>
              </a:rPr>
              <a:t>N – Negotiable</a:t>
            </a:r>
            <a:r>
              <a:rPr lang="en-CA" dirty="0"/>
              <a:t>. Stories are not an explicit commitment to produce certain features, but a framework for ultimately defining what to produce for the end user.</a:t>
            </a:r>
          </a:p>
          <a:p>
            <a:pPr>
              <a:lnSpc>
                <a:spcPct val="120000"/>
              </a:lnSpc>
            </a:pPr>
            <a:r>
              <a:rPr lang="en-CA" b="1" dirty="0">
                <a:solidFill>
                  <a:srgbClr val="FF0000"/>
                </a:solidFill>
              </a:rPr>
              <a:t>V – Valuable</a:t>
            </a:r>
            <a:r>
              <a:rPr lang="en-CA" dirty="0"/>
              <a:t>. A story needs to be valuable to the end user. Development issues should be framed in a way that illustrate why the end user would perceive them as important.</a:t>
            </a:r>
          </a:p>
          <a:p>
            <a:pPr>
              <a:lnSpc>
                <a:spcPct val="120000"/>
              </a:lnSpc>
            </a:pPr>
            <a:r>
              <a:rPr lang="en-CA" b="1" dirty="0">
                <a:solidFill>
                  <a:srgbClr val="FF0000"/>
                </a:solidFill>
              </a:rPr>
              <a:t>E – Estimable</a:t>
            </a:r>
            <a:r>
              <a:rPr lang="en-CA" dirty="0"/>
              <a:t>. We want stories to be estimable, otherwise they're never likely to be tasked for development. Whether a story is estimable is a function of being negotiated (you can't estimate what you don't understand), a function of size (bigger stories are harder to estimate), and a function of team experience.</a:t>
            </a:r>
          </a:p>
          <a:p>
            <a:pPr>
              <a:lnSpc>
                <a:spcPct val="120000"/>
              </a:lnSpc>
            </a:pPr>
            <a:r>
              <a:rPr lang="en-CA" b="1" dirty="0">
                <a:solidFill>
                  <a:srgbClr val="FF0000"/>
                </a:solidFill>
              </a:rPr>
              <a:t>S – Small</a:t>
            </a:r>
            <a:r>
              <a:rPr lang="en-CA" dirty="0"/>
              <a:t>. Stories should be small -- no more than a few person-days of work. Above this size it's almost impossible to know a story's full scope.</a:t>
            </a:r>
          </a:p>
          <a:p>
            <a:pPr>
              <a:lnSpc>
                <a:spcPct val="120000"/>
              </a:lnSpc>
            </a:pPr>
            <a:r>
              <a:rPr lang="en-CA" b="1" dirty="0">
                <a:solidFill>
                  <a:srgbClr val="FF0000"/>
                </a:solidFill>
              </a:rPr>
              <a:t>T – Testable</a:t>
            </a:r>
            <a:r>
              <a:rPr lang="en-CA" dirty="0"/>
              <a:t>. Finally, we want stories to be testable. If a story isn't testable, you can't really determine when it's done. Test Driven Development has shown us how actually writing the tests early helps us know whether the business goal is met.</a:t>
            </a:r>
          </a:p>
          <a:p>
            <a:pPr>
              <a:lnSpc>
                <a:spcPct val="120000"/>
              </a:lnSpc>
            </a:pPr>
            <a:endParaRPr lang="en-CA" dirty="0"/>
          </a:p>
          <a:p>
            <a:pPr marL="185737" indent="0">
              <a:lnSpc>
                <a:spcPct val="120000"/>
              </a:lnSpc>
              <a:buNone/>
            </a:pPr>
            <a:r>
              <a:rPr lang="en-CA" sz="2300" dirty="0"/>
              <a:t>[Bill Wake, 2003. See also </a:t>
            </a:r>
            <a:r>
              <a:rPr lang="en-CA" sz="2300" u="sng" dirty="0">
                <a:hlinkClick r:id="rId2"/>
              </a:rPr>
              <a:t>https://en.wikipedia.org/wiki/INVEST_(mnemonic)</a:t>
            </a:r>
            <a:r>
              <a:rPr lang="en-CA" sz="2300" dirty="0"/>
              <a:t> ]  </a:t>
            </a:r>
          </a:p>
        </p:txBody>
      </p:sp>
      <p:sp>
        <p:nvSpPr>
          <p:cNvPr id="4" name="Slide Number Placeholder 3"/>
          <p:cNvSpPr>
            <a:spLocks noGrp="1"/>
          </p:cNvSpPr>
          <p:nvPr>
            <p:ph type="sldNum" sz="quarter" idx="10"/>
          </p:nvPr>
        </p:nvSpPr>
        <p:spPr/>
        <p:txBody>
          <a:bodyPr/>
          <a:lstStyle/>
          <a:p>
            <a:pPr>
              <a:defRPr/>
            </a:pPr>
            <a:fld id="{5579BAB2-D80A-42EF-88EC-FDB6C133F113}" type="slidenum">
              <a:rPr lang="fr-CA" altLang="en-US" smtClean="0"/>
              <a:pPr>
                <a:defRPr/>
              </a:pPr>
              <a:t>140</a:t>
            </a:fld>
            <a:endParaRPr lang="fr-CA" altLang="en-US"/>
          </a:p>
        </p:txBody>
      </p:sp>
      <p:sp>
        <p:nvSpPr>
          <p:cNvPr id="5" name="Text Box 13"/>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extLst>
      <p:ext uri="{BB962C8B-B14F-4D97-AF65-F5344CB8AC3E}">
        <p14:creationId xmlns:p14="http://schemas.microsoft.com/office/powerpoint/2010/main" val="17869011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User Stories: Appropriate Level of Detail</a:t>
            </a:r>
          </a:p>
        </p:txBody>
      </p:sp>
      <p:sp>
        <p:nvSpPr>
          <p:cNvPr id="3" name="Content Placeholder 2"/>
          <p:cNvSpPr>
            <a:spLocks noGrp="1"/>
          </p:cNvSpPr>
          <p:nvPr>
            <p:ph idx="1"/>
          </p:nvPr>
        </p:nvSpPr>
        <p:spPr/>
        <p:txBody>
          <a:bodyPr>
            <a:normAutofit fontScale="92500" lnSpcReduction="20000"/>
          </a:bodyPr>
          <a:lstStyle/>
          <a:p>
            <a:pPr>
              <a:lnSpc>
                <a:spcPct val="120000"/>
              </a:lnSpc>
            </a:pPr>
            <a:r>
              <a:rPr lang="en-CA" dirty="0"/>
              <a:t>Too Broad</a:t>
            </a:r>
          </a:p>
          <a:p>
            <a:pPr lvl="1">
              <a:lnSpc>
                <a:spcPct val="120000"/>
              </a:lnSpc>
            </a:pPr>
            <a:r>
              <a:rPr lang="en-CA" dirty="0"/>
              <a:t>A team member can view iteration status.</a:t>
            </a:r>
          </a:p>
          <a:p>
            <a:pPr>
              <a:lnSpc>
                <a:spcPct val="120000"/>
              </a:lnSpc>
            </a:pPr>
            <a:r>
              <a:rPr lang="en-CA" dirty="0"/>
              <a:t>Too Detailed</a:t>
            </a:r>
          </a:p>
          <a:p>
            <a:pPr lvl="1">
              <a:lnSpc>
                <a:spcPct val="120000"/>
              </a:lnSpc>
            </a:pPr>
            <a:r>
              <a:rPr lang="en-CA" dirty="0"/>
              <a:t>A team member can view a table of stories with rank, name, size, package, owner, and status.</a:t>
            </a:r>
          </a:p>
          <a:p>
            <a:pPr lvl="1">
              <a:lnSpc>
                <a:spcPct val="120000"/>
              </a:lnSpc>
            </a:pPr>
            <a:r>
              <a:rPr lang="en-CA" dirty="0"/>
              <a:t>A team member can click a red button to expand the table to include detail, which lists all the tasks, with rank, name, estimate, owner, status.</a:t>
            </a:r>
          </a:p>
          <a:p>
            <a:pPr>
              <a:lnSpc>
                <a:spcPct val="120000"/>
              </a:lnSpc>
            </a:pPr>
            <a:r>
              <a:rPr lang="en-CA" dirty="0"/>
              <a:t>Correct</a:t>
            </a:r>
          </a:p>
          <a:p>
            <a:pPr lvl="1">
              <a:lnSpc>
                <a:spcPct val="120000"/>
              </a:lnSpc>
            </a:pPr>
            <a:r>
              <a:rPr lang="en-CA" dirty="0"/>
              <a:t>A team member can view the iteration's stories and their status with main fields.</a:t>
            </a:r>
          </a:p>
          <a:p>
            <a:pPr lvl="1">
              <a:lnSpc>
                <a:spcPct val="120000"/>
              </a:lnSpc>
            </a:pPr>
            <a:r>
              <a:rPr lang="en-CA" dirty="0"/>
              <a:t>A team member can view the current burndown chart on the status page, and can click it for a larger view.</a:t>
            </a:r>
          </a:p>
          <a:p>
            <a:pPr lvl="1">
              <a:lnSpc>
                <a:spcPct val="120000"/>
              </a:lnSpc>
            </a:pPr>
            <a:r>
              <a:rPr lang="en-CA" dirty="0"/>
              <a:t>A team member can view or hide the tasks under the stories.</a:t>
            </a:r>
          </a:p>
          <a:p>
            <a:pPr lvl="1">
              <a:lnSpc>
                <a:spcPct val="120000"/>
              </a:lnSpc>
            </a:pPr>
            <a:r>
              <a:rPr lang="en-CA" dirty="0"/>
              <a:t>A team member can edit a task from the iteration status page.</a:t>
            </a:r>
          </a:p>
          <a:p>
            <a:pPr>
              <a:lnSpc>
                <a:spcPct val="120000"/>
              </a:lnSpc>
            </a:pPr>
            <a:r>
              <a:rPr lang="en-CA" dirty="0"/>
              <a:t>Source: </a:t>
            </a:r>
            <a:r>
              <a:rPr lang="en-CA" u="sng" dirty="0">
                <a:hlinkClick r:id="rId2"/>
              </a:rPr>
              <a:t>https://help.rallydev.com/writing-great-user-story</a:t>
            </a:r>
            <a:r>
              <a:rPr lang="en-CA" dirty="0"/>
              <a:t> </a:t>
            </a:r>
          </a:p>
          <a:p>
            <a:pPr>
              <a:lnSpc>
                <a:spcPct val="120000"/>
              </a:lnSpc>
            </a:pPr>
            <a:endParaRPr lang="en-CA" dirty="0"/>
          </a:p>
        </p:txBody>
      </p:sp>
      <p:sp>
        <p:nvSpPr>
          <p:cNvPr id="4" name="Slide Number Placeholder 3"/>
          <p:cNvSpPr>
            <a:spLocks noGrp="1"/>
          </p:cNvSpPr>
          <p:nvPr>
            <p:ph type="sldNum" sz="quarter" idx="10"/>
          </p:nvPr>
        </p:nvSpPr>
        <p:spPr/>
        <p:txBody>
          <a:bodyPr/>
          <a:lstStyle/>
          <a:p>
            <a:pPr>
              <a:defRPr/>
            </a:pPr>
            <a:fld id="{5579BAB2-D80A-42EF-88EC-FDB6C133F113}" type="slidenum">
              <a:rPr lang="fr-CA" altLang="en-US" smtClean="0"/>
              <a:pPr>
                <a:defRPr/>
              </a:pPr>
              <a:t>141</a:t>
            </a:fld>
            <a:endParaRPr lang="fr-CA" altLang="en-US"/>
          </a:p>
        </p:txBody>
      </p:sp>
      <p:sp>
        <p:nvSpPr>
          <p:cNvPr id="5" name="Text Box 13"/>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extLst>
      <p:ext uri="{BB962C8B-B14F-4D97-AF65-F5344CB8AC3E}">
        <p14:creationId xmlns:p14="http://schemas.microsoft.com/office/powerpoint/2010/main" val="29583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User Story Map (with </a:t>
            </a:r>
            <a:r>
              <a:rPr lang="en-CA" i="1" dirty="0"/>
              <a:t>Epic Stories</a:t>
            </a:r>
            <a:r>
              <a:rPr lang="en-CA" dirty="0"/>
              <a:t> at the Top)</a:t>
            </a:r>
          </a:p>
        </p:txBody>
      </p:sp>
      <p:sp>
        <p:nvSpPr>
          <p:cNvPr id="4" name="Slide Number Placeholder 3"/>
          <p:cNvSpPr>
            <a:spLocks noGrp="1"/>
          </p:cNvSpPr>
          <p:nvPr>
            <p:ph type="sldNum" sz="quarter" idx="10"/>
          </p:nvPr>
        </p:nvSpPr>
        <p:spPr/>
        <p:txBody>
          <a:bodyPr/>
          <a:lstStyle/>
          <a:p>
            <a:pPr>
              <a:defRPr/>
            </a:pPr>
            <a:fld id="{5579BAB2-D80A-42EF-88EC-FDB6C133F113}" type="slidenum">
              <a:rPr lang="fr-CA" altLang="en-US" smtClean="0"/>
              <a:pPr>
                <a:defRPr/>
              </a:pPr>
              <a:t>142</a:t>
            </a:fld>
            <a:endParaRPr lang="fr-CA" altLang="en-US"/>
          </a:p>
        </p:txBody>
      </p:sp>
      <p:pic>
        <p:nvPicPr>
          <p:cNvPr id="5" name="Content Placeholder 4" descr="https://upload.wikimedia.org/wikipedia/commons/b/bd/User_Story_Map_in_Action.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2543" y="952114"/>
            <a:ext cx="7897327" cy="5525271"/>
          </a:xfrm>
          <a:prstGeom prst="rect">
            <a:avLst/>
          </a:prstGeom>
          <a:noFill/>
          <a:ln>
            <a:noFill/>
          </a:ln>
        </p:spPr>
      </p:pic>
      <p:sp>
        <p:nvSpPr>
          <p:cNvPr id="6" name="Text Box 13"/>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extLst>
      <p:ext uri="{BB962C8B-B14F-4D97-AF65-F5344CB8AC3E}">
        <p14:creationId xmlns:p14="http://schemas.microsoft.com/office/powerpoint/2010/main" val="177227080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User Stories with Acceptance Criteria</a:t>
            </a:r>
          </a:p>
        </p:txBody>
      </p:sp>
      <p:sp>
        <p:nvSpPr>
          <p:cNvPr id="3" name="Content Placeholder 2"/>
          <p:cNvSpPr>
            <a:spLocks noGrp="1"/>
          </p:cNvSpPr>
          <p:nvPr>
            <p:ph idx="1"/>
          </p:nvPr>
        </p:nvSpPr>
        <p:spPr/>
        <p:txBody>
          <a:bodyPr/>
          <a:lstStyle/>
          <a:p>
            <a:pPr>
              <a:lnSpc>
                <a:spcPct val="100000"/>
              </a:lnSpc>
            </a:pPr>
            <a:r>
              <a:rPr lang="en-CA" b="1" dirty="0"/>
              <a:t>Example user story:</a:t>
            </a:r>
            <a:br>
              <a:rPr lang="en-CA" b="1" dirty="0"/>
            </a:br>
            <a:r>
              <a:rPr lang="en-CA" b="1" i="1" dirty="0"/>
              <a:t>As an</a:t>
            </a:r>
            <a:r>
              <a:rPr lang="en-CA" dirty="0"/>
              <a:t> internet banking customer</a:t>
            </a:r>
            <a:br>
              <a:rPr lang="en-CA" dirty="0"/>
            </a:br>
            <a:r>
              <a:rPr lang="en-CA" b="1" i="1" dirty="0"/>
              <a:t>I want</a:t>
            </a:r>
            <a:r>
              <a:rPr lang="en-CA" dirty="0"/>
              <a:t> to see a rolling balance for my everyday accounts</a:t>
            </a:r>
            <a:br>
              <a:rPr lang="en-CA" dirty="0"/>
            </a:br>
            <a:r>
              <a:rPr lang="en-CA" b="1" i="1" dirty="0"/>
              <a:t>so that</a:t>
            </a:r>
            <a:r>
              <a:rPr lang="en-CA" dirty="0"/>
              <a:t> I know the balance of my account after each transaction is applied</a:t>
            </a:r>
          </a:p>
          <a:p>
            <a:pPr>
              <a:lnSpc>
                <a:spcPct val="100000"/>
              </a:lnSpc>
            </a:pPr>
            <a:endParaRPr lang="en-CA" dirty="0"/>
          </a:p>
          <a:p>
            <a:pPr>
              <a:lnSpc>
                <a:spcPct val="100000"/>
              </a:lnSpc>
            </a:pPr>
            <a:r>
              <a:rPr lang="en-CA" b="1" dirty="0"/>
              <a:t>Example acceptance criteria:</a:t>
            </a:r>
            <a:endParaRPr lang="en-CA" dirty="0"/>
          </a:p>
          <a:p>
            <a:pPr lvl="1">
              <a:lnSpc>
                <a:spcPct val="100000"/>
              </a:lnSpc>
            </a:pPr>
            <a:r>
              <a:rPr lang="en-CA" dirty="0"/>
              <a:t>The rolling balance is displayed</a:t>
            </a:r>
          </a:p>
          <a:p>
            <a:pPr lvl="1">
              <a:lnSpc>
                <a:spcPct val="100000"/>
              </a:lnSpc>
            </a:pPr>
            <a:r>
              <a:rPr lang="en-CA" dirty="0"/>
              <a:t>The rolling balance is calculated for each transaction</a:t>
            </a:r>
          </a:p>
          <a:p>
            <a:pPr lvl="1">
              <a:lnSpc>
                <a:spcPct val="100000"/>
              </a:lnSpc>
            </a:pPr>
            <a:r>
              <a:rPr lang="en-CA" dirty="0"/>
              <a:t>The balance is displayed for every transaction for the full period of time transactions are available</a:t>
            </a:r>
          </a:p>
          <a:p>
            <a:pPr lvl="1">
              <a:lnSpc>
                <a:spcPct val="100000"/>
              </a:lnSpc>
            </a:pPr>
            <a:r>
              <a:rPr lang="en-CA" dirty="0"/>
              <a:t>The balance is not displayed if a filter has been applied</a:t>
            </a:r>
          </a:p>
          <a:p>
            <a:pPr marL="185737" indent="0">
              <a:lnSpc>
                <a:spcPct val="100000"/>
              </a:lnSpc>
              <a:buNone/>
            </a:pPr>
            <a:endParaRPr lang="en-CA" dirty="0"/>
          </a:p>
          <a:p>
            <a:pPr marL="185737" indent="0" algn="r">
              <a:lnSpc>
                <a:spcPct val="100000"/>
              </a:lnSpc>
              <a:buNone/>
            </a:pPr>
            <a:r>
              <a:rPr lang="en-CA" sz="2000" dirty="0"/>
              <a:t>[ </a:t>
            </a:r>
            <a:r>
              <a:rPr lang="en-CA" sz="2000" dirty="0">
                <a:hlinkClick r:id="rId2"/>
              </a:rPr>
              <a:t>http://nomad8.com/acceptance_criteria/</a:t>
            </a:r>
            <a:r>
              <a:rPr lang="en-CA" sz="2000" dirty="0"/>
              <a:t> ]</a:t>
            </a:r>
          </a:p>
          <a:p>
            <a:pPr>
              <a:lnSpc>
                <a:spcPct val="100000"/>
              </a:lnSpc>
            </a:pPr>
            <a:endParaRPr lang="en-CA" dirty="0"/>
          </a:p>
        </p:txBody>
      </p:sp>
      <p:sp>
        <p:nvSpPr>
          <p:cNvPr id="4" name="Slide Number Placeholder 3"/>
          <p:cNvSpPr>
            <a:spLocks noGrp="1"/>
          </p:cNvSpPr>
          <p:nvPr>
            <p:ph type="sldNum" sz="quarter" idx="10"/>
          </p:nvPr>
        </p:nvSpPr>
        <p:spPr/>
        <p:txBody>
          <a:bodyPr/>
          <a:lstStyle/>
          <a:p>
            <a:pPr>
              <a:defRPr/>
            </a:pPr>
            <a:fld id="{5579BAB2-D80A-42EF-88EC-FDB6C133F113}" type="slidenum">
              <a:rPr lang="fr-CA" altLang="en-US" smtClean="0"/>
              <a:pPr>
                <a:defRPr/>
              </a:pPr>
              <a:t>143</a:t>
            </a:fld>
            <a:endParaRPr lang="fr-CA" altLang="en-US"/>
          </a:p>
        </p:txBody>
      </p:sp>
      <p:sp>
        <p:nvSpPr>
          <p:cNvPr id="5" name="Text Box 13"/>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extLst>
      <p:ext uri="{BB962C8B-B14F-4D97-AF65-F5344CB8AC3E}">
        <p14:creationId xmlns:p14="http://schemas.microsoft.com/office/powerpoint/2010/main" val="42934178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FDD792-FB5F-474E-B78B-A54057E09CC1}"/>
              </a:ext>
            </a:extLst>
          </p:cNvPr>
          <p:cNvSpPr>
            <a:spLocks noGrp="1"/>
          </p:cNvSpPr>
          <p:nvPr>
            <p:ph type="title"/>
          </p:nvPr>
        </p:nvSpPr>
        <p:spPr/>
        <p:txBody>
          <a:bodyPr/>
          <a:lstStyle/>
          <a:p>
            <a:r>
              <a:rPr lang="en-CA" dirty="0"/>
              <a:t>Quality User Story Framework (1)</a:t>
            </a:r>
          </a:p>
        </p:txBody>
      </p:sp>
      <p:graphicFrame>
        <p:nvGraphicFramePr>
          <p:cNvPr id="5" name="Content Placeholder 4">
            <a:extLst>
              <a:ext uri="{FF2B5EF4-FFF2-40B4-BE49-F238E27FC236}">
                <a16:creationId xmlns="" xmlns:a16="http://schemas.microsoft.com/office/drawing/2014/main" id="{1023B3EA-A8A2-4B3F-8542-997193D80D0C}"/>
              </a:ext>
            </a:extLst>
          </p:cNvPr>
          <p:cNvGraphicFramePr>
            <a:graphicFrameLocks noGrp="1"/>
          </p:cNvGraphicFramePr>
          <p:nvPr>
            <p:ph idx="1"/>
          </p:nvPr>
        </p:nvGraphicFramePr>
        <p:xfrm>
          <a:off x="117476" y="927099"/>
          <a:ext cx="8797926" cy="5520560"/>
        </p:xfrm>
        <a:graphic>
          <a:graphicData uri="http://schemas.openxmlformats.org/drawingml/2006/table">
            <a:tbl>
              <a:tblPr/>
              <a:tblGrid>
                <a:gridCol w="2932642">
                  <a:extLst>
                    <a:ext uri="{9D8B030D-6E8A-4147-A177-3AD203B41FA5}">
                      <a16:colId xmlns="" xmlns:a16="http://schemas.microsoft.com/office/drawing/2014/main" val="2500696667"/>
                    </a:ext>
                  </a:extLst>
                </a:gridCol>
                <a:gridCol w="2932642">
                  <a:extLst>
                    <a:ext uri="{9D8B030D-6E8A-4147-A177-3AD203B41FA5}">
                      <a16:colId xmlns="" xmlns:a16="http://schemas.microsoft.com/office/drawing/2014/main" val="1197764543"/>
                    </a:ext>
                  </a:extLst>
                </a:gridCol>
                <a:gridCol w="2932642">
                  <a:extLst>
                    <a:ext uri="{9D8B030D-6E8A-4147-A177-3AD203B41FA5}">
                      <a16:colId xmlns="" xmlns:a16="http://schemas.microsoft.com/office/drawing/2014/main" val="2790830939"/>
                    </a:ext>
                  </a:extLst>
                </a:gridCol>
              </a:tblGrid>
              <a:tr h="113941">
                <a:tc>
                  <a:txBody>
                    <a:bodyPr/>
                    <a:lstStyle/>
                    <a:p>
                      <a:pPr algn="l" fontAlgn="t"/>
                      <a:r>
                        <a:rPr lang="en-CA" sz="1600" dirty="0">
                          <a:solidFill>
                            <a:srgbClr val="333333"/>
                          </a:solidFill>
                          <a:effectLst/>
                        </a:rPr>
                        <a:t>Criteria</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2F2F2"/>
                    </a:solidFill>
                  </a:tcPr>
                </a:tc>
                <a:tc>
                  <a:txBody>
                    <a:bodyPr/>
                    <a:lstStyle/>
                    <a:p>
                      <a:pPr algn="l" fontAlgn="t"/>
                      <a:r>
                        <a:rPr lang="en-CA" sz="1600">
                          <a:solidFill>
                            <a:srgbClr val="333333"/>
                          </a:solidFill>
                          <a:effectLst/>
                        </a:rPr>
                        <a:t>Description</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2F2F2"/>
                    </a:solidFill>
                  </a:tcPr>
                </a:tc>
                <a:tc>
                  <a:txBody>
                    <a:bodyPr/>
                    <a:lstStyle/>
                    <a:p>
                      <a:pPr algn="l" fontAlgn="t"/>
                      <a:r>
                        <a:rPr lang="en-CA" sz="1600">
                          <a:solidFill>
                            <a:srgbClr val="333333"/>
                          </a:solidFill>
                          <a:effectLst/>
                        </a:rPr>
                        <a:t>Individual/set</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2F2F2"/>
                    </a:solidFill>
                  </a:tcPr>
                </a:tc>
                <a:extLst>
                  <a:ext uri="{0D108BD9-81ED-4DB2-BD59-A6C34878D82A}">
                    <a16:rowId xmlns="" xmlns:a16="http://schemas.microsoft.com/office/drawing/2014/main" val="2521685771"/>
                  </a:ext>
                </a:extLst>
              </a:tr>
              <a:tr h="64775">
                <a:tc gridSpan="3">
                  <a:txBody>
                    <a:bodyPr/>
                    <a:lstStyle/>
                    <a:p>
                      <a:pPr fontAlgn="t"/>
                      <a:r>
                        <a:rPr lang="en-CA" sz="1600" i="1" dirty="0">
                          <a:solidFill>
                            <a:srgbClr val="666666"/>
                          </a:solidFill>
                          <a:effectLst/>
                        </a:rPr>
                        <a:t>Syntactic</a:t>
                      </a:r>
                      <a:endParaRPr lang="en-CA" sz="1600" dirty="0">
                        <a:solidFill>
                          <a:srgbClr val="666666"/>
                        </a:solidFill>
                        <a:effectLst/>
                      </a:endParaRP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extLst>
                  <a:ext uri="{0D108BD9-81ED-4DB2-BD59-A6C34878D82A}">
                    <a16:rowId xmlns="" xmlns:a16="http://schemas.microsoft.com/office/drawing/2014/main" val="2126442966"/>
                  </a:ext>
                </a:extLst>
              </a:tr>
              <a:tr h="310606">
                <a:tc>
                  <a:txBody>
                    <a:bodyPr/>
                    <a:lstStyle/>
                    <a:p>
                      <a:pPr fontAlgn="t"/>
                      <a:r>
                        <a:rPr lang="en-CA" sz="1600" dirty="0">
                          <a:solidFill>
                            <a:srgbClr val="666666"/>
                          </a:solidFill>
                          <a:effectLst/>
                        </a:rPr>
                        <a:t>Well-formed</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fontAlgn="t"/>
                      <a:r>
                        <a:rPr lang="en-CA" sz="1600">
                          <a:solidFill>
                            <a:srgbClr val="666666"/>
                          </a:solidFill>
                          <a:effectLst/>
                        </a:rPr>
                        <a:t>A user story includes at least a role and a means</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fontAlgn="t"/>
                      <a:r>
                        <a:rPr lang="en-CA" sz="1600">
                          <a:solidFill>
                            <a:srgbClr val="666666"/>
                          </a:solidFill>
                          <a:effectLst/>
                        </a:rPr>
                        <a:t>Individual</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extLst>
                  <a:ext uri="{0D108BD9-81ED-4DB2-BD59-A6C34878D82A}">
                    <a16:rowId xmlns="" xmlns:a16="http://schemas.microsoft.com/office/drawing/2014/main" val="936668060"/>
                  </a:ext>
                </a:extLst>
              </a:tr>
              <a:tr h="458105">
                <a:tc>
                  <a:txBody>
                    <a:bodyPr/>
                    <a:lstStyle/>
                    <a:p>
                      <a:pPr fontAlgn="t"/>
                      <a:r>
                        <a:rPr lang="en-CA" sz="1600" dirty="0">
                          <a:solidFill>
                            <a:srgbClr val="666666"/>
                          </a:solidFill>
                          <a:effectLst/>
                        </a:rPr>
                        <a:t>Atomic</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fontAlgn="t"/>
                      <a:r>
                        <a:rPr lang="en-CA" sz="1600">
                          <a:solidFill>
                            <a:srgbClr val="666666"/>
                          </a:solidFill>
                          <a:effectLst/>
                        </a:rPr>
                        <a:t>A user story expresses a requirement for exactly one feature</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fontAlgn="t"/>
                      <a:r>
                        <a:rPr lang="en-CA" sz="1600">
                          <a:solidFill>
                            <a:srgbClr val="666666"/>
                          </a:solidFill>
                          <a:effectLst/>
                        </a:rPr>
                        <a:t>Individual</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extLst>
                  <a:ext uri="{0D108BD9-81ED-4DB2-BD59-A6C34878D82A}">
                    <a16:rowId xmlns="" xmlns:a16="http://schemas.microsoft.com/office/drawing/2014/main" val="930669653"/>
                  </a:ext>
                </a:extLst>
              </a:tr>
              <a:tr h="408939">
                <a:tc>
                  <a:txBody>
                    <a:bodyPr/>
                    <a:lstStyle/>
                    <a:p>
                      <a:pPr fontAlgn="t"/>
                      <a:r>
                        <a:rPr lang="en-CA" sz="1600" dirty="0">
                          <a:solidFill>
                            <a:srgbClr val="666666"/>
                          </a:solidFill>
                          <a:effectLst/>
                        </a:rPr>
                        <a:t>Minimal</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fontAlgn="t"/>
                      <a:r>
                        <a:rPr lang="en-CA" sz="1600">
                          <a:solidFill>
                            <a:srgbClr val="666666"/>
                          </a:solidFill>
                          <a:effectLst/>
                        </a:rPr>
                        <a:t>A user story contains nothing more than role, means, and ends</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fontAlgn="t"/>
                      <a:r>
                        <a:rPr lang="en-CA" sz="1600">
                          <a:solidFill>
                            <a:srgbClr val="666666"/>
                          </a:solidFill>
                          <a:effectLst/>
                        </a:rPr>
                        <a:t>Individual</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extLst>
                  <a:ext uri="{0D108BD9-81ED-4DB2-BD59-A6C34878D82A}">
                    <a16:rowId xmlns="" xmlns:a16="http://schemas.microsoft.com/office/drawing/2014/main" val="1068292991"/>
                  </a:ext>
                </a:extLst>
              </a:tr>
              <a:tr h="64775">
                <a:tc gridSpan="3">
                  <a:txBody>
                    <a:bodyPr/>
                    <a:lstStyle/>
                    <a:p>
                      <a:pPr fontAlgn="t"/>
                      <a:r>
                        <a:rPr lang="en-CA" sz="1600" i="1" dirty="0">
                          <a:solidFill>
                            <a:srgbClr val="666666"/>
                          </a:solidFill>
                          <a:effectLst/>
                        </a:rPr>
                        <a:t>Semantic</a:t>
                      </a:r>
                      <a:endParaRPr lang="en-CA" sz="1600" dirty="0">
                        <a:solidFill>
                          <a:srgbClr val="666666"/>
                        </a:solidFill>
                        <a:effectLst/>
                      </a:endParaRP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extLst>
                  <a:ext uri="{0D108BD9-81ED-4DB2-BD59-A6C34878D82A}">
                    <a16:rowId xmlns="" xmlns:a16="http://schemas.microsoft.com/office/drawing/2014/main" val="131711022"/>
                  </a:ext>
                </a:extLst>
              </a:tr>
              <a:tr h="359772">
                <a:tc>
                  <a:txBody>
                    <a:bodyPr/>
                    <a:lstStyle/>
                    <a:p>
                      <a:pPr fontAlgn="t"/>
                      <a:r>
                        <a:rPr lang="en-CA" sz="1600" dirty="0">
                          <a:solidFill>
                            <a:srgbClr val="666666"/>
                          </a:solidFill>
                          <a:effectLst/>
                        </a:rPr>
                        <a:t>Conceptually sound</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fontAlgn="t"/>
                      <a:r>
                        <a:rPr lang="en-CA" sz="1600">
                          <a:solidFill>
                            <a:srgbClr val="666666"/>
                          </a:solidFill>
                          <a:effectLst/>
                        </a:rPr>
                        <a:t>The means expresses a feature and the ends expresses a rationale</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fontAlgn="t"/>
                      <a:r>
                        <a:rPr lang="en-CA" sz="1600">
                          <a:solidFill>
                            <a:srgbClr val="666666"/>
                          </a:solidFill>
                          <a:effectLst/>
                        </a:rPr>
                        <a:t>Individual</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extLst>
                  <a:ext uri="{0D108BD9-81ED-4DB2-BD59-A6C34878D82A}">
                    <a16:rowId xmlns="" xmlns:a16="http://schemas.microsoft.com/office/drawing/2014/main" val="986938364"/>
                  </a:ext>
                </a:extLst>
              </a:tr>
              <a:tr h="408939">
                <a:tc>
                  <a:txBody>
                    <a:bodyPr/>
                    <a:lstStyle/>
                    <a:p>
                      <a:pPr fontAlgn="t"/>
                      <a:r>
                        <a:rPr lang="en-CA" sz="1600" dirty="0">
                          <a:solidFill>
                            <a:srgbClr val="666666"/>
                          </a:solidFill>
                          <a:effectLst/>
                        </a:rPr>
                        <a:t>Problem-oriented</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fontAlgn="t"/>
                      <a:r>
                        <a:rPr lang="en-CA" sz="1600" dirty="0">
                          <a:solidFill>
                            <a:srgbClr val="666666"/>
                          </a:solidFill>
                          <a:effectLst/>
                        </a:rPr>
                        <a:t>A user story only specifies the problem, not the solution to it</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fontAlgn="t"/>
                      <a:r>
                        <a:rPr lang="en-CA" sz="1600">
                          <a:solidFill>
                            <a:srgbClr val="666666"/>
                          </a:solidFill>
                          <a:effectLst/>
                        </a:rPr>
                        <a:t>Individual</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extLst>
                  <a:ext uri="{0D108BD9-81ED-4DB2-BD59-A6C34878D82A}">
                    <a16:rowId xmlns="" xmlns:a16="http://schemas.microsoft.com/office/drawing/2014/main" val="252412213"/>
                  </a:ext>
                </a:extLst>
              </a:tr>
              <a:tr h="458105">
                <a:tc>
                  <a:txBody>
                    <a:bodyPr/>
                    <a:lstStyle/>
                    <a:p>
                      <a:pPr fontAlgn="t"/>
                      <a:r>
                        <a:rPr lang="en-CA" sz="1600" dirty="0">
                          <a:solidFill>
                            <a:srgbClr val="666666"/>
                          </a:solidFill>
                          <a:effectLst/>
                        </a:rPr>
                        <a:t>Unambiguous</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fontAlgn="t"/>
                      <a:r>
                        <a:rPr lang="en-CA" sz="1600">
                          <a:solidFill>
                            <a:srgbClr val="666666"/>
                          </a:solidFill>
                          <a:effectLst/>
                        </a:rPr>
                        <a:t>A user story avoids terms or abstractions that lead to multiple interpretations</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fontAlgn="t"/>
                      <a:r>
                        <a:rPr lang="en-CA" sz="1600">
                          <a:solidFill>
                            <a:srgbClr val="666666"/>
                          </a:solidFill>
                          <a:effectLst/>
                        </a:rPr>
                        <a:t>Individual</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extLst>
                  <a:ext uri="{0D108BD9-81ED-4DB2-BD59-A6C34878D82A}">
                    <a16:rowId xmlns="" xmlns:a16="http://schemas.microsoft.com/office/drawing/2014/main" val="2478256239"/>
                  </a:ext>
                </a:extLst>
              </a:tr>
              <a:tr h="408939">
                <a:tc>
                  <a:txBody>
                    <a:bodyPr/>
                    <a:lstStyle/>
                    <a:p>
                      <a:pPr fontAlgn="t"/>
                      <a:r>
                        <a:rPr lang="en-CA" sz="1600" dirty="0">
                          <a:solidFill>
                            <a:srgbClr val="666666"/>
                          </a:solidFill>
                          <a:effectLst/>
                        </a:rPr>
                        <a:t>Conflict-free</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fontAlgn="t"/>
                      <a:r>
                        <a:rPr lang="en-CA" sz="1600">
                          <a:solidFill>
                            <a:srgbClr val="666666"/>
                          </a:solidFill>
                          <a:effectLst/>
                        </a:rPr>
                        <a:t>A user story should not be inconsistent with any other user story</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fontAlgn="t"/>
                      <a:r>
                        <a:rPr lang="en-CA" sz="1600" dirty="0">
                          <a:solidFill>
                            <a:srgbClr val="666666"/>
                          </a:solidFill>
                          <a:effectLst/>
                        </a:rPr>
                        <a:t>Set</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extLst>
                  <a:ext uri="{0D108BD9-81ED-4DB2-BD59-A6C34878D82A}">
                    <a16:rowId xmlns="" xmlns:a16="http://schemas.microsoft.com/office/drawing/2014/main" val="2810961633"/>
                  </a:ext>
                </a:extLst>
              </a:tr>
            </a:tbl>
          </a:graphicData>
        </a:graphic>
      </p:graphicFrame>
      <p:sp>
        <p:nvSpPr>
          <p:cNvPr id="4" name="Slide Number Placeholder 3">
            <a:extLst>
              <a:ext uri="{FF2B5EF4-FFF2-40B4-BE49-F238E27FC236}">
                <a16:creationId xmlns="" xmlns:a16="http://schemas.microsoft.com/office/drawing/2014/main" id="{86841F2D-05AF-4200-AF6D-993BD6A7CB6E}"/>
              </a:ext>
            </a:extLst>
          </p:cNvPr>
          <p:cNvSpPr>
            <a:spLocks noGrp="1"/>
          </p:cNvSpPr>
          <p:nvPr>
            <p:ph type="sldNum" sz="quarter" idx="10"/>
          </p:nvPr>
        </p:nvSpPr>
        <p:spPr/>
        <p:txBody>
          <a:bodyPr/>
          <a:lstStyle/>
          <a:p>
            <a:pPr>
              <a:defRPr/>
            </a:pPr>
            <a:fld id="{5579BAB2-D80A-42EF-88EC-FDB6C133F113}" type="slidenum">
              <a:rPr lang="fr-CA" altLang="en-US" smtClean="0"/>
              <a:pPr>
                <a:defRPr/>
              </a:pPr>
              <a:t>144</a:t>
            </a:fld>
            <a:endParaRPr lang="fr-CA" altLang="en-US"/>
          </a:p>
        </p:txBody>
      </p:sp>
      <p:sp>
        <p:nvSpPr>
          <p:cNvPr id="6" name="Text Box 9">
            <a:extLst>
              <a:ext uri="{FF2B5EF4-FFF2-40B4-BE49-F238E27FC236}">
                <a16:creationId xmlns="" xmlns:a16="http://schemas.microsoft.com/office/drawing/2014/main" id="{697584B0-CE9A-4926-A33E-D44E2D2813CA}"/>
              </a:ext>
            </a:extLst>
          </p:cNvPr>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extLst>
      <p:ext uri="{BB962C8B-B14F-4D97-AF65-F5344CB8AC3E}">
        <p14:creationId xmlns:p14="http://schemas.microsoft.com/office/powerpoint/2010/main" val="304664726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B5629A-F615-436C-B3B4-857A13792F11}"/>
              </a:ext>
            </a:extLst>
          </p:cNvPr>
          <p:cNvSpPr>
            <a:spLocks noGrp="1"/>
          </p:cNvSpPr>
          <p:nvPr>
            <p:ph type="title"/>
          </p:nvPr>
        </p:nvSpPr>
        <p:spPr/>
        <p:txBody>
          <a:bodyPr/>
          <a:lstStyle/>
          <a:p>
            <a:r>
              <a:rPr lang="en-CA" dirty="0"/>
              <a:t>Quality User Story Framework (2)</a:t>
            </a:r>
          </a:p>
        </p:txBody>
      </p:sp>
      <p:sp>
        <p:nvSpPr>
          <p:cNvPr id="4" name="Slide Number Placeholder 3">
            <a:extLst>
              <a:ext uri="{FF2B5EF4-FFF2-40B4-BE49-F238E27FC236}">
                <a16:creationId xmlns="" xmlns:a16="http://schemas.microsoft.com/office/drawing/2014/main" id="{7BD081E9-46FB-40AA-BC3B-28C768A21B2C}"/>
              </a:ext>
            </a:extLst>
          </p:cNvPr>
          <p:cNvSpPr>
            <a:spLocks noGrp="1"/>
          </p:cNvSpPr>
          <p:nvPr>
            <p:ph type="sldNum" sz="quarter" idx="10"/>
          </p:nvPr>
        </p:nvSpPr>
        <p:spPr/>
        <p:txBody>
          <a:bodyPr/>
          <a:lstStyle/>
          <a:p>
            <a:pPr>
              <a:defRPr/>
            </a:pPr>
            <a:fld id="{5579BAB2-D80A-42EF-88EC-FDB6C133F113}" type="slidenum">
              <a:rPr lang="fr-CA" altLang="en-US" smtClean="0"/>
              <a:pPr>
                <a:defRPr/>
              </a:pPr>
              <a:t>145</a:t>
            </a:fld>
            <a:endParaRPr lang="fr-CA" altLang="en-US"/>
          </a:p>
        </p:txBody>
      </p:sp>
      <p:graphicFrame>
        <p:nvGraphicFramePr>
          <p:cNvPr id="5" name="Content Placeholder 4">
            <a:extLst>
              <a:ext uri="{FF2B5EF4-FFF2-40B4-BE49-F238E27FC236}">
                <a16:creationId xmlns="" xmlns:a16="http://schemas.microsoft.com/office/drawing/2014/main" id="{9A1B8E0E-DC9B-458A-9285-D19C622D980D}"/>
              </a:ext>
            </a:extLst>
          </p:cNvPr>
          <p:cNvGraphicFramePr>
            <a:graphicFrameLocks noGrp="1"/>
          </p:cNvGraphicFramePr>
          <p:nvPr>
            <p:ph idx="1"/>
          </p:nvPr>
        </p:nvGraphicFramePr>
        <p:xfrm>
          <a:off x="117476" y="927099"/>
          <a:ext cx="8797926" cy="4513984"/>
        </p:xfrm>
        <a:graphic>
          <a:graphicData uri="http://schemas.openxmlformats.org/drawingml/2006/table">
            <a:tbl>
              <a:tblPr/>
              <a:tblGrid>
                <a:gridCol w="2932642">
                  <a:extLst>
                    <a:ext uri="{9D8B030D-6E8A-4147-A177-3AD203B41FA5}">
                      <a16:colId xmlns="" xmlns:a16="http://schemas.microsoft.com/office/drawing/2014/main" val="2500696667"/>
                    </a:ext>
                  </a:extLst>
                </a:gridCol>
                <a:gridCol w="2932642">
                  <a:extLst>
                    <a:ext uri="{9D8B030D-6E8A-4147-A177-3AD203B41FA5}">
                      <a16:colId xmlns="" xmlns:a16="http://schemas.microsoft.com/office/drawing/2014/main" val="1197764543"/>
                    </a:ext>
                  </a:extLst>
                </a:gridCol>
                <a:gridCol w="2932642">
                  <a:extLst>
                    <a:ext uri="{9D8B030D-6E8A-4147-A177-3AD203B41FA5}">
                      <a16:colId xmlns="" xmlns:a16="http://schemas.microsoft.com/office/drawing/2014/main" val="2790830939"/>
                    </a:ext>
                  </a:extLst>
                </a:gridCol>
              </a:tblGrid>
              <a:tr h="113941">
                <a:tc>
                  <a:txBody>
                    <a:bodyPr/>
                    <a:lstStyle/>
                    <a:p>
                      <a:pPr algn="l" fontAlgn="t"/>
                      <a:r>
                        <a:rPr lang="en-CA" sz="1600">
                          <a:solidFill>
                            <a:srgbClr val="333333"/>
                          </a:solidFill>
                          <a:effectLst/>
                        </a:rPr>
                        <a:t>Criteria</a:t>
                      </a:r>
                      <a:endParaRPr lang="en-CA" sz="1600" dirty="0">
                        <a:solidFill>
                          <a:srgbClr val="333333"/>
                        </a:solidFill>
                        <a:effectLst/>
                      </a:endParaRP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2F2F2"/>
                    </a:solidFill>
                  </a:tcPr>
                </a:tc>
                <a:tc>
                  <a:txBody>
                    <a:bodyPr/>
                    <a:lstStyle/>
                    <a:p>
                      <a:pPr algn="l" fontAlgn="t"/>
                      <a:r>
                        <a:rPr lang="en-CA" sz="1600">
                          <a:solidFill>
                            <a:srgbClr val="333333"/>
                          </a:solidFill>
                          <a:effectLst/>
                        </a:rPr>
                        <a:t>Description</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2F2F2"/>
                    </a:solidFill>
                  </a:tcPr>
                </a:tc>
                <a:tc>
                  <a:txBody>
                    <a:bodyPr/>
                    <a:lstStyle/>
                    <a:p>
                      <a:pPr algn="l" fontAlgn="t"/>
                      <a:r>
                        <a:rPr lang="en-CA" sz="1600">
                          <a:solidFill>
                            <a:srgbClr val="333333"/>
                          </a:solidFill>
                          <a:effectLst/>
                        </a:rPr>
                        <a:t>Individual/set</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2F2F2"/>
                    </a:solidFill>
                  </a:tcPr>
                </a:tc>
                <a:extLst>
                  <a:ext uri="{0D108BD9-81ED-4DB2-BD59-A6C34878D82A}">
                    <a16:rowId xmlns="" xmlns:a16="http://schemas.microsoft.com/office/drawing/2014/main" val="2521685771"/>
                  </a:ext>
                </a:extLst>
              </a:tr>
              <a:tr h="64775">
                <a:tc gridSpan="3">
                  <a:txBody>
                    <a:bodyPr/>
                    <a:lstStyle/>
                    <a:p>
                      <a:pPr fontAlgn="t"/>
                      <a:r>
                        <a:rPr lang="en-CA" sz="1600" i="1" dirty="0">
                          <a:solidFill>
                            <a:srgbClr val="666666"/>
                          </a:solidFill>
                          <a:effectLst/>
                        </a:rPr>
                        <a:t>Pragmatic</a:t>
                      </a:r>
                      <a:endParaRPr lang="en-CA" sz="1600" dirty="0">
                        <a:solidFill>
                          <a:srgbClr val="666666"/>
                        </a:solidFill>
                        <a:effectLst/>
                      </a:endParaRP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extLst>
                  <a:ext uri="{0D108BD9-81ED-4DB2-BD59-A6C34878D82A}">
                    <a16:rowId xmlns="" xmlns:a16="http://schemas.microsoft.com/office/drawing/2014/main" val="1525906966"/>
                  </a:ext>
                </a:extLst>
              </a:tr>
              <a:tr h="261440">
                <a:tc>
                  <a:txBody>
                    <a:bodyPr/>
                    <a:lstStyle/>
                    <a:p>
                      <a:pPr fontAlgn="t"/>
                      <a:r>
                        <a:rPr lang="en-CA" sz="1600" dirty="0">
                          <a:solidFill>
                            <a:srgbClr val="666666"/>
                          </a:solidFill>
                          <a:effectLst/>
                        </a:rPr>
                        <a:t>Full sentence</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fontAlgn="t"/>
                      <a:r>
                        <a:rPr lang="en-CA" sz="1600">
                          <a:solidFill>
                            <a:srgbClr val="666666"/>
                          </a:solidFill>
                          <a:effectLst/>
                        </a:rPr>
                        <a:t>A user story is a well-formed full sentence</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fontAlgn="t"/>
                      <a:r>
                        <a:rPr lang="en-CA" sz="1600">
                          <a:solidFill>
                            <a:srgbClr val="666666"/>
                          </a:solidFill>
                          <a:effectLst/>
                        </a:rPr>
                        <a:t>Individual</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extLst>
                  <a:ext uri="{0D108BD9-81ED-4DB2-BD59-A6C34878D82A}">
                    <a16:rowId xmlns="" xmlns:a16="http://schemas.microsoft.com/office/drawing/2014/main" val="3878271060"/>
                  </a:ext>
                </a:extLst>
              </a:tr>
              <a:tr h="507271">
                <a:tc>
                  <a:txBody>
                    <a:bodyPr/>
                    <a:lstStyle/>
                    <a:p>
                      <a:pPr fontAlgn="t"/>
                      <a:r>
                        <a:rPr lang="en-CA" sz="1600" dirty="0" err="1">
                          <a:solidFill>
                            <a:srgbClr val="666666"/>
                          </a:solidFill>
                          <a:effectLst/>
                        </a:rPr>
                        <a:t>Estimatable</a:t>
                      </a:r>
                      <a:endParaRPr lang="en-CA" sz="1600" dirty="0">
                        <a:solidFill>
                          <a:srgbClr val="666666"/>
                        </a:solidFill>
                        <a:effectLst/>
                      </a:endParaRP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fontAlgn="t"/>
                      <a:r>
                        <a:rPr lang="en-CA" sz="1600" dirty="0">
                          <a:solidFill>
                            <a:srgbClr val="666666"/>
                          </a:solidFill>
                          <a:effectLst/>
                        </a:rPr>
                        <a:t>A story does not denote a coarse-grained requirement that is difficult to plan and prioritize</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fontAlgn="t"/>
                      <a:r>
                        <a:rPr lang="en-CA" sz="1600">
                          <a:solidFill>
                            <a:srgbClr val="666666"/>
                          </a:solidFill>
                          <a:effectLst/>
                        </a:rPr>
                        <a:t>Individual</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extLst>
                  <a:ext uri="{0D108BD9-81ED-4DB2-BD59-A6C34878D82A}">
                    <a16:rowId xmlns="" xmlns:a16="http://schemas.microsoft.com/office/drawing/2014/main" val="346455315"/>
                  </a:ext>
                </a:extLst>
              </a:tr>
              <a:tr h="310606">
                <a:tc>
                  <a:txBody>
                    <a:bodyPr/>
                    <a:lstStyle/>
                    <a:p>
                      <a:pPr fontAlgn="t"/>
                      <a:r>
                        <a:rPr lang="en-CA" sz="1600" dirty="0">
                          <a:solidFill>
                            <a:srgbClr val="666666"/>
                          </a:solidFill>
                          <a:effectLst/>
                        </a:rPr>
                        <a:t>Unique</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fontAlgn="t"/>
                      <a:r>
                        <a:rPr lang="en-CA" sz="1600" dirty="0">
                          <a:solidFill>
                            <a:srgbClr val="666666"/>
                          </a:solidFill>
                          <a:effectLst/>
                        </a:rPr>
                        <a:t>Every user story is unique, duplicates are avoided</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fontAlgn="t"/>
                      <a:r>
                        <a:rPr lang="en-CA" sz="1600" dirty="0">
                          <a:solidFill>
                            <a:srgbClr val="666666"/>
                          </a:solidFill>
                          <a:effectLst/>
                        </a:rPr>
                        <a:t>Set</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extLst>
                  <a:ext uri="{0D108BD9-81ED-4DB2-BD59-A6C34878D82A}">
                    <a16:rowId xmlns="" xmlns:a16="http://schemas.microsoft.com/office/drawing/2014/main" val="1650405334"/>
                  </a:ext>
                </a:extLst>
              </a:tr>
              <a:tr h="310606">
                <a:tc>
                  <a:txBody>
                    <a:bodyPr/>
                    <a:lstStyle/>
                    <a:p>
                      <a:pPr fontAlgn="t"/>
                      <a:r>
                        <a:rPr lang="en-CA" sz="1600" dirty="0">
                          <a:solidFill>
                            <a:srgbClr val="666666"/>
                          </a:solidFill>
                          <a:effectLst/>
                        </a:rPr>
                        <a:t>Uniform</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fontAlgn="t"/>
                      <a:r>
                        <a:rPr lang="en-CA" sz="1600">
                          <a:solidFill>
                            <a:srgbClr val="666666"/>
                          </a:solidFill>
                          <a:effectLst/>
                        </a:rPr>
                        <a:t>All user stories in a specification employ the same template</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fontAlgn="t"/>
                      <a:r>
                        <a:rPr lang="en-CA" sz="1600">
                          <a:solidFill>
                            <a:srgbClr val="666666"/>
                          </a:solidFill>
                          <a:effectLst/>
                        </a:rPr>
                        <a:t>Set</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extLst>
                  <a:ext uri="{0D108BD9-81ED-4DB2-BD59-A6C34878D82A}">
                    <a16:rowId xmlns="" xmlns:a16="http://schemas.microsoft.com/office/drawing/2014/main" val="303889485"/>
                  </a:ext>
                </a:extLst>
              </a:tr>
              <a:tr h="507271">
                <a:tc>
                  <a:txBody>
                    <a:bodyPr/>
                    <a:lstStyle/>
                    <a:p>
                      <a:pPr fontAlgn="t"/>
                      <a:r>
                        <a:rPr lang="en-CA" sz="1600">
                          <a:solidFill>
                            <a:srgbClr val="666666"/>
                          </a:solidFill>
                          <a:effectLst/>
                        </a:rPr>
                        <a:t>Independent</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fontAlgn="t"/>
                      <a:r>
                        <a:rPr lang="en-CA" sz="1600">
                          <a:solidFill>
                            <a:srgbClr val="666666"/>
                          </a:solidFill>
                          <a:effectLst/>
                        </a:rPr>
                        <a:t>The user story is self-contained and has no inherent dependencies on other stories</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fontAlgn="t"/>
                      <a:r>
                        <a:rPr lang="en-CA" sz="1600">
                          <a:solidFill>
                            <a:srgbClr val="666666"/>
                          </a:solidFill>
                          <a:effectLst/>
                        </a:rPr>
                        <a:t>Set</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extLst>
                  <a:ext uri="{0D108BD9-81ED-4DB2-BD59-A6C34878D82A}">
                    <a16:rowId xmlns="" xmlns:a16="http://schemas.microsoft.com/office/drawing/2014/main" val="149589828"/>
                  </a:ext>
                </a:extLst>
              </a:tr>
              <a:tr h="556437">
                <a:tc>
                  <a:txBody>
                    <a:bodyPr/>
                    <a:lstStyle/>
                    <a:p>
                      <a:pPr fontAlgn="t"/>
                      <a:r>
                        <a:rPr lang="en-CA" sz="1600">
                          <a:solidFill>
                            <a:srgbClr val="666666"/>
                          </a:solidFill>
                          <a:effectLst/>
                        </a:rPr>
                        <a:t>Complete</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fontAlgn="t"/>
                      <a:r>
                        <a:rPr lang="en-CA" sz="1600">
                          <a:solidFill>
                            <a:srgbClr val="666666"/>
                          </a:solidFill>
                          <a:effectLst/>
                        </a:rPr>
                        <a:t>Implementing a set of user stories creates a feature-complete application, no steps are missing</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fontAlgn="t"/>
                      <a:r>
                        <a:rPr lang="en-CA" sz="1600" dirty="0">
                          <a:solidFill>
                            <a:srgbClr val="666666"/>
                          </a:solidFill>
                          <a:effectLst/>
                        </a:rPr>
                        <a:t>Set</a:t>
                      </a:r>
                    </a:p>
                  </a:txBody>
                  <a:tcPr marL="11706" marR="11706" marT="7804" marB="7804">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extLst>
                  <a:ext uri="{0D108BD9-81ED-4DB2-BD59-A6C34878D82A}">
                    <a16:rowId xmlns="" xmlns:a16="http://schemas.microsoft.com/office/drawing/2014/main" val="2961133800"/>
                  </a:ext>
                </a:extLst>
              </a:tr>
            </a:tbl>
          </a:graphicData>
        </a:graphic>
      </p:graphicFrame>
      <p:sp>
        <p:nvSpPr>
          <p:cNvPr id="6" name="TextBox 5">
            <a:extLst>
              <a:ext uri="{FF2B5EF4-FFF2-40B4-BE49-F238E27FC236}">
                <a16:creationId xmlns="" xmlns:a16="http://schemas.microsoft.com/office/drawing/2014/main" id="{79F223DC-9B5C-48B6-9750-382F2FBF2580}"/>
              </a:ext>
            </a:extLst>
          </p:cNvPr>
          <p:cNvSpPr txBox="1"/>
          <p:nvPr/>
        </p:nvSpPr>
        <p:spPr>
          <a:xfrm>
            <a:off x="152400" y="5486400"/>
            <a:ext cx="8686800" cy="1200329"/>
          </a:xfrm>
          <a:prstGeom prst="rect">
            <a:avLst/>
          </a:prstGeom>
          <a:noFill/>
        </p:spPr>
        <p:txBody>
          <a:bodyPr wrap="square" rtlCol="0">
            <a:spAutoFit/>
          </a:bodyPr>
          <a:lstStyle/>
          <a:p>
            <a:pPr marL="285750" indent="-285750" algn="l">
              <a:buFont typeface="Arial" panose="020B0604020202020204" pitchFamily="34" charset="0"/>
              <a:buChar char="•"/>
            </a:pPr>
            <a:r>
              <a:rPr lang="en-CA" sz="1600" b="0" dirty="0" err="1">
                <a:latin typeface="+mj-lt"/>
              </a:rPr>
              <a:t>Lucassen</a:t>
            </a:r>
            <a:r>
              <a:rPr lang="en-CA" sz="1600" b="0" dirty="0">
                <a:latin typeface="+mj-lt"/>
              </a:rPr>
              <a:t>, G., Dalpiaz, F., van der </a:t>
            </a:r>
            <a:r>
              <a:rPr lang="en-CA" sz="1600" b="0" dirty="0" err="1">
                <a:latin typeface="+mj-lt"/>
              </a:rPr>
              <a:t>Werf</a:t>
            </a:r>
            <a:r>
              <a:rPr lang="en-CA" sz="1600" b="0" dirty="0">
                <a:latin typeface="+mj-lt"/>
              </a:rPr>
              <a:t>, J.M.E.M. et al. Improving agile requirements: the Quality User Story framework and tool. </a:t>
            </a:r>
            <a:r>
              <a:rPr lang="en-CA" sz="1600" b="0" i="1" dirty="0">
                <a:latin typeface="+mj-lt"/>
              </a:rPr>
              <a:t>Requirements </a:t>
            </a:r>
            <a:r>
              <a:rPr lang="en-CA" sz="1600" b="0" i="1" dirty="0" err="1">
                <a:latin typeface="+mj-lt"/>
              </a:rPr>
              <a:t>Eng</a:t>
            </a:r>
            <a:r>
              <a:rPr lang="en-CA" sz="1600" b="0" i="1" dirty="0">
                <a:latin typeface="+mj-lt"/>
              </a:rPr>
              <a:t> </a:t>
            </a:r>
            <a:r>
              <a:rPr lang="en-CA" sz="1600" b="0" dirty="0">
                <a:latin typeface="+mj-lt"/>
              </a:rPr>
              <a:t>(2016) 21: 383. </a:t>
            </a:r>
            <a:r>
              <a:rPr lang="en-CA" sz="1600" b="0" dirty="0">
                <a:latin typeface="+mj-lt"/>
                <a:hlinkClick r:id="rId2"/>
              </a:rPr>
              <a:t>https://doi.org/10.1007/s00766-016-0250-x</a:t>
            </a:r>
            <a:r>
              <a:rPr lang="en-CA" sz="1600" b="0" dirty="0">
                <a:latin typeface="+mj-lt"/>
              </a:rPr>
              <a:t>  </a:t>
            </a:r>
          </a:p>
          <a:p>
            <a:pPr marL="285750" indent="-285750" algn="l">
              <a:buFont typeface="Arial" panose="020B0604020202020204" pitchFamily="34" charset="0"/>
              <a:buChar char="•"/>
            </a:pPr>
            <a:r>
              <a:rPr lang="en-CA" sz="1600" b="0">
                <a:latin typeface="+mj-lt"/>
              </a:rPr>
              <a:t>See counter examples in section 3</a:t>
            </a:r>
            <a:r>
              <a:rPr lang="en-CA" sz="1600" b="0" dirty="0">
                <a:latin typeface="+mj-lt"/>
              </a:rPr>
              <a:t>.</a:t>
            </a:r>
          </a:p>
        </p:txBody>
      </p:sp>
      <p:sp>
        <p:nvSpPr>
          <p:cNvPr id="7" name="Text Box 9">
            <a:extLst>
              <a:ext uri="{FF2B5EF4-FFF2-40B4-BE49-F238E27FC236}">
                <a16:creationId xmlns="" xmlns:a16="http://schemas.microsoft.com/office/drawing/2014/main" id="{B0BC534D-5EED-48FF-9771-BE4F9AA7736B}"/>
              </a:ext>
            </a:extLst>
          </p:cNvPr>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extLst>
      <p:ext uri="{BB962C8B-B14F-4D97-AF65-F5344CB8AC3E}">
        <p14:creationId xmlns:p14="http://schemas.microsoft.com/office/powerpoint/2010/main" val="237225080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User Stories: Other Remarks</a:t>
            </a:r>
          </a:p>
        </p:txBody>
      </p:sp>
      <p:sp>
        <p:nvSpPr>
          <p:cNvPr id="3" name="Content Placeholder 2"/>
          <p:cNvSpPr>
            <a:spLocks noGrp="1"/>
          </p:cNvSpPr>
          <p:nvPr>
            <p:ph idx="1"/>
          </p:nvPr>
        </p:nvSpPr>
        <p:spPr/>
        <p:txBody>
          <a:bodyPr>
            <a:normAutofit fontScale="92500" lnSpcReduction="10000"/>
          </a:bodyPr>
          <a:lstStyle/>
          <a:p>
            <a:pPr>
              <a:lnSpc>
                <a:spcPct val="110000"/>
              </a:lnSpc>
            </a:pPr>
            <a:r>
              <a:rPr lang="en-CA" dirty="0"/>
              <a:t>User stories promote face-to-face communication (à la Agile) with brief descriptions amenable to change, effort estimation, and prioritization. </a:t>
            </a:r>
          </a:p>
          <a:p>
            <a:pPr>
              <a:lnSpc>
                <a:spcPct val="110000"/>
              </a:lnSpc>
            </a:pPr>
            <a:r>
              <a:rPr lang="en-CA" dirty="0"/>
              <a:t>Acceptance criteria can go beyond functional criteria; can also include performance and other non-functional criteria. </a:t>
            </a:r>
          </a:p>
          <a:p>
            <a:pPr>
              <a:lnSpc>
                <a:spcPct val="110000"/>
              </a:lnSpc>
            </a:pPr>
            <a:r>
              <a:rPr lang="en-CA" dirty="0"/>
              <a:t>Effort evaluation is done using story points</a:t>
            </a:r>
          </a:p>
          <a:p>
            <a:pPr lvl="1">
              <a:lnSpc>
                <a:spcPct val="110000"/>
              </a:lnSpc>
            </a:pPr>
            <a:r>
              <a:rPr lang="en-CA" dirty="0"/>
              <a:t>Used for planning and prioritization</a:t>
            </a:r>
          </a:p>
          <a:p>
            <a:pPr lvl="1">
              <a:lnSpc>
                <a:spcPct val="110000"/>
              </a:lnSpc>
            </a:pPr>
            <a:r>
              <a:rPr lang="en-CA" dirty="0"/>
              <a:t>Acceptance criteria could be defined before assigning story points, for a more accurate effort estimate</a:t>
            </a:r>
          </a:p>
          <a:p>
            <a:pPr>
              <a:lnSpc>
                <a:spcPct val="110000"/>
              </a:lnSpc>
            </a:pPr>
            <a:r>
              <a:rPr lang="en-CA" dirty="0"/>
              <a:t>Risks: too abstract, informal or vague (hard to test); too incomplete; no support for system-wide non-functional requirements…</a:t>
            </a:r>
          </a:p>
          <a:p>
            <a:pPr>
              <a:lnSpc>
                <a:spcPct val="110000"/>
              </a:lnSpc>
            </a:pPr>
            <a:r>
              <a:rPr lang="en-CA" dirty="0"/>
              <a:t>Should developers write user stories? </a:t>
            </a:r>
          </a:p>
          <a:p>
            <a:pPr lvl="1">
              <a:lnSpc>
                <a:spcPct val="110000"/>
              </a:lnSpc>
            </a:pPr>
            <a:r>
              <a:rPr lang="en-CA" dirty="0"/>
              <a:t>Some do so their management/refactoring tasks are considered by agile management tools!</a:t>
            </a:r>
          </a:p>
          <a:p>
            <a:pPr>
              <a:lnSpc>
                <a:spcPct val="110000"/>
              </a:lnSpc>
            </a:pPr>
            <a:r>
              <a:rPr lang="en-CA" u="sng" dirty="0">
                <a:hlinkClick r:id="rId2"/>
              </a:rPr>
              <a:t>http://www.mountaingoatsoftware.com/agile/user-stories</a:t>
            </a:r>
            <a:r>
              <a:rPr lang="en-CA" dirty="0"/>
              <a:t> </a:t>
            </a:r>
          </a:p>
          <a:p>
            <a:pPr>
              <a:lnSpc>
                <a:spcPct val="110000"/>
              </a:lnSpc>
            </a:pPr>
            <a:endParaRPr lang="en-CA" dirty="0"/>
          </a:p>
          <a:p>
            <a:pPr>
              <a:lnSpc>
                <a:spcPct val="110000"/>
              </a:lnSpc>
            </a:pPr>
            <a:endParaRPr lang="en-CA" dirty="0"/>
          </a:p>
          <a:p>
            <a:pPr>
              <a:lnSpc>
                <a:spcPct val="110000"/>
              </a:lnSpc>
            </a:pPr>
            <a:endParaRPr lang="en-CA" dirty="0"/>
          </a:p>
        </p:txBody>
      </p:sp>
      <p:sp>
        <p:nvSpPr>
          <p:cNvPr id="4" name="Slide Number Placeholder 3"/>
          <p:cNvSpPr>
            <a:spLocks noGrp="1"/>
          </p:cNvSpPr>
          <p:nvPr>
            <p:ph type="sldNum" sz="quarter" idx="10"/>
          </p:nvPr>
        </p:nvSpPr>
        <p:spPr/>
        <p:txBody>
          <a:bodyPr/>
          <a:lstStyle/>
          <a:p>
            <a:pPr>
              <a:defRPr/>
            </a:pPr>
            <a:fld id="{5579BAB2-D80A-42EF-88EC-FDB6C133F113}" type="slidenum">
              <a:rPr lang="fr-CA" altLang="en-US" smtClean="0"/>
              <a:pPr>
                <a:defRPr/>
              </a:pPr>
              <a:t>146</a:t>
            </a:fld>
            <a:endParaRPr lang="fr-CA" altLang="en-US" dirty="0"/>
          </a:p>
        </p:txBody>
      </p:sp>
      <p:sp>
        <p:nvSpPr>
          <p:cNvPr id="5" name="Text Box 13"/>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extLst>
      <p:ext uri="{BB962C8B-B14F-4D97-AF65-F5344CB8AC3E}">
        <p14:creationId xmlns:p14="http://schemas.microsoft.com/office/powerpoint/2010/main" val="283402650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273752E7-FB33-4F34-92EA-7A1006BB7DA4}" type="slidenum">
              <a:rPr lang="en-CA" altLang="en-US" sz="1200" smtClean="0"/>
              <a:pPr>
                <a:lnSpc>
                  <a:spcPct val="100000"/>
                </a:lnSpc>
                <a:spcBef>
                  <a:spcPct val="0"/>
                </a:spcBef>
                <a:buClrTx/>
                <a:buSzTx/>
                <a:buFontTx/>
                <a:buNone/>
              </a:pPr>
              <a:t>147</a:t>
            </a:fld>
            <a:endParaRPr lang="en-CA" altLang="en-US" sz="1200"/>
          </a:p>
        </p:txBody>
      </p:sp>
      <p:sp>
        <p:nvSpPr>
          <p:cNvPr id="114691" name="Rectangle 4"/>
          <p:cNvSpPr>
            <a:spLocks noGrp="1" noChangeArrowheads="1"/>
          </p:cNvSpPr>
          <p:nvPr>
            <p:ph type="title"/>
          </p:nvPr>
        </p:nvSpPr>
        <p:spPr/>
        <p:txBody>
          <a:bodyPr/>
          <a:lstStyle/>
          <a:p>
            <a:pPr eaLnBrk="1" hangingPunct="1"/>
            <a:r>
              <a:rPr lang="en-CA" altLang="en-US"/>
              <a:t>Don’t be Negative, But…</a:t>
            </a:r>
          </a:p>
        </p:txBody>
      </p:sp>
      <p:sp>
        <p:nvSpPr>
          <p:cNvPr id="114692" name="Rectangle 5"/>
          <p:cNvSpPr>
            <a:spLocks noGrp="1" noChangeArrowheads="1"/>
          </p:cNvSpPr>
          <p:nvPr>
            <p:ph type="body" idx="1"/>
          </p:nvPr>
        </p:nvSpPr>
        <p:spPr/>
        <p:txBody>
          <a:bodyPr/>
          <a:lstStyle/>
          <a:p>
            <a:pPr eaLnBrk="1" hangingPunct="1"/>
            <a:r>
              <a:rPr lang="en-CA" altLang="en-US"/>
              <a:t>Be ready to face the music!</a:t>
            </a:r>
          </a:p>
          <a:p>
            <a:pPr lvl="1" eaLnBrk="1" hangingPunct="1"/>
            <a:r>
              <a:rPr lang="en-CA" altLang="en-US"/>
              <a:t>In business, some people might wish to see you fail…</a:t>
            </a:r>
          </a:p>
          <a:p>
            <a:pPr lvl="1" eaLnBrk="1" hangingPunct="1"/>
            <a:r>
              <a:rPr lang="en-CA" altLang="en-US"/>
              <a:t>There are unforeseen events in any project</a:t>
            </a:r>
          </a:p>
          <a:p>
            <a:pPr lvl="1" eaLnBrk="1" hangingPunct="1"/>
            <a:r>
              <a:rPr lang="en-CA" altLang="en-US"/>
              <a:t>Open systems are subject to various threats</a:t>
            </a:r>
          </a:p>
          <a:p>
            <a:pPr lvl="1" eaLnBrk="1" hangingPunct="1"/>
            <a:r>
              <a:rPr lang="en-CA" altLang="en-US"/>
              <a:t>Software contains various kinds of bugs</a:t>
            </a:r>
          </a:p>
          <a:p>
            <a:pPr lvl="1" eaLnBrk="1" hangingPunct="1"/>
            <a:endParaRPr lang="en-CA" altLang="en-US"/>
          </a:p>
          <a:p>
            <a:pPr eaLnBrk="1" hangingPunct="1"/>
            <a:r>
              <a:rPr lang="en-CA" altLang="en-US"/>
              <a:t>Remember Murphy’s Law…</a:t>
            </a:r>
          </a:p>
          <a:p>
            <a:pPr lvl="1" eaLnBrk="1" hangingPunct="1"/>
            <a:r>
              <a:rPr lang="en-CA" altLang="en-US"/>
              <a:t>“Anything that can go wrong will go wrong.”</a:t>
            </a:r>
          </a:p>
        </p:txBody>
      </p:sp>
      <p:sp>
        <p:nvSpPr>
          <p:cNvPr id="114693"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811F8F97-9098-4069-A09A-D7114C547827}" type="slidenum">
              <a:rPr lang="en-CA" altLang="en-US" sz="1200" smtClean="0"/>
              <a:pPr>
                <a:lnSpc>
                  <a:spcPct val="100000"/>
                </a:lnSpc>
                <a:spcBef>
                  <a:spcPct val="0"/>
                </a:spcBef>
                <a:buClrTx/>
                <a:buSzTx/>
                <a:buFontTx/>
                <a:buNone/>
              </a:pPr>
              <a:t>148</a:t>
            </a:fld>
            <a:endParaRPr lang="en-CA" altLang="en-US" sz="1200"/>
          </a:p>
        </p:txBody>
      </p:sp>
      <p:sp>
        <p:nvSpPr>
          <p:cNvPr id="115715" name="Rectangle 4"/>
          <p:cNvSpPr>
            <a:spLocks noGrp="1" noChangeArrowheads="1"/>
          </p:cNvSpPr>
          <p:nvPr>
            <p:ph type="title"/>
          </p:nvPr>
        </p:nvSpPr>
        <p:spPr/>
        <p:txBody>
          <a:bodyPr/>
          <a:lstStyle/>
          <a:p>
            <a:pPr eaLnBrk="1" hangingPunct="1"/>
            <a:r>
              <a:rPr lang="en-CA" altLang="en-US"/>
              <a:t>Think about Negative Scenarios?</a:t>
            </a:r>
          </a:p>
        </p:txBody>
      </p:sp>
      <p:sp>
        <p:nvSpPr>
          <p:cNvPr id="115716" name="Rectangle 5"/>
          <p:cNvSpPr>
            <a:spLocks noGrp="1" noChangeArrowheads="1"/>
          </p:cNvSpPr>
          <p:nvPr>
            <p:ph type="body" idx="1"/>
          </p:nvPr>
        </p:nvSpPr>
        <p:spPr/>
        <p:txBody>
          <a:bodyPr/>
          <a:lstStyle/>
          <a:p>
            <a:pPr eaLnBrk="1" hangingPunct="1"/>
            <a:r>
              <a:rPr lang="en-CA" altLang="en-US"/>
              <a:t>A </a:t>
            </a:r>
            <a:r>
              <a:rPr lang="en-CA" altLang="en-US">
                <a:solidFill>
                  <a:srgbClr val="FF0000"/>
                </a:solidFill>
              </a:rPr>
              <a:t>negative scenario</a:t>
            </a:r>
            <a:r>
              <a:rPr lang="en-CA" altLang="en-US"/>
              <a:t> is a scenario whose goal is</a:t>
            </a:r>
          </a:p>
          <a:p>
            <a:pPr lvl="1" eaLnBrk="1" hangingPunct="1"/>
            <a:r>
              <a:rPr lang="en-CA" altLang="en-US"/>
              <a:t>Undesirable from the business organization’s viewpoint</a:t>
            </a:r>
          </a:p>
          <a:p>
            <a:pPr lvl="1" eaLnBrk="1" hangingPunct="1"/>
            <a:r>
              <a:rPr lang="en-CA" altLang="en-US"/>
              <a:t>Desirable from a hostile agent’s viewpoint (not necessarily human)</a:t>
            </a:r>
          </a:p>
          <a:p>
            <a:pPr lvl="1" eaLnBrk="1" hangingPunct="1"/>
            <a:endParaRPr lang="en-CA" altLang="en-US"/>
          </a:p>
          <a:p>
            <a:pPr eaLnBrk="1" hangingPunct="1"/>
            <a:r>
              <a:rPr lang="en-CA" altLang="en-US"/>
              <a:t>Consider them beforehand</a:t>
            </a:r>
          </a:p>
          <a:p>
            <a:pPr lvl="1" eaLnBrk="1" hangingPunct="1"/>
            <a:r>
              <a:rPr lang="en-CA" altLang="en-US"/>
              <a:t>As well as potential solutions</a:t>
            </a:r>
          </a:p>
          <a:p>
            <a:pPr eaLnBrk="1" hangingPunct="1"/>
            <a:r>
              <a:rPr lang="en-CA" altLang="en-US"/>
              <a:t>Or…</a:t>
            </a:r>
          </a:p>
          <a:p>
            <a:pPr lvl="1" eaLnBrk="1" hangingPunct="1"/>
            <a:r>
              <a:rPr lang="en-CA" altLang="en-US"/>
              <a:t>Wait until it is too late to react…</a:t>
            </a:r>
          </a:p>
        </p:txBody>
      </p:sp>
      <p:sp>
        <p:nvSpPr>
          <p:cNvPr id="115717"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026F353A-15C5-4C65-AD13-128F410B564E}" type="slidenum">
              <a:rPr lang="en-CA" altLang="en-US" sz="1200" smtClean="0"/>
              <a:pPr>
                <a:lnSpc>
                  <a:spcPct val="100000"/>
                </a:lnSpc>
                <a:spcBef>
                  <a:spcPct val="0"/>
                </a:spcBef>
                <a:buClrTx/>
                <a:buSzTx/>
                <a:buFontTx/>
                <a:buNone/>
              </a:pPr>
              <a:t>149</a:t>
            </a:fld>
            <a:endParaRPr lang="en-CA" altLang="en-US" sz="1200"/>
          </a:p>
        </p:txBody>
      </p:sp>
      <p:sp>
        <p:nvSpPr>
          <p:cNvPr id="116739" name="Rectangle 36"/>
          <p:cNvSpPr>
            <a:spLocks noGrp="1" noChangeArrowheads="1"/>
          </p:cNvSpPr>
          <p:nvPr>
            <p:ph type="title"/>
          </p:nvPr>
        </p:nvSpPr>
        <p:spPr/>
        <p:txBody>
          <a:bodyPr/>
          <a:lstStyle/>
          <a:p>
            <a:pPr eaLnBrk="1" hangingPunct="1"/>
            <a:r>
              <a:rPr lang="en-CA" altLang="en-US"/>
              <a:t>Misuse Case</a:t>
            </a:r>
          </a:p>
        </p:txBody>
      </p:sp>
      <p:sp>
        <p:nvSpPr>
          <p:cNvPr id="116740" name="Rectangle 37"/>
          <p:cNvSpPr>
            <a:spLocks noGrp="1" noChangeArrowheads="1"/>
          </p:cNvSpPr>
          <p:nvPr>
            <p:ph type="body" idx="1"/>
          </p:nvPr>
        </p:nvSpPr>
        <p:spPr/>
        <p:txBody>
          <a:bodyPr/>
          <a:lstStyle/>
          <a:p>
            <a:pPr eaLnBrk="1" hangingPunct="1"/>
            <a:endParaRPr lang="en-CA" altLang="en-US" dirty="0"/>
          </a:p>
          <a:p>
            <a:pPr eaLnBrk="1" hangingPunct="1"/>
            <a:endParaRPr lang="en-CA" altLang="en-US" dirty="0"/>
          </a:p>
          <a:p>
            <a:pPr eaLnBrk="1" hangingPunct="1"/>
            <a:endParaRPr lang="en-CA" altLang="en-US" dirty="0"/>
          </a:p>
          <a:p>
            <a:pPr eaLnBrk="1" hangingPunct="1"/>
            <a:endParaRPr lang="en-CA" altLang="en-US" dirty="0"/>
          </a:p>
          <a:p>
            <a:pPr eaLnBrk="1" hangingPunct="1"/>
            <a:endParaRPr lang="en-CA" altLang="en-US" dirty="0"/>
          </a:p>
          <a:p>
            <a:pPr eaLnBrk="1" hangingPunct="1"/>
            <a:r>
              <a:rPr lang="en-CA" altLang="en-US" dirty="0"/>
              <a:t>Proposed by </a:t>
            </a:r>
            <a:r>
              <a:rPr lang="en-CA" altLang="en-US" dirty="0" err="1"/>
              <a:t>Sindre</a:t>
            </a:r>
            <a:r>
              <a:rPr lang="en-CA" altLang="en-US" dirty="0"/>
              <a:t> et </a:t>
            </a:r>
            <a:r>
              <a:rPr lang="en-CA" altLang="en-US" dirty="0" err="1"/>
              <a:t>Opdahl</a:t>
            </a:r>
            <a:r>
              <a:rPr lang="en-CA" altLang="en-US" dirty="0"/>
              <a:t> (2000)</a:t>
            </a:r>
          </a:p>
          <a:p>
            <a:pPr lvl="1" eaLnBrk="1" hangingPunct="1"/>
            <a:r>
              <a:rPr lang="en-CA" altLang="en-US" dirty="0"/>
              <a:t>Capture use cases that a system must be protected against</a:t>
            </a:r>
          </a:p>
          <a:p>
            <a:pPr lvl="1" eaLnBrk="1" hangingPunct="1"/>
            <a:r>
              <a:rPr lang="en-CA" altLang="en-US" dirty="0"/>
              <a:t>Goal is to threaten the system</a:t>
            </a:r>
          </a:p>
          <a:p>
            <a:pPr lvl="1" eaLnBrk="1" hangingPunct="1"/>
            <a:r>
              <a:rPr lang="en-CA" altLang="en-US" dirty="0"/>
              <a:t>Obvious applications for security and risk analysis</a:t>
            </a:r>
          </a:p>
          <a:p>
            <a:pPr eaLnBrk="1" hangingPunct="1"/>
            <a:r>
              <a:rPr lang="en-CA" altLang="en-US" dirty="0"/>
              <a:t>Also called </a:t>
            </a:r>
            <a:r>
              <a:rPr lang="en-CA" altLang="en-US" i="1" dirty="0"/>
              <a:t>abuse cases</a:t>
            </a:r>
          </a:p>
          <a:p>
            <a:pPr eaLnBrk="1" hangingPunct="1"/>
            <a:r>
              <a:rPr lang="en-CA" altLang="en-US" dirty="0"/>
              <a:t>The misuse case’s </a:t>
            </a:r>
            <a:r>
              <a:rPr lang="en-CA" altLang="en-US" dirty="0" err="1">
                <a:solidFill>
                  <a:srgbClr val="FF0000"/>
                </a:solidFill>
              </a:rPr>
              <a:t>misactor</a:t>
            </a:r>
            <a:r>
              <a:rPr lang="en-CA" altLang="en-US" dirty="0"/>
              <a:t> is a hostile agent</a:t>
            </a:r>
          </a:p>
          <a:p>
            <a:pPr eaLnBrk="1" hangingPunct="1"/>
            <a:r>
              <a:rPr lang="en-CA" altLang="en-US" dirty="0"/>
              <a:t>The colors of the ellipse are inverted</a:t>
            </a:r>
          </a:p>
        </p:txBody>
      </p:sp>
      <p:sp>
        <p:nvSpPr>
          <p:cNvPr id="116741" name="Line 4"/>
          <p:cNvSpPr>
            <a:spLocks noChangeShapeType="1"/>
          </p:cNvSpPr>
          <p:nvPr/>
        </p:nvSpPr>
        <p:spPr bwMode="auto">
          <a:xfrm flipH="1" flipV="1">
            <a:off x="3032125" y="2016125"/>
            <a:ext cx="3014663"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16742" name="Line 5"/>
          <p:cNvSpPr>
            <a:spLocks noChangeShapeType="1"/>
          </p:cNvSpPr>
          <p:nvPr/>
        </p:nvSpPr>
        <p:spPr bwMode="auto">
          <a:xfrm>
            <a:off x="6273800" y="2028825"/>
            <a:ext cx="1858963" cy="19050"/>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16743" name="Oval 6"/>
          <p:cNvSpPr>
            <a:spLocks noChangeArrowheads="1"/>
          </p:cNvSpPr>
          <p:nvPr/>
        </p:nvSpPr>
        <p:spPr bwMode="auto">
          <a:xfrm>
            <a:off x="911225" y="1792288"/>
            <a:ext cx="2479675" cy="422275"/>
          </a:xfrm>
          <a:prstGeom prst="ellipse">
            <a:avLst/>
          </a:prstGeom>
          <a:solidFill>
            <a:srgbClr val="000000"/>
          </a:solidFill>
          <a:ln w="14288">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16744" name="Oval 7"/>
          <p:cNvSpPr>
            <a:spLocks noChangeArrowheads="1"/>
          </p:cNvSpPr>
          <p:nvPr/>
        </p:nvSpPr>
        <p:spPr bwMode="auto">
          <a:xfrm>
            <a:off x="935038" y="1820863"/>
            <a:ext cx="2427287" cy="365125"/>
          </a:xfrm>
          <a:prstGeom prst="ellipse">
            <a:avLst/>
          </a:prstGeom>
          <a:solidFill>
            <a:srgbClr val="FFFFFF"/>
          </a:solidFill>
          <a:ln w="14288">
            <a:solidFill>
              <a:srgbClr val="FFFFFF"/>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16745" name="Rectangle 8"/>
          <p:cNvSpPr>
            <a:spLocks noChangeArrowheads="1"/>
          </p:cNvSpPr>
          <p:nvPr/>
        </p:nvSpPr>
        <p:spPr bwMode="auto">
          <a:xfrm>
            <a:off x="1703388" y="1884363"/>
            <a:ext cx="101123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16746" name="Rectangle 9"/>
          <p:cNvSpPr>
            <a:spLocks noChangeArrowheads="1"/>
          </p:cNvSpPr>
          <p:nvPr/>
        </p:nvSpPr>
        <p:spPr bwMode="auto">
          <a:xfrm>
            <a:off x="1703388" y="1898650"/>
            <a:ext cx="10366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16747" name="Rectangle 10"/>
          <p:cNvSpPr>
            <a:spLocks noChangeArrowheads="1"/>
          </p:cNvSpPr>
          <p:nvPr/>
        </p:nvSpPr>
        <p:spPr bwMode="auto">
          <a:xfrm>
            <a:off x="1870075" y="1898650"/>
            <a:ext cx="7064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CA" altLang="en-US" sz="1400">
                <a:solidFill>
                  <a:srgbClr val="000000"/>
                </a:solidFill>
                <a:latin typeface="Times New Roman" pitchFamily="18" charset="0"/>
              </a:rPr>
              <a:t>Drive Car</a:t>
            </a:r>
            <a:endParaRPr lang="en-CA" altLang="en-US" sz="1800" b="1">
              <a:solidFill>
                <a:schemeClr val="tx1"/>
              </a:solidFill>
              <a:latin typeface="Times" pitchFamily="18" charset="0"/>
            </a:endParaRPr>
          </a:p>
        </p:txBody>
      </p:sp>
      <p:sp>
        <p:nvSpPr>
          <p:cNvPr id="116748" name="Oval 11"/>
          <p:cNvSpPr>
            <a:spLocks noChangeArrowheads="1"/>
          </p:cNvSpPr>
          <p:nvPr/>
        </p:nvSpPr>
        <p:spPr bwMode="auto">
          <a:xfrm>
            <a:off x="5038725" y="1830388"/>
            <a:ext cx="2479675" cy="419100"/>
          </a:xfrm>
          <a:prstGeom prst="ellipse">
            <a:avLst/>
          </a:prstGeom>
          <a:solidFill>
            <a:srgbClr val="000000"/>
          </a:solidFill>
          <a:ln w="14288">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16749" name="Rectangle 12"/>
          <p:cNvSpPr>
            <a:spLocks noChangeArrowheads="1"/>
          </p:cNvSpPr>
          <p:nvPr/>
        </p:nvSpPr>
        <p:spPr bwMode="auto">
          <a:xfrm>
            <a:off x="5859463" y="1922463"/>
            <a:ext cx="973137"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16750" name="Rectangle 13"/>
          <p:cNvSpPr>
            <a:spLocks noChangeArrowheads="1"/>
          </p:cNvSpPr>
          <p:nvPr/>
        </p:nvSpPr>
        <p:spPr bwMode="auto">
          <a:xfrm>
            <a:off x="5756275" y="1936750"/>
            <a:ext cx="13319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16751" name="Rectangle 14"/>
          <p:cNvSpPr>
            <a:spLocks noChangeArrowheads="1"/>
          </p:cNvSpPr>
          <p:nvPr/>
        </p:nvSpPr>
        <p:spPr bwMode="auto">
          <a:xfrm>
            <a:off x="5962650" y="1930400"/>
            <a:ext cx="7699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CA" altLang="en-US" sz="1400" b="1">
                <a:solidFill>
                  <a:srgbClr val="FFFFFF"/>
                </a:solidFill>
              </a:rPr>
              <a:t>Steal Car</a:t>
            </a:r>
            <a:endParaRPr lang="en-CA" altLang="en-US" sz="1800" b="1">
              <a:solidFill>
                <a:schemeClr val="tx1"/>
              </a:solidFill>
              <a:latin typeface="Times" pitchFamily="18" charset="0"/>
            </a:endParaRPr>
          </a:p>
        </p:txBody>
      </p:sp>
      <p:sp>
        <p:nvSpPr>
          <p:cNvPr id="116752" name="Rectangle 15"/>
          <p:cNvSpPr>
            <a:spLocks noChangeArrowheads="1"/>
          </p:cNvSpPr>
          <p:nvPr/>
        </p:nvSpPr>
        <p:spPr bwMode="auto">
          <a:xfrm>
            <a:off x="8156575" y="1824038"/>
            <a:ext cx="490538" cy="609600"/>
          </a:xfrm>
          <a:prstGeom prst="rect">
            <a:avLst/>
          </a:prstGeom>
          <a:solidFill>
            <a:srgbClr val="FFFFFF"/>
          </a:solidFill>
          <a:ln w="14288">
            <a:solidFill>
              <a:srgbClr val="FFFFFF"/>
            </a:solidFill>
            <a:miter lim="800000"/>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16753" name="Line 16"/>
          <p:cNvSpPr>
            <a:spLocks noChangeShapeType="1"/>
          </p:cNvSpPr>
          <p:nvPr/>
        </p:nvSpPr>
        <p:spPr bwMode="auto">
          <a:xfrm>
            <a:off x="8399463" y="1820863"/>
            <a:ext cx="3175" cy="2444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16754" name="Line 17"/>
          <p:cNvSpPr>
            <a:spLocks noChangeShapeType="1"/>
          </p:cNvSpPr>
          <p:nvPr/>
        </p:nvSpPr>
        <p:spPr bwMode="auto">
          <a:xfrm flipH="1">
            <a:off x="8277225" y="1944688"/>
            <a:ext cx="122238" cy="1206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16755" name="Line 18"/>
          <p:cNvSpPr>
            <a:spLocks noChangeShapeType="1"/>
          </p:cNvSpPr>
          <p:nvPr/>
        </p:nvSpPr>
        <p:spPr bwMode="auto">
          <a:xfrm>
            <a:off x="8399463" y="1944688"/>
            <a:ext cx="120650" cy="1206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16756" name="Line 19"/>
          <p:cNvSpPr>
            <a:spLocks noChangeShapeType="1"/>
          </p:cNvSpPr>
          <p:nvPr/>
        </p:nvSpPr>
        <p:spPr bwMode="auto">
          <a:xfrm flipH="1">
            <a:off x="8277225" y="2065338"/>
            <a:ext cx="122238" cy="1206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16757" name="Line 20"/>
          <p:cNvSpPr>
            <a:spLocks noChangeShapeType="1"/>
          </p:cNvSpPr>
          <p:nvPr/>
        </p:nvSpPr>
        <p:spPr bwMode="auto">
          <a:xfrm>
            <a:off x="8399463" y="2065338"/>
            <a:ext cx="120650" cy="1206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16758" name="Oval 21"/>
          <p:cNvSpPr>
            <a:spLocks noChangeArrowheads="1"/>
          </p:cNvSpPr>
          <p:nvPr/>
        </p:nvSpPr>
        <p:spPr bwMode="auto">
          <a:xfrm>
            <a:off x="8345488" y="1824038"/>
            <a:ext cx="128587" cy="127000"/>
          </a:xfrm>
          <a:prstGeom prst="ellipse">
            <a:avLst/>
          </a:prstGeom>
          <a:solidFill>
            <a:srgbClr val="000000"/>
          </a:solidFill>
          <a:ln w="14288">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16759" name="Rectangle 22"/>
          <p:cNvSpPr>
            <a:spLocks noChangeArrowheads="1"/>
          </p:cNvSpPr>
          <p:nvPr/>
        </p:nvSpPr>
        <p:spPr bwMode="auto">
          <a:xfrm>
            <a:off x="8089900" y="2266950"/>
            <a:ext cx="6683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16760" name="Rectangle 23"/>
          <p:cNvSpPr>
            <a:spLocks noChangeArrowheads="1"/>
          </p:cNvSpPr>
          <p:nvPr/>
        </p:nvSpPr>
        <p:spPr bwMode="auto">
          <a:xfrm>
            <a:off x="8089900" y="2278063"/>
            <a:ext cx="76041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16761" name="Rectangle 24"/>
          <p:cNvSpPr>
            <a:spLocks noChangeArrowheads="1"/>
          </p:cNvSpPr>
          <p:nvPr/>
        </p:nvSpPr>
        <p:spPr bwMode="auto">
          <a:xfrm>
            <a:off x="8156575" y="1824038"/>
            <a:ext cx="490538" cy="609600"/>
          </a:xfrm>
          <a:prstGeom prst="rect">
            <a:avLst/>
          </a:prstGeom>
          <a:solidFill>
            <a:srgbClr val="FFFFFF"/>
          </a:solidFill>
          <a:ln w="14288">
            <a:solidFill>
              <a:srgbClr val="FFFFFF"/>
            </a:solidFill>
            <a:miter lim="800000"/>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16762" name="Line 25"/>
          <p:cNvSpPr>
            <a:spLocks noChangeShapeType="1"/>
          </p:cNvSpPr>
          <p:nvPr/>
        </p:nvSpPr>
        <p:spPr bwMode="auto">
          <a:xfrm>
            <a:off x="8399463" y="1820863"/>
            <a:ext cx="3175" cy="2444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16763" name="Line 26"/>
          <p:cNvSpPr>
            <a:spLocks noChangeShapeType="1"/>
          </p:cNvSpPr>
          <p:nvPr/>
        </p:nvSpPr>
        <p:spPr bwMode="auto">
          <a:xfrm flipH="1">
            <a:off x="8277225" y="1944688"/>
            <a:ext cx="122238" cy="1206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16764" name="Line 27"/>
          <p:cNvSpPr>
            <a:spLocks noChangeShapeType="1"/>
          </p:cNvSpPr>
          <p:nvPr/>
        </p:nvSpPr>
        <p:spPr bwMode="auto">
          <a:xfrm>
            <a:off x="8399463" y="1944688"/>
            <a:ext cx="120650" cy="1206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16765" name="Line 28"/>
          <p:cNvSpPr>
            <a:spLocks noChangeShapeType="1"/>
          </p:cNvSpPr>
          <p:nvPr/>
        </p:nvSpPr>
        <p:spPr bwMode="auto">
          <a:xfrm flipH="1">
            <a:off x="8277225" y="2065338"/>
            <a:ext cx="122238" cy="1206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16766" name="Line 29"/>
          <p:cNvSpPr>
            <a:spLocks noChangeShapeType="1"/>
          </p:cNvSpPr>
          <p:nvPr/>
        </p:nvSpPr>
        <p:spPr bwMode="auto">
          <a:xfrm>
            <a:off x="8399463" y="2065338"/>
            <a:ext cx="120650" cy="1206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16767" name="Oval 30"/>
          <p:cNvSpPr>
            <a:spLocks noChangeArrowheads="1"/>
          </p:cNvSpPr>
          <p:nvPr/>
        </p:nvSpPr>
        <p:spPr bwMode="auto">
          <a:xfrm>
            <a:off x="8345488" y="1824038"/>
            <a:ext cx="128587" cy="127000"/>
          </a:xfrm>
          <a:prstGeom prst="ellipse">
            <a:avLst/>
          </a:prstGeom>
          <a:solidFill>
            <a:srgbClr val="000000"/>
          </a:solidFill>
          <a:ln w="14288">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16768" name="Rectangle 31"/>
          <p:cNvSpPr>
            <a:spLocks noChangeArrowheads="1"/>
          </p:cNvSpPr>
          <p:nvPr/>
        </p:nvSpPr>
        <p:spPr bwMode="auto">
          <a:xfrm>
            <a:off x="8258175" y="2278063"/>
            <a:ext cx="4048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CA" altLang="en-US" sz="1400" b="1">
                <a:solidFill>
                  <a:srgbClr val="FF0000"/>
                </a:solidFill>
                <a:latin typeface="Times New Roman" pitchFamily="18" charset="0"/>
              </a:rPr>
              <a:t>Thief</a:t>
            </a:r>
            <a:endParaRPr lang="en-CA" altLang="en-US" sz="1800" b="1">
              <a:solidFill>
                <a:srgbClr val="FF0000"/>
              </a:solidFill>
              <a:latin typeface="Times" pitchFamily="18" charset="0"/>
            </a:endParaRPr>
          </a:p>
        </p:txBody>
      </p:sp>
      <p:sp>
        <p:nvSpPr>
          <p:cNvPr id="116769" name="Freeform 32"/>
          <p:cNvSpPr>
            <a:spLocks/>
          </p:cNvSpPr>
          <p:nvPr/>
        </p:nvSpPr>
        <p:spPr bwMode="auto">
          <a:xfrm>
            <a:off x="3352800" y="1908175"/>
            <a:ext cx="111125" cy="217488"/>
          </a:xfrm>
          <a:custGeom>
            <a:avLst/>
            <a:gdLst>
              <a:gd name="T0" fmla="*/ 2147483647 w 70"/>
              <a:gd name="T1" fmla="*/ 2147483647 h 137"/>
              <a:gd name="T2" fmla="*/ 0 w 70"/>
              <a:gd name="T3" fmla="*/ 2147483647 h 137"/>
              <a:gd name="T4" fmla="*/ 2147483647 w 70"/>
              <a:gd name="T5" fmla="*/ 0 h 137"/>
              <a:gd name="T6" fmla="*/ 2147483647 w 70"/>
              <a:gd name="T7" fmla="*/ 2147483647 h 1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137">
                <a:moveTo>
                  <a:pt x="70" y="137"/>
                </a:moveTo>
                <a:lnTo>
                  <a:pt x="0" y="68"/>
                </a:lnTo>
                <a:lnTo>
                  <a:pt x="70" y="0"/>
                </a:lnTo>
                <a:lnTo>
                  <a:pt x="70" y="1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16770" name="Rectangle 33"/>
          <p:cNvSpPr>
            <a:spLocks noChangeArrowheads="1"/>
          </p:cNvSpPr>
          <p:nvPr/>
        </p:nvSpPr>
        <p:spPr bwMode="auto">
          <a:xfrm>
            <a:off x="4175125" y="1539875"/>
            <a:ext cx="6254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16771" name="Rectangle 34"/>
          <p:cNvSpPr>
            <a:spLocks noChangeArrowheads="1"/>
          </p:cNvSpPr>
          <p:nvPr/>
        </p:nvSpPr>
        <p:spPr bwMode="auto">
          <a:xfrm>
            <a:off x="4175125" y="1700213"/>
            <a:ext cx="7143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16772" name="Rectangle 35"/>
          <p:cNvSpPr>
            <a:spLocks noChangeArrowheads="1"/>
          </p:cNvSpPr>
          <p:nvPr/>
        </p:nvSpPr>
        <p:spPr bwMode="auto">
          <a:xfrm>
            <a:off x="3886200" y="1700213"/>
            <a:ext cx="6429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en-CA" altLang="en-US" sz="1400">
                <a:solidFill>
                  <a:srgbClr val="000000"/>
                </a:solidFill>
                <a:latin typeface="Times New Roman" pitchFamily="18" charset="0"/>
              </a:rPr>
              <a:t>threatens</a:t>
            </a:r>
            <a:endParaRPr lang="en-CA" altLang="en-US" sz="1800" b="1">
              <a:solidFill>
                <a:schemeClr val="tx1"/>
              </a:solidFill>
              <a:latin typeface="Times" pitchFamily="18" charset="0"/>
            </a:endParaRPr>
          </a:p>
        </p:txBody>
      </p:sp>
      <p:sp>
        <p:nvSpPr>
          <p:cNvPr id="116773" name="Text Box 38"/>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a:lnSpc>
                <a:spcPct val="100000"/>
              </a:lnSpc>
              <a:spcBef>
                <a:spcPct val="0"/>
              </a:spcBef>
              <a:buClrTx/>
              <a:buSzTx/>
              <a:buFontTx/>
              <a:buNone/>
            </a:pPr>
            <a:fld id="{D1B91614-0C9A-41E7-B2E8-9E480D615A4C}" type="slidenum">
              <a:rPr lang="en-CA" altLang="en-US" sz="1200" smtClean="0"/>
              <a:pPr>
                <a:lnSpc>
                  <a:spcPct val="100000"/>
                </a:lnSpc>
                <a:spcBef>
                  <a:spcPct val="0"/>
                </a:spcBef>
                <a:buClrTx/>
                <a:buSzTx/>
                <a:buFontTx/>
                <a:buNone/>
              </a:pPr>
              <a:t>15</a:t>
            </a:fld>
            <a:endParaRPr lang="en-CA" altLang="en-US" sz="1200"/>
          </a:p>
        </p:txBody>
      </p:sp>
      <p:sp>
        <p:nvSpPr>
          <p:cNvPr id="15363" name="Rectangle 4"/>
          <p:cNvSpPr>
            <a:spLocks noGrp="1" noChangeArrowheads="1"/>
          </p:cNvSpPr>
          <p:nvPr>
            <p:ph type="title"/>
          </p:nvPr>
        </p:nvSpPr>
        <p:spPr/>
        <p:txBody>
          <a:bodyPr/>
          <a:lstStyle/>
          <a:p>
            <a:pPr eaLnBrk="1" hangingPunct="1"/>
            <a:r>
              <a:rPr lang="en-US" altLang="en-US"/>
              <a:t>Stakeholder – Buyer</a:t>
            </a:r>
          </a:p>
        </p:txBody>
      </p:sp>
      <p:sp>
        <p:nvSpPr>
          <p:cNvPr id="15364" name="Rectangle 5"/>
          <p:cNvSpPr>
            <a:spLocks noGrp="1" noChangeArrowheads="1"/>
          </p:cNvSpPr>
          <p:nvPr>
            <p:ph type="body" idx="1"/>
          </p:nvPr>
        </p:nvSpPr>
        <p:spPr/>
        <p:txBody>
          <a:bodyPr/>
          <a:lstStyle/>
          <a:p>
            <a:pPr eaLnBrk="1" hangingPunct="1"/>
            <a:r>
              <a:rPr lang="en-US" altLang="en-US"/>
              <a:t>Person who pays for the software once it is developed</a:t>
            </a:r>
          </a:p>
          <a:p>
            <a:pPr eaLnBrk="1" hangingPunct="1"/>
            <a:endParaRPr lang="en-US" altLang="en-US"/>
          </a:p>
          <a:p>
            <a:pPr eaLnBrk="1" hangingPunct="1"/>
            <a:r>
              <a:rPr lang="en-US" altLang="en-US"/>
              <a:t>Possibly a user or a business owner buying a product for his employees</a:t>
            </a:r>
          </a:p>
          <a:p>
            <a:pPr eaLnBrk="1" hangingPunct="1"/>
            <a:r>
              <a:rPr lang="en-US" altLang="en-US"/>
              <a:t>What features is he willing to pay for?</a:t>
            </a:r>
          </a:p>
          <a:p>
            <a:pPr lvl="1" eaLnBrk="1" hangingPunct="1"/>
            <a:r>
              <a:rPr lang="en-US" altLang="en-US"/>
              <a:t>Which are trivial or excessive?</a:t>
            </a:r>
          </a:p>
          <a:p>
            <a:pPr eaLnBrk="1" hangingPunct="1"/>
            <a:r>
              <a:rPr lang="en-US" altLang="en-US"/>
              <a:t>Must participate actively in the project (or have a representative) </a:t>
            </a:r>
          </a:p>
        </p:txBody>
      </p:sp>
      <p:sp>
        <p:nvSpPr>
          <p:cNvPr id="15365" name="Text Box 6"/>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a:solidFill>
                  <a:srgbClr val="969696"/>
                </a:solidFill>
              </a:rPr>
              <a:t>Goals, Risks, and Challenges</a:t>
            </a:r>
            <a:r>
              <a:rPr lang="en-CA" altLang="en-US" sz="1200">
                <a:solidFill>
                  <a:schemeClr val="tx1"/>
                </a:solidFill>
              </a:rPr>
              <a:t>             </a:t>
            </a:r>
            <a:r>
              <a:rPr lang="en-CA" altLang="en-US" sz="1200" u="sng">
                <a:solidFill>
                  <a:schemeClr val="tx1"/>
                </a:solidFill>
              </a:rPr>
              <a:t>Sources of Requirements</a:t>
            </a:r>
            <a:r>
              <a:rPr lang="en-CA" altLang="en-US" sz="1200">
                <a:solidFill>
                  <a:srgbClr val="969696"/>
                </a:solidFill>
              </a:rPr>
              <a:t>             Requirements Elicitation Tasks             Elicitation Problems</a:t>
            </a:r>
          </a:p>
        </p:txBody>
      </p:sp>
    </p:spTree>
    <p:extLst>
      <p:ext uri="{BB962C8B-B14F-4D97-AF65-F5344CB8AC3E}">
        <p14:creationId xmlns:p14="http://schemas.microsoft.com/office/powerpoint/2010/main" val="173420394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4E828C30-3319-402A-B7E7-54DA18538A2C}" type="slidenum">
              <a:rPr lang="en-CA" altLang="en-US" sz="1200" smtClean="0"/>
              <a:pPr>
                <a:lnSpc>
                  <a:spcPct val="100000"/>
                </a:lnSpc>
                <a:spcBef>
                  <a:spcPct val="0"/>
                </a:spcBef>
                <a:buClrTx/>
                <a:buSzTx/>
                <a:buFontTx/>
                <a:buNone/>
              </a:pPr>
              <a:t>150</a:t>
            </a:fld>
            <a:endParaRPr lang="en-CA" altLang="en-US" sz="1200"/>
          </a:p>
        </p:txBody>
      </p:sp>
      <p:sp>
        <p:nvSpPr>
          <p:cNvPr id="117763" name="Rectangle 3"/>
          <p:cNvSpPr>
            <a:spLocks noGrp="1" noChangeArrowheads="1"/>
          </p:cNvSpPr>
          <p:nvPr>
            <p:ph type="body" idx="1"/>
          </p:nvPr>
        </p:nvSpPr>
        <p:spPr/>
        <p:txBody>
          <a:bodyPr/>
          <a:lstStyle/>
          <a:p>
            <a:pPr eaLnBrk="1" hangingPunct="1"/>
            <a:endParaRPr lang="en-CA" altLang="en-US"/>
          </a:p>
          <a:p>
            <a:pPr eaLnBrk="1" hangingPunct="1"/>
            <a:endParaRPr lang="en-CA" altLang="en-US"/>
          </a:p>
          <a:p>
            <a:pPr eaLnBrk="1" hangingPunct="1"/>
            <a:endParaRPr lang="en-CA" altLang="en-US"/>
          </a:p>
          <a:p>
            <a:pPr eaLnBrk="1" hangingPunct="1"/>
            <a:endParaRPr lang="en-CA" altLang="en-US"/>
          </a:p>
          <a:p>
            <a:pPr eaLnBrk="1" hangingPunct="1"/>
            <a:endParaRPr lang="en-CA" altLang="en-US"/>
          </a:p>
          <a:p>
            <a:pPr eaLnBrk="1" hangingPunct="1"/>
            <a:endParaRPr lang="en-CA" altLang="en-US"/>
          </a:p>
          <a:p>
            <a:pPr eaLnBrk="1" hangingPunct="1"/>
            <a:endParaRPr lang="en-CA" altLang="en-US"/>
          </a:p>
          <a:p>
            <a:pPr eaLnBrk="1" hangingPunct="1"/>
            <a:endParaRPr lang="en-CA" altLang="en-US"/>
          </a:p>
          <a:p>
            <a:pPr eaLnBrk="1" hangingPunct="1"/>
            <a:r>
              <a:rPr lang="en-CA" altLang="en-US"/>
              <a:t>Similar to a chess match…</a:t>
            </a:r>
          </a:p>
          <a:p>
            <a:pPr lvl="1" eaLnBrk="1" hangingPunct="1"/>
            <a:r>
              <a:rPr lang="en-CA" altLang="en-US"/>
              <a:t>White’s best move is to find Black’s best move and to counter it</a:t>
            </a:r>
          </a:p>
          <a:p>
            <a:pPr eaLnBrk="1" hangingPunct="1"/>
            <a:r>
              <a:rPr lang="en-CA" altLang="en-US"/>
              <a:t>New relations: </a:t>
            </a:r>
          </a:p>
          <a:p>
            <a:pPr lvl="1" eaLnBrk="1" hangingPunct="1"/>
            <a:r>
              <a:rPr lang="en-CA" altLang="en-US">
                <a:solidFill>
                  <a:srgbClr val="FF0000"/>
                </a:solidFill>
              </a:rPr>
              <a:t>threatens</a:t>
            </a:r>
            <a:r>
              <a:rPr lang="en-CA" altLang="en-US"/>
              <a:t> (from misuse case to use case)</a:t>
            </a:r>
          </a:p>
          <a:p>
            <a:pPr lvl="1" eaLnBrk="1" hangingPunct="1"/>
            <a:r>
              <a:rPr lang="en-CA" altLang="en-US">
                <a:solidFill>
                  <a:srgbClr val="FF0000"/>
                </a:solidFill>
              </a:rPr>
              <a:t>mitigates</a:t>
            </a:r>
            <a:r>
              <a:rPr lang="en-CA" altLang="en-US"/>
              <a:t> (from use case to misuse case)</a:t>
            </a:r>
          </a:p>
        </p:txBody>
      </p:sp>
      <p:graphicFrame>
        <p:nvGraphicFramePr>
          <p:cNvPr id="117764" name="Object 36"/>
          <p:cNvGraphicFramePr>
            <a:graphicFrameLocks noChangeAspect="1"/>
          </p:cNvGraphicFramePr>
          <p:nvPr/>
        </p:nvGraphicFramePr>
        <p:xfrm>
          <a:off x="685800" y="928688"/>
          <a:ext cx="7772400" cy="3427412"/>
        </p:xfrm>
        <a:graphic>
          <a:graphicData uri="http://schemas.openxmlformats.org/presentationml/2006/ole">
            <mc:AlternateContent xmlns:mc="http://schemas.openxmlformats.org/markup-compatibility/2006">
              <mc:Choice xmlns:v="urn:schemas-microsoft-com:vml" Requires="v">
                <p:oleObj spid="_x0000_s117825" name="Picture" r:id="rId4" imgW="3867912" imgH="1705356" progId="Word.Picture.8">
                  <p:embed/>
                </p:oleObj>
              </mc:Choice>
              <mc:Fallback>
                <p:oleObj name="Picture" r:id="rId4" imgW="3867912" imgH="1705356" progId="Word.Picture.8">
                  <p:embed/>
                  <p:pic>
                    <p:nvPicPr>
                      <p:cNvPr id="0" name="Object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928688"/>
                        <a:ext cx="7772400" cy="342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7765" name="Rectangle 2"/>
          <p:cNvSpPr>
            <a:spLocks noGrp="1" noChangeArrowheads="1"/>
          </p:cNvSpPr>
          <p:nvPr>
            <p:ph type="title"/>
          </p:nvPr>
        </p:nvSpPr>
        <p:spPr/>
        <p:txBody>
          <a:bodyPr/>
          <a:lstStyle/>
          <a:p>
            <a:pPr eaLnBrk="1" hangingPunct="1"/>
            <a:r>
              <a:rPr lang="en-CA" altLang="en-US"/>
              <a:t>A MiniMax</a:t>
            </a:r>
            <a:r>
              <a:rPr lang="en-CA" altLang="en-US" baseline="30000"/>
              <a:t>1</a:t>
            </a:r>
            <a:r>
              <a:rPr lang="en-CA" altLang="en-US"/>
              <a:t> for Security</a:t>
            </a:r>
          </a:p>
        </p:txBody>
      </p:sp>
      <p:sp>
        <p:nvSpPr>
          <p:cNvPr id="117766" name="Text Box 37"/>
          <p:cNvSpPr txBox="1">
            <a:spLocks noChangeArrowheads="1"/>
          </p:cNvSpPr>
          <p:nvPr/>
        </p:nvSpPr>
        <p:spPr bwMode="auto">
          <a:xfrm>
            <a:off x="117475" y="6086475"/>
            <a:ext cx="3444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r>
              <a:rPr lang="en-CA" altLang="en-US" sz="1200">
                <a:solidFill>
                  <a:schemeClr val="tx1"/>
                </a:solidFill>
                <a:latin typeface="Times New Roman" pitchFamily="18" charset="0"/>
              </a:rPr>
              <a:t/>
            </a:r>
            <a:br>
              <a:rPr lang="en-CA" altLang="en-US" sz="1200">
                <a:solidFill>
                  <a:schemeClr val="tx1"/>
                </a:solidFill>
                <a:latin typeface="Times New Roman" pitchFamily="18" charset="0"/>
              </a:rPr>
            </a:br>
            <a:r>
              <a:rPr lang="en-CA" altLang="en-US" sz="1200">
                <a:solidFill>
                  <a:schemeClr val="tx1"/>
                </a:solidFill>
                <a:latin typeface="Times New Roman" pitchFamily="18" charset="0"/>
              </a:rPr>
              <a:t>[1] Minimax: </a:t>
            </a:r>
            <a:r>
              <a:rPr lang="en-CA" altLang="en-US" sz="1200">
                <a:solidFill>
                  <a:srgbClr val="FF0000"/>
                </a:solidFill>
                <a:latin typeface="Times New Roman" pitchFamily="18" charset="0"/>
              </a:rPr>
              <a:t>mini</a:t>
            </a:r>
            <a:r>
              <a:rPr lang="en-CA" altLang="en-US" sz="1200">
                <a:solidFill>
                  <a:schemeClr val="tx1"/>
                </a:solidFill>
                <a:latin typeface="Times New Roman" pitchFamily="18" charset="0"/>
              </a:rPr>
              <a:t>mizing the </a:t>
            </a:r>
            <a:r>
              <a:rPr lang="en-CA" altLang="en-US" sz="1200">
                <a:solidFill>
                  <a:srgbClr val="FF0000"/>
                </a:solidFill>
                <a:latin typeface="Times New Roman" pitchFamily="18" charset="0"/>
              </a:rPr>
              <a:t>max</a:t>
            </a:r>
            <a:r>
              <a:rPr lang="en-CA" altLang="en-US" sz="1200">
                <a:solidFill>
                  <a:schemeClr val="tx1"/>
                </a:solidFill>
                <a:latin typeface="Times New Roman" pitchFamily="18" charset="0"/>
              </a:rPr>
              <a:t>imum possible loss</a:t>
            </a:r>
          </a:p>
        </p:txBody>
      </p:sp>
      <p:sp>
        <p:nvSpPr>
          <p:cNvPr id="117767" name="Text Box 38"/>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B510A621-896D-45E2-93C6-8C293527EA74}" type="slidenum">
              <a:rPr lang="en-CA" altLang="en-US" sz="1200" smtClean="0"/>
              <a:pPr>
                <a:lnSpc>
                  <a:spcPct val="100000"/>
                </a:lnSpc>
                <a:spcBef>
                  <a:spcPct val="0"/>
                </a:spcBef>
                <a:buClrTx/>
                <a:buSzTx/>
                <a:buFontTx/>
                <a:buNone/>
              </a:pPr>
              <a:t>151</a:t>
            </a:fld>
            <a:endParaRPr lang="en-CA" altLang="en-US" sz="1200"/>
          </a:p>
        </p:txBody>
      </p:sp>
      <p:sp>
        <p:nvSpPr>
          <p:cNvPr id="118787" name="Rectangle 6"/>
          <p:cNvSpPr>
            <a:spLocks noGrp="1" noChangeArrowheads="1"/>
          </p:cNvSpPr>
          <p:nvPr>
            <p:ph type="title"/>
          </p:nvPr>
        </p:nvSpPr>
        <p:spPr/>
        <p:txBody>
          <a:bodyPr/>
          <a:lstStyle/>
          <a:p>
            <a:pPr eaLnBrk="1" hangingPunct="1"/>
            <a:r>
              <a:rPr lang="en-CA" altLang="en-US"/>
              <a:t>Finding Misuse Cases – Step 1</a:t>
            </a:r>
          </a:p>
        </p:txBody>
      </p:sp>
      <p:sp>
        <p:nvSpPr>
          <p:cNvPr id="118788" name="Rectangle 7"/>
          <p:cNvSpPr>
            <a:spLocks noGrp="1" noChangeArrowheads="1"/>
          </p:cNvSpPr>
          <p:nvPr>
            <p:ph type="body" idx="1"/>
          </p:nvPr>
        </p:nvSpPr>
        <p:spPr/>
        <p:txBody>
          <a:bodyPr/>
          <a:lstStyle/>
          <a:p>
            <a:pPr eaLnBrk="1" hangingPunct="1"/>
            <a:r>
              <a:rPr lang="en-CA" altLang="en-US"/>
              <a:t>Start from a normal use case diagram</a:t>
            </a:r>
          </a:p>
          <a:p>
            <a:pPr eaLnBrk="1" hangingPunct="1"/>
            <a:r>
              <a:rPr lang="en-CA" altLang="en-US"/>
              <a:t>Find misactors (hostile roles)</a:t>
            </a:r>
          </a:p>
          <a:p>
            <a:pPr lvl="1" eaLnBrk="1" hangingPunct="1"/>
            <a:r>
              <a:rPr lang="en-CA" altLang="en-US"/>
              <a:t>Who are the misactors, who want:</a:t>
            </a:r>
          </a:p>
          <a:p>
            <a:pPr lvl="1" eaLnBrk="1" hangingPunct="1"/>
            <a:r>
              <a:rPr lang="en-US" altLang="en-US"/>
              <a:t>To harm the system, its stakeholders, or their resources intentionally</a:t>
            </a:r>
          </a:p>
          <a:p>
            <a:pPr lvl="1" algn="ctr" eaLnBrk="1" hangingPunct="1">
              <a:buFontTx/>
              <a:buNone/>
            </a:pPr>
            <a:r>
              <a:rPr lang="en-US" altLang="en-US"/>
              <a:t>or</a:t>
            </a:r>
            <a:endParaRPr lang="en-CA" altLang="en-US"/>
          </a:p>
          <a:p>
            <a:pPr lvl="1" eaLnBrk="1" hangingPunct="1"/>
            <a:r>
              <a:rPr lang="en-US" altLang="en-US"/>
              <a:t>To achieve goals that are incompatible with the system's goals</a:t>
            </a:r>
            <a:endParaRPr lang="en-CA" altLang="en-US"/>
          </a:p>
          <a:p>
            <a:pPr eaLnBrk="1" hangingPunct="1"/>
            <a:endParaRPr lang="en-CA" altLang="en-US"/>
          </a:p>
        </p:txBody>
      </p:sp>
      <p:pic>
        <p:nvPicPr>
          <p:cNvPr id="11878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922713"/>
            <a:ext cx="3733800" cy="2011362"/>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118790" name="Text Box 8"/>
          <p:cNvSpPr txBox="1">
            <a:spLocks noChangeArrowheads="1"/>
          </p:cNvSpPr>
          <p:nvPr/>
        </p:nvSpPr>
        <p:spPr bwMode="auto">
          <a:xfrm>
            <a:off x="6600825" y="4160838"/>
            <a:ext cx="1268413" cy="33655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US" altLang="en-US" sz="1600" b="1" i="1">
                <a:solidFill>
                  <a:schemeClr val="tx1"/>
                </a:solidFill>
              </a:rPr>
              <a:t>Competitor</a:t>
            </a:r>
            <a:endParaRPr lang="en-CA" altLang="en-US" sz="1600" b="1" i="1">
              <a:solidFill>
                <a:schemeClr val="tx1"/>
              </a:solidFill>
            </a:endParaRPr>
          </a:p>
        </p:txBody>
      </p:sp>
      <p:sp>
        <p:nvSpPr>
          <p:cNvPr id="118791" name="Text Box 9"/>
          <p:cNvSpPr txBox="1">
            <a:spLocks noChangeArrowheads="1"/>
          </p:cNvSpPr>
          <p:nvPr/>
        </p:nvSpPr>
        <p:spPr bwMode="auto">
          <a:xfrm>
            <a:off x="7088188" y="4735513"/>
            <a:ext cx="769937" cy="33655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US" altLang="en-US" sz="1600" b="1" i="1">
                <a:solidFill>
                  <a:schemeClr val="tx1"/>
                </a:solidFill>
              </a:rPr>
              <a:t>Crook</a:t>
            </a:r>
            <a:endParaRPr lang="en-CA" altLang="en-US" sz="1600" b="1" i="1">
              <a:solidFill>
                <a:schemeClr val="tx1"/>
              </a:solidFill>
            </a:endParaRPr>
          </a:p>
        </p:txBody>
      </p:sp>
      <p:sp>
        <p:nvSpPr>
          <p:cNvPr id="118792" name="Text Box 10"/>
          <p:cNvSpPr txBox="1">
            <a:spLocks noChangeArrowheads="1"/>
          </p:cNvSpPr>
          <p:nvPr/>
        </p:nvSpPr>
        <p:spPr bwMode="auto">
          <a:xfrm>
            <a:off x="6919913" y="5256213"/>
            <a:ext cx="387350" cy="33655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US" altLang="en-US" sz="1600" b="1" i="1">
                <a:solidFill>
                  <a:schemeClr val="tx1"/>
                </a:solidFill>
              </a:rPr>
              <a:t>…</a:t>
            </a:r>
            <a:endParaRPr lang="en-CA" altLang="en-US" sz="1600" b="1" i="1">
              <a:solidFill>
                <a:schemeClr val="tx1"/>
              </a:solidFill>
            </a:endParaRPr>
          </a:p>
        </p:txBody>
      </p:sp>
      <p:sp>
        <p:nvSpPr>
          <p:cNvPr id="118793" name="Text Box 11"/>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E8D2B832-71BA-4122-8980-97713AD46996}" type="slidenum">
              <a:rPr lang="en-CA" altLang="en-US" sz="1200" smtClean="0"/>
              <a:pPr>
                <a:lnSpc>
                  <a:spcPct val="100000"/>
                </a:lnSpc>
                <a:spcBef>
                  <a:spcPct val="0"/>
                </a:spcBef>
                <a:buClrTx/>
                <a:buSzTx/>
                <a:buFontTx/>
                <a:buNone/>
              </a:pPr>
              <a:t>152</a:t>
            </a:fld>
            <a:endParaRPr lang="en-CA" altLang="en-US" sz="1200"/>
          </a:p>
        </p:txBody>
      </p:sp>
      <p:sp>
        <p:nvSpPr>
          <p:cNvPr id="119811" name="Rectangle 5"/>
          <p:cNvSpPr>
            <a:spLocks noGrp="1" noChangeArrowheads="1"/>
          </p:cNvSpPr>
          <p:nvPr>
            <p:ph type="title"/>
          </p:nvPr>
        </p:nvSpPr>
        <p:spPr/>
        <p:txBody>
          <a:bodyPr/>
          <a:lstStyle/>
          <a:p>
            <a:pPr eaLnBrk="1" hangingPunct="1"/>
            <a:r>
              <a:rPr lang="en-CA" altLang="en-US"/>
              <a:t>Finding Misuse Cases – Step 2</a:t>
            </a:r>
          </a:p>
        </p:txBody>
      </p:sp>
      <p:sp>
        <p:nvSpPr>
          <p:cNvPr id="119812" name="Rectangle 6"/>
          <p:cNvSpPr>
            <a:spLocks noGrp="1" noChangeArrowheads="1"/>
          </p:cNvSpPr>
          <p:nvPr>
            <p:ph type="body" idx="1"/>
          </p:nvPr>
        </p:nvSpPr>
        <p:spPr/>
        <p:txBody>
          <a:bodyPr/>
          <a:lstStyle/>
          <a:p>
            <a:pPr eaLnBrk="1" hangingPunct="1"/>
            <a:r>
              <a:rPr lang="en-CA" altLang="en-US"/>
              <a:t>Find misuse cases</a:t>
            </a:r>
          </a:p>
          <a:p>
            <a:pPr lvl="1" eaLnBrk="1" hangingPunct="1"/>
            <a:r>
              <a:rPr lang="en-GB" altLang="en-US"/>
              <a:t>Ask what would a misactor do to harm system</a:t>
            </a:r>
            <a:endParaRPr lang="en-CA" altLang="en-US"/>
          </a:p>
          <a:p>
            <a:pPr lvl="1" eaLnBrk="1" hangingPunct="1"/>
            <a:r>
              <a:rPr lang="en-CA" altLang="en-US"/>
              <a:t>Express goals of misactors (if needed elaborate with scenarios)</a:t>
            </a:r>
          </a:p>
          <a:p>
            <a:pPr lvl="1" eaLnBrk="1" hangingPunct="1"/>
            <a:r>
              <a:rPr lang="en-CA" altLang="en-US"/>
              <a:t>Add relationships (threaten)</a:t>
            </a:r>
          </a:p>
        </p:txBody>
      </p:sp>
      <p:grpSp>
        <p:nvGrpSpPr>
          <p:cNvPr id="119813" name="Group 8"/>
          <p:cNvGrpSpPr>
            <a:grpSpLocks/>
          </p:cNvGrpSpPr>
          <p:nvPr/>
        </p:nvGrpSpPr>
        <p:grpSpPr bwMode="auto">
          <a:xfrm>
            <a:off x="1276350" y="2689225"/>
            <a:ext cx="6591300" cy="3787775"/>
            <a:chOff x="837" y="1236"/>
            <a:chExt cx="4152" cy="2386"/>
          </a:xfrm>
        </p:grpSpPr>
        <p:pic>
          <p:nvPicPr>
            <p:cNvPr id="1198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 y="1236"/>
              <a:ext cx="4085" cy="2386"/>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119816" name="Text Box 7"/>
            <p:cNvSpPr txBox="1">
              <a:spLocks noChangeArrowheads="1"/>
            </p:cNvSpPr>
            <p:nvPr/>
          </p:nvSpPr>
          <p:spPr bwMode="auto">
            <a:xfrm>
              <a:off x="4405" y="2317"/>
              <a:ext cx="584" cy="17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a:solidFill>
                    <a:srgbClr val="000000"/>
                  </a:solidFill>
                </a:rPr>
                <a:t>Competitor</a:t>
              </a:r>
            </a:p>
          </p:txBody>
        </p:sp>
      </p:grpSp>
      <p:sp>
        <p:nvSpPr>
          <p:cNvPr id="119814" name="Text Box 9"/>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A5E014F1-0AB2-459C-AB2E-A52C8D185AB1}" type="slidenum">
              <a:rPr lang="en-CA" altLang="en-US" sz="1200" smtClean="0"/>
              <a:pPr>
                <a:lnSpc>
                  <a:spcPct val="100000"/>
                </a:lnSpc>
                <a:spcBef>
                  <a:spcPct val="0"/>
                </a:spcBef>
                <a:buClrTx/>
                <a:buSzTx/>
                <a:buFontTx/>
                <a:buNone/>
              </a:pPr>
              <a:t>153</a:t>
            </a:fld>
            <a:endParaRPr lang="en-CA" altLang="en-US" sz="1200"/>
          </a:p>
        </p:txBody>
      </p:sp>
      <p:sp>
        <p:nvSpPr>
          <p:cNvPr id="120835" name="Rectangle 6"/>
          <p:cNvSpPr>
            <a:spLocks noGrp="1" noChangeArrowheads="1"/>
          </p:cNvSpPr>
          <p:nvPr>
            <p:ph type="title"/>
          </p:nvPr>
        </p:nvSpPr>
        <p:spPr/>
        <p:txBody>
          <a:bodyPr/>
          <a:lstStyle/>
          <a:p>
            <a:pPr eaLnBrk="1" hangingPunct="1"/>
            <a:r>
              <a:rPr lang="en-CA" altLang="en-US"/>
              <a:t>Finding Misuse Cases – Step 3</a:t>
            </a:r>
          </a:p>
        </p:txBody>
      </p:sp>
      <p:sp>
        <p:nvSpPr>
          <p:cNvPr id="120836" name="Rectangle 7"/>
          <p:cNvSpPr>
            <a:spLocks noGrp="1" noChangeArrowheads="1"/>
          </p:cNvSpPr>
          <p:nvPr>
            <p:ph type="body" idx="1"/>
          </p:nvPr>
        </p:nvSpPr>
        <p:spPr/>
        <p:txBody>
          <a:bodyPr/>
          <a:lstStyle/>
          <a:p>
            <a:pPr eaLnBrk="1" hangingPunct="1"/>
            <a:r>
              <a:rPr lang="en-CA" altLang="en-US" dirty="0"/>
              <a:t>Mitigate misuse cases</a:t>
            </a:r>
          </a:p>
          <a:p>
            <a:pPr lvl="1" eaLnBrk="1" hangingPunct="1"/>
            <a:r>
              <a:rPr lang="en-GB" altLang="en-US" dirty="0"/>
              <a:t>Ask what would neutralize the threats</a:t>
            </a:r>
          </a:p>
          <a:p>
            <a:pPr lvl="1" eaLnBrk="1" hangingPunct="1"/>
            <a:r>
              <a:rPr lang="en-GB" altLang="en-US" dirty="0"/>
              <a:t>New included use case, new extension use case, or new </a:t>
            </a:r>
            <a:r>
              <a:rPr lang="en-CA" altLang="en-US" dirty="0"/>
              <a:t>secondary scenario to existing use case</a:t>
            </a:r>
            <a:r>
              <a:rPr lang="en-GB" altLang="en-US" dirty="0"/>
              <a:t> might be added</a:t>
            </a:r>
          </a:p>
        </p:txBody>
      </p:sp>
      <p:grpSp>
        <p:nvGrpSpPr>
          <p:cNvPr id="120837" name="Group 8"/>
          <p:cNvGrpSpPr>
            <a:grpSpLocks/>
          </p:cNvGrpSpPr>
          <p:nvPr/>
        </p:nvGrpSpPr>
        <p:grpSpPr bwMode="auto">
          <a:xfrm>
            <a:off x="1693863" y="2652713"/>
            <a:ext cx="5757862" cy="3840162"/>
            <a:chOff x="1248" y="1488"/>
            <a:chExt cx="3627" cy="2419"/>
          </a:xfrm>
        </p:grpSpPr>
        <p:pic>
          <p:nvPicPr>
            <p:cNvPr id="1208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 y="1488"/>
              <a:ext cx="3627" cy="2419"/>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120840" name="Text Box 5"/>
            <p:cNvSpPr txBox="1">
              <a:spLocks noChangeArrowheads="1"/>
            </p:cNvSpPr>
            <p:nvPr/>
          </p:nvSpPr>
          <p:spPr bwMode="auto">
            <a:xfrm>
              <a:off x="4229" y="2684"/>
              <a:ext cx="506" cy="154"/>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000">
                  <a:solidFill>
                    <a:srgbClr val="000000"/>
                  </a:solidFill>
                </a:rPr>
                <a:t>Competitor</a:t>
              </a:r>
            </a:p>
          </p:txBody>
        </p:sp>
      </p:grpSp>
      <p:sp>
        <p:nvSpPr>
          <p:cNvPr id="120838" name="Text Box 9"/>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DBF18D-FA7C-4A54-93F1-E587088C2DA4}"/>
              </a:ext>
            </a:extLst>
          </p:cNvPr>
          <p:cNvSpPr>
            <a:spLocks noGrp="1"/>
          </p:cNvSpPr>
          <p:nvPr>
            <p:ph type="title"/>
          </p:nvPr>
        </p:nvSpPr>
        <p:spPr/>
        <p:txBody>
          <a:bodyPr/>
          <a:lstStyle/>
          <a:p>
            <a:r>
              <a:rPr lang="en-CA" dirty="0"/>
              <a:t>Negative User Stories</a:t>
            </a:r>
          </a:p>
        </p:txBody>
      </p:sp>
      <p:sp>
        <p:nvSpPr>
          <p:cNvPr id="3" name="Content Placeholder 2">
            <a:extLst>
              <a:ext uri="{FF2B5EF4-FFF2-40B4-BE49-F238E27FC236}">
                <a16:creationId xmlns="" xmlns:a16="http://schemas.microsoft.com/office/drawing/2014/main" id="{270D742A-A65E-4F8D-A3BD-2993F0EDBD21}"/>
              </a:ext>
            </a:extLst>
          </p:cNvPr>
          <p:cNvSpPr>
            <a:spLocks noGrp="1"/>
          </p:cNvSpPr>
          <p:nvPr>
            <p:ph idx="1"/>
          </p:nvPr>
        </p:nvSpPr>
        <p:spPr/>
        <p:txBody>
          <a:bodyPr/>
          <a:lstStyle/>
          <a:p>
            <a:r>
              <a:rPr lang="en-CA" dirty="0"/>
              <a:t>Same idea applied to user stories</a:t>
            </a:r>
          </a:p>
          <a:p>
            <a:endParaRPr lang="en-CA" dirty="0"/>
          </a:p>
          <a:p>
            <a:r>
              <a:rPr lang="en-CA" dirty="0"/>
              <a:t>As a [</a:t>
            </a:r>
            <a:r>
              <a:rPr lang="en-CA" i="1" dirty="0" err="1"/>
              <a:t>MisActor</a:t>
            </a:r>
            <a:r>
              <a:rPr lang="en-CA" dirty="0"/>
              <a:t>] I want to [</a:t>
            </a:r>
            <a:r>
              <a:rPr lang="en-CA" i="1" dirty="0"/>
              <a:t>Task</a:t>
            </a:r>
            <a:r>
              <a:rPr lang="en-CA" dirty="0"/>
              <a:t>] in order to [</a:t>
            </a:r>
            <a:r>
              <a:rPr lang="en-CA" i="1" dirty="0"/>
              <a:t>Contribution</a:t>
            </a:r>
            <a:r>
              <a:rPr lang="en-CA" dirty="0"/>
              <a:t>] achieve [</a:t>
            </a:r>
            <a:r>
              <a:rPr lang="en-CA" i="1" dirty="0"/>
              <a:t>Goal</a:t>
            </a:r>
            <a:r>
              <a:rPr lang="en-CA" dirty="0"/>
              <a:t>] while [</a:t>
            </a:r>
            <a:r>
              <a:rPr lang="en-CA" i="1" dirty="0"/>
              <a:t>Contribution</a:t>
            </a:r>
            <a:r>
              <a:rPr lang="en-CA" dirty="0"/>
              <a:t>] prevent [</a:t>
            </a:r>
            <a:r>
              <a:rPr lang="en-CA" i="1" dirty="0"/>
              <a:t>Goal</a:t>
            </a:r>
            <a:r>
              <a:rPr lang="en-CA" dirty="0"/>
              <a:t>] of [</a:t>
            </a:r>
            <a:r>
              <a:rPr lang="en-CA" i="1" dirty="0"/>
              <a:t>Actor</a:t>
            </a:r>
            <a:r>
              <a:rPr lang="en-CA" dirty="0"/>
              <a:t>]</a:t>
            </a:r>
          </a:p>
          <a:p>
            <a:endParaRPr lang="en-CA" dirty="0"/>
          </a:p>
        </p:txBody>
      </p:sp>
      <p:sp>
        <p:nvSpPr>
          <p:cNvPr id="4" name="Slide Number Placeholder 3">
            <a:extLst>
              <a:ext uri="{FF2B5EF4-FFF2-40B4-BE49-F238E27FC236}">
                <a16:creationId xmlns="" xmlns:a16="http://schemas.microsoft.com/office/drawing/2014/main" id="{DF3E26AF-1EE1-4268-B0E5-C0B69CA02076}"/>
              </a:ext>
            </a:extLst>
          </p:cNvPr>
          <p:cNvSpPr>
            <a:spLocks noGrp="1"/>
          </p:cNvSpPr>
          <p:nvPr>
            <p:ph type="sldNum" sz="quarter" idx="10"/>
          </p:nvPr>
        </p:nvSpPr>
        <p:spPr/>
        <p:txBody>
          <a:bodyPr/>
          <a:lstStyle/>
          <a:p>
            <a:pPr>
              <a:defRPr/>
            </a:pPr>
            <a:fld id="{5579BAB2-D80A-42EF-88EC-FDB6C133F113}" type="slidenum">
              <a:rPr lang="fr-CA" altLang="en-US" smtClean="0"/>
              <a:pPr>
                <a:defRPr/>
              </a:pPr>
              <a:t>154</a:t>
            </a:fld>
            <a:endParaRPr lang="fr-CA" altLang="en-US"/>
          </a:p>
        </p:txBody>
      </p:sp>
      <p:sp>
        <p:nvSpPr>
          <p:cNvPr id="5" name="Text Box 9">
            <a:extLst>
              <a:ext uri="{FF2B5EF4-FFF2-40B4-BE49-F238E27FC236}">
                <a16:creationId xmlns="" xmlns:a16="http://schemas.microsoft.com/office/drawing/2014/main" id="{4305629B-E72E-4661-AA87-54FD1B491755}"/>
              </a:ext>
            </a:extLst>
          </p:cNvPr>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extLst>
      <p:ext uri="{BB962C8B-B14F-4D97-AF65-F5344CB8AC3E}">
        <p14:creationId xmlns:p14="http://schemas.microsoft.com/office/powerpoint/2010/main" val="13015058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67050F29-E13E-4C7C-82D0-E11F8F67BABE}" type="slidenum">
              <a:rPr lang="en-CA" altLang="en-US" sz="1200" smtClean="0"/>
              <a:pPr>
                <a:lnSpc>
                  <a:spcPct val="100000"/>
                </a:lnSpc>
                <a:spcBef>
                  <a:spcPct val="0"/>
                </a:spcBef>
                <a:buClrTx/>
                <a:buSzTx/>
                <a:buFontTx/>
                <a:buNone/>
              </a:pPr>
              <a:t>155</a:t>
            </a:fld>
            <a:endParaRPr lang="en-CA" altLang="en-US" sz="1200"/>
          </a:p>
        </p:txBody>
      </p:sp>
      <p:sp>
        <p:nvSpPr>
          <p:cNvPr id="121859" name="Rectangle 4"/>
          <p:cNvSpPr>
            <a:spLocks noGrp="1" noChangeArrowheads="1"/>
          </p:cNvSpPr>
          <p:nvPr>
            <p:ph type="title"/>
          </p:nvPr>
        </p:nvSpPr>
        <p:spPr/>
        <p:txBody>
          <a:bodyPr/>
          <a:lstStyle/>
          <a:p>
            <a:pPr eaLnBrk="1" hangingPunct="1"/>
            <a:r>
              <a:rPr lang="en-CA" altLang="en-US"/>
              <a:t>Benefits and Risks of Misuse Cases</a:t>
            </a:r>
          </a:p>
        </p:txBody>
      </p:sp>
      <p:sp>
        <p:nvSpPr>
          <p:cNvPr id="121860" name="Rectangle 5"/>
          <p:cNvSpPr>
            <a:spLocks noGrp="1" noChangeArrowheads="1"/>
          </p:cNvSpPr>
          <p:nvPr>
            <p:ph type="body" idx="1"/>
          </p:nvPr>
        </p:nvSpPr>
        <p:spPr/>
        <p:txBody>
          <a:bodyPr/>
          <a:lstStyle/>
          <a:p>
            <a:pPr eaLnBrk="1" hangingPunct="1"/>
            <a:r>
              <a:rPr lang="en-CA" altLang="en-US" dirty="0"/>
              <a:t>Benefits</a:t>
            </a:r>
          </a:p>
          <a:p>
            <a:pPr lvl="1" eaLnBrk="1" hangingPunct="1"/>
            <a:r>
              <a:rPr lang="en-CA" altLang="en-US" dirty="0"/>
              <a:t>Elicitation of security and safety requirements</a:t>
            </a:r>
          </a:p>
          <a:p>
            <a:pPr lvl="1" eaLnBrk="1" hangingPunct="1"/>
            <a:r>
              <a:rPr lang="en-CA" altLang="en-US" dirty="0"/>
              <a:t>Early identification of threats, mitigations, and exceptions </a:t>
            </a:r>
            <a:r>
              <a:rPr lang="en-US" altLang="en-US" dirty="0"/>
              <a:t>that could cause system failure</a:t>
            </a:r>
          </a:p>
          <a:p>
            <a:pPr lvl="1" eaLnBrk="1" hangingPunct="1"/>
            <a:r>
              <a:rPr lang="en-CA" altLang="en-US" dirty="0"/>
              <a:t>Documentation of rationales</a:t>
            </a:r>
          </a:p>
          <a:p>
            <a:pPr lvl="1" eaLnBrk="1" hangingPunct="1"/>
            <a:endParaRPr lang="en-CA" altLang="en-US" dirty="0"/>
          </a:p>
          <a:p>
            <a:pPr eaLnBrk="1" hangingPunct="1"/>
            <a:r>
              <a:rPr lang="en-CA" altLang="en-US" dirty="0"/>
              <a:t>Risks</a:t>
            </a:r>
          </a:p>
          <a:p>
            <a:pPr lvl="1" eaLnBrk="1" hangingPunct="1"/>
            <a:r>
              <a:rPr lang="en-CA" altLang="en-US" dirty="0"/>
              <a:t>Get into premature design solutions in step 3 (mitigation) </a:t>
            </a:r>
          </a:p>
          <a:p>
            <a:pPr lvl="2" eaLnBrk="1" hangingPunct="1"/>
            <a:r>
              <a:rPr lang="en-CA" altLang="en-US" dirty="0"/>
              <a:t>Goal should be to find requirements (safety, security…)</a:t>
            </a:r>
          </a:p>
          <a:p>
            <a:pPr lvl="1" eaLnBrk="1" hangingPunct="1"/>
            <a:r>
              <a:rPr lang="en-CA" altLang="en-US" dirty="0"/>
              <a:t>Missing </a:t>
            </a:r>
            <a:r>
              <a:rPr lang="en-CA" altLang="en-US" dirty="0" err="1"/>
              <a:t>misactors</a:t>
            </a:r>
            <a:r>
              <a:rPr lang="en-CA" altLang="en-US" dirty="0"/>
              <a:t> and threats in a partial view</a:t>
            </a:r>
          </a:p>
        </p:txBody>
      </p:sp>
      <p:sp>
        <p:nvSpPr>
          <p:cNvPr id="121861"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77E0213A-C352-4F86-A49F-75EBD3CAC54C}" type="slidenum">
              <a:rPr lang="en-CA" altLang="en-US" sz="1200" smtClean="0"/>
              <a:pPr>
                <a:lnSpc>
                  <a:spcPct val="100000"/>
                </a:lnSpc>
                <a:spcBef>
                  <a:spcPct val="0"/>
                </a:spcBef>
                <a:buClrTx/>
                <a:buSzTx/>
                <a:buFontTx/>
                <a:buNone/>
              </a:pPr>
              <a:t>156</a:t>
            </a:fld>
            <a:endParaRPr lang="en-CA" altLang="en-US" sz="1200"/>
          </a:p>
        </p:txBody>
      </p:sp>
      <p:sp>
        <p:nvSpPr>
          <p:cNvPr id="123907" name="Rectangle 244"/>
          <p:cNvSpPr>
            <a:spLocks noGrp="1" noChangeArrowheads="1"/>
          </p:cNvSpPr>
          <p:nvPr>
            <p:ph type="body" idx="1"/>
          </p:nvPr>
        </p:nvSpPr>
        <p:spPr/>
        <p:txBody>
          <a:bodyPr/>
          <a:lstStyle/>
          <a:p>
            <a:pPr marL="2700338" eaLnBrk="1" hangingPunct="1"/>
            <a:endParaRPr lang="en-CA" altLang="en-US" dirty="0"/>
          </a:p>
          <a:p>
            <a:pPr marL="2700338" eaLnBrk="1" hangingPunct="1"/>
            <a:endParaRPr lang="en-CA" altLang="en-US" dirty="0"/>
          </a:p>
          <a:p>
            <a:pPr marL="2700338" eaLnBrk="1" hangingPunct="1"/>
            <a:endParaRPr lang="en-CA" altLang="en-US" dirty="0"/>
          </a:p>
          <a:p>
            <a:pPr marL="2700338" eaLnBrk="1" hangingPunct="1"/>
            <a:endParaRPr lang="en-CA" altLang="en-US" dirty="0"/>
          </a:p>
          <a:p>
            <a:pPr marL="2700338" eaLnBrk="1" hangingPunct="1"/>
            <a:endParaRPr lang="en-CA" altLang="en-US" dirty="0"/>
          </a:p>
          <a:p>
            <a:pPr marL="2700338" eaLnBrk="1" hangingPunct="1"/>
            <a:endParaRPr lang="en-CA" altLang="en-US" dirty="0"/>
          </a:p>
          <a:p>
            <a:pPr marL="2700338" eaLnBrk="1" hangingPunct="1"/>
            <a:endParaRPr lang="en-CA" altLang="en-US" dirty="0"/>
          </a:p>
          <a:p>
            <a:pPr marL="2700338" eaLnBrk="1" hangingPunct="1"/>
            <a:endParaRPr lang="en-CA" altLang="en-US" dirty="0"/>
          </a:p>
          <a:p>
            <a:pPr marL="2700338" eaLnBrk="1" hangingPunct="1"/>
            <a:endParaRPr lang="en-CA" altLang="en-US" dirty="0"/>
          </a:p>
          <a:p>
            <a:pPr marL="2700338" eaLnBrk="1" hangingPunct="1"/>
            <a:endParaRPr lang="en-CA" altLang="en-US" dirty="0"/>
          </a:p>
          <a:p>
            <a:pPr marL="2700338" eaLnBrk="1" hangingPunct="1"/>
            <a:endParaRPr lang="en-CA" altLang="en-US" dirty="0"/>
          </a:p>
          <a:p>
            <a:pPr marL="2700338" eaLnBrk="1" hangingPunct="1"/>
            <a:endParaRPr lang="en-CA" altLang="en-US" dirty="0"/>
          </a:p>
          <a:p>
            <a:pPr marL="2700338" eaLnBrk="1" hangingPunct="1"/>
            <a:r>
              <a:rPr lang="en-CA" altLang="en-US" dirty="0"/>
              <a:t>New relations: aggravates and conflicts with</a:t>
            </a:r>
          </a:p>
        </p:txBody>
      </p:sp>
      <p:grpSp>
        <p:nvGrpSpPr>
          <p:cNvPr id="123908" name="Group 5"/>
          <p:cNvGrpSpPr>
            <a:grpSpLocks/>
          </p:cNvGrpSpPr>
          <p:nvPr/>
        </p:nvGrpSpPr>
        <p:grpSpPr bwMode="auto">
          <a:xfrm>
            <a:off x="596900" y="854075"/>
            <a:ext cx="7951788" cy="4948238"/>
            <a:chOff x="704" y="529"/>
            <a:chExt cx="5009" cy="3117"/>
          </a:xfrm>
        </p:grpSpPr>
        <p:sp>
          <p:nvSpPr>
            <p:cNvPr id="123912" name="AutoShape 6"/>
            <p:cNvSpPr>
              <a:spLocks noChangeAspect="1" noChangeArrowheads="1" noTextEdit="1"/>
            </p:cNvSpPr>
            <p:nvPr/>
          </p:nvSpPr>
          <p:spPr bwMode="auto">
            <a:xfrm>
              <a:off x="720" y="529"/>
              <a:ext cx="4992" cy="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sp>
          <p:nvSpPr>
            <p:cNvPr id="123913" name="Line 7"/>
            <p:cNvSpPr>
              <a:spLocks noChangeShapeType="1"/>
            </p:cNvSpPr>
            <p:nvPr/>
          </p:nvSpPr>
          <p:spPr bwMode="auto">
            <a:xfrm flipV="1">
              <a:off x="4998" y="2174"/>
              <a:ext cx="328" cy="728"/>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14" name="Line 8"/>
            <p:cNvSpPr>
              <a:spLocks noChangeShapeType="1"/>
            </p:cNvSpPr>
            <p:nvPr/>
          </p:nvSpPr>
          <p:spPr bwMode="auto">
            <a:xfrm flipV="1">
              <a:off x="4948" y="2174"/>
              <a:ext cx="412" cy="119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15" name="Rectangle 9"/>
            <p:cNvSpPr>
              <a:spLocks noChangeArrowheads="1"/>
            </p:cNvSpPr>
            <p:nvPr/>
          </p:nvSpPr>
          <p:spPr bwMode="auto">
            <a:xfrm>
              <a:off x="2454" y="3449"/>
              <a:ext cx="1855"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3916" name="Rectangle 10"/>
            <p:cNvSpPr>
              <a:spLocks noChangeArrowheads="1"/>
            </p:cNvSpPr>
            <p:nvPr/>
          </p:nvSpPr>
          <p:spPr bwMode="auto">
            <a:xfrm>
              <a:off x="2469" y="3450"/>
              <a:ext cx="160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1400">
                  <a:solidFill>
                    <a:srgbClr val="000000"/>
                  </a:solidFill>
                  <a:latin typeface="Times New Roman" pitchFamily="18" charset="0"/>
                </a:rPr>
                <a:t>Use Cases for 'Web Portal Security'</a:t>
              </a:r>
              <a:endParaRPr lang="fr-CA" altLang="en-US" sz="1800" b="1">
                <a:solidFill>
                  <a:schemeClr val="tx1"/>
                </a:solidFill>
                <a:latin typeface="Times" pitchFamily="18" charset="0"/>
              </a:endParaRPr>
            </a:p>
          </p:txBody>
        </p:sp>
        <p:sp>
          <p:nvSpPr>
            <p:cNvPr id="123917" name="Line 11"/>
            <p:cNvSpPr>
              <a:spLocks noChangeShapeType="1"/>
            </p:cNvSpPr>
            <p:nvPr/>
          </p:nvSpPr>
          <p:spPr bwMode="auto">
            <a:xfrm flipH="1">
              <a:off x="1707" y="636"/>
              <a:ext cx="2817" cy="22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18" name="Freeform 12"/>
            <p:cNvSpPr>
              <a:spLocks/>
            </p:cNvSpPr>
            <p:nvPr/>
          </p:nvSpPr>
          <p:spPr bwMode="auto">
            <a:xfrm>
              <a:off x="3065" y="698"/>
              <a:ext cx="51" cy="103"/>
            </a:xfrm>
            <a:custGeom>
              <a:avLst/>
              <a:gdLst>
                <a:gd name="T0" fmla="*/ 51 w 51"/>
                <a:gd name="T1" fmla="*/ 103 h 103"/>
                <a:gd name="T2" fmla="*/ 0 w 51"/>
                <a:gd name="T3" fmla="*/ 51 h 103"/>
                <a:gd name="T4" fmla="*/ 51 w 51"/>
                <a:gd name="T5" fmla="*/ 0 h 103"/>
                <a:gd name="T6" fmla="*/ 51 w 51"/>
                <a:gd name="T7" fmla="*/ 103 h 10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103">
                  <a:moveTo>
                    <a:pt x="51" y="103"/>
                  </a:moveTo>
                  <a:lnTo>
                    <a:pt x="0" y="51"/>
                  </a:lnTo>
                  <a:lnTo>
                    <a:pt x="51" y="0"/>
                  </a:lnTo>
                  <a:lnTo>
                    <a:pt x="51" y="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23919" name="Rectangle 13"/>
            <p:cNvSpPr>
              <a:spLocks noChangeArrowheads="1"/>
            </p:cNvSpPr>
            <p:nvPr/>
          </p:nvSpPr>
          <p:spPr bwMode="auto">
            <a:xfrm>
              <a:off x="3125" y="655"/>
              <a:ext cx="31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3920" name="Rectangle 14"/>
            <p:cNvSpPr>
              <a:spLocks noChangeArrowheads="1"/>
            </p:cNvSpPr>
            <p:nvPr/>
          </p:nvSpPr>
          <p:spPr bwMode="auto">
            <a:xfrm>
              <a:off x="3156" y="655"/>
              <a:ext cx="26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0000"/>
                  </a:solidFill>
                  <a:latin typeface="Times New Roman" pitchFamily="18" charset="0"/>
                </a:rPr>
                <a:t>threatens</a:t>
              </a:r>
              <a:endParaRPr lang="fr-CA" altLang="en-US" sz="1800" b="1">
                <a:solidFill>
                  <a:schemeClr val="tx1"/>
                </a:solidFill>
                <a:latin typeface="Times" pitchFamily="18" charset="0"/>
              </a:endParaRPr>
            </a:p>
          </p:txBody>
        </p:sp>
        <p:sp>
          <p:nvSpPr>
            <p:cNvPr id="123921" name="Line 15"/>
            <p:cNvSpPr>
              <a:spLocks noChangeShapeType="1"/>
            </p:cNvSpPr>
            <p:nvPr/>
          </p:nvSpPr>
          <p:spPr bwMode="auto">
            <a:xfrm>
              <a:off x="4524" y="636"/>
              <a:ext cx="879" cy="22"/>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22" name="Line 16"/>
            <p:cNvSpPr>
              <a:spLocks noChangeShapeType="1"/>
            </p:cNvSpPr>
            <p:nvPr/>
          </p:nvSpPr>
          <p:spPr bwMode="auto">
            <a:xfrm>
              <a:off x="1707" y="863"/>
              <a:ext cx="548" cy="456"/>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23" name="Freeform 17"/>
            <p:cNvSpPr>
              <a:spLocks/>
            </p:cNvSpPr>
            <p:nvPr/>
          </p:nvSpPr>
          <p:spPr bwMode="auto">
            <a:xfrm>
              <a:off x="1958" y="1062"/>
              <a:ext cx="50" cy="58"/>
            </a:xfrm>
            <a:custGeom>
              <a:avLst/>
              <a:gdLst>
                <a:gd name="T0" fmla="*/ 46 w 50"/>
                <a:gd name="T1" fmla="*/ 0 h 58"/>
                <a:gd name="T2" fmla="*/ 50 w 50"/>
                <a:gd name="T3" fmla="*/ 52 h 58"/>
                <a:gd name="T4" fmla="*/ 0 w 50"/>
                <a:gd name="T5" fmla="*/ 58 h 58"/>
                <a:gd name="T6" fmla="*/ 46 w 50"/>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58">
                  <a:moveTo>
                    <a:pt x="46" y="0"/>
                  </a:moveTo>
                  <a:lnTo>
                    <a:pt x="50" y="52"/>
                  </a:lnTo>
                  <a:lnTo>
                    <a:pt x="0" y="58"/>
                  </a:lnTo>
                  <a:lnTo>
                    <a:pt x="46"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23924" name="Rectangle 18"/>
            <p:cNvSpPr>
              <a:spLocks noChangeArrowheads="1"/>
            </p:cNvSpPr>
            <p:nvPr/>
          </p:nvSpPr>
          <p:spPr bwMode="auto">
            <a:xfrm>
              <a:off x="2038" y="1040"/>
              <a:ext cx="287"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3925" name="Rectangle 19"/>
            <p:cNvSpPr>
              <a:spLocks noChangeArrowheads="1"/>
            </p:cNvSpPr>
            <p:nvPr/>
          </p:nvSpPr>
          <p:spPr bwMode="auto">
            <a:xfrm>
              <a:off x="2068" y="1040"/>
              <a:ext cx="2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FF00"/>
                  </a:solidFill>
                  <a:latin typeface="Times New Roman" pitchFamily="18" charset="0"/>
                </a:rPr>
                <a:t>includes</a:t>
              </a:r>
              <a:endParaRPr lang="fr-CA" altLang="en-US" sz="1800" b="1">
                <a:solidFill>
                  <a:schemeClr val="tx1"/>
                </a:solidFill>
                <a:latin typeface="Times" pitchFamily="18" charset="0"/>
              </a:endParaRPr>
            </a:p>
          </p:txBody>
        </p:sp>
        <p:sp>
          <p:nvSpPr>
            <p:cNvPr id="123926" name="Line 20"/>
            <p:cNvSpPr>
              <a:spLocks noChangeShapeType="1"/>
            </p:cNvSpPr>
            <p:nvPr/>
          </p:nvSpPr>
          <p:spPr bwMode="auto">
            <a:xfrm>
              <a:off x="1707" y="863"/>
              <a:ext cx="548" cy="911"/>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27" name="Freeform 21"/>
            <p:cNvSpPr>
              <a:spLocks/>
            </p:cNvSpPr>
            <p:nvPr/>
          </p:nvSpPr>
          <p:spPr bwMode="auto">
            <a:xfrm>
              <a:off x="1946" y="1301"/>
              <a:ext cx="68" cy="52"/>
            </a:xfrm>
            <a:custGeom>
              <a:avLst/>
              <a:gdLst>
                <a:gd name="T0" fmla="*/ 68 w 68"/>
                <a:gd name="T1" fmla="*/ 0 h 52"/>
                <a:gd name="T2" fmla="*/ 52 w 68"/>
                <a:gd name="T3" fmla="*/ 52 h 52"/>
                <a:gd name="T4" fmla="*/ 0 w 68"/>
                <a:gd name="T5" fmla="*/ 34 h 52"/>
                <a:gd name="T6" fmla="*/ 68 w 68"/>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 h="52">
                  <a:moveTo>
                    <a:pt x="68" y="0"/>
                  </a:moveTo>
                  <a:lnTo>
                    <a:pt x="52" y="52"/>
                  </a:lnTo>
                  <a:lnTo>
                    <a:pt x="0" y="34"/>
                  </a:lnTo>
                  <a:lnTo>
                    <a:pt x="68"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23928" name="Rectangle 22"/>
            <p:cNvSpPr>
              <a:spLocks noChangeArrowheads="1"/>
            </p:cNvSpPr>
            <p:nvPr/>
          </p:nvSpPr>
          <p:spPr bwMode="auto">
            <a:xfrm>
              <a:off x="2038" y="1267"/>
              <a:ext cx="287"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3929" name="Rectangle 23"/>
            <p:cNvSpPr>
              <a:spLocks noChangeArrowheads="1"/>
            </p:cNvSpPr>
            <p:nvPr/>
          </p:nvSpPr>
          <p:spPr bwMode="auto">
            <a:xfrm>
              <a:off x="2068" y="1268"/>
              <a:ext cx="2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FF00"/>
                  </a:solidFill>
                  <a:latin typeface="Times New Roman" pitchFamily="18" charset="0"/>
                </a:rPr>
                <a:t>includes</a:t>
              </a:r>
              <a:endParaRPr lang="fr-CA" altLang="en-US" sz="1800" b="1">
                <a:solidFill>
                  <a:schemeClr val="tx1"/>
                </a:solidFill>
                <a:latin typeface="Times" pitchFamily="18" charset="0"/>
              </a:endParaRPr>
            </a:p>
          </p:txBody>
        </p:sp>
        <p:sp>
          <p:nvSpPr>
            <p:cNvPr id="123930" name="Line 24"/>
            <p:cNvSpPr>
              <a:spLocks noChangeShapeType="1"/>
            </p:cNvSpPr>
            <p:nvPr/>
          </p:nvSpPr>
          <p:spPr bwMode="auto">
            <a:xfrm flipH="1">
              <a:off x="903" y="863"/>
              <a:ext cx="804" cy="251"/>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31" name="Line 25"/>
            <p:cNvSpPr>
              <a:spLocks noChangeShapeType="1"/>
            </p:cNvSpPr>
            <p:nvPr/>
          </p:nvSpPr>
          <p:spPr bwMode="auto">
            <a:xfrm flipH="1" flipV="1">
              <a:off x="1707" y="863"/>
              <a:ext cx="2817" cy="22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32" name="Freeform 26"/>
            <p:cNvSpPr>
              <a:spLocks/>
            </p:cNvSpPr>
            <p:nvPr/>
          </p:nvSpPr>
          <p:spPr bwMode="auto">
            <a:xfrm>
              <a:off x="3065" y="925"/>
              <a:ext cx="51" cy="103"/>
            </a:xfrm>
            <a:custGeom>
              <a:avLst/>
              <a:gdLst>
                <a:gd name="T0" fmla="*/ 51 w 51"/>
                <a:gd name="T1" fmla="*/ 103 h 103"/>
                <a:gd name="T2" fmla="*/ 0 w 51"/>
                <a:gd name="T3" fmla="*/ 52 h 103"/>
                <a:gd name="T4" fmla="*/ 51 w 51"/>
                <a:gd name="T5" fmla="*/ 0 h 103"/>
                <a:gd name="T6" fmla="*/ 51 w 51"/>
                <a:gd name="T7" fmla="*/ 103 h 10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103">
                  <a:moveTo>
                    <a:pt x="51" y="103"/>
                  </a:moveTo>
                  <a:lnTo>
                    <a:pt x="0" y="52"/>
                  </a:lnTo>
                  <a:lnTo>
                    <a:pt x="51" y="0"/>
                  </a:lnTo>
                  <a:lnTo>
                    <a:pt x="51" y="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23933" name="Rectangle 27"/>
            <p:cNvSpPr>
              <a:spLocks noChangeArrowheads="1"/>
            </p:cNvSpPr>
            <p:nvPr/>
          </p:nvSpPr>
          <p:spPr bwMode="auto">
            <a:xfrm>
              <a:off x="3125" y="882"/>
              <a:ext cx="31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3934" name="Rectangle 28"/>
            <p:cNvSpPr>
              <a:spLocks noChangeArrowheads="1"/>
            </p:cNvSpPr>
            <p:nvPr/>
          </p:nvSpPr>
          <p:spPr bwMode="auto">
            <a:xfrm>
              <a:off x="3156" y="882"/>
              <a:ext cx="26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0000"/>
                  </a:solidFill>
                  <a:latin typeface="Times New Roman" pitchFamily="18" charset="0"/>
                </a:rPr>
                <a:t>threatens</a:t>
              </a:r>
              <a:endParaRPr lang="fr-CA" altLang="en-US" sz="1800" b="1">
                <a:solidFill>
                  <a:schemeClr val="tx1"/>
                </a:solidFill>
                <a:latin typeface="Times" pitchFamily="18" charset="0"/>
              </a:endParaRPr>
            </a:p>
          </p:txBody>
        </p:sp>
        <p:sp>
          <p:nvSpPr>
            <p:cNvPr id="123935" name="Line 29"/>
            <p:cNvSpPr>
              <a:spLocks noChangeShapeType="1"/>
            </p:cNvSpPr>
            <p:nvPr/>
          </p:nvSpPr>
          <p:spPr bwMode="auto">
            <a:xfrm>
              <a:off x="4524" y="1090"/>
              <a:ext cx="879" cy="2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36" name="Line 30"/>
            <p:cNvSpPr>
              <a:spLocks noChangeShapeType="1"/>
            </p:cNvSpPr>
            <p:nvPr/>
          </p:nvSpPr>
          <p:spPr bwMode="auto">
            <a:xfrm flipV="1">
              <a:off x="2255" y="1090"/>
              <a:ext cx="2269" cy="229"/>
            </a:xfrm>
            <a:prstGeom prst="line">
              <a:avLst/>
            </a:prstGeom>
            <a:noFill/>
            <a:ln w="9525">
              <a:solidFill>
                <a:srgbClr val="2E8B57"/>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37" name="Freeform 31"/>
            <p:cNvSpPr>
              <a:spLocks/>
            </p:cNvSpPr>
            <p:nvPr/>
          </p:nvSpPr>
          <p:spPr bwMode="auto">
            <a:xfrm>
              <a:off x="3389" y="1164"/>
              <a:ext cx="40" cy="80"/>
            </a:xfrm>
            <a:custGeom>
              <a:avLst/>
              <a:gdLst>
                <a:gd name="T0" fmla="*/ 0 w 40"/>
                <a:gd name="T1" fmla="*/ 0 h 80"/>
                <a:gd name="T2" fmla="*/ 40 w 40"/>
                <a:gd name="T3" fmla="*/ 40 h 80"/>
                <a:gd name="T4" fmla="*/ 0 w 40"/>
                <a:gd name="T5" fmla="*/ 80 h 80"/>
                <a:gd name="T6" fmla="*/ 0 w 40"/>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 h="80">
                  <a:moveTo>
                    <a:pt x="0" y="0"/>
                  </a:moveTo>
                  <a:lnTo>
                    <a:pt x="40" y="40"/>
                  </a:lnTo>
                  <a:lnTo>
                    <a:pt x="0" y="80"/>
                  </a:lnTo>
                  <a:lnTo>
                    <a:pt x="0" y="0"/>
                  </a:lnTo>
                  <a:close/>
                </a:path>
              </a:pathLst>
            </a:custGeom>
            <a:solidFill>
              <a:srgbClr val="2E8B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23938" name="Rectangle 32"/>
            <p:cNvSpPr>
              <a:spLocks noChangeArrowheads="1"/>
            </p:cNvSpPr>
            <p:nvPr/>
          </p:nvSpPr>
          <p:spPr bwMode="auto">
            <a:xfrm>
              <a:off x="3447" y="1152"/>
              <a:ext cx="30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3939" name="Rectangle 33"/>
            <p:cNvSpPr>
              <a:spLocks noChangeArrowheads="1"/>
            </p:cNvSpPr>
            <p:nvPr/>
          </p:nvSpPr>
          <p:spPr bwMode="auto">
            <a:xfrm>
              <a:off x="3477" y="1154"/>
              <a:ext cx="26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8080"/>
                  </a:solidFill>
                  <a:latin typeface="Times New Roman" pitchFamily="18" charset="0"/>
                </a:rPr>
                <a:t>mitigates</a:t>
              </a:r>
              <a:endParaRPr lang="fr-CA" altLang="en-US" sz="1800" b="1">
                <a:solidFill>
                  <a:schemeClr val="tx1"/>
                </a:solidFill>
                <a:latin typeface="Times" pitchFamily="18" charset="0"/>
              </a:endParaRPr>
            </a:p>
          </p:txBody>
        </p:sp>
        <p:sp>
          <p:nvSpPr>
            <p:cNvPr id="123940" name="Line 34"/>
            <p:cNvSpPr>
              <a:spLocks noChangeShapeType="1"/>
            </p:cNvSpPr>
            <p:nvPr/>
          </p:nvSpPr>
          <p:spPr bwMode="auto">
            <a:xfrm>
              <a:off x="2255" y="1319"/>
              <a:ext cx="2269" cy="68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41" name="Freeform 35"/>
            <p:cNvSpPr>
              <a:spLocks/>
            </p:cNvSpPr>
            <p:nvPr/>
          </p:nvSpPr>
          <p:spPr bwMode="auto">
            <a:xfrm>
              <a:off x="3379" y="1620"/>
              <a:ext cx="50" cy="80"/>
            </a:xfrm>
            <a:custGeom>
              <a:avLst/>
              <a:gdLst>
                <a:gd name="T0" fmla="*/ 22 w 50"/>
                <a:gd name="T1" fmla="*/ 0 h 80"/>
                <a:gd name="T2" fmla="*/ 50 w 50"/>
                <a:gd name="T3" fmla="*/ 52 h 80"/>
                <a:gd name="T4" fmla="*/ 0 w 50"/>
                <a:gd name="T5" fmla="*/ 80 h 80"/>
                <a:gd name="T6" fmla="*/ 22 w 50"/>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80">
                  <a:moveTo>
                    <a:pt x="22" y="0"/>
                  </a:moveTo>
                  <a:lnTo>
                    <a:pt x="50" y="52"/>
                  </a:lnTo>
                  <a:lnTo>
                    <a:pt x="0" y="80"/>
                  </a:lnTo>
                  <a:lnTo>
                    <a:pt x="2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23942" name="Rectangle 36"/>
            <p:cNvSpPr>
              <a:spLocks noChangeArrowheads="1"/>
            </p:cNvSpPr>
            <p:nvPr/>
          </p:nvSpPr>
          <p:spPr bwMode="auto">
            <a:xfrm>
              <a:off x="3447" y="1610"/>
              <a:ext cx="366"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3943" name="Rectangle 37"/>
            <p:cNvSpPr>
              <a:spLocks noChangeArrowheads="1"/>
            </p:cNvSpPr>
            <p:nvPr/>
          </p:nvSpPr>
          <p:spPr bwMode="auto">
            <a:xfrm>
              <a:off x="3478" y="1610"/>
              <a:ext cx="30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FF0000"/>
                  </a:solidFill>
                  <a:latin typeface="Times New Roman" pitchFamily="18" charset="0"/>
                </a:rPr>
                <a:t>aggravates</a:t>
              </a:r>
              <a:endParaRPr lang="fr-CA" altLang="en-US" sz="1800" b="1">
                <a:solidFill>
                  <a:schemeClr val="tx1"/>
                </a:solidFill>
                <a:latin typeface="Times" pitchFamily="18" charset="0"/>
              </a:endParaRPr>
            </a:p>
          </p:txBody>
        </p:sp>
        <p:sp>
          <p:nvSpPr>
            <p:cNvPr id="123944" name="Line 38"/>
            <p:cNvSpPr>
              <a:spLocks noChangeShapeType="1"/>
            </p:cNvSpPr>
            <p:nvPr/>
          </p:nvSpPr>
          <p:spPr bwMode="auto">
            <a:xfrm flipV="1">
              <a:off x="2255" y="636"/>
              <a:ext cx="2269" cy="68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45" name="Freeform 39"/>
            <p:cNvSpPr>
              <a:spLocks/>
            </p:cNvSpPr>
            <p:nvPr/>
          </p:nvSpPr>
          <p:spPr bwMode="auto">
            <a:xfrm>
              <a:off x="3379" y="937"/>
              <a:ext cx="50" cy="80"/>
            </a:xfrm>
            <a:custGeom>
              <a:avLst/>
              <a:gdLst>
                <a:gd name="T0" fmla="*/ 0 w 50"/>
                <a:gd name="T1" fmla="*/ 0 h 80"/>
                <a:gd name="T2" fmla="*/ 50 w 50"/>
                <a:gd name="T3" fmla="*/ 28 h 80"/>
                <a:gd name="T4" fmla="*/ 22 w 50"/>
                <a:gd name="T5" fmla="*/ 80 h 80"/>
                <a:gd name="T6" fmla="*/ 0 w 50"/>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80">
                  <a:moveTo>
                    <a:pt x="0" y="0"/>
                  </a:moveTo>
                  <a:lnTo>
                    <a:pt x="50" y="28"/>
                  </a:lnTo>
                  <a:lnTo>
                    <a:pt x="22" y="8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23946" name="Rectangle 40"/>
            <p:cNvSpPr>
              <a:spLocks noChangeArrowheads="1"/>
            </p:cNvSpPr>
            <p:nvPr/>
          </p:nvSpPr>
          <p:spPr bwMode="auto">
            <a:xfrm>
              <a:off x="3447" y="925"/>
              <a:ext cx="36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3947" name="Rectangle 41"/>
            <p:cNvSpPr>
              <a:spLocks noChangeArrowheads="1"/>
            </p:cNvSpPr>
            <p:nvPr/>
          </p:nvSpPr>
          <p:spPr bwMode="auto">
            <a:xfrm>
              <a:off x="3478" y="927"/>
              <a:ext cx="30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FF0000"/>
                  </a:solidFill>
                  <a:latin typeface="Times New Roman" pitchFamily="18" charset="0"/>
                </a:rPr>
                <a:t>aggravates</a:t>
              </a:r>
              <a:endParaRPr lang="fr-CA" altLang="en-US" sz="1800" b="1">
                <a:solidFill>
                  <a:schemeClr val="tx1"/>
                </a:solidFill>
                <a:latin typeface="Times" pitchFamily="18" charset="0"/>
              </a:endParaRPr>
            </a:p>
          </p:txBody>
        </p:sp>
        <p:sp>
          <p:nvSpPr>
            <p:cNvPr id="123948" name="Line 42"/>
            <p:cNvSpPr>
              <a:spLocks noChangeShapeType="1"/>
            </p:cNvSpPr>
            <p:nvPr/>
          </p:nvSpPr>
          <p:spPr bwMode="auto">
            <a:xfrm flipH="1">
              <a:off x="903" y="1319"/>
              <a:ext cx="1352" cy="25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49" name="Line 43"/>
            <p:cNvSpPr>
              <a:spLocks noChangeShapeType="1"/>
            </p:cNvSpPr>
            <p:nvPr/>
          </p:nvSpPr>
          <p:spPr bwMode="auto">
            <a:xfrm flipH="1" flipV="1">
              <a:off x="1707" y="863"/>
              <a:ext cx="2817" cy="68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50" name="Freeform 44"/>
            <p:cNvSpPr>
              <a:spLocks/>
            </p:cNvSpPr>
            <p:nvPr/>
          </p:nvSpPr>
          <p:spPr bwMode="auto">
            <a:xfrm>
              <a:off x="3065" y="1154"/>
              <a:ext cx="63" cy="102"/>
            </a:xfrm>
            <a:custGeom>
              <a:avLst/>
              <a:gdLst>
                <a:gd name="T0" fmla="*/ 39 w 63"/>
                <a:gd name="T1" fmla="*/ 102 h 102"/>
                <a:gd name="T2" fmla="*/ 0 w 63"/>
                <a:gd name="T3" fmla="*/ 38 h 102"/>
                <a:gd name="T4" fmla="*/ 63 w 63"/>
                <a:gd name="T5" fmla="*/ 0 h 102"/>
                <a:gd name="T6" fmla="*/ 39 w 63"/>
                <a:gd name="T7" fmla="*/ 102 h 1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102">
                  <a:moveTo>
                    <a:pt x="39" y="102"/>
                  </a:moveTo>
                  <a:lnTo>
                    <a:pt x="0" y="38"/>
                  </a:lnTo>
                  <a:lnTo>
                    <a:pt x="63" y="0"/>
                  </a:lnTo>
                  <a:lnTo>
                    <a:pt x="39"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23951" name="Rectangle 45"/>
            <p:cNvSpPr>
              <a:spLocks noChangeArrowheads="1"/>
            </p:cNvSpPr>
            <p:nvPr/>
          </p:nvSpPr>
          <p:spPr bwMode="auto">
            <a:xfrm>
              <a:off x="3125" y="1109"/>
              <a:ext cx="31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3952" name="Rectangle 46"/>
            <p:cNvSpPr>
              <a:spLocks noChangeArrowheads="1"/>
            </p:cNvSpPr>
            <p:nvPr/>
          </p:nvSpPr>
          <p:spPr bwMode="auto">
            <a:xfrm>
              <a:off x="3156" y="1111"/>
              <a:ext cx="26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0000"/>
                  </a:solidFill>
                  <a:latin typeface="Times New Roman" pitchFamily="18" charset="0"/>
                </a:rPr>
                <a:t>threatens</a:t>
              </a:r>
              <a:endParaRPr lang="fr-CA" altLang="en-US" sz="1800" b="1">
                <a:solidFill>
                  <a:schemeClr val="tx1"/>
                </a:solidFill>
                <a:latin typeface="Times" pitchFamily="18" charset="0"/>
              </a:endParaRPr>
            </a:p>
          </p:txBody>
        </p:sp>
        <p:sp>
          <p:nvSpPr>
            <p:cNvPr id="123953" name="Line 47"/>
            <p:cNvSpPr>
              <a:spLocks noChangeShapeType="1"/>
            </p:cNvSpPr>
            <p:nvPr/>
          </p:nvSpPr>
          <p:spPr bwMode="auto">
            <a:xfrm>
              <a:off x="4524" y="1546"/>
              <a:ext cx="879" cy="479"/>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54" name="Line 48"/>
            <p:cNvSpPr>
              <a:spLocks noChangeShapeType="1"/>
            </p:cNvSpPr>
            <p:nvPr/>
          </p:nvSpPr>
          <p:spPr bwMode="auto">
            <a:xfrm>
              <a:off x="2255" y="1774"/>
              <a:ext cx="2269" cy="227"/>
            </a:xfrm>
            <a:prstGeom prst="line">
              <a:avLst/>
            </a:prstGeom>
            <a:noFill/>
            <a:ln w="9525">
              <a:solidFill>
                <a:srgbClr val="2E8B57"/>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55" name="Freeform 49"/>
            <p:cNvSpPr>
              <a:spLocks/>
            </p:cNvSpPr>
            <p:nvPr/>
          </p:nvSpPr>
          <p:spPr bwMode="auto">
            <a:xfrm>
              <a:off x="3389" y="1849"/>
              <a:ext cx="40" cy="78"/>
            </a:xfrm>
            <a:custGeom>
              <a:avLst/>
              <a:gdLst>
                <a:gd name="T0" fmla="*/ 0 w 40"/>
                <a:gd name="T1" fmla="*/ 0 h 78"/>
                <a:gd name="T2" fmla="*/ 40 w 40"/>
                <a:gd name="T3" fmla="*/ 40 h 78"/>
                <a:gd name="T4" fmla="*/ 0 w 40"/>
                <a:gd name="T5" fmla="*/ 78 h 78"/>
                <a:gd name="T6" fmla="*/ 0 w 40"/>
                <a:gd name="T7" fmla="*/ 0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 h="78">
                  <a:moveTo>
                    <a:pt x="0" y="0"/>
                  </a:moveTo>
                  <a:lnTo>
                    <a:pt x="40" y="40"/>
                  </a:lnTo>
                  <a:lnTo>
                    <a:pt x="0" y="78"/>
                  </a:lnTo>
                  <a:lnTo>
                    <a:pt x="0" y="0"/>
                  </a:lnTo>
                  <a:close/>
                </a:path>
              </a:pathLst>
            </a:custGeom>
            <a:solidFill>
              <a:srgbClr val="2E8B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23956" name="Rectangle 50"/>
            <p:cNvSpPr>
              <a:spLocks noChangeArrowheads="1"/>
            </p:cNvSpPr>
            <p:nvPr/>
          </p:nvSpPr>
          <p:spPr bwMode="auto">
            <a:xfrm>
              <a:off x="3447" y="1837"/>
              <a:ext cx="304"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3957" name="Rectangle 51"/>
            <p:cNvSpPr>
              <a:spLocks noChangeArrowheads="1"/>
            </p:cNvSpPr>
            <p:nvPr/>
          </p:nvSpPr>
          <p:spPr bwMode="auto">
            <a:xfrm>
              <a:off x="3477" y="1837"/>
              <a:ext cx="26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8080"/>
                  </a:solidFill>
                  <a:latin typeface="Times New Roman" pitchFamily="18" charset="0"/>
                </a:rPr>
                <a:t>mitigates</a:t>
              </a:r>
              <a:endParaRPr lang="fr-CA" altLang="en-US" sz="1800" b="1">
                <a:solidFill>
                  <a:schemeClr val="tx1"/>
                </a:solidFill>
                <a:latin typeface="Times" pitchFamily="18" charset="0"/>
              </a:endParaRPr>
            </a:p>
          </p:txBody>
        </p:sp>
        <p:sp>
          <p:nvSpPr>
            <p:cNvPr id="123958" name="Line 52"/>
            <p:cNvSpPr>
              <a:spLocks noChangeShapeType="1"/>
            </p:cNvSpPr>
            <p:nvPr/>
          </p:nvSpPr>
          <p:spPr bwMode="auto">
            <a:xfrm flipV="1">
              <a:off x="2255" y="636"/>
              <a:ext cx="2269" cy="1138"/>
            </a:xfrm>
            <a:prstGeom prst="line">
              <a:avLst/>
            </a:prstGeom>
            <a:noFill/>
            <a:ln w="9525">
              <a:solidFill>
                <a:srgbClr val="2E8B57"/>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59" name="Freeform 53"/>
            <p:cNvSpPr>
              <a:spLocks/>
            </p:cNvSpPr>
            <p:nvPr/>
          </p:nvSpPr>
          <p:spPr bwMode="auto">
            <a:xfrm>
              <a:off x="3367" y="1164"/>
              <a:ext cx="62" cy="80"/>
            </a:xfrm>
            <a:custGeom>
              <a:avLst/>
              <a:gdLst>
                <a:gd name="T0" fmla="*/ 0 w 62"/>
                <a:gd name="T1" fmla="*/ 0 h 80"/>
                <a:gd name="T2" fmla="*/ 62 w 62"/>
                <a:gd name="T3" fmla="*/ 18 h 80"/>
                <a:gd name="T4" fmla="*/ 46 w 62"/>
                <a:gd name="T5" fmla="*/ 80 h 80"/>
                <a:gd name="T6" fmla="*/ 0 w 62"/>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80">
                  <a:moveTo>
                    <a:pt x="0" y="0"/>
                  </a:moveTo>
                  <a:lnTo>
                    <a:pt x="62" y="18"/>
                  </a:lnTo>
                  <a:lnTo>
                    <a:pt x="46" y="80"/>
                  </a:lnTo>
                  <a:lnTo>
                    <a:pt x="0" y="0"/>
                  </a:lnTo>
                  <a:close/>
                </a:path>
              </a:pathLst>
            </a:custGeom>
            <a:solidFill>
              <a:srgbClr val="2E8B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23960" name="Rectangle 54"/>
            <p:cNvSpPr>
              <a:spLocks noChangeArrowheads="1"/>
            </p:cNvSpPr>
            <p:nvPr/>
          </p:nvSpPr>
          <p:spPr bwMode="auto">
            <a:xfrm>
              <a:off x="3447" y="1152"/>
              <a:ext cx="30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3961" name="Rectangle 55"/>
            <p:cNvSpPr>
              <a:spLocks noChangeArrowheads="1"/>
            </p:cNvSpPr>
            <p:nvPr/>
          </p:nvSpPr>
          <p:spPr bwMode="auto">
            <a:xfrm>
              <a:off x="3477" y="1154"/>
              <a:ext cx="26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8080"/>
                  </a:solidFill>
                  <a:latin typeface="Times New Roman" pitchFamily="18" charset="0"/>
                </a:rPr>
                <a:t>mitigates</a:t>
              </a:r>
              <a:endParaRPr lang="fr-CA" altLang="en-US" sz="1800" b="1">
                <a:solidFill>
                  <a:schemeClr val="tx1"/>
                </a:solidFill>
                <a:latin typeface="Times" pitchFamily="18" charset="0"/>
              </a:endParaRPr>
            </a:p>
          </p:txBody>
        </p:sp>
        <p:sp>
          <p:nvSpPr>
            <p:cNvPr id="123962" name="Line 56"/>
            <p:cNvSpPr>
              <a:spLocks noChangeShapeType="1"/>
            </p:cNvSpPr>
            <p:nvPr/>
          </p:nvSpPr>
          <p:spPr bwMode="auto">
            <a:xfrm>
              <a:off x="2255" y="1774"/>
              <a:ext cx="1095" cy="456"/>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63" name="Freeform 57"/>
            <p:cNvSpPr>
              <a:spLocks/>
            </p:cNvSpPr>
            <p:nvPr/>
          </p:nvSpPr>
          <p:spPr bwMode="auto">
            <a:xfrm>
              <a:off x="2785" y="1961"/>
              <a:ext cx="58" cy="80"/>
            </a:xfrm>
            <a:custGeom>
              <a:avLst/>
              <a:gdLst>
                <a:gd name="T0" fmla="*/ 34 w 58"/>
                <a:gd name="T1" fmla="*/ 0 h 80"/>
                <a:gd name="T2" fmla="*/ 58 w 58"/>
                <a:gd name="T3" fmla="*/ 58 h 80"/>
                <a:gd name="T4" fmla="*/ 0 w 58"/>
                <a:gd name="T5" fmla="*/ 80 h 80"/>
                <a:gd name="T6" fmla="*/ 34 w 58"/>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80">
                  <a:moveTo>
                    <a:pt x="34" y="0"/>
                  </a:moveTo>
                  <a:lnTo>
                    <a:pt x="58" y="58"/>
                  </a:lnTo>
                  <a:lnTo>
                    <a:pt x="0" y="80"/>
                  </a:lnTo>
                  <a:lnTo>
                    <a:pt x="34"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23964" name="Rectangle 58"/>
            <p:cNvSpPr>
              <a:spLocks noChangeArrowheads="1"/>
            </p:cNvSpPr>
            <p:nvPr/>
          </p:nvSpPr>
          <p:spPr bwMode="auto">
            <a:xfrm>
              <a:off x="2859" y="1951"/>
              <a:ext cx="28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3965" name="Rectangle 59"/>
            <p:cNvSpPr>
              <a:spLocks noChangeArrowheads="1"/>
            </p:cNvSpPr>
            <p:nvPr/>
          </p:nvSpPr>
          <p:spPr bwMode="auto">
            <a:xfrm>
              <a:off x="2889" y="1951"/>
              <a:ext cx="2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FF00"/>
                  </a:solidFill>
                  <a:latin typeface="Times New Roman" pitchFamily="18" charset="0"/>
                </a:rPr>
                <a:t>includes</a:t>
              </a:r>
              <a:endParaRPr lang="fr-CA" altLang="en-US" sz="1800" b="1">
                <a:solidFill>
                  <a:schemeClr val="tx1"/>
                </a:solidFill>
                <a:latin typeface="Times" pitchFamily="18" charset="0"/>
              </a:endParaRPr>
            </a:p>
          </p:txBody>
        </p:sp>
        <p:sp>
          <p:nvSpPr>
            <p:cNvPr id="123966" name="Line 60"/>
            <p:cNvSpPr>
              <a:spLocks noChangeShapeType="1"/>
            </p:cNvSpPr>
            <p:nvPr/>
          </p:nvSpPr>
          <p:spPr bwMode="auto">
            <a:xfrm>
              <a:off x="2255" y="1774"/>
              <a:ext cx="1095" cy="912"/>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67" name="Freeform 61"/>
            <p:cNvSpPr>
              <a:spLocks/>
            </p:cNvSpPr>
            <p:nvPr/>
          </p:nvSpPr>
          <p:spPr bwMode="auto">
            <a:xfrm>
              <a:off x="2779" y="2202"/>
              <a:ext cx="52" cy="56"/>
            </a:xfrm>
            <a:custGeom>
              <a:avLst/>
              <a:gdLst>
                <a:gd name="T0" fmla="*/ 46 w 52"/>
                <a:gd name="T1" fmla="*/ 0 h 56"/>
                <a:gd name="T2" fmla="*/ 52 w 52"/>
                <a:gd name="T3" fmla="*/ 50 h 56"/>
                <a:gd name="T4" fmla="*/ 0 w 52"/>
                <a:gd name="T5" fmla="*/ 56 h 56"/>
                <a:gd name="T6" fmla="*/ 46 w 52"/>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6">
                  <a:moveTo>
                    <a:pt x="46" y="0"/>
                  </a:moveTo>
                  <a:lnTo>
                    <a:pt x="52" y="50"/>
                  </a:lnTo>
                  <a:lnTo>
                    <a:pt x="0" y="56"/>
                  </a:lnTo>
                  <a:lnTo>
                    <a:pt x="46"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23968" name="Rectangle 62"/>
            <p:cNvSpPr>
              <a:spLocks noChangeArrowheads="1"/>
            </p:cNvSpPr>
            <p:nvPr/>
          </p:nvSpPr>
          <p:spPr bwMode="auto">
            <a:xfrm>
              <a:off x="2859" y="2178"/>
              <a:ext cx="28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3969" name="Rectangle 63"/>
            <p:cNvSpPr>
              <a:spLocks noChangeArrowheads="1"/>
            </p:cNvSpPr>
            <p:nvPr/>
          </p:nvSpPr>
          <p:spPr bwMode="auto">
            <a:xfrm>
              <a:off x="2889" y="2180"/>
              <a:ext cx="2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FF00"/>
                  </a:solidFill>
                  <a:latin typeface="Times New Roman" pitchFamily="18" charset="0"/>
                </a:rPr>
                <a:t>includes</a:t>
              </a:r>
              <a:endParaRPr lang="fr-CA" altLang="en-US" sz="1800" b="1">
                <a:solidFill>
                  <a:schemeClr val="tx1"/>
                </a:solidFill>
                <a:latin typeface="Times" pitchFamily="18" charset="0"/>
              </a:endParaRPr>
            </a:p>
          </p:txBody>
        </p:sp>
        <p:sp>
          <p:nvSpPr>
            <p:cNvPr id="123970" name="Line 64"/>
            <p:cNvSpPr>
              <a:spLocks noChangeShapeType="1"/>
            </p:cNvSpPr>
            <p:nvPr/>
          </p:nvSpPr>
          <p:spPr bwMode="auto">
            <a:xfrm>
              <a:off x="2255" y="1774"/>
              <a:ext cx="1095" cy="1367"/>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71" name="Freeform 65"/>
            <p:cNvSpPr>
              <a:spLocks/>
            </p:cNvSpPr>
            <p:nvPr/>
          </p:nvSpPr>
          <p:spPr bwMode="auto">
            <a:xfrm>
              <a:off x="2763" y="2429"/>
              <a:ext cx="80" cy="68"/>
            </a:xfrm>
            <a:custGeom>
              <a:avLst/>
              <a:gdLst>
                <a:gd name="T0" fmla="*/ 80 w 80"/>
                <a:gd name="T1" fmla="*/ 0 h 68"/>
                <a:gd name="T2" fmla="*/ 68 w 80"/>
                <a:gd name="T3" fmla="*/ 68 h 68"/>
                <a:gd name="T4" fmla="*/ 0 w 80"/>
                <a:gd name="T5" fmla="*/ 58 h 68"/>
                <a:gd name="T6" fmla="*/ 80 w 80"/>
                <a:gd name="T7" fmla="*/ 0 h 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68">
                  <a:moveTo>
                    <a:pt x="80" y="0"/>
                  </a:moveTo>
                  <a:lnTo>
                    <a:pt x="68" y="68"/>
                  </a:lnTo>
                  <a:lnTo>
                    <a:pt x="0" y="58"/>
                  </a:lnTo>
                  <a:lnTo>
                    <a:pt x="8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23972" name="Rectangle 66"/>
            <p:cNvSpPr>
              <a:spLocks noChangeArrowheads="1"/>
            </p:cNvSpPr>
            <p:nvPr/>
          </p:nvSpPr>
          <p:spPr bwMode="auto">
            <a:xfrm>
              <a:off x="2859" y="2407"/>
              <a:ext cx="28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3973" name="Rectangle 67"/>
            <p:cNvSpPr>
              <a:spLocks noChangeArrowheads="1"/>
            </p:cNvSpPr>
            <p:nvPr/>
          </p:nvSpPr>
          <p:spPr bwMode="auto">
            <a:xfrm>
              <a:off x="2889" y="2407"/>
              <a:ext cx="2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FF00"/>
                  </a:solidFill>
                  <a:latin typeface="Times New Roman" pitchFamily="18" charset="0"/>
                </a:rPr>
                <a:t>includes</a:t>
              </a:r>
              <a:endParaRPr lang="fr-CA" altLang="en-US" sz="1800" b="1">
                <a:solidFill>
                  <a:schemeClr val="tx1"/>
                </a:solidFill>
                <a:latin typeface="Times" pitchFamily="18" charset="0"/>
              </a:endParaRPr>
            </a:p>
          </p:txBody>
        </p:sp>
        <p:sp>
          <p:nvSpPr>
            <p:cNvPr id="123974" name="Line 68"/>
            <p:cNvSpPr>
              <a:spLocks noChangeShapeType="1"/>
            </p:cNvSpPr>
            <p:nvPr/>
          </p:nvSpPr>
          <p:spPr bwMode="auto">
            <a:xfrm flipV="1">
              <a:off x="2255" y="1090"/>
              <a:ext cx="2269" cy="68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75" name="Freeform 69"/>
            <p:cNvSpPr>
              <a:spLocks/>
            </p:cNvSpPr>
            <p:nvPr/>
          </p:nvSpPr>
          <p:spPr bwMode="auto">
            <a:xfrm>
              <a:off x="3379" y="1393"/>
              <a:ext cx="50" cy="79"/>
            </a:xfrm>
            <a:custGeom>
              <a:avLst/>
              <a:gdLst>
                <a:gd name="T0" fmla="*/ 0 w 50"/>
                <a:gd name="T1" fmla="*/ 0 h 79"/>
                <a:gd name="T2" fmla="*/ 50 w 50"/>
                <a:gd name="T3" fmla="*/ 28 h 79"/>
                <a:gd name="T4" fmla="*/ 22 w 50"/>
                <a:gd name="T5" fmla="*/ 79 h 79"/>
                <a:gd name="T6" fmla="*/ 0 w 50"/>
                <a:gd name="T7" fmla="*/ 0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79">
                  <a:moveTo>
                    <a:pt x="0" y="0"/>
                  </a:moveTo>
                  <a:lnTo>
                    <a:pt x="50" y="28"/>
                  </a:lnTo>
                  <a:lnTo>
                    <a:pt x="22" y="79"/>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23976" name="Rectangle 70"/>
            <p:cNvSpPr>
              <a:spLocks noChangeArrowheads="1"/>
            </p:cNvSpPr>
            <p:nvPr/>
          </p:nvSpPr>
          <p:spPr bwMode="auto">
            <a:xfrm>
              <a:off x="3447" y="1381"/>
              <a:ext cx="36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3977" name="Rectangle 71"/>
            <p:cNvSpPr>
              <a:spLocks noChangeArrowheads="1"/>
            </p:cNvSpPr>
            <p:nvPr/>
          </p:nvSpPr>
          <p:spPr bwMode="auto">
            <a:xfrm>
              <a:off x="3478" y="1382"/>
              <a:ext cx="30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FF0000"/>
                  </a:solidFill>
                  <a:latin typeface="Times New Roman" pitchFamily="18" charset="0"/>
                </a:rPr>
                <a:t>aggravates</a:t>
              </a:r>
              <a:endParaRPr lang="fr-CA" altLang="en-US" sz="1800" b="1">
                <a:solidFill>
                  <a:schemeClr val="tx1"/>
                </a:solidFill>
                <a:latin typeface="Times" pitchFamily="18" charset="0"/>
              </a:endParaRPr>
            </a:p>
          </p:txBody>
        </p:sp>
        <p:sp>
          <p:nvSpPr>
            <p:cNvPr id="123978" name="Line 72"/>
            <p:cNvSpPr>
              <a:spLocks noChangeShapeType="1"/>
            </p:cNvSpPr>
            <p:nvPr/>
          </p:nvSpPr>
          <p:spPr bwMode="auto">
            <a:xfrm flipH="1" flipV="1">
              <a:off x="903" y="1569"/>
              <a:ext cx="1352" cy="20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79" name="Line 73"/>
            <p:cNvSpPr>
              <a:spLocks noChangeShapeType="1"/>
            </p:cNvSpPr>
            <p:nvPr/>
          </p:nvSpPr>
          <p:spPr bwMode="auto">
            <a:xfrm flipH="1" flipV="1">
              <a:off x="1707" y="863"/>
              <a:ext cx="2817" cy="11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80" name="Freeform 74"/>
            <p:cNvSpPr>
              <a:spLocks/>
            </p:cNvSpPr>
            <p:nvPr/>
          </p:nvSpPr>
          <p:spPr bwMode="auto">
            <a:xfrm>
              <a:off x="3065" y="1381"/>
              <a:ext cx="75" cy="102"/>
            </a:xfrm>
            <a:custGeom>
              <a:avLst/>
              <a:gdLst>
                <a:gd name="T0" fmla="*/ 29 w 75"/>
                <a:gd name="T1" fmla="*/ 102 h 102"/>
                <a:gd name="T2" fmla="*/ 0 w 75"/>
                <a:gd name="T3" fmla="*/ 28 h 102"/>
                <a:gd name="T4" fmla="*/ 75 w 75"/>
                <a:gd name="T5" fmla="*/ 0 h 102"/>
                <a:gd name="T6" fmla="*/ 29 w 75"/>
                <a:gd name="T7" fmla="*/ 102 h 1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 h="102">
                  <a:moveTo>
                    <a:pt x="29" y="102"/>
                  </a:moveTo>
                  <a:lnTo>
                    <a:pt x="0" y="28"/>
                  </a:lnTo>
                  <a:lnTo>
                    <a:pt x="75" y="0"/>
                  </a:lnTo>
                  <a:lnTo>
                    <a:pt x="29"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23981" name="Rectangle 75"/>
            <p:cNvSpPr>
              <a:spLocks noChangeArrowheads="1"/>
            </p:cNvSpPr>
            <p:nvPr/>
          </p:nvSpPr>
          <p:spPr bwMode="auto">
            <a:xfrm>
              <a:off x="3125" y="1338"/>
              <a:ext cx="31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3982" name="Rectangle 76"/>
            <p:cNvSpPr>
              <a:spLocks noChangeArrowheads="1"/>
            </p:cNvSpPr>
            <p:nvPr/>
          </p:nvSpPr>
          <p:spPr bwMode="auto">
            <a:xfrm>
              <a:off x="3156" y="1338"/>
              <a:ext cx="26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0000"/>
                  </a:solidFill>
                  <a:latin typeface="Times New Roman" pitchFamily="18" charset="0"/>
                </a:rPr>
                <a:t>threatens</a:t>
              </a:r>
              <a:endParaRPr lang="fr-CA" altLang="en-US" sz="1800" b="1">
                <a:solidFill>
                  <a:schemeClr val="tx1"/>
                </a:solidFill>
                <a:latin typeface="Times" pitchFamily="18" charset="0"/>
              </a:endParaRPr>
            </a:p>
          </p:txBody>
        </p:sp>
        <p:sp>
          <p:nvSpPr>
            <p:cNvPr id="123983" name="Line 77"/>
            <p:cNvSpPr>
              <a:spLocks noChangeShapeType="1"/>
            </p:cNvSpPr>
            <p:nvPr/>
          </p:nvSpPr>
          <p:spPr bwMode="auto">
            <a:xfrm>
              <a:off x="4524" y="2001"/>
              <a:ext cx="366" cy="458"/>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84" name="Freeform 78"/>
            <p:cNvSpPr>
              <a:spLocks/>
            </p:cNvSpPr>
            <p:nvPr/>
          </p:nvSpPr>
          <p:spPr bwMode="auto">
            <a:xfrm>
              <a:off x="4673" y="2202"/>
              <a:ext cx="68" cy="62"/>
            </a:xfrm>
            <a:custGeom>
              <a:avLst/>
              <a:gdLst>
                <a:gd name="T0" fmla="*/ 68 w 68"/>
                <a:gd name="T1" fmla="*/ 0 h 62"/>
                <a:gd name="T2" fmla="*/ 62 w 68"/>
                <a:gd name="T3" fmla="*/ 62 h 62"/>
                <a:gd name="T4" fmla="*/ 0 w 68"/>
                <a:gd name="T5" fmla="*/ 56 h 62"/>
                <a:gd name="T6" fmla="*/ 68 w 68"/>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 h="62">
                  <a:moveTo>
                    <a:pt x="68" y="0"/>
                  </a:moveTo>
                  <a:lnTo>
                    <a:pt x="62" y="62"/>
                  </a:lnTo>
                  <a:lnTo>
                    <a:pt x="0" y="56"/>
                  </a:lnTo>
                  <a:lnTo>
                    <a:pt x="68"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23985" name="Rectangle 79"/>
            <p:cNvSpPr>
              <a:spLocks noChangeArrowheads="1"/>
            </p:cNvSpPr>
            <p:nvPr/>
          </p:nvSpPr>
          <p:spPr bwMode="auto">
            <a:xfrm>
              <a:off x="4765" y="2178"/>
              <a:ext cx="28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3986" name="Rectangle 80"/>
            <p:cNvSpPr>
              <a:spLocks noChangeArrowheads="1"/>
            </p:cNvSpPr>
            <p:nvPr/>
          </p:nvSpPr>
          <p:spPr bwMode="auto">
            <a:xfrm>
              <a:off x="4793" y="2180"/>
              <a:ext cx="2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FF00"/>
                  </a:solidFill>
                  <a:latin typeface="Times New Roman" pitchFamily="18" charset="0"/>
                </a:rPr>
                <a:t>includes</a:t>
              </a:r>
              <a:endParaRPr lang="fr-CA" altLang="en-US" sz="1800" b="1">
                <a:solidFill>
                  <a:schemeClr val="tx1"/>
                </a:solidFill>
                <a:latin typeface="Times" pitchFamily="18" charset="0"/>
              </a:endParaRPr>
            </a:p>
          </p:txBody>
        </p:sp>
        <p:sp>
          <p:nvSpPr>
            <p:cNvPr id="123987" name="Line 81"/>
            <p:cNvSpPr>
              <a:spLocks noChangeShapeType="1"/>
            </p:cNvSpPr>
            <p:nvPr/>
          </p:nvSpPr>
          <p:spPr bwMode="auto">
            <a:xfrm>
              <a:off x="4524" y="2001"/>
              <a:ext cx="366" cy="1367"/>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88" name="Freeform 82"/>
            <p:cNvSpPr>
              <a:spLocks/>
            </p:cNvSpPr>
            <p:nvPr/>
          </p:nvSpPr>
          <p:spPr bwMode="auto">
            <a:xfrm>
              <a:off x="4667" y="2680"/>
              <a:ext cx="80" cy="46"/>
            </a:xfrm>
            <a:custGeom>
              <a:avLst/>
              <a:gdLst>
                <a:gd name="T0" fmla="*/ 80 w 80"/>
                <a:gd name="T1" fmla="*/ 0 h 46"/>
                <a:gd name="T2" fmla="*/ 46 w 80"/>
                <a:gd name="T3" fmla="*/ 46 h 46"/>
                <a:gd name="T4" fmla="*/ 0 w 80"/>
                <a:gd name="T5" fmla="*/ 12 h 46"/>
                <a:gd name="T6" fmla="*/ 80 w 80"/>
                <a:gd name="T7" fmla="*/ 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46">
                  <a:moveTo>
                    <a:pt x="80" y="0"/>
                  </a:moveTo>
                  <a:lnTo>
                    <a:pt x="46" y="46"/>
                  </a:lnTo>
                  <a:lnTo>
                    <a:pt x="0" y="12"/>
                  </a:lnTo>
                  <a:lnTo>
                    <a:pt x="80"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23989" name="Rectangle 83"/>
            <p:cNvSpPr>
              <a:spLocks noChangeArrowheads="1"/>
            </p:cNvSpPr>
            <p:nvPr/>
          </p:nvSpPr>
          <p:spPr bwMode="auto">
            <a:xfrm>
              <a:off x="4765" y="2634"/>
              <a:ext cx="286"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3990" name="Rectangle 84"/>
            <p:cNvSpPr>
              <a:spLocks noChangeArrowheads="1"/>
            </p:cNvSpPr>
            <p:nvPr/>
          </p:nvSpPr>
          <p:spPr bwMode="auto">
            <a:xfrm>
              <a:off x="4793" y="2635"/>
              <a:ext cx="2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FF00"/>
                  </a:solidFill>
                  <a:latin typeface="Times New Roman" pitchFamily="18" charset="0"/>
                </a:rPr>
                <a:t>includes</a:t>
              </a:r>
              <a:endParaRPr lang="fr-CA" altLang="en-US" sz="1800" b="1">
                <a:solidFill>
                  <a:schemeClr val="tx1"/>
                </a:solidFill>
                <a:latin typeface="Times" pitchFamily="18" charset="0"/>
              </a:endParaRPr>
            </a:p>
          </p:txBody>
        </p:sp>
        <p:sp>
          <p:nvSpPr>
            <p:cNvPr id="123991" name="Line 85"/>
            <p:cNvSpPr>
              <a:spLocks noChangeShapeType="1"/>
            </p:cNvSpPr>
            <p:nvPr/>
          </p:nvSpPr>
          <p:spPr bwMode="auto">
            <a:xfrm>
              <a:off x="4524" y="2001"/>
              <a:ext cx="366" cy="912"/>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92" name="Freeform 86"/>
            <p:cNvSpPr>
              <a:spLocks/>
            </p:cNvSpPr>
            <p:nvPr/>
          </p:nvSpPr>
          <p:spPr bwMode="auto">
            <a:xfrm>
              <a:off x="4661" y="2441"/>
              <a:ext cx="92" cy="62"/>
            </a:xfrm>
            <a:custGeom>
              <a:avLst/>
              <a:gdLst>
                <a:gd name="T0" fmla="*/ 92 w 92"/>
                <a:gd name="T1" fmla="*/ 0 h 62"/>
                <a:gd name="T2" fmla="*/ 64 w 92"/>
                <a:gd name="T3" fmla="*/ 62 h 62"/>
                <a:gd name="T4" fmla="*/ 0 w 92"/>
                <a:gd name="T5" fmla="*/ 34 h 62"/>
                <a:gd name="T6" fmla="*/ 92 w 92"/>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2" h="62">
                  <a:moveTo>
                    <a:pt x="92" y="0"/>
                  </a:moveTo>
                  <a:lnTo>
                    <a:pt x="64" y="62"/>
                  </a:lnTo>
                  <a:lnTo>
                    <a:pt x="0" y="34"/>
                  </a:lnTo>
                  <a:lnTo>
                    <a:pt x="92"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23993" name="Rectangle 87"/>
            <p:cNvSpPr>
              <a:spLocks noChangeArrowheads="1"/>
            </p:cNvSpPr>
            <p:nvPr/>
          </p:nvSpPr>
          <p:spPr bwMode="auto">
            <a:xfrm>
              <a:off x="4765" y="2407"/>
              <a:ext cx="28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3994" name="Rectangle 88"/>
            <p:cNvSpPr>
              <a:spLocks noChangeArrowheads="1"/>
            </p:cNvSpPr>
            <p:nvPr/>
          </p:nvSpPr>
          <p:spPr bwMode="auto">
            <a:xfrm>
              <a:off x="4793" y="2407"/>
              <a:ext cx="2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FF00"/>
                  </a:solidFill>
                  <a:latin typeface="Times New Roman" pitchFamily="18" charset="0"/>
                </a:rPr>
                <a:t>includes</a:t>
              </a:r>
              <a:endParaRPr lang="fr-CA" altLang="en-US" sz="1800" b="1">
                <a:solidFill>
                  <a:schemeClr val="tx1"/>
                </a:solidFill>
                <a:latin typeface="Times" pitchFamily="18" charset="0"/>
              </a:endParaRPr>
            </a:p>
          </p:txBody>
        </p:sp>
        <p:sp>
          <p:nvSpPr>
            <p:cNvPr id="123995" name="Line 89"/>
            <p:cNvSpPr>
              <a:spLocks noChangeShapeType="1"/>
            </p:cNvSpPr>
            <p:nvPr/>
          </p:nvSpPr>
          <p:spPr bwMode="auto">
            <a:xfrm>
              <a:off x="4524" y="2001"/>
              <a:ext cx="879" cy="2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96" name="Line 90"/>
            <p:cNvSpPr>
              <a:spLocks noChangeShapeType="1"/>
            </p:cNvSpPr>
            <p:nvPr/>
          </p:nvSpPr>
          <p:spPr bwMode="auto">
            <a:xfrm>
              <a:off x="3350" y="2230"/>
              <a:ext cx="1540" cy="229"/>
            </a:xfrm>
            <a:prstGeom prst="line">
              <a:avLst/>
            </a:prstGeom>
            <a:noFill/>
            <a:ln w="9525">
              <a:solidFill>
                <a:srgbClr val="2E8B57"/>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3997" name="Freeform 91"/>
            <p:cNvSpPr>
              <a:spLocks/>
            </p:cNvSpPr>
            <p:nvPr/>
          </p:nvSpPr>
          <p:spPr bwMode="auto">
            <a:xfrm>
              <a:off x="4115" y="2298"/>
              <a:ext cx="50" cy="91"/>
            </a:xfrm>
            <a:custGeom>
              <a:avLst/>
              <a:gdLst>
                <a:gd name="T0" fmla="*/ 10 w 50"/>
                <a:gd name="T1" fmla="*/ 0 h 91"/>
                <a:gd name="T2" fmla="*/ 50 w 50"/>
                <a:gd name="T3" fmla="*/ 52 h 91"/>
                <a:gd name="T4" fmla="*/ 0 w 50"/>
                <a:gd name="T5" fmla="*/ 91 h 91"/>
                <a:gd name="T6" fmla="*/ 10 w 50"/>
                <a:gd name="T7" fmla="*/ 0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91">
                  <a:moveTo>
                    <a:pt x="10" y="0"/>
                  </a:moveTo>
                  <a:lnTo>
                    <a:pt x="50" y="52"/>
                  </a:lnTo>
                  <a:lnTo>
                    <a:pt x="0" y="91"/>
                  </a:lnTo>
                  <a:lnTo>
                    <a:pt x="10" y="0"/>
                  </a:lnTo>
                  <a:close/>
                </a:path>
              </a:pathLst>
            </a:custGeom>
            <a:solidFill>
              <a:srgbClr val="2E8B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23998" name="Rectangle 92"/>
            <p:cNvSpPr>
              <a:spLocks noChangeArrowheads="1"/>
            </p:cNvSpPr>
            <p:nvPr/>
          </p:nvSpPr>
          <p:spPr bwMode="auto">
            <a:xfrm>
              <a:off x="4177" y="2292"/>
              <a:ext cx="304"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3999" name="Rectangle 93"/>
            <p:cNvSpPr>
              <a:spLocks noChangeArrowheads="1"/>
            </p:cNvSpPr>
            <p:nvPr/>
          </p:nvSpPr>
          <p:spPr bwMode="auto">
            <a:xfrm>
              <a:off x="4207" y="2292"/>
              <a:ext cx="26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8080"/>
                  </a:solidFill>
                  <a:latin typeface="Times New Roman" pitchFamily="18" charset="0"/>
                </a:rPr>
                <a:t>mitigates</a:t>
              </a:r>
              <a:endParaRPr lang="fr-CA" altLang="en-US" sz="1800" b="1">
                <a:solidFill>
                  <a:schemeClr val="tx1"/>
                </a:solidFill>
                <a:latin typeface="Times" pitchFamily="18" charset="0"/>
              </a:endParaRPr>
            </a:p>
          </p:txBody>
        </p:sp>
        <p:sp>
          <p:nvSpPr>
            <p:cNvPr id="124000" name="Line 94"/>
            <p:cNvSpPr>
              <a:spLocks noChangeShapeType="1"/>
            </p:cNvSpPr>
            <p:nvPr/>
          </p:nvSpPr>
          <p:spPr bwMode="auto">
            <a:xfrm flipV="1">
              <a:off x="4936" y="2025"/>
              <a:ext cx="467" cy="429"/>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01" name="Line 95"/>
            <p:cNvSpPr>
              <a:spLocks noChangeShapeType="1"/>
            </p:cNvSpPr>
            <p:nvPr/>
          </p:nvSpPr>
          <p:spPr bwMode="auto">
            <a:xfrm>
              <a:off x="3350" y="2686"/>
              <a:ext cx="1540" cy="227"/>
            </a:xfrm>
            <a:prstGeom prst="line">
              <a:avLst/>
            </a:prstGeom>
            <a:noFill/>
            <a:ln w="9525">
              <a:solidFill>
                <a:srgbClr val="2E8B57"/>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02" name="Freeform 96"/>
            <p:cNvSpPr>
              <a:spLocks/>
            </p:cNvSpPr>
            <p:nvPr/>
          </p:nvSpPr>
          <p:spPr bwMode="auto">
            <a:xfrm>
              <a:off x="4115" y="2754"/>
              <a:ext cx="50" cy="90"/>
            </a:xfrm>
            <a:custGeom>
              <a:avLst/>
              <a:gdLst>
                <a:gd name="T0" fmla="*/ 10 w 50"/>
                <a:gd name="T1" fmla="*/ 0 h 90"/>
                <a:gd name="T2" fmla="*/ 50 w 50"/>
                <a:gd name="T3" fmla="*/ 50 h 90"/>
                <a:gd name="T4" fmla="*/ 0 w 50"/>
                <a:gd name="T5" fmla="*/ 90 h 90"/>
                <a:gd name="T6" fmla="*/ 10 w 50"/>
                <a:gd name="T7" fmla="*/ 0 h 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90">
                  <a:moveTo>
                    <a:pt x="10" y="0"/>
                  </a:moveTo>
                  <a:lnTo>
                    <a:pt x="50" y="50"/>
                  </a:lnTo>
                  <a:lnTo>
                    <a:pt x="0" y="90"/>
                  </a:lnTo>
                  <a:lnTo>
                    <a:pt x="10" y="0"/>
                  </a:lnTo>
                  <a:close/>
                </a:path>
              </a:pathLst>
            </a:custGeom>
            <a:solidFill>
              <a:srgbClr val="2E8B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24003" name="Rectangle 97"/>
            <p:cNvSpPr>
              <a:spLocks noChangeArrowheads="1"/>
            </p:cNvSpPr>
            <p:nvPr/>
          </p:nvSpPr>
          <p:spPr bwMode="auto">
            <a:xfrm>
              <a:off x="4177" y="2748"/>
              <a:ext cx="304"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04" name="Rectangle 98"/>
            <p:cNvSpPr>
              <a:spLocks noChangeArrowheads="1"/>
            </p:cNvSpPr>
            <p:nvPr/>
          </p:nvSpPr>
          <p:spPr bwMode="auto">
            <a:xfrm>
              <a:off x="4207" y="2748"/>
              <a:ext cx="26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8080"/>
                  </a:solidFill>
                  <a:latin typeface="Times New Roman" pitchFamily="18" charset="0"/>
                </a:rPr>
                <a:t>mitigates</a:t>
              </a:r>
              <a:endParaRPr lang="fr-CA" altLang="en-US" sz="1800" b="1">
                <a:solidFill>
                  <a:schemeClr val="tx1"/>
                </a:solidFill>
                <a:latin typeface="Times" pitchFamily="18" charset="0"/>
              </a:endParaRPr>
            </a:p>
          </p:txBody>
        </p:sp>
        <p:sp>
          <p:nvSpPr>
            <p:cNvPr id="124005" name="Line 99"/>
            <p:cNvSpPr>
              <a:spLocks noChangeShapeType="1"/>
            </p:cNvSpPr>
            <p:nvPr/>
          </p:nvSpPr>
          <p:spPr bwMode="auto">
            <a:xfrm>
              <a:off x="3350" y="3141"/>
              <a:ext cx="1540" cy="227"/>
            </a:xfrm>
            <a:prstGeom prst="line">
              <a:avLst/>
            </a:prstGeom>
            <a:noFill/>
            <a:ln w="9525">
              <a:solidFill>
                <a:srgbClr val="2E8B57"/>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06" name="Freeform 100"/>
            <p:cNvSpPr>
              <a:spLocks/>
            </p:cNvSpPr>
            <p:nvPr/>
          </p:nvSpPr>
          <p:spPr bwMode="auto">
            <a:xfrm>
              <a:off x="4115" y="3210"/>
              <a:ext cx="50" cy="90"/>
            </a:xfrm>
            <a:custGeom>
              <a:avLst/>
              <a:gdLst>
                <a:gd name="T0" fmla="*/ 10 w 50"/>
                <a:gd name="T1" fmla="*/ 0 h 90"/>
                <a:gd name="T2" fmla="*/ 50 w 50"/>
                <a:gd name="T3" fmla="*/ 50 h 90"/>
                <a:gd name="T4" fmla="*/ 0 w 50"/>
                <a:gd name="T5" fmla="*/ 90 h 90"/>
                <a:gd name="T6" fmla="*/ 10 w 50"/>
                <a:gd name="T7" fmla="*/ 0 h 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90">
                  <a:moveTo>
                    <a:pt x="10" y="0"/>
                  </a:moveTo>
                  <a:lnTo>
                    <a:pt x="50" y="50"/>
                  </a:lnTo>
                  <a:lnTo>
                    <a:pt x="0" y="90"/>
                  </a:lnTo>
                  <a:lnTo>
                    <a:pt x="10" y="0"/>
                  </a:lnTo>
                  <a:close/>
                </a:path>
              </a:pathLst>
            </a:custGeom>
            <a:solidFill>
              <a:srgbClr val="2E8B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24007" name="Rectangle 101"/>
            <p:cNvSpPr>
              <a:spLocks noChangeArrowheads="1"/>
            </p:cNvSpPr>
            <p:nvPr/>
          </p:nvSpPr>
          <p:spPr bwMode="auto">
            <a:xfrm>
              <a:off x="4177" y="3204"/>
              <a:ext cx="304"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08" name="Rectangle 102"/>
            <p:cNvSpPr>
              <a:spLocks noChangeArrowheads="1"/>
            </p:cNvSpPr>
            <p:nvPr/>
          </p:nvSpPr>
          <p:spPr bwMode="auto">
            <a:xfrm>
              <a:off x="4207" y="3204"/>
              <a:ext cx="26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8080"/>
                  </a:solidFill>
                  <a:latin typeface="Times New Roman" pitchFamily="18" charset="0"/>
                </a:rPr>
                <a:t>mitigates</a:t>
              </a:r>
              <a:endParaRPr lang="fr-CA" altLang="en-US" sz="1800" b="1">
                <a:solidFill>
                  <a:schemeClr val="tx1"/>
                </a:solidFill>
                <a:latin typeface="Times" pitchFamily="18" charset="0"/>
              </a:endParaRPr>
            </a:p>
          </p:txBody>
        </p:sp>
        <p:sp>
          <p:nvSpPr>
            <p:cNvPr id="124009" name="Rectangle 103"/>
            <p:cNvSpPr>
              <a:spLocks noChangeArrowheads="1"/>
            </p:cNvSpPr>
            <p:nvPr/>
          </p:nvSpPr>
          <p:spPr bwMode="auto">
            <a:xfrm>
              <a:off x="5313" y="566"/>
              <a:ext cx="184" cy="224"/>
            </a:xfrm>
            <a:prstGeom prst="rect">
              <a:avLst/>
            </a:prstGeom>
            <a:solidFill>
              <a:srgbClr val="FFFFFF"/>
            </a:solidFill>
            <a:ln w="9525">
              <a:solidFill>
                <a:srgbClr val="FFFFFF"/>
              </a:solidFill>
              <a:miter lim="800000"/>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10" name="Line 104"/>
            <p:cNvSpPr>
              <a:spLocks noChangeShapeType="1"/>
            </p:cNvSpPr>
            <p:nvPr/>
          </p:nvSpPr>
          <p:spPr bwMode="auto">
            <a:xfrm>
              <a:off x="5403" y="566"/>
              <a:ext cx="1" cy="9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11" name="Line 105"/>
            <p:cNvSpPr>
              <a:spLocks noChangeShapeType="1"/>
            </p:cNvSpPr>
            <p:nvPr/>
          </p:nvSpPr>
          <p:spPr bwMode="auto">
            <a:xfrm flipH="1">
              <a:off x="5357" y="612"/>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12" name="Line 106"/>
            <p:cNvSpPr>
              <a:spLocks noChangeShapeType="1"/>
            </p:cNvSpPr>
            <p:nvPr/>
          </p:nvSpPr>
          <p:spPr bwMode="auto">
            <a:xfrm>
              <a:off x="5403" y="612"/>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13" name="Line 107"/>
            <p:cNvSpPr>
              <a:spLocks noChangeShapeType="1"/>
            </p:cNvSpPr>
            <p:nvPr/>
          </p:nvSpPr>
          <p:spPr bwMode="auto">
            <a:xfrm flipH="1">
              <a:off x="5357" y="658"/>
              <a:ext cx="46" cy="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14" name="Line 108"/>
            <p:cNvSpPr>
              <a:spLocks noChangeShapeType="1"/>
            </p:cNvSpPr>
            <p:nvPr/>
          </p:nvSpPr>
          <p:spPr bwMode="auto">
            <a:xfrm>
              <a:off x="5403" y="658"/>
              <a:ext cx="46" cy="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15" name="Oval 109"/>
            <p:cNvSpPr>
              <a:spLocks noChangeArrowheads="1"/>
            </p:cNvSpPr>
            <p:nvPr/>
          </p:nvSpPr>
          <p:spPr bwMode="auto">
            <a:xfrm>
              <a:off x="5381" y="566"/>
              <a:ext cx="46" cy="48"/>
            </a:xfrm>
            <a:prstGeom prst="ellipse">
              <a:avLst/>
            </a:prstGeom>
            <a:solidFill>
              <a:srgbClr val="000000"/>
            </a:solidFill>
            <a:ln w="9525">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16" name="Rectangle 110"/>
            <p:cNvSpPr>
              <a:spLocks noChangeArrowheads="1"/>
            </p:cNvSpPr>
            <p:nvPr/>
          </p:nvSpPr>
          <p:spPr bwMode="auto">
            <a:xfrm>
              <a:off x="5170" y="720"/>
              <a:ext cx="543"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17" name="Rectangle 111"/>
            <p:cNvSpPr>
              <a:spLocks noChangeArrowheads="1"/>
            </p:cNvSpPr>
            <p:nvPr/>
          </p:nvSpPr>
          <p:spPr bwMode="auto">
            <a:xfrm>
              <a:off x="5212" y="720"/>
              <a:ext cx="49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0000"/>
                  </a:solidFill>
                  <a:latin typeface="Times New Roman" pitchFamily="18" charset="0"/>
                </a:rPr>
                <a:t>Rogue Employee</a:t>
              </a:r>
              <a:endParaRPr lang="fr-CA" altLang="en-US" sz="1800" b="1">
                <a:solidFill>
                  <a:schemeClr val="tx1"/>
                </a:solidFill>
                <a:latin typeface="Times" pitchFamily="18" charset="0"/>
              </a:endParaRPr>
            </a:p>
          </p:txBody>
        </p:sp>
        <p:sp>
          <p:nvSpPr>
            <p:cNvPr id="124018" name="Oval 112"/>
            <p:cNvSpPr>
              <a:spLocks noChangeArrowheads="1"/>
            </p:cNvSpPr>
            <p:nvPr/>
          </p:nvSpPr>
          <p:spPr bwMode="auto">
            <a:xfrm>
              <a:off x="3966" y="556"/>
              <a:ext cx="1120" cy="160"/>
            </a:xfrm>
            <a:prstGeom prst="ellipse">
              <a:avLst/>
            </a:prstGeom>
            <a:solidFill>
              <a:srgbClr val="000000"/>
            </a:solidFill>
            <a:ln w="9525">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19" name="Rectangle 113"/>
            <p:cNvSpPr>
              <a:spLocks noChangeArrowheads="1"/>
            </p:cNvSpPr>
            <p:nvPr/>
          </p:nvSpPr>
          <p:spPr bwMode="auto">
            <a:xfrm>
              <a:off x="4406" y="596"/>
              <a:ext cx="314"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20" name="Rectangle 114"/>
            <p:cNvSpPr>
              <a:spLocks noChangeArrowheads="1"/>
            </p:cNvSpPr>
            <p:nvPr/>
          </p:nvSpPr>
          <p:spPr bwMode="auto">
            <a:xfrm>
              <a:off x="4434" y="596"/>
              <a:ext cx="26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FFFFFF"/>
                  </a:solidFill>
                  <a:latin typeface="Times New Roman" pitchFamily="18" charset="0"/>
                </a:rPr>
                <a:t>Sabotage</a:t>
              </a:r>
              <a:endParaRPr lang="fr-CA" altLang="en-US" sz="1800" b="1">
                <a:solidFill>
                  <a:schemeClr val="tx1"/>
                </a:solidFill>
                <a:latin typeface="Times" pitchFamily="18" charset="0"/>
              </a:endParaRPr>
            </a:p>
          </p:txBody>
        </p:sp>
        <p:sp>
          <p:nvSpPr>
            <p:cNvPr id="124021" name="Rectangle 115"/>
            <p:cNvSpPr>
              <a:spLocks noChangeArrowheads="1"/>
            </p:cNvSpPr>
            <p:nvPr/>
          </p:nvSpPr>
          <p:spPr bwMode="auto">
            <a:xfrm>
              <a:off x="812" y="1023"/>
              <a:ext cx="184" cy="223"/>
            </a:xfrm>
            <a:prstGeom prst="rect">
              <a:avLst/>
            </a:prstGeom>
            <a:solidFill>
              <a:srgbClr val="FFFFFF"/>
            </a:solidFill>
            <a:ln w="9525">
              <a:solidFill>
                <a:srgbClr val="FFFFFF"/>
              </a:solidFill>
              <a:miter lim="800000"/>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22" name="Line 116"/>
            <p:cNvSpPr>
              <a:spLocks noChangeShapeType="1"/>
            </p:cNvSpPr>
            <p:nvPr/>
          </p:nvSpPr>
          <p:spPr bwMode="auto">
            <a:xfrm>
              <a:off x="903" y="1022"/>
              <a:ext cx="1" cy="9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23" name="Line 117"/>
            <p:cNvSpPr>
              <a:spLocks noChangeShapeType="1"/>
            </p:cNvSpPr>
            <p:nvPr/>
          </p:nvSpPr>
          <p:spPr bwMode="auto">
            <a:xfrm flipH="1">
              <a:off x="857" y="1068"/>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24" name="Line 118"/>
            <p:cNvSpPr>
              <a:spLocks noChangeShapeType="1"/>
            </p:cNvSpPr>
            <p:nvPr/>
          </p:nvSpPr>
          <p:spPr bwMode="auto">
            <a:xfrm>
              <a:off x="903" y="1068"/>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25" name="Line 119"/>
            <p:cNvSpPr>
              <a:spLocks noChangeShapeType="1"/>
            </p:cNvSpPr>
            <p:nvPr/>
          </p:nvSpPr>
          <p:spPr bwMode="auto">
            <a:xfrm flipH="1">
              <a:off x="857" y="1114"/>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26" name="Line 120"/>
            <p:cNvSpPr>
              <a:spLocks noChangeShapeType="1"/>
            </p:cNvSpPr>
            <p:nvPr/>
          </p:nvSpPr>
          <p:spPr bwMode="auto">
            <a:xfrm>
              <a:off x="903" y="1114"/>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27" name="Oval 121"/>
            <p:cNvSpPr>
              <a:spLocks noChangeArrowheads="1"/>
            </p:cNvSpPr>
            <p:nvPr/>
          </p:nvSpPr>
          <p:spPr bwMode="auto">
            <a:xfrm>
              <a:off x="880" y="1023"/>
              <a:ext cx="46" cy="46"/>
            </a:xfrm>
            <a:prstGeom prst="ellipse">
              <a:avLst/>
            </a:prstGeom>
            <a:solidFill>
              <a:srgbClr val="000000"/>
            </a:solidFill>
            <a:ln w="9525">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28" name="Rectangle 122"/>
            <p:cNvSpPr>
              <a:spLocks noChangeArrowheads="1"/>
            </p:cNvSpPr>
            <p:nvPr/>
          </p:nvSpPr>
          <p:spPr bwMode="auto">
            <a:xfrm>
              <a:off x="732" y="1176"/>
              <a:ext cx="411"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29" name="Rectangle 123"/>
            <p:cNvSpPr>
              <a:spLocks noChangeArrowheads="1"/>
            </p:cNvSpPr>
            <p:nvPr/>
          </p:nvSpPr>
          <p:spPr bwMode="auto">
            <a:xfrm>
              <a:off x="766" y="1176"/>
              <a:ext cx="37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0000"/>
                  </a:solidFill>
                  <a:latin typeface="Times New Roman" pitchFamily="18" charset="0"/>
                </a:rPr>
                <a:t>Service User</a:t>
              </a:r>
              <a:endParaRPr lang="fr-CA" altLang="en-US" sz="1800" b="1">
                <a:solidFill>
                  <a:schemeClr val="tx1"/>
                </a:solidFill>
                <a:latin typeface="Times" pitchFamily="18" charset="0"/>
              </a:endParaRPr>
            </a:p>
          </p:txBody>
        </p:sp>
        <p:sp>
          <p:nvSpPr>
            <p:cNvPr id="124030" name="Oval 124"/>
            <p:cNvSpPr>
              <a:spLocks noChangeArrowheads="1"/>
            </p:cNvSpPr>
            <p:nvPr/>
          </p:nvSpPr>
          <p:spPr bwMode="auto">
            <a:xfrm>
              <a:off x="1148" y="783"/>
              <a:ext cx="1119" cy="162"/>
            </a:xfrm>
            <a:prstGeom prst="ellipse">
              <a:avLst/>
            </a:prstGeom>
            <a:solidFill>
              <a:srgbClr val="000000"/>
            </a:solidFill>
            <a:ln w="9525">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31" name="Oval 125"/>
            <p:cNvSpPr>
              <a:spLocks noChangeArrowheads="1"/>
            </p:cNvSpPr>
            <p:nvPr/>
          </p:nvSpPr>
          <p:spPr bwMode="auto">
            <a:xfrm>
              <a:off x="1159" y="795"/>
              <a:ext cx="1097" cy="138"/>
            </a:xfrm>
            <a:prstGeom prst="ellipse">
              <a:avLst/>
            </a:prstGeom>
            <a:solidFill>
              <a:srgbClr val="FFFFFF"/>
            </a:solidFill>
            <a:ln w="9525">
              <a:solidFill>
                <a:srgbClr val="FFFFFF"/>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32" name="Rectangle 126"/>
            <p:cNvSpPr>
              <a:spLocks noChangeArrowheads="1"/>
            </p:cNvSpPr>
            <p:nvPr/>
          </p:nvSpPr>
          <p:spPr bwMode="auto">
            <a:xfrm>
              <a:off x="1438" y="823"/>
              <a:ext cx="64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33" name="Rectangle 127"/>
            <p:cNvSpPr>
              <a:spLocks noChangeArrowheads="1"/>
            </p:cNvSpPr>
            <p:nvPr/>
          </p:nvSpPr>
          <p:spPr bwMode="auto">
            <a:xfrm>
              <a:off x="1485" y="823"/>
              <a:ext cx="57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0000"/>
                  </a:solidFill>
                  <a:latin typeface="Times New Roman" pitchFamily="18" charset="0"/>
                </a:rPr>
                <a:t>Access the Services</a:t>
              </a:r>
              <a:endParaRPr lang="fr-CA" altLang="en-US" sz="1800" b="1">
                <a:solidFill>
                  <a:schemeClr val="tx1"/>
                </a:solidFill>
                <a:latin typeface="Times" pitchFamily="18" charset="0"/>
              </a:endParaRPr>
            </a:p>
          </p:txBody>
        </p:sp>
        <p:sp>
          <p:nvSpPr>
            <p:cNvPr id="124034" name="Rectangle 128"/>
            <p:cNvSpPr>
              <a:spLocks noChangeArrowheads="1"/>
            </p:cNvSpPr>
            <p:nvPr/>
          </p:nvSpPr>
          <p:spPr bwMode="auto">
            <a:xfrm>
              <a:off x="5313" y="1023"/>
              <a:ext cx="184" cy="223"/>
            </a:xfrm>
            <a:prstGeom prst="rect">
              <a:avLst/>
            </a:prstGeom>
            <a:solidFill>
              <a:srgbClr val="FFFFFF"/>
            </a:solidFill>
            <a:ln w="9525">
              <a:solidFill>
                <a:srgbClr val="FFFFFF"/>
              </a:solidFill>
              <a:miter lim="800000"/>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35" name="Line 129"/>
            <p:cNvSpPr>
              <a:spLocks noChangeShapeType="1"/>
            </p:cNvSpPr>
            <p:nvPr/>
          </p:nvSpPr>
          <p:spPr bwMode="auto">
            <a:xfrm>
              <a:off x="5403" y="1022"/>
              <a:ext cx="1" cy="9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36" name="Line 130"/>
            <p:cNvSpPr>
              <a:spLocks noChangeShapeType="1"/>
            </p:cNvSpPr>
            <p:nvPr/>
          </p:nvSpPr>
          <p:spPr bwMode="auto">
            <a:xfrm flipH="1">
              <a:off x="5357" y="1068"/>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37" name="Line 131"/>
            <p:cNvSpPr>
              <a:spLocks noChangeShapeType="1"/>
            </p:cNvSpPr>
            <p:nvPr/>
          </p:nvSpPr>
          <p:spPr bwMode="auto">
            <a:xfrm>
              <a:off x="5403" y="1068"/>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38" name="Line 132"/>
            <p:cNvSpPr>
              <a:spLocks noChangeShapeType="1"/>
            </p:cNvSpPr>
            <p:nvPr/>
          </p:nvSpPr>
          <p:spPr bwMode="auto">
            <a:xfrm flipH="1">
              <a:off x="5357" y="1114"/>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39" name="Line 133"/>
            <p:cNvSpPr>
              <a:spLocks noChangeShapeType="1"/>
            </p:cNvSpPr>
            <p:nvPr/>
          </p:nvSpPr>
          <p:spPr bwMode="auto">
            <a:xfrm>
              <a:off x="5403" y="1114"/>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40" name="Oval 134"/>
            <p:cNvSpPr>
              <a:spLocks noChangeArrowheads="1"/>
            </p:cNvSpPr>
            <p:nvPr/>
          </p:nvSpPr>
          <p:spPr bwMode="auto">
            <a:xfrm>
              <a:off x="5381" y="1023"/>
              <a:ext cx="46" cy="46"/>
            </a:xfrm>
            <a:prstGeom prst="ellipse">
              <a:avLst/>
            </a:prstGeom>
            <a:solidFill>
              <a:srgbClr val="000000"/>
            </a:solidFill>
            <a:ln w="9525">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41" name="Rectangle 135"/>
            <p:cNvSpPr>
              <a:spLocks noChangeArrowheads="1"/>
            </p:cNvSpPr>
            <p:nvPr/>
          </p:nvSpPr>
          <p:spPr bwMode="auto">
            <a:xfrm>
              <a:off x="5233" y="1176"/>
              <a:ext cx="411"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42" name="Rectangle 136"/>
            <p:cNvSpPr>
              <a:spLocks noChangeArrowheads="1"/>
            </p:cNvSpPr>
            <p:nvPr/>
          </p:nvSpPr>
          <p:spPr bwMode="auto">
            <a:xfrm>
              <a:off x="5267" y="1176"/>
              <a:ext cx="37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0000"/>
                  </a:solidFill>
                  <a:latin typeface="Times New Roman" pitchFamily="18" charset="0"/>
                </a:rPr>
                <a:t>Service User</a:t>
              </a:r>
              <a:endParaRPr lang="fr-CA" altLang="en-US" sz="1800" b="1">
                <a:solidFill>
                  <a:schemeClr val="tx1"/>
                </a:solidFill>
                <a:latin typeface="Times" pitchFamily="18" charset="0"/>
              </a:endParaRPr>
            </a:p>
          </p:txBody>
        </p:sp>
        <p:sp>
          <p:nvSpPr>
            <p:cNvPr id="124043" name="Oval 137"/>
            <p:cNvSpPr>
              <a:spLocks noChangeArrowheads="1"/>
            </p:cNvSpPr>
            <p:nvPr/>
          </p:nvSpPr>
          <p:spPr bwMode="auto">
            <a:xfrm>
              <a:off x="3966" y="1011"/>
              <a:ext cx="1120" cy="161"/>
            </a:xfrm>
            <a:prstGeom prst="ellipse">
              <a:avLst/>
            </a:prstGeom>
            <a:solidFill>
              <a:srgbClr val="000000"/>
            </a:solidFill>
            <a:ln w="9525">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44" name="Rectangle 138"/>
            <p:cNvSpPr>
              <a:spLocks noChangeArrowheads="1"/>
            </p:cNvSpPr>
            <p:nvPr/>
          </p:nvSpPr>
          <p:spPr bwMode="auto">
            <a:xfrm>
              <a:off x="4205" y="1051"/>
              <a:ext cx="72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45" name="Rectangle 139"/>
            <p:cNvSpPr>
              <a:spLocks noChangeArrowheads="1"/>
            </p:cNvSpPr>
            <p:nvPr/>
          </p:nvSpPr>
          <p:spPr bwMode="auto">
            <a:xfrm>
              <a:off x="4259" y="1051"/>
              <a:ext cx="64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FFFFFF"/>
                  </a:solidFill>
                  <a:latin typeface="Times New Roman" pitchFamily="18" charset="0"/>
                </a:rPr>
                <a:t>Frustrated by Controls</a:t>
              </a:r>
              <a:endParaRPr lang="fr-CA" altLang="en-US" sz="1800" b="1">
                <a:solidFill>
                  <a:schemeClr val="tx1"/>
                </a:solidFill>
                <a:latin typeface="Times" pitchFamily="18" charset="0"/>
              </a:endParaRPr>
            </a:p>
          </p:txBody>
        </p:sp>
        <p:sp>
          <p:nvSpPr>
            <p:cNvPr id="124046" name="Rectangle 140"/>
            <p:cNvSpPr>
              <a:spLocks noChangeArrowheads="1"/>
            </p:cNvSpPr>
            <p:nvPr/>
          </p:nvSpPr>
          <p:spPr bwMode="auto">
            <a:xfrm>
              <a:off x="812" y="1479"/>
              <a:ext cx="184" cy="223"/>
            </a:xfrm>
            <a:prstGeom prst="rect">
              <a:avLst/>
            </a:prstGeom>
            <a:solidFill>
              <a:srgbClr val="FFFFFF"/>
            </a:solidFill>
            <a:ln w="9525">
              <a:solidFill>
                <a:srgbClr val="FFFFFF"/>
              </a:solidFill>
              <a:miter lim="800000"/>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47" name="Line 141"/>
            <p:cNvSpPr>
              <a:spLocks noChangeShapeType="1"/>
            </p:cNvSpPr>
            <p:nvPr/>
          </p:nvSpPr>
          <p:spPr bwMode="auto">
            <a:xfrm>
              <a:off x="903" y="1479"/>
              <a:ext cx="1" cy="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48" name="Line 142"/>
            <p:cNvSpPr>
              <a:spLocks noChangeShapeType="1"/>
            </p:cNvSpPr>
            <p:nvPr/>
          </p:nvSpPr>
          <p:spPr bwMode="auto">
            <a:xfrm flipH="1">
              <a:off x="857" y="1523"/>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49" name="Line 143"/>
            <p:cNvSpPr>
              <a:spLocks noChangeShapeType="1"/>
            </p:cNvSpPr>
            <p:nvPr/>
          </p:nvSpPr>
          <p:spPr bwMode="auto">
            <a:xfrm>
              <a:off x="903" y="1523"/>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50" name="Line 144"/>
            <p:cNvSpPr>
              <a:spLocks noChangeShapeType="1"/>
            </p:cNvSpPr>
            <p:nvPr/>
          </p:nvSpPr>
          <p:spPr bwMode="auto">
            <a:xfrm flipH="1">
              <a:off x="857" y="1569"/>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51" name="Line 145"/>
            <p:cNvSpPr>
              <a:spLocks noChangeShapeType="1"/>
            </p:cNvSpPr>
            <p:nvPr/>
          </p:nvSpPr>
          <p:spPr bwMode="auto">
            <a:xfrm>
              <a:off x="903" y="1569"/>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52" name="Oval 146"/>
            <p:cNvSpPr>
              <a:spLocks noChangeArrowheads="1"/>
            </p:cNvSpPr>
            <p:nvPr/>
          </p:nvSpPr>
          <p:spPr bwMode="auto">
            <a:xfrm>
              <a:off x="880" y="1479"/>
              <a:ext cx="46" cy="46"/>
            </a:xfrm>
            <a:prstGeom prst="ellipse">
              <a:avLst/>
            </a:prstGeom>
            <a:solidFill>
              <a:srgbClr val="000000"/>
            </a:solidFill>
            <a:ln w="9525">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53" name="Rectangle 147"/>
            <p:cNvSpPr>
              <a:spLocks noChangeArrowheads="1"/>
            </p:cNvSpPr>
            <p:nvPr/>
          </p:nvSpPr>
          <p:spPr bwMode="auto">
            <a:xfrm>
              <a:off x="788" y="1632"/>
              <a:ext cx="282"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54" name="Rectangle 148"/>
            <p:cNvSpPr>
              <a:spLocks noChangeArrowheads="1"/>
            </p:cNvSpPr>
            <p:nvPr/>
          </p:nvSpPr>
          <p:spPr bwMode="auto">
            <a:xfrm>
              <a:off x="937" y="1632"/>
              <a:ext cx="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endParaRPr lang="fr-CA" altLang="en-US" sz="1800" b="1">
                <a:solidFill>
                  <a:schemeClr val="tx1"/>
                </a:solidFill>
                <a:latin typeface="Times" pitchFamily="18" charset="0"/>
              </a:endParaRPr>
            </a:p>
          </p:txBody>
        </p:sp>
        <p:sp>
          <p:nvSpPr>
            <p:cNvPr id="124055" name="Oval 149"/>
            <p:cNvSpPr>
              <a:spLocks noChangeArrowheads="1"/>
            </p:cNvSpPr>
            <p:nvPr/>
          </p:nvSpPr>
          <p:spPr bwMode="auto">
            <a:xfrm>
              <a:off x="1695" y="1238"/>
              <a:ext cx="1119" cy="162"/>
            </a:xfrm>
            <a:prstGeom prst="ellipse">
              <a:avLst/>
            </a:prstGeom>
            <a:solidFill>
              <a:srgbClr val="000000"/>
            </a:solidFill>
            <a:ln w="9525">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56" name="Oval 150"/>
            <p:cNvSpPr>
              <a:spLocks noChangeArrowheads="1"/>
            </p:cNvSpPr>
            <p:nvPr/>
          </p:nvSpPr>
          <p:spPr bwMode="auto">
            <a:xfrm>
              <a:off x="1707" y="1250"/>
              <a:ext cx="1097" cy="138"/>
            </a:xfrm>
            <a:prstGeom prst="ellipse">
              <a:avLst/>
            </a:prstGeom>
            <a:solidFill>
              <a:srgbClr val="FFFFFF"/>
            </a:solidFill>
            <a:ln w="9525">
              <a:solidFill>
                <a:srgbClr val="FFFFFF"/>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57" name="Rectangle 151"/>
            <p:cNvSpPr>
              <a:spLocks noChangeArrowheads="1"/>
            </p:cNvSpPr>
            <p:nvPr/>
          </p:nvSpPr>
          <p:spPr bwMode="auto">
            <a:xfrm>
              <a:off x="2026" y="1279"/>
              <a:ext cx="521"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58" name="Rectangle 152"/>
            <p:cNvSpPr>
              <a:spLocks noChangeArrowheads="1"/>
            </p:cNvSpPr>
            <p:nvPr/>
          </p:nvSpPr>
          <p:spPr bwMode="auto">
            <a:xfrm>
              <a:off x="2068" y="1279"/>
              <a:ext cx="47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0000"/>
                  </a:solidFill>
                  <a:latin typeface="Times New Roman" pitchFamily="18" charset="0"/>
                </a:rPr>
                <a:t>Control Loosely</a:t>
              </a:r>
              <a:endParaRPr lang="fr-CA" altLang="en-US" sz="1800" b="1">
                <a:solidFill>
                  <a:schemeClr val="tx1"/>
                </a:solidFill>
                <a:latin typeface="Times" pitchFamily="18" charset="0"/>
              </a:endParaRPr>
            </a:p>
          </p:txBody>
        </p:sp>
        <p:sp>
          <p:nvSpPr>
            <p:cNvPr id="124059" name="Rectangle 153"/>
            <p:cNvSpPr>
              <a:spLocks noChangeArrowheads="1"/>
            </p:cNvSpPr>
            <p:nvPr/>
          </p:nvSpPr>
          <p:spPr bwMode="auto">
            <a:xfrm>
              <a:off x="5313" y="1933"/>
              <a:ext cx="184" cy="224"/>
            </a:xfrm>
            <a:prstGeom prst="rect">
              <a:avLst/>
            </a:prstGeom>
            <a:solidFill>
              <a:srgbClr val="FFFFFF"/>
            </a:solidFill>
            <a:ln w="9525">
              <a:solidFill>
                <a:srgbClr val="FFFFFF"/>
              </a:solidFill>
              <a:miter lim="800000"/>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60" name="Line 154"/>
            <p:cNvSpPr>
              <a:spLocks noChangeShapeType="1"/>
            </p:cNvSpPr>
            <p:nvPr/>
          </p:nvSpPr>
          <p:spPr bwMode="auto">
            <a:xfrm>
              <a:off x="5403" y="1933"/>
              <a:ext cx="1" cy="9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61" name="Line 155"/>
            <p:cNvSpPr>
              <a:spLocks noChangeShapeType="1"/>
            </p:cNvSpPr>
            <p:nvPr/>
          </p:nvSpPr>
          <p:spPr bwMode="auto">
            <a:xfrm flipH="1">
              <a:off x="5357" y="1979"/>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62" name="Line 156"/>
            <p:cNvSpPr>
              <a:spLocks noChangeShapeType="1"/>
            </p:cNvSpPr>
            <p:nvPr/>
          </p:nvSpPr>
          <p:spPr bwMode="auto">
            <a:xfrm>
              <a:off x="5403" y="1979"/>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63" name="Line 157"/>
            <p:cNvSpPr>
              <a:spLocks noChangeShapeType="1"/>
            </p:cNvSpPr>
            <p:nvPr/>
          </p:nvSpPr>
          <p:spPr bwMode="auto">
            <a:xfrm flipH="1">
              <a:off x="5357" y="2025"/>
              <a:ext cx="46" cy="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64" name="Line 158"/>
            <p:cNvSpPr>
              <a:spLocks noChangeShapeType="1"/>
            </p:cNvSpPr>
            <p:nvPr/>
          </p:nvSpPr>
          <p:spPr bwMode="auto">
            <a:xfrm>
              <a:off x="5403" y="2025"/>
              <a:ext cx="46" cy="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65" name="Oval 159"/>
            <p:cNvSpPr>
              <a:spLocks noChangeArrowheads="1"/>
            </p:cNvSpPr>
            <p:nvPr/>
          </p:nvSpPr>
          <p:spPr bwMode="auto">
            <a:xfrm>
              <a:off x="5381" y="1933"/>
              <a:ext cx="46" cy="48"/>
            </a:xfrm>
            <a:prstGeom prst="ellipse">
              <a:avLst/>
            </a:prstGeom>
            <a:solidFill>
              <a:srgbClr val="000000"/>
            </a:solidFill>
            <a:ln w="9525">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66" name="Rectangle 160"/>
            <p:cNvSpPr>
              <a:spLocks noChangeArrowheads="1"/>
            </p:cNvSpPr>
            <p:nvPr/>
          </p:nvSpPr>
          <p:spPr bwMode="auto">
            <a:xfrm>
              <a:off x="5307" y="2088"/>
              <a:ext cx="24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67" name="Rectangle 161"/>
            <p:cNvSpPr>
              <a:spLocks noChangeArrowheads="1"/>
            </p:cNvSpPr>
            <p:nvPr/>
          </p:nvSpPr>
          <p:spPr bwMode="auto">
            <a:xfrm>
              <a:off x="5332" y="2088"/>
              <a:ext cx="20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0000"/>
                  </a:solidFill>
                  <a:latin typeface="Times New Roman" pitchFamily="18" charset="0"/>
                </a:rPr>
                <a:t>Hacker</a:t>
              </a:r>
              <a:endParaRPr lang="fr-CA" altLang="en-US" sz="1800" b="1">
                <a:solidFill>
                  <a:schemeClr val="tx1"/>
                </a:solidFill>
                <a:latin typeface="Times" pitchFamily="18" charset="0"/>
              </a:endParaRPr>
            </a:p>
          </p:txBody>
        </p:sp>
        <p:sp>
          <p:nvSpPr>
            <p:cNvPr id="124068" name="Oval 162"/>
            <p:cNvSpPr>
              <a:spLocks noChangeArrowheads="1"/>
            </p:cNvSpPr>
            <p:nvPr/>
          </p:nvSpPr>
          <p:spPr bwMode="auto">
            <a:xfrm>
              <a:off x="3966" y="1467"/>
              <a:ext cx="1120" cy="160"/>
            </a:xfrm>
            <a:prstGeom prst="ellipse">
              <a:avLst/>
            </a:prstGeom>
            <a:solidFill>
              <a:srgbClr val="000000"/>
            </a:solidFill>
            <a:ln w="9525">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69" name="Rectangle 163"/>
            <p:cNvSpPr>
              <a:spLocks noChangeArrowheads="1"/>
            </p:cNvSpPr>
            <p:nvPr/>
          </p:nvSpPr>
          <p:spPr bwMode="auto">
            <a:xfrm>
              <a:off x="4183" y="1506"/>
              <a:ext cx="776"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70" name="Rectangle 164"/>
            <p:cNvSpPr>
              <a:spLocks noChangeArrowheads="1"/>
            </p:cNvSpPr>
            <p:nvPr/>
          </p:nvSpPr>
          <p:spPr bwMode="auto">
            <a:xfrm>
              <a:off x="4237" y="1507"/>
              <a:ext cx="72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FFFFFF"/>
                  </a:solidFill>
                  <a:latin typeface="Times New Roman" pitchFamily="18" charset="0"/>
                </a:rPr>
                <a:t>Denial-of-Service Attack</a:t>
              </a:r>
              <a:endParaRPr lang="fr-CA" altLang="en-US" sz="1800" b="1">
                <a:solidFill>
                  <a:schemeClr val="tx1"/>
                </a:solidFill>
                <a:latin typeface="Times" pitchFamily="18" charset="0"/>
              </a:endParaRPr>
            </a:p>
          </p:txBody>
        </p:sp>
        <p:sp>
          <p:nvSpPr>
            <p:cNvPr id="124071" name="Rectangle 165"/>
            <p:cNvSpPr>
              <a:spLocks noChangeArrowheads="1"/>
            </p:cNvSpPr>
            <p:nvPr/>
          </p:nvSpPr>
          <p:spPr bwMode="auto">
            <a:xfrm>
              <a:off x="812" y="1479"/>
              <a:ext cx="184" cy="223"/>
            </a:xfrm>
            <a:prstGeom prst="rect">
              <a:avLst/>
            </a:prstGeom>
            <a:solidFill>
              <a:srgbClr val="FFFFFF"/>
            </a:solidFill>
            <a:ln w="9525">
              <a:solidFill>
                <a:srgbClr val="FFFFFF"/>
              </a:solidFill>
              <a:miter lim="800000"/>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72" name="Line 166"/>
            <p:cNvSpPr>
              <a:spLocks noChangeShapeType="1"/>
            </p:cNvSpPr>
            <p:nvPr/>
          </p:nvSpPr>
          <p:spPr bwMode="auto">
            <a:xfrm>
              <a:off x="903" y="1479"/>
              <a:ext cx="1" cy="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73" name="Line 167"/>
            <p:cNvSpPr>
              <a:spLocks noChangeShapeType="1"/>
            </p:cNvSpPr>
            <p:nvPr/>
          </p:nvSpPr>
          <p:spPr bwMode="auto">
            <a:xfrm flipH="1">
              <a:off x="857" y="1523"/>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74" name="Line 168"/>
            <p:cNvSpPr>
              <a:spLocks noChangeShapeType="1"/>
            </p:cNvSpPr>
            <p:nvPr/>
          </p:nvSpPr>
          <p:spPr bwMode="auto">
            <a:xfrm>
              <a:off x="903" y="1523"/>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75" name="Line 169"/>
            <p:cNvSpPr>
              <a:spLocks noChangeShapeType="1"/>
            </p:cNvSpPr>
            <p:nvPr/>
          </p:nvSpPr>
          <p:spPr bwMode="auto">
            <a:xfrm flipH="1">
              <a:off x="857" y="1569"/>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76" name="Line 170"/>
            <p:cNvSpPr>
              <a:spLocks noChangeShapeType="1"/>
            </p:cNvSpPr>
            <p:nvPr/>
          </p:nvSpPr>
          <p:spPr bwMode="auto">
            <a:xfrm>
              <a:off x="903" y="1569"/>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77" name="Oval 171"/>
            <p:cNvSpPr>
              <a:spLocks noChangeArrowheads="1"/>
            </p:cNvSpPr>
            <p:nvPr/>
          </p:nvSpPr>
          <p:spPr bwMode="auto">
            <a:xfrm>
              <a:off x="880" y="1479"/>
              <a:ext cx="46" cy="46"/>
            </a:xfrm>
            <a:prstGeom prst="ellipse">
              <a:avLst/>
            </a:prstGeom>
            <a:solidFill>
              <a:srgbClr val="000000"/>
            </a:solidFill>
            <a:ln w="9525">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78" name="Rectangle 172"/>
            <p:cNvSpPr>
              <a:spLocks noChangeArrowheads="1"/>
            </p:cNvSpPr>
            <p:nvPr/>
          </p:nvSpPr>
          <p:spPr bwMode="auto">
            <a:xfrm>
              <a:off x="788" y="1632"/>
              <a:ext cx="282"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79" name="Rectangle 173"/>
            <p:cNvSpPr>
              <a:spLocks noChangeArrowheads="1"/>
            </p:cNvSpPr>
            <p:nvPr/>
          </p:nvSpPr>
          <p:spPr bwMode="auto">
            <a:xfrm>
              <a:off x="704" y="1632"/>
              <a:ext cx="46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0000"/>
                  </a:solidFill>
                  <a:latin typeface="Times New Roman" pitchFamily="18" charset="0"/>
                </a:rPr>
                <a:t>Security Officer</a:t>
              </a:r>
              <a:endParaRPr lang="fr-CA" altLang="en-US" sz="1800" b="1">
                <a:solidFill>
                  <a:schemeClr val="tx1"/>
                </a:solidFill>
                <a:latin typeface="Times" pitchFamily="18" charset="0"/>
              </a:endParaRPr>
            </a:p>
          </p:txBody>
        </p:sp>
        <p:sp>
          <p:nvSpPr>
            <p:cNvPr id="124080" name="Oval 174"/>
            <p:cNvSpPr>
              <a:spLocks noChangeArrowheads="1"/>
            </p:cNvSpPr>
            <p:nvPr/>
          </p:nvSpPr>
          <p:spPr bwMode="auto">
            <a:xfrm>
              <a:off x="1695" y="1694"/>
              <a:ext cx="1119" cy="162"/>
            </a:xfrm>
            <a:prstGeom prst="ellipse">
              <a:avLst/>
            </a:prstGeom>
            <a:solidFill>
              <a:srgbClr val="000000"/>
            </a:solidFill>
            <a:ln w="9525">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81" name="Oval 175"/>
            <p:cNvSpPr>
              <a:spLocks noChangeArrowheads="1"/>
            </p:cNvSpPr>
            <p:nvPr/>
          </p:nvSpPr>
          <p:spPr bwMode="auto">
            <a:xfrm>
              <a:off x="1707" y="1706"/>
              <a:ext cx="1097" cy="138"/>
            </a:xfrm>
            <a:prstGeom prst="ellipse">
              <a:avLst/>
            </a:prstGeom>
            <a:solidFill>
              <a:srgbClr val="FFFFFF"/>
            </a:solidFill>
            <a:ln w="9525">
              <a:solidFill>
                <a:srgbClr val="FFFFFF"/>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82" name="Rectangle 176"/>
            <p:cNvSpPr>
              <a:spLocks noChangeArrowheads="1"/>
            </p:cNvSpPr>
            <p:nvPr/>
          </p:nvSpPr>
          <p:spPr bwMode="auto">
            <a:xfrm>
              <a:off x="2038" y="1734"/>
              <a:ext cx="491"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83" name="Rectangle 177"/>
            <p:cNvSpPr>
              <a:spLocks noChangeArrowheads="1"/>
            </p:cNvSpPr>
            <p:nvPr/>
          </p:nvSpPr>
          <p:spPr bwMode="auto">
            <a:xfrm>
              <a:off x="2079" y="1736"/>
              <a:ext cx="45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0000"/>
                  </a:solidFill>
                  <a:latin typeface="Times New Roman" pitchFamily="18" charset="0"/>
                </a:rPr>
                <a:t>Control Strictly</a:t>
              </a:r>
              <a:endParaRPr lang="fr-CA" altLang="en-US" sz="1800" b="1">
                <a:solidFill>
                  <a:schemeClr val="tx1"/>
                </a:solidFill>
                <a:latin typeface="Times" pitchFamily="18" charset="0"/>
              </a:endParaRPr>
            </a:p>
          </p:txBody>
        </p:sp>
        <p:sp>
          <p:nvSpPr>
            <p:cNvPr id="124084" name="Rectangle 178"/>
            <p:cNvSpPr>
              <a:spLocks noChangeArrowheads="1"/>
            </p:cNvSpPr>
            <p:nvPr/>
          </p:nvSpPr>
          <p:spPr bwMode="auto">
            <a:xfrm>
              <a:off x="5313" y="1933"/>
              <a:ext cx="184" cy="224"/>
            </a:xfrm>
            <a:prstGeom prst="rect">
              <a:avLst/>
            </a:prstGeom>
            <a:solidFill>
              <a:srgbClr val="FFFFFF"/>
            </a:solidFill>
            <a:ln w="9525">
              <a:solidFill>
                <a:srgbClr val="FFFFFF"/>
              </a:solidFill>
              <a:miter lim="800000"/>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85" name="Line 179"/>
            <p:cNvSpPr>
              <a:spLocks noChangeShapeType="1"/>
            </p:cNvSpPr>
            <p:nvPr/>
          </p:nvSpPr>
          <p:spPr bwMode="auto">
            <a:xfrm>
              <a:off x="5403" y="1933"/>
              <a:ext cx="1" cy="9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86" name="Line 180"/>
            <p:cNvSpPr>
              <a:spLocks noChangeShapeType="1"/>
            </p:cNvSpPr>
            <p:nvPr/>
          </p:nvSpPr>
          <p:spPr bwMode="auto">
            <a:xfrm flipH="1">
              <a:off x="5357" y="1979"/>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87" name="Line 181"/>
            <p:cNvSpPr>
              <a:spLocks noChangeShapeType="1"/>
            </p:cNvSpPr>
            <p:nvPr/>
          </p:nvSpPr>
          <p:spPr bwMode="auto">
            <a:xfrm>
              <a:off x="5403" y="1979"/>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88" name="Line 182"/>
            <p:cNvSpPr>
              <a:spLocks noChangeShapeType="1"/>
            </p:cNvSpPr>
            <p:nvPr/>
          </p:nvSpPr>
          <p:spPr bwMode="auto">
            <a:xfrm flipH="1">
              <a:off x="5357" y="2025"/>
              <a:ext cx="46" cy="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89" name="Line 183"/>
            <p:cNvSpPr>
              <a:spLocks noChangeShapeType="1"/>
            </p:cNvSpPr>
            <p:nvPr/>
          </p:nvSpPr>
          <p:spPr bwMode="auto">
            <a:xfrm>
              <a:off x="5403" y="2025"/>
              <a:ext cx="46" cy="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090" name="Oval 184"/>
            <p:cNvSpPr>
              <a:spLocks noChangeArrowheads="1"/>
            </p:cNvSpPr>
            <p:nvPr/>
          </p:nvSpPr>
          <p:spPr bwMode="auto">
            <a:xfrm>
              <a:off x="5381" y="1933"/>
              <a:ext cx="46" cy="48"/>
            </a:xfrm>
            <a:prstGeom prst="ellipse">
              <a:avLst/>
            </a:prstGeom>
            <a:solidFill>
              <a:srgbClr val="000000"/>
            </a:solidFill>
            <a:ln w="9525">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91" name="Rectangle 185"/>
            <p:cNvSpPr>
              <a:spLocks noChangeArrowheads="1"/>
            </p:cNvSpPr>
            <p:nvPr/>
          </p:nvSpPr>
          <p:spPr bwMode="auto">
            <a:xfrm>
              <a:off x="5307" y="2088"/>
              <a:ext cx="24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92" name="Rectangle 186"/>
            <p:cNvSpPr>
              <a:spLocks noChangeArrowheads="1"/>
            </p:cNvSpPr>
            <p:nvPr/>
          </p:nvSpPr>
          <p:spPr bwMode="auto">
            <a:xfrm>
              <a:off x="5332" y="2088"/>
              <a:ext cx="20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0000"/>
                  </a:solidFill>
                  <a:latin typeface="Times New Roman" pitchFamily="18" charset="0"/>
                </a:rPr>
                <a:t>Hacker</a:t>
              </a:r>
              <a:endParaRPr lang="fr-CA" altLang="en-US" sz="1800" b="1">
                <a:solidFill>
                  <a:schemeClr val="tx1"/>
                </a:solidFill>
                <a:latin typeface="Times" pitchFamily="18" charset="0"/>
              </a:endParaRPr>
            </a:p>
          </p:txBody>
        </p:sp>
        <p:sp>
          <p:nvSpPr>
            <p:cNvPr id="124093" name="Oval 187"/>
            <p:cNvSpPr>
              <a:spLocks noChangeArrowheads="1"/>
            </p:cNvSpPr>
            <p:nvPr/>
          </p:nvSpPr>
          <p:spPr bwMode="auto">
            <a:xfrm>
              <a:off x="3966" y="1923"/>
              <a:ext cx="1120" cy="160"/>
            </a:xfrm>
            <a:prstGeom prst="ellipse">
              <a:avLst/>
            </a:prstGeom>
            <a:solidFill>
              <a:srgbClr val="000000"/>
            </a:solidFill>
            <a:ln w="9525">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94" name="Rectangle 188"/>
            <p:cNvSpPr>
              <a:spLocks noChangeArrowheads="1"/>
            </p:cNvSpPr>
            <p:nvPr/>
          </p:nvSpPr>
          <p:spPr bwMode="auto">
            <a:xfrm>
              <a:off x="4251" y="1961"/>
              <a:ext cx="63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95" name="Rectangle 189"/>
            <p:cNvSpPr>
              <a:spLocks noChangeArrowheads="1"/>
            </p:cNvSpPr>
            <p:nvPr/>
          </p:nvSpPr>
          <p:spPr bwMode="auto">
            <a:xfrm>
              <a:off x="4298" y="1963"/>
              <a:ext cx="56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FFFFFF"/>
                  </a:solidFill>
                  <a:latin typeface="Times New Roman" pitchFamily="18" charset="0"/>
                </a:rPr>
                <a:t>Intrude into System</a:t>
              </a:r>
              <a:endParaRPr lang="fr-CA" altLang="en-US" sz="1800" b="1">
                <a:solidFill>
                  <a:schemeClr val="tx1"/>
                </a:solidFill>
                <a:latin typeface="Times" pitchFamily="18" charset="0"/>
              </a:endParaRPr>
            </a:p>
          </p:txBody>
        </p:sp>
        <p:sp>
          <p:nvSpPr>
            <p:cNvPr id="124096" name="Oval 190"/>
            <p:cNvSpPr>
              <a:spLocks noChangeArrowheads="1"/>
            </p:cNvSpPr>
            <p:nvPr/>
          </p:nvSpPr>
          <p:spPr bwMode="auto">
            <a:xfrm>
              <a:off x="2791" y="2150"/>
              <a:ext cx="1119" cy="162"/>
            </a:xfrm>
            <a:prstGeom prst="ellipse">
              <a:avLst/>
            </a:prstGeom>
            <a:solidFill>
              <a:srgbClr val="000000"/>
            </a:solidFill>
            <a:ln w="9525">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97" name="Oval 191"/>
            <p:cNvSpPr>
              <a:spLocks noChangeArrowheads="1"/>
            </p:cNvSpPr>
            <p:nvPr/>
          </p:nvSpPr>
          <p:spPr bwMode="auto">
            <a:xfrm>
              <a:off x="2803" y="2162"/>
              <a:ext cx="1095" cy="138"/>
            </a:xfrm>
            <a:prstGeom prst="ellipse">
              <a:avLst/>
            </a:prstGeom>
            <a:solidFill>
              <a:srgbClr val="FFFFFF"/>
            </a:solidFill>
            <a:ln w="9525">
              <a:solidFill>
                <a:srgbClr val="FFFFFF"/>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98" name="Rectangle 192"/>
            <p:cNvSpPr>
              <a:spLocks noChangeArrowheads="1"/>
            </p:cNvSpPr>
            <p:nvPr/>
          </p:nvSpPr>
          <p:spPr bwMode="auto">
            <a:xfrm>
              <a:off x="3048" y="2190"/>
              <a:ext cx="697"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099" name="Rectangle 193"/>
            <p:cNvSpPr>
              <a:spLocks noChangeArrowheads="1"/>
            </p:cNvSpPr>
            <p:nvPr/>
          </p:nvSpPr>
          <p:spPr bwMode="auto">
            <a:xfrm>
              <a:off x="3096" y="2190"/>
              <a:ext cx="62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0000"/>
                  </a:solidFill>
                  <a:latin typeface="Times New Roman" pitchFamily="18" charset="0"/>
                </a:rPr>
                <a:t>Log Access Attempts</a:t>
              </a:r>
              <a:endParaRPr lang="fr-CA" altLang="en-US" sz="1800" b="1">
                <a:solidFill>
                  <a:schemeClr val="tx1"/>
                </a:solidFill>
                <a:latin typeface="Times" pitchFamily="18" charset="0"/>
              </a:endParaRPr>
            </a:p>
          </p:txBody>
        </p:sp>
        <p:sp>
          <p:nvSpPr>
            <p:cNvPr id="124100" name="Rectangle 194"/>
            <p:cNvSpPr>
              <a:spLocks noChangeArrowheads="1"/>
            </p:cNvSpPr>
            <p:nvPr/>
          </p:nvSpPr>
          <p:spPr bwMode="auto">
            <a:xfrm>
              <a:off x="5313" y="1933"/>
              <a:ext cx="184" cy="224"/>
            </a:xfrm>
            <a:prstGeom prst="rect">
              <a:avLst/>
            </a:prstGeom>
            <a:solidFill>
              <a:srgbClr val="FFFFFF"/>
            </a:solidFill>
            <a:ln w="9525">
              <a:solidFill>
                <a:srgbClr val="FFFFFF"/>
              </a:solidFill>
              <a:miter lim="800000"/>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101" name="Line 195"/>
            <p:cNvSpPr>
              <a:spLocks noChangeShapeType="1"/>
            </p:cNvSpPr>
            <p:nvPr/>
          </p:nvSpPr>
          <p:spPr bwMode="auto">
            <a:xfrm>
              <a:off x="5403" y="1933"/>
              <a:ext cx="1" cy="9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102" name="Line 196"/>
            <p:cNvSpPr>
              <a:spLocks noChangeShapeType="1"/>
            </p:cNvSpPr>
            <p:nvPr/>
          </p:nvSpPr>
          <p:spPr bwMode="auto">
            <a:xfrm flipH="1">
              <a:off x="5357" y="1979"/>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103" name="Line 197"/>
            <p:cNvSpPr>
              <a:spLocks noChangeShapeType="1"/>
            </p:cNvSpPr>
            <p:nvPr/>
          </p:nvSpPr>
          <p:spPr bwMode="auto">
            <a:xfrm>
              <a:off x="5403" y="1979"/>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104" name="Line 198"/>
            <p:cNvSpPr>
              <a:spLocks noChangeShapeType="1"/>
            </p:cNvSpPr>
            <p:nvPr/>
          </p:nvSpPr>
          <p:spPr bwMode="auto">
            <a:xfrm flipH="1">
              <a:off x="5357" y="2025"/>
              <a:ext cx="46" cy="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105" name="Line 199"/>
            <p:cNvSpPr>
              <a:spLocks noChangeShapeType="1"/>
            </p:cNvSpPr>
            <p:nvPr/>
          </p:nvSpPr>
          <p:spPr bwMode="auto">
            <a:xfrm>
              <a:off x="5403" y="2025"/>
              <a:ext cx="46" cy="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106" name="Oval 200"/>
            <p:cNvSpPr>
              <a:spLocks noChangeArrowheads="1"/>
            </p:cNvSpPr>
            <p:nvPr/>
          </p:nvSpPr>
          <p:spPr bwMode="auto">
            <a:xfrm>
              <a:off x="5381" y="1933"/>
              <a:ext cx="46" cy="48"/>
            </a:xfrm>
            <a:prstGeom prst="ellipse">
              <a:avLst/>
            </a:prstGeom>
            <a:solidFill>
              <a:srgbClr val="000000"/>
            </a:solidFill>
            <a:ln w="9525">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107" name="Rectangle 201"/>
            <p:cNvSpPr>
              <a:spLocks noChangeArrowheads="1"/>
            </p:cNvSpPr>
            <p:nvPr/>
          </p:nvSpPr>
          <p:spPr bwMode="auto">
            <a:xfrm>
              <a:off x="5307" y="2088"/>
              <a:ext cx="24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108" name="Rectangle 202"/>
            <p:cNvSpPr>
              <a:spLocks noChangeArrowheads="1"/>
            </p:cNvSpPr>
            <p:nvPr/>
          </p:nvSpPr>
          <p:spPr bwMode="auto">
            <a:xfrm>
              <a:off x="5332" y="2088"/>
              <a:ext cx="20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0000"/>
                  </a:solidFill>
                  <a:latin typeface="Times New Roman" pitchFamily="18" charset="0"/>
                </a:rPr>
                <a:t>Hacker</a:t>
              </a:r>
              <a:endParaRPr lang="fr-CA" altLang="en-US" sz="1800" b="1">
                <a:solidFill>
                  <a:schemeClr val="tx1"/>
                </a:solidFill>
                <a:latin typeface="Times" pitchFamily="18" charset="0"/>
              </a:endParaRPr>
            </a:p>
          </p:txBody>
        </p:sp>
        <p:sp>
          <p:nvSpPr>
            <p:cNvPr id="124109" name="Oval 203"/>
            <p:cNvSpPr>
              <a:spLocks noChangeArrowheads="1"/>
            </p:cNvSpPr>
            <p:nvPr/>
          </p:nvSpPr>
          <p:spPr bwMode="auto">
            <a:xfrm>
              <a:off x="4332" y="2378"/>
              <a:ext cx="1119" cy="161"/>
            </a:xfrm>
            <a:prstGeom prst="ellipse">
              <a:avLst/>
            </a:prstGeom>
            <a:solidFill>
              <a:srgbClr val="000000"/>
            </a:solidFill>
            <a:ln w="9525">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110" name="Rectangle 204"/>
            <p:cNvSpPr>
              <a:spLocks noChangeArrowheads="1"/>
            </p:cNvSpPr>
            <p:nvPr/>
          </p:nvSpPr>
          <p:spPr bwMode="auto">
            <a:xfrm>
              <a:off x="4480" y="2418"/>
              <a:ext cx="925"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111" name="Rectangle 205"/>
            <p:cNvSpPr>
              <a:spLocks noChangeArrowheads="1"/>
            </p:cNvSpPr>
            <p:nvPr/>
          </p:nvSpPr>
          <p:spPr bwMode="auto">
            <a:xfrm>
              <a:off x="4542" y="2418"/>
              <a:ext cx="85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FFFFFF"/>
                  </a:solidFill>
                  <a:latin typeface="Times New Roman" pitchFamily="18" charset="0"/>
                </a:rPr>
                <a:t>Brute-Force Password Attack</a:t>
              </a:r>
              <a:endParaRPr lang="fr-CA" altLang="en-US" sz="1800" b="1">
                <a:solidFill>
                  <a:schemeClr val="tx1"/>
                </a:solidFill>
                <a:latin typeface="Times" pitchFamily="18" charset="0"/>
              </a:endParaRPr>
            </a:p>
          </p:txBody>
        </p:sp>
        <p:sp>
          <p:nvSpPr>
            <p:cNvPr id="124112" name="Oval 206"/>
            <p:cNvSpPr>
              <a:spLocks noChangeArrowheads="1"/>
            </p:cNvSpPr>
            <p:nvPr/>
          </p:nvSpPr>
          <p:spPr bwMode="auto">
            <a:xfrm>
              <a:off x="2791" y="2606"/>
              <a:ext cx="1119" cy="161"/>
            </a:xfrm>
            <a:prstGeom prst="ellipse">
              <a:avLst/>
            </a:prstGeom>
            <a:solidFill>
              <a:srgbClr val="000000"/>
            </a:solidFill>
            <a:ln w="9525">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113" name="Oval 207"/>
            <p:cNvSpPr>
              <a:spLocks noChangeArrowheads="1"/>
            </p:cNvSpPr>
            <p:nvPr/>
          </p:nvSpPr>
          <p:spPr bwMode="auto">
            <a:xfrm>
              <a:off x="2803" y="2617"/>
              <a:ext cx="1095" cy="138"/>
            </a:xfrm>
            <a:prstGeom prst="ellipse">
              <a:avLst/>
            </a:prstGeom>
            <a:solidFill>
              <a:srgbClr val="FFFFFF"/>
            </a:solidFill>
            <a:ln w="9525">
              <a:solidFill>
                <a:srgbClr val="FFFFFF"/>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114" name="Rectangle 208"/>
            <p:cNvSpPr>
              <a:spLocks noChangeArrowheads="1"/>
            </p:cNvSpPr>
            <p:nvPr/>
          </p:nvSpPr>
          <p:spPr bwMode="auto">
            <a:xfrm>
              <a:off x="3116" y="2646"/>
              <a:ext cx="521"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115" name="Rectangle 209"/>
            <p:cNvSpPr>
              <a:spLocks noChangeArrowheads="1"/>
            </p:cNvSpPr>
            <p:nvPr/>
          </p:nvSpPr>
          <p:spPr bwMode="auto">
            <a:xfrm>
              <a:off x="3160" y="2646"/>
              <a:ext cx="48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0000"/>
                  </a:solidFill>
                  <a:latin typeface="Times New Roman" pitchFamily="18" charset="0"/>
                </a:rPr>
                <a:t>Operate Firewall</a:t>
              </a:r>
              <a:endParaRPr lang="fr-CA" altLang="en-US" sz="1800" b="1">
                <a:solidFill>
                  <a:schemeClr val="tx1"/>
                </a:solidFill>
                <a:latin typeface="Times" pitchFamily="18" charset="0"/>
              </a:endParaRPr>
            </a:p>
          </p:txBody>
        </p:sp>
        <p:sp>
          <p:nvSpPr>
            <p:cNvPr id="124116" name="Rectangle 210"/>
            <p:cNvSpPr>
              <a:spLocks noChangeArrowheads="1"/>
            </p:cNvSpPr>
            <p:nvPr/>
          </p:nvSpPr>
          <p:spPr bwMode="auto">
            <a:xfrm>
              <a:off x="5313" y="1933"/>
              <a:ext cx="184" cy="224"/>
            </a:xfrm>
            <a:prstGeom prst="rect">
              <a:avLst/>
            </a:prstGeom>
            <a:solidFill>
              <a:srgbClr val="FFFFFF"/>
            </a:solidFill>
            <a:ln w="9525">
              <a:solidFill>
                <a:srgbClr val="FFFFFF"/>
              </a:solidFill>
              <a:miter lim="800000"/>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117" name="Line 211"/>
            <p:cNvSpPr>
              <a:spLocks noChangeShapeType="1"/>
            </p:cNvSpPr>
            <p:nvPr/>
          </p:nvSpPr>
          <p:spPr bwMode="auto">
            <a:xfrm>
              <a:off x="5403" y="1933"/>
              <a:ext cx="1" cy="9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118" name="Line 212"/>
            <p:cNvSpPr>
              <a:spLocks noChangeShapeType="1"/>
            </p:cNvSpPr>
            <p:nvPr/>
          </p:nvSpPr>
          <p:spPr bwMode="auto">
            <a:xfrm flipH="1">
              <a:off x="5357" y="1979"/>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119" name="Line 213"/>
            <p:cNvSpPr>
              <a:spLocks noChangeShapeType="1"/>
            </p:cNvSpPr>
            <p:nvPr/>
          </p:nvSpPr>
          <p:spPr bwMode="auto">
            <a:xfrm>
              <a:off x="5403" y="1979"/>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120" name="Line 214"/>
            <p:cNvSpPr>
              <a:spLocks noChangeShapeType="1"/>
            </p:cNvSpPr>
            <p:nvPr/>
          </p:nvSpPr>
          <p:spPr bwMode="auto">
            <a:xfrm flipH="1">
              <a:off x="5357" y="2025"/>
              <a:ext cx="46" cy="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121" name="Line 215"/>
            <p:cNvSpPr>
              <a:spLocks noChangeShapeType="1"/>
            </p:cNvSpPr>
            <p:nvPr/>
          </p:nvSpPr>
          <p:spPr bwMode="auto">
            <a:xfrm>
              <a:off x="5403" y="2025"/>
              <a:ext cx="46" cy="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122" name="Oval 216"/>
            <p:cNvSpPr>
              <a:spLocks noChangeArrowheads="1"/>
            </p:cNvSpPr>
            <p:nvPr/>
          </p:nvSpPr>
          <p:spPr bwMode="auto">
            <a:xfrm>
              <a:off x="5381" y="1933"/>
              <a:ext cx="46" cy="48"/>
            </a:xfrm>
            <a:prstGeom prst="ellipse">
              <a:avLst/>
            </a:prstGeom>
            <a:solidFill>
              <a:srgbClr val="000000"/>
            </a:solidFill>
            <a:ln w="9525">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123" name="Rectangle 217"/>
            <p:cNvSpPr>
              <a:spLocks noChangeArrowheads="1"/>
            </p:cNvSpPr>
            <p:nvPr/>
          </p:nvSpPr>
          <p:spPr bwMode="auto">
            <a:xfrm>
              <a:off x="5307" y="2088"/>
              <a:ext cx="24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124" name="Rectangle 218"/>
            <p:cNvSpPr>
              <a:spLocks noChangeArrowheads="1"/>
            </p:cNvSpPr>
            <p:nvPr/>
          </p:nvSpPr>
          <p:spPr bwMode="auto">
            <a:xfrm>
              <a:off x="5332" y="2088"/>
              <a:ext cx="20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0000"/>
                  </a:solidFill>
                  <a:latin typeface="Times New Roman" pitchFamily="18" charset="0"/>
                </a:rPr>
                <a:t>Hacker</a:t>
              </a:r>
              <a:endParaRPr lang="fr-CA" altLang="en-US" sz="1800" b="1">
                <a:solidFill>
                  <a:schemeClr val="tx1"/>
                </a:solidFill>
                <a:latin typeface="Times" pitchFamily="18" charset="0"/>
              </a:endParaRPr>
            </a:p>
          </p:txBody>
        </p:sp>
        <p:sp>
          <p:nvSpPr>
            <p:cNvPr id="124125" name="Oval 219"/>
            <p:cNvSpPr>
              <a:spLocks noChangeArrowheads="1"/>
            </p:cNvSpPr>
            <p:nvPr/>
          </p:nvSpPr>
          <p:spPr bwMode="auto">
            <a:xfrm>
              <a:off x="4332" y="2834"/>
              <a:ext cx="1119" cy="160"/>
            </a:xfrm>
            <a:prstGeom prst="ellipse">
              <a:avLst/>
            </a:prstGeom>
            <a:solidFill>
              <a:srgbClr val="000000"/>
            </a:solidFill>
            <a:ln w="9525">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126" name="Rectangle 220"/>
            <p:cNvSpPr>
              <a:spLocks noChangeArrowheads="1"/>
            </p:cNvSpPr>
            <p:nvPr/>
          </p:nvSpPr>
          <p:spPr bwMode="auto">
            <a:xfrm>
              <a:off x="4554" y="2873"/>
              <a:ext cx="76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127" name="Rectangle 221"/>
            <p:cNvSpPr>
              <a:spLocks noChangeArrowheads="1"/>
            </p:cNvSpPr>
            <p:nvPr/>
          </p:nvSpPr>
          <p:spPr bwMode="auto">
            <a:xfrm>
              <a:off x="4607" y="2874"/>
              <a:ext cx="69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FFFFFF"/>
                  </a:solidFill>
                  <a:latin typeface="Times New Roman" pitchFamily="18" charset="0"/>
                </a:rPr>
                <a:t>Attack Unblocked Ports</a:t>
              </a:r>
              <a:endParaRPr lang="fr-CA" altLang="en-US" sz="1800" b="1">
                <a:solidFill>
                  <a:schemeClr val="tx1"/>
                </a:solidFill>
                <a:latin typeface="Times" pitchFamily="18" charset="0"/>
              </a:endParaRPr>
            </a:p>
          </p:txBody>
        </p:sp>
        <p:sp>
          <p:nvSpPr>
            <p:cNvPr id="124128" name="Oval 222"/>
            <p:cNvSpPr>
              <a:spLocks noChangeArrowheads="1"/>
            </p:cNvSpPr>
            <p:nvPr/>
          </p:nvSpPr>
          <p:spPr bwMode="auto">
            <a:xfrm>
              <a:off x="2791" y="3061"/>
              <a:ext cx="1119" cy="162"/>
            </a:xfrm>
            <a:prstGeom prst="ellipse">
              <a:avLst/>
            </a:prstGeom>
            <a:solidFill>
              <a:srgbClr val="000000"/>
            </a:solidFill>
            <a:ln w="9525">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129" name="Oval 223"/>
            <p:cNvSpPr>
              <a:spLocks noChangeArrowheads="1"/>
            </p:cNvSpPr>
            <p:nvPr/>
          </p:nvSpPr>
          <p:spPr bwMode="auto">
            <a:xfrm>
              <a:off x="2803" y="3073"/>
              <a:ext cx="1095" cy="138"/>
            </a:xfrm>
            <a:prstGeom prst="ellipse">
              <a:avLst/>
            </a:prstGeom>
            <a:solidFill>
              <a:srgbClr val="FFFFFF"/>
            </a:solidFill>
            <a:ln w="9525">
              <a:solidFill>
                <a:srgbClr val="FFFFFF"/>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130" name="Rectangle 224"/>
            <p:cNvSpPr>
              <a:spLocks noChangeArrowheads="1"/>
            </p:cNvSpPr>
            <p:nvPr/>
          </p:nvSpPr>
          <p:spPr bwMode="auto">
            <a:xfrm>
              <a:off x="3122" y="3101"/>
              <a:ext cx="537"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131" name="Rectangle 225"/>
            <p:cNvSpPr>
              <a:spLocks noChangeArrowheads="1"/>
            </p:cNvSpPr>
            <p:nvPr/>
          </p:nvSpPr>
          <p:spPr bwMode="auto">
            <a:xfrm>
              <a:off x="3165" y="3101"/>
              <a:ext cx="48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0000"/>
                  </a:solidFill>
                  <a:latin typeface="Times New Roman" pitchFamily="18" charset="0"/>
                </a:rPr>
                <a:t>Recognize Users</a:t>
              </a:r>
              <a:endParaRPr lang="fr-CA" altLang="en-US" sz="1800" b="1">
                <a:solidFill>
                  <a:schemeClr val="tx1"/>
                </a:solidFill>
                <a:latin typeface="Times" pitchFamily="18" charset="0"/>
              </a:endParaRPr>
            </a:p>
          </p:txBody>
        </p:sp>
        <p:sp>
          <p:nvSpPr>
            <p:cNvPr id="124132" name="Rectangle 226"/>
            <p:cNvSpPr>
              <a:spLocks noChangeArrowheads="1"/>
            </p:cNvSpPr>
            <p:nvPr/>
          </p:nvSpPr>
          <p:spPr bwMode="auto">
            <a:xfrm>
              <a:off x="5313" y="1933"/>
              <a:ext cx="184" cy="224"/>
            </a:xfrm>
            <a:prstGeom prst="rect">
              <a:avLst/>
            </a:prstGeom>
            <a:solidFill>
              <a:srgbClr val="FFFFFF"/>
            </a:solidFill>
            <a:ln w="9525">
              <a:solidFill>
                <a:srgbClr val="FFFFFF"/>
              </a:solidFill>
              <a:miter lim="800000"/>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133" name="Line 227"/>
            <p:cNvSpPr>
              <a:spLocks noChangeShapeType="1"/>
            </p:cNvSpPr>
            <p:nvPr/>
          </p:nvSpPr>
          <p:spPr bwMode="auto">
            <a:xfrm>
              <a:off x="5403" y="1933"/>
              <a:ext cx="1" cy="9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134" name="Line 228"/>
            <p:cNvSpPr>
              <a:spLocks noChangeShapeType="1"/>
            </p:cNvSpPr>
            <p:nvPr/>
          </p:nvSpPr>
          <p:spPr bwMode="auto">
            <a:xfrm flipH="1">
              <a:off x="5357" y="1979"/>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135" name="Line 229"/>
            <p:cNvSpPr>
              <a:spLocks noChangeShapeType="1"/>
            </p:cNvSpPr>
            <p:nvPr/>
          </p:nvSpPr>
          <p:spPr bwMode="auto">
            <a:xfrm>
              <a:off x="5403" y="1979"/>
              <a:ext cx="4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136" name="Line 230"/>
            <p:cNvSpPr>
              <a:spLocks noChangeShapeType="1"/>
            </p:cNvSpPr>
            <p:nvPr/>
          </p:nvSpPr>
          <p:spPr bwMode="auto">
            <a:xfrm flipH="1">
              <a:off x="5357" y="2025"/>
              <a:ext cx="46" cy="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137" name="Line 231"/>
            <p:cNvSpPr>
              <a:spLocks noChangeShapeType="1"/>
            </p:cNvSpPr>
            <p:nvPr/>
          </p:nvSpPr>
          <p:spPr bwMode="auto">
            <a:xfrm>
              <a:off x="5403" y="2025"/>
              <a:ext cx="46" cy="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138" name="Oval 232"/>
            <p:cNvSpPr>
              <a:spLocks noChangeArrowheads="1"/>
            </p:cNvSpPr>
            <p:nvPr/>
          </p:nvSpPr>
          <p:spPr bwMode="auto">
            <a:xfrm>
              <a:off x="5381" y="1933"/>
              <a:ext cx="46" cy="48"/>
            </a:xfrm>
            <a:prstGeom prst="ellipse">
              <a:avLst/>
            </a:prstGeom>
            <a:solidFill>
              <a:srgbClr val="000000"/>
            </a:solidFill>
            <a:ln w="9525">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139" name="Oval 233"/>
            <p:cNvSpPr>
              <a:spLocks noChangeArrowheads="1"/>
            </p:cNvSpPr>
            <p:nvPr/>
          </p:nvSpPr>
          <p:spPr bwMode="auto">
            <a:xfrm>
              <a:off x="4332" y="3290"/>
              <a:ext cx="1119" cy="160"/>
            </a:xfrm>
            <a:prstGeom prst="ellipse">
              <a:avLst/>
            </a:prstGeom>
            <a:solidFill>
              <a:srgbClr val="000000"/>
            </a:solidFill>
            <a:ln w="9525">
              <a:solidFill>
                <a:srgbClr val="000000"/>
              </a:solidFill>
              <a:round/>
              <a:headEnd/>
              <a:tailEnd/>
            </a:ln>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140" name="Rectangle 234"/>
            <p:cNvSpPr>
              <a:spLocks noChangeArrowheads="1"/>
            </p:cNvSpPr>
            <p:nvPr/>
          </p:nvSpPr>
          <p:spPr bwMode="auto">
            <a:xfrm>
              <a:off x="4628" y="3328"/>
              <a:ext cx="60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141" name="Rectangle 235"/>
            <p:cNvSpPr>
              <a:spLocks noChangeArrowheads="1"/>
            </p:cNvSpPr>
            <p:nvPr/>
          </p:nvSpPr>
          <p:spPr bwMode="auto">
            <a:xfrm>
              <a:off x="4672" y="3330"/>
              <a:ext cx="53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FFFFFF"/>
                  </a:solidFill>
                  <a:latin typeface="Times New Roman" pitchFamily="18" charset="0"/>
                </a:rPr>
                <a:t>Impersonate Users</a:t>
              </a:r>
              <a:endParaRPr lang="fr-CA" altLang="en-US" sz="1800" b="1">
                <a:solidFill>
                  <a:schemeClr val="tx1"/>
                </a:solidFill>
                <a:latin typeface="Times" pitchFamily="18" charset="0"/>
              </a:endParaRPr>
            </a:p>
          </p:txBody>
        </p:sp>
        <p:sp>
          <p:nvSpPr>
            <p:cNvPr id="124142" name="Rectangle 236"/>
            <p:cNvSpPr>
              <a:spLocks noChangeArrowheads="1"/>
            </p:cNvSpPr>
            <p:nvPr/>
          </p:nvSpPr>
          <p:spPr bwMode="auto">
            <a:xfrm>
              <a:off x="5307" y="2088"/>
              <a:ext cx="24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143" name="Rectangle 237"/>
            <p:cNvSpPr>
              <a:spLocks noChangeArrowheads="1"/>
            </p:cNvSpPr>
            <p:nvPr/>
          </p:nvSpPr>
          <p:spPr bwMode="auto">
            <a:xfrm>
              <a:off x="5332" y="2088"/>
              <a:ext cx="20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000000"/>
                  </a:solidFill>
                  <a:latin typeface="Times New Roman" pitchFamily="18" charset="0"/>
                </a:rPr>
                <a:t>Hacker</a:t>
              </a:r>
              <a:endParaRPr lang="fr-CA" altLang="en-US" sz="1800" b="1">
                <a:solidFill>
                  <a:schemeClr val="tx1"/>
                </a:solidFill>
                <a:latin typeface="Times" pitchFamily="18" charset="0"/>
              </a:endParaRPr>
            </a:p>
          </p:txBody>
        </p:sp>
        <p:sp>
          <p:nvSpPr>
            <p:cNvPr id="124144" name="Line 238"/>
            <p:cNvSpPr>
              <a:spLocks noChangeShapeType="1"/>
            </p:cNvSpPr>
            <p:nvPr/>
          </p:nvSpPr>
          <p:spPr bwMode="auto">
            <a:xfrm flipH="1">
              <a:off x="2288" y="1388"/>
              <a:ext cx="1" cy="30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24145" name="Freeform 239"/>
            <p:cNvSpPr>
              <a:spLocks/>
            </p:cNvSpPr>
            <p:nvPr/>
          </p:nvSpPr>
          <p:spPr bwMode="auto">
            <a:xfrm>
              <a:off x="2244" y="1491"/>
              <a:ext cx="88" cy="43"/>
            </a:xfrm>
            <a:custGeom>
              <a:avLst/>
              <a:gdLst>
                <a:gd name="T0" fmla="*/ 45 w 88"/>
                <a:gd name="T1" fmla="*/ 0 h 43"/>
                <a:gd name="T2" fmla="*/ 0 w 88"/>
                <a:gd name="T3" fmla="*/ 43 h 43"/>
                <a:gd name="T4" fmla="*/ 88 w 88"/>
                <a:gd name="T5" fmla="*/ 43 h 43"/>
                <a:gd name="T6" fmla="*/ 45 w 88"/>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 h="43">
                  <a:moveTo>
                    <a:pt x="45" y="0"/>
                  </a:moveTo>
                  <a:lnTo>
                    <a:pt x="0" y="43"/>
                  </a:lnTo>
                  <a:lnTo>
                    <a:pt x="88" y="43"/>
                  </a:lnTo>
                  <a:lnTo>
                    <a:pt x="45" y="0"/>
                  </a:lnTo>
                  <a:close/>
                </a:path>
              </a:pathLst>
            </a:custGeom>
            <a:solidFill>
              <a:srgbClr val="FF0000"/>
            </a:solidFill>
            <a:ln w="14288">
              <a:solidFill>
                <a:srgbClr val="FF0000"/>
              </a:solidFill>
              <a:prstDash val="solid"/>
              <a:round/>
              <a:headEnd/>
              <a:tailEnd/>
            </a:ln>
          </p:spPr>
          <p:txBody>
            <a:bodyPr/>
            <a:lstStyle/>
            <a:p>
              <a:endParaRPr lang="en-CA"/>
            </a:p>
          </p:txBody>
        </p:sp>
        <p:sp>
          <p:nvSpPr>
            <p:cNvPr id="124146" name="Freeform 240"/>
            <p:cNvSpPr>
              <a:spLocks/>
            </p:cNvSpPr>
            <p:nvPr/>
          </p:nvSpPr>
          <p:spPr bwMode="auto">
            <a:xfrm>
              <a:off x="2244" y="1535"/>
              <a:ext cx="88" cy="43"/>
            </a:xfrm>
            <a:custGeom>
              <a:avLst/>
              <a:gdLst>
                <a:gd name="T0" fmla="*/ 45 w 88"/>
                <a:gd name="T1" fmla="*/ 43 h 43"/>
                <a:gd name="T2" fmla="*/ 0 w 88"/>
                <a:gd name="T3" fmla="*/ 0 h 43"/>
                <a:gd name="T4" fmla="*/ 88 w 88"/>
                <a:gd name="T5" fmla="*/ 0 h 43"/>
                <a:gd name="T6" fmla="*/ 45 w 88"/>
                <a:gd name="T7" fmla="*/ 43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 h="43">
                  <a:moveTo>
                    <a:pt x="45" y="43"/>
                  </a:moveTo>
                  <a:lnTo>
                    <a:pt x="0" y="0"/>
                  </a:lnTo>
                  <a:lnTo>
                    <a:pt x="88" y="0"/>
                  </a:lnTo>
                  <a:lnTo>
                    <a:pt x="45" y="43"/>
                  </a:lnTo>
                  <a:close/>
                </a:path>
              </a:pathLst>
            </a:custGeom>
            <a:solidFill>
              <a:srgbClr val="FF0000"/>
            </a:solidFill>
            <a:ln w="14288">
              <a:solidFill>
                <a:srgbClr val="FF0000"/>
              </a:solidFill>
              <a:prstDash val="solid"/>
              <a:round/>
              <a:headEnd/>
              <a:tailEnd/>
            </a:ln>
          </p:spPr>
          <p:txBody>
            <a:bodyPr/>
            <a:lstStyle/>
            <a:p>
              <a:endParaRPr lang="en-CA"/>
            </a:p>
          </p:txBody>
        </p:sp>
        <p:sp>
          <p:nvSpPr>
            <p:cNvPr id="124147" name="Rectangle 241"/>
            <p:cNvSpPr>
              <a:spLocks noChangeArrowheads="1"/>
            </p:cNvSpPr>
            <p:nvPr/>
          </p:nvSpPr>
          <p:spPr bwMode="auto">
            <a:xfrm>
              <a:off x="2348" y="1457"/>
              <a:ext cx="42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124148" name="Rectangle 242"/>
            <p:cNvSpPr>
              <a:spLocks noChangeArrowheads="1"/>
            </p:cNvSpPr>
            <p:nvPr/>
          </p:nvSpPr>
          <p:spPr bwMode="auto">
            <a:xfrm>
              <a:off x="2387" y="1457"/>
              <a:ext cx="39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gn="ctr">
                <a:lnSpc>
                  <a:spcPct val="100000"/>
                </a:lnSpc>
                <a:spcBef>
                  <a:spcPct val="0"/>
                </a:spcBef>
                <a:buClrTx/>
                <a:buSzTx/>
                <a:buFontTx/>
                <a:buNone/>
              </a:pPr>
              <a:r>
                <a:rPr lang="fr-CA" altLang="en-US" sz="900">
                  <a:solidFill>
                    <a:srgbClr val="FF0000"/>
                  </a:solidFill>
                  <a:latin typeface="Times New Roman" pitchFamily="18" charset="0"/>
                </a:rPr>
                <a:t>conflicts with</a:t>
              </a:r>
              <a:endParaRPr lang="fr-CA" altLang="en-US" sz="1800" b="1">
                <a:solidFill>
                  <a:schemeClr val="tx1"/>
                </a:solidFill>
                <a:latin typeface="Times" pitchFamily="18" charset="0"/>
              </a:endParaRPr>
            </a:p>
          </p:txBody>
        </p:sp>
      </p:grpSp>
      <p:sp>
        <p:nvSpPr>
          <p:cNvPr id="123909" name="Rectangle 243"/>
          <p:cNvSpPr>
            <a:spLocks noGrp="1" noChangeArrowheads="1"/>
          </p:cNvSpPr>
          <p:nvPr>
            <p:ph type="title"/>
          </p:nvPr>
        </p:nvSpPr>
        <p:spPr/>
        <p:txBody>
          <a:bodyPr/>
          <a:lstStyle/>
          <a:p>
            <a:pPr eaLnBrk="1" hangingPunct="1"/>
            <a:r>
              <a:rPr lang="en-CA" altLang="en-US"/>
              <a:t>Conflict and Trade-off Analysis</a:t>
            </a:r>
          </a:p>
        </p:txBody>
      </p:sp>
      <p:pic>
        <p:nvPicPr>
          <p:cNvPr id="1239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3216275"/>
            <a:ext cx="19780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11" name="Text Box 245"/>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CEEA571B-6D1C-46E7-B873-3C1FD0E1E359}" type="slidenum">
              <a:rPr lang="en-CA" altLang="en-US" sz="1200" smtClean="0"/>
              <a:pPr>
                <a:lnSpc>
                  <a:spcPct val="100000"/>
                </a:lnSpc>
                <a:spcBef>
                  <a:spcPct val="0"/>
                </a:spcBef>
                <a:buClrTx/>
                <a:buSzTx/>
                <a:buFontTx/>
                <a:buNone/>
              </a:pPr>
              <a:t>157</a:t>
            </a:fld>
            <a:endParaRPr lang="en-CA" altLang="en-US" sz="1200"/>
          </a:p>
        </p:txBody>
      </p:sp>
      <p:sp>
        <p:nvSpPr>
          <p:cNvPr id="110595" name="Rectangle 6"/>
          <p:cNvSpPr>
            <a:spLocks noGrp="1" noChangeArrowheads="1"/>
          </p:cNvSpPr>
          <p:nvPr>
            <p:ph type="title"/>
          </p:nvPr>
        </p:nvSpPr>
        <p:spPr/>
        <p:txBody>
          <a:bodyPr/>
          <a:lstStyle/>
          <a:p>
            <a:pPr eaLnBrk="1" hangingPunct="1"/>
            <a:r>
              <a:rPr lang="en-CA" altLang="en-US" dirty="0"/>
              <a:t>Benefits of Scenario-Based Software Development</a:t>
            </a:r>
          </a:p>
        </p:txBody>
      </p:sp>
      <p:sp>
        <p:nvSpPr>
          <p:cNvPr id="110596" name="Rectangle 7"/>
          <p:cNvSpPr>
            <a:spLocks noGrp="1" noChangeArrowheads="1"/>
          </p:cNvSpPr>
          <p:nvPr>
            <p:ph type="body" idx="1"/>
          </p:nvPr>
        </p:nvSpPr>
        <p:spPr/>
        <p:txBody>
          <a:bodyPr/>
          <a:lstStyle/>
          <a:p>
            <a:pPr eaLnBrk="1" hangingPunct="1"/>
            <a:r>
              <a:rPr lang="en-CA" altLang="en-US" dirty="0"/>
              <a:t>Scenarios can help to define the scope of the system </a:t>
            </a:r>
          </a:p>
          <a:p>
            <a:pPr eaLnBrk="1" hangingPunct="1"/>
            <a:r>
              <a:rPr lang="en-CA" altLang="en-US" dirty="0"/>
              <a:t>They are often used to plan the development process </a:t>
            </a:r>
          </a:p>
          <a:p>
            <a:pPr eaLnBrk="1" hangingPunct="1"/>
            <a:endParaRPr lang="en-CA" altLang="en-US" dirty="0"/>
          </a:p>
          <a:p>
            <a:pPr eaLnBrk="1" hangingPunct="1"/>
            <a:r>
              <a:rPr lang="en-CA" altLang="en-US" dirty="0"/>
              <a:t>They are used to both develop and validate the requirements </a:t>
            </a:r>
          </a:p>
          <a:p>
            <a:pPr lvl="1" eaLnBrk="1" hangingPunct="1"/>
            <a:r>
              <a:rPr lang="en-CA" altLang="en-US" dirty="0"/>
              <a:t>Simple, easy to create</a:t>
            </a:r>
          </a:p>
          <a:p>
            <a:pPr lvl="1" eaLnBrk="1" hangingPunct="1"/>
            <a:r>
              <a:rPr lang="en-CA" altLang="en-US" dirty="0"/>
              <a:t>All stakeholders understand them</a:t>
            </a:r>
          </a:p>
          <a:p>
            <a:pPr lvl="1" eaLnBrk="1" hangingPunct="1"/>
            <a:r>
              <a:rPr lang="en-CA" altLang="en-US" dirty="0"/>
              <a:t>Often reflect user's essential requirements</a:t>
            </a:r>
          </a:p>
          <a:p>
            <a:pPr lvl="1" eaLnBrk="1" hangingPunct="1"/>
            <a:r>
              <a:rPr lang="en-CA" altLang="en-US" dirty="0"/>
              <a:t>Separates normal behavior from exceptional behavior </a:t>
            </a:r>
          </a:p>
          <a:p>
            <a:pPr eaLnBrk="1" hangingPunct="1"/>
            <a:endParaRPr lang="en-CA" altLang="en-US" dirty="0"/>
          </a:p>
          <a:p>
            <a:pPr eaLnBrk="1" hangingPunct="1"/>
            <a:r>
              <a:rPr lang="en-CA" altLang="en-US" dirty="0"/>
              <a:t>They can form the basis for the definition of test cases </a:t>
            </a:r>
          </a:p>
        </p:txBody>
      </p:sp>
      <p:sp>
        <p:nvSpPr>
          <p:cNvPr id="110597" name="Text Box 8"/>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extLst>
      <p:ext uri="{BB962C8B-B14F-4D97-AF65-F5344CB8AC3E}">
        <p14:creationId xmlns:p14="http://schemas.microsoft.com/office/powerpoint/2010/main" val="261606504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93433103-4A67-488A-9D9C-F9713F33EBEA}" type="slidenum">
              <a:rPr lang="en-CA" altLang="en-US" sz="1200" smtClean="0"/>
              <a:pPr>
                <a:lnSpc>
                  <a:spcPct val="100000"/>
                </a:lnSpc>
                <a:spcBef>
                  <a:spcPct val="0"/>
                </a:spcBef>
                <a:buClrTx/>
                <a:buSzTx/>
                <a:buFontTx/>
                <a:buNone/>
              </a:pPr>
              <a:t>158</a:t>
            </a:fld>
            <a:endParaRPr lang="en-CA" altLang="en-US" sz="1200"/>
          </a:p>
        </p:txBody>
      </p:sp>
      <p:sp>
        <p:nvSpPr>
          <p:cNvPr id="111619" name="Rectangle 4"/>
          <p:cNvSpPr>
            <a:spLocks noGrp="1" noChangeArrowheads="1"/>
          </p:cNvSpPr>
          <p:nvPr>
            <p:ph type="title"/>
          </p:nvPr>
        </p:nvSpPr>
        <p:spPr/>
        <p:txBody>
          <a:bodyPr/>
          <a:lstStyle/>
          <a:p>
            <a:pPr eaLnBrk="1" hangingPunct="1"/>
            <a:r>
              <a:rPr lang="en-CA" altLang="en-US"/>
              <a:t>Use Cases are Not a Panacea…</a:t>
            </a:r>
          </a:p>
        </p:txBody>
      </p:sp>
      <p:sp>
        <p:nvSpPr>
          <p:cNvPr id="111620" name="Rectangle 5"/>
          <p:cNvSpPr>
            <a:spLocks noGrp="1" noChangeArrowheads="1"/>
          </p:cNvSpPr>
          <p:nvPr>
            <p:ph type="body" idx="1"/>
          </p:nvPr>
        </p:nvSpPr>
        <p:spPr/>
        <p:txBody>
          <a:bodyPr/>
          <a:lstStyle/>
          <a:p>
            <a:pPr eaLnBrk="1" hangingPunct="1"/>
            <a:r>
              <a:rPr lang="en-CA" altLang="en-US" dirty="0"/>
              <a:t>The use cases themselves must be validated</a:t>
            </a:r>
          </a:p>
          <a:p>
            <a:pPr eaLnBrk="1" hangingPunct="1"/>
            <a:endParaRPr lang="en-CA" altLang="en-US" dirty="0"/>
          </a:p>
          <a:p>
            <a:pPr eaLnBrk="1" hangingPunct="1"/>
            <a:r>
              <a:rPr lang="en-CA" altLang="en-US" dirty="0"/>
              <a:t>There are some aspects of software that are not covered by use case analysis</a:t>
            </a:r>
          </a:p>
          <a:p>
            <a:pPr lvl="1" eaLnBrk="1" hangingPunct="1"/>
            <a:r>
              <a:rPr lang="en-CA" altLang="en-US" dirty="0"/>
              <a:t> How to integrate non-functional requirements</a:t>
            </a:r>
            <a:r>
              <a:rPr lang="en-US" altLang="en-US" dirty="0"/>
              <a:t>?</a:t>
            </a:r>
            <a:endParaRPr lang="en-CA" altLang="en-US" dirty="0"/>
          </a:p>
          <a:p>
            <a:pPr eaLnBrk="1" hangingPunct="1"/>
            <a:endParaRPr lang="en-CA" altLang="en-US" dirty="0"/>
          </a:p>
          <a:p>
            <a:pPr eaLnBrk="1" hangingPunct="1"/>
            <a:r>
              <a:rPr lang="en-US" altLang="en-US" dirty="0"/>
              <a:t>Scalability and maintainability</a:t>
            </a:r>
          </a:p>
          <a:p>
            <a:pPr eaLnBrk="1" hangingPunct="1"/>
            <a:endParaRPr lang="en-US" altLang="en-US" dirty="0"/>
          </a:p>
          <a:p>
            <a:pPr eaLnBrk="1" hangingPunct="1"/>
            <a:r>
              <a:rPr lang="en-US" altLang="en-US" dirty="0"/>
              <a:t>Others discussed by </a:t>
            </a:r>
            <a:r>
              <a:rPr lang="fr-CA" altLang="en-US" dirty="0"/>
              <a:t>Stephen </a:t>
            </a:r>
            <a:r>
              <a:rPr lang="fr-CA" altLang="en-US" dirty="0" err="1"/>
              <a:t>Ferg</a:t>
            </a:r>
            <a:r>
              <a:rPr lang="en-US" altLang="en-US" dirty="0"/>
              <a:t> in “</a:t>
            </a:r>
            <a:r>
              <a:rPr lang="fr-CA" altLang="en-US" dirty="0" err="1">
                <a:hlinkClick r:id="rId3"/>
              </a:rPr>
              <a:t>What's</a:t>
            </a:r>
            <a:r>
              <a:rPr lang="fr-CA" altLang="en-US" dirty="0">
                <a:hlinkClick r:id="rId3"/>
              </a:rPr>
              <a:t> </a:t>
            </a:r>
            <a:r>
              <a:rPr lang="fr-CA" altLang="en-US" dirty="0" err="1">
                <a:hlinkClick r:id="rId3"/>
              </a:rPr>
              <a:t>Wrong</a:t>
            </a:r>
            <a:r>
              <a:rPr lang="fr-CA" altLang="en-US" dirty="0">
                <a:hlinkClick r:id="rId3"/>
              </a:rPr>
              <a:t> </a:t>
            </a:r>
            <a:r>
              <a:rPr lang="fr-CA" altLang="en-US" dirty="0" err="1">
                <a:hlinkClick r:id="rId3"/>
              </a:rPr>
              <a:t>with</a:t>
            </a:r>
            <a:r>
              <a:rPr lang="fr-CA" altLang="en-US" dirty="0">
                <a:hlinkClick r:id="rId3"/>
              </a:rPr>
              <a:t> Use Cases</a:t>
            </a:r>
            <a:r>
              <a:rPr lang="en-US" altLang="en-US" dirty="0"/>
              <a:t>”</a:t>
            </a:r>
            <a:endParaRPr lang="en-CA" altLang="en-US" dirty="0"/>
          </a:p>
        </p:txBody>
      </p:sp>
      <p:sp>
        <p:nvSpPr>
          <p:cNvPr id="111621"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Brainstorming      Prototyping      </a:t>
            </a:r>
            <a:r>
              <a:rPr lang="en-CA" altLang="en-US" sz="1200" u="sng" dirty="0">
                <a:solidFill>
                  <a:schemeClr val="tx1"/>
                </a:solidFill>
              </a:rPr>
              <a:t>Use Cases</a:t>
            </a:r>
          </a:p>
        </p:txBody>
      </p:sp>
    </p:spTree>
    <p:extLst>
      <p:ext uri="{BB962C8B-B14F-4D97-AF65-F5344CB8AC3E}">
        <p14:creationId xmlns:p14="http://schemas.microsoft.com/office/powerpoint/2010/main" val="267401137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CA" altLang="en-US" dirty="0"/>
              <a:t>Usage Data </a:t>
            </a:r>
            <a:r>
              <a:rPr lang="fr-CA" altLang="en-US" dirty="0" err="1"/>
              <a:t>Analysis</a:t>
            </a:r>
            <a:endParaRPr lang="fr-CA" altLang="en-US" dirty="0"/>
          </a:p>
        </p:txBody>
      </p:sp>
    </p:spTree>
    <p:extLst>
      <p:ext uri="{BB962C8B-B14F-4D97-AF65-F5344CB8AC3E}">
        <p14:creationId xmlns:p14="http://schemas.microsoft.com/office/powerpoint/2010/main" val="1578932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a:lnSpc>
                <a:spcPct val="100000"/>
              </a:lnSpc>
              <a:spcBef>
                <a:spcPct val="0"/>
              </a:spcBef>
              <a:buClrTx/>
              <a:buSzTx/>
              <a:buFontTx/>
              <a:buNone/>
            </a:pPr>
            <a:fld id="{481DDA5D-94E0-4991-94BC-3172851C2052}" type="slidenum">
              <a:rPr lang="en-CA" altLang="en-US" sz="1200" smtClean="0"/>
              <a:pPr>
                <a:lnSpc>
                  <a:spcPct val="100000"/>
                </a:lnSpc>
                <a:spcBef>
                  <a:spcPct val="0"/>
                </a:spcBef>
                <a:buClrTx/>
                <a:buSzTx/>
                <a:buFontTx/>
                <a:buNone/>
              </a:pPr>
              <a:t>16</a:t>
            </a:fld>
            <a:endParaRPr lang="en-CA" altLang="en-US" sz="1200"/>
          </a:p>
        </p:txBody>
      </p:sp>
      <p:sp>
        <p:nvSpPr>
          <p:cNvPr id="16387" name="Rectangle 4"/>
          <p:cNvSpPr>
            <a:spLocks noGrp="1" noChangeArrowheads="1"/>
          </p:cNvSpPr>
          <p:nvPr>
            <p:ph type="title"/>
          </p:nvPr>
        </p:nvSpPr>
        <p:spPr/>
        <p:txBody>
          <a:bodyPr/>
          <a:lstStyle/>
          <a:p>
            <a:pPr eaLnBrk="1" hangingPunct="1"/>
            <a:r>
              <a:rPr lang="en-US" altLang="en-US"/>
              <a:t>Stakeholder – User</a:t>
            </a:r>
          </a:p>
        </p:txBody>
      </p:sp>
      <p:sp>
        <p:nvSpPr>
          <p:cNvPr id="16388" name="Rectangle 5"/>
          <p:cNvSpPr>
            <a:spLocks noGrp="1" noChangeArrowheads="1"/>
          </p:cNvSpPr>
          <p:nvPr>
            <p:ph type="body" idx="1"/>
          </p:nvPr>
        </p:nvSpPr>
        <p:spPr/>
        <p:txBody>
          <a:bodyPr/>
          <a:lstStyle/>
          <a:p>
            <a:pPr eaLnBrk="1" hangingPunct="1"/>
            <a:r>
              <a:rPr lang="en-US" altLang="en-US"/>
              <a:t>... of the current system or future system</a:t>
            </a:r>
          </a:p>
          <a:p>
            <a:pPr eaLnBrk="1" hangingPunct="1"/>
            <a:endParaRPr lang="en-US" altLang="en-US"/>
          </a:p>
          <a:p>
            <a:pPr eaLnBrk="1" hangingPunct="1"/>
            <a:r>
              <a:rPr lang="en-US" altLang="en-US"/>
              <a:t>Experts of the current system: indicate which functions to maintain or improve</a:t>
            </a:r>
          </a:p>
          <a:p>
            <a:pPr eaLnBrk="1" hangingPunct="1"/>
            <a:r>
              <a:rPr lang="en-US" altLang="en-US"/>
              <a:t>Experts of competitors’ products: suggestions on designing a superior product</a:t>
            </a:r>
          </a:p>
          <a:p>
            <a:pPr eaLnBrk="1" hangingPunct="1"/>
            <a:r>
              <a:rPr lang="en-US" altLang="en-US"/>
              <a:t>May have special needs or requirements</a:t>
            </a:r>
          </a:p>
          <a:p>
            <a:pPr lvl="1" eaLnBrk="1" hangingPunct="1"/>
            <a:r>
              <a:rPr lang="en-US" altLang="en-US"/>
              <a:t>Usability, training, online help ...</a:t>
            </a:r>
          </a:p>
          <a:p>
            <a:pPr eaLnBrk="1" hangingPunct="1"/>
            <a:r>
              <a:rPr lang="en-US" altLang="en-US"/>
              <a:t>Do not neglect interest groups</a:t>
            </a:r>
          </a:p>
          <a:p>
            <a:pPr lvl="1" eaLnBrk="1" hangingPunct="1"/>
            <a:r>
              <a:rPr lang="en-US" altLang="en-US"/>
              <a:t>Expert users, or with disabilities or handicaps</a:t>
            </a:r>
          </a:p>
          <a:p>
            <a:pPr eaLnBrk="1" hangingPunct="1"/>
            <a:r>
              <a:rPr lang="en-US" altLang="en-US"/>
              <a:t>Select users with care</a:t>
            </a:r>
          </a:p>
          <a:p>
            <a:pPr lvl="1" eaLnBrk="1" hangingPunct="1"/>
            <a:r>
              <a:rPr lang="en-US" altLang="en-US"/>
              <a:t>Different seniority</a:t>
            </a:r>
          </a:p>
          <a:p>
            <a:pPr lvl="1" eaLnBrk="1" hangingPunct="1"/>
            <a:r>
              <a:rPr lang="en-US" altLang="en-US"/>
              <a:t>Must speak with authority and be responsible and motivated</a:t>
            </a:r>
          </a:p>
        </p:txBody>
      </p:sp>
      <p:sp>
        <p:nvSpPr>
          <p:cNvPr id="16389" name="Text Box 6"/>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a:solidFill>
                  <a:srgbClr val="969696"/>
                </a:solidFill>
              </a:rPr>
              <a:t>Goals, Risks, and Challenges</a:t>
            </a:r>
            <a:r>
              <a:rPr lang="en-CA" altLang="en-US" sz="1200">
                <a:solidFill>
                  <a:schemeClr val="tx1"/>
                </a:solidFill>
              </a:rPr>
              <a:t>             </a:t>
            </a:r>
            <a:r>
              <a:rPr lang="en-CA" altLang="en-US" sz="1200" u="sng">
                <a:solidFill>
                  <a:schemeClr val="tx1"/>
                </a:solidFill>
              </a:rPr>
              <a:t>Sources of Requirements</a:t>
            </a:r>
            <a:r>
              <a:rPr lang="en-CA" altLang="en-US" sz="1200">
                <a:solidFill>
                  <a:srgbClr val="969696"/>
                </a:solidFill>
              </a:rPr>
              <a:t>             Requirements Elicitation Tasks             Elicitation Problems</a:t>
            </a:r>
          </a:p>
        </p:txBody>
      </p:sp>
    </p:spTree>
    <p:extLst>
      <p:ext uri="{BB962C8B-B14F-4D97-AF65-F5344CB8AC3E}">
        <p14:creationId xmlns:p14="http://schemas.microsoft.com/office/powerpoint/2010/main" val="105130900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err="1"/>
              <a:t>Using</a:t>
            </a:r>
            <a:r>
              <a:rPr lang="fr-CA" dirty="0"/>
              <a:t> </a:t>
            </a:r>
            <a:r>
              <a:rPr lang="fr-CA" i="1" dirty="0"/>
              <a:t>Data</a:t>
            </a:r>
            <a:r>
              <a:rPr lang="fr-CA" dirty="0"/>
              <a:t> as Requirements?</a:t>
            </a:r>
          </a:p>
        </p:txBody>
      </p:sp>
      <p:pic>
        <p:nvPicPr>
          <p:cNvPr id="5" name="Content Placeholder 4"/>
          <p:cNvPicPr>
            <a:picLocks noGrp="1" noChangeAspect="1"/>
          </p:cNvPicPr>
          <p:nvPr>
            <p:ph idx="1"/>
          </p:nvPr>
        </p:nvPicPr>
        <p:blipFill>
          <a:blip r:embed="rId2"/>
          <a:stretch>
            <a:fillRect/>
          </a:stretch>
        </p:blipFill>
        <p:spPr>
          <a:xfrm>
            <a:off x="152399" y="990600"/>
            <a:ext cx="8829861" cy="4953000"/>
          </a:xfrm>
          <a:prstGeom prst="rect">
            <a:avLst/>
          </a:prstGeom>
        </p:spPr>
      </p:pic>
      <p:sp>
        <p:nvSpPr>
          <p:cNvPr id="4" name="Slide Number Placeholder 3"/>
          <p:cNvSpPr>
            <a:spLocks noGrp="1"/>
          </p:cNvSpPr>
          <p:nvPr>
            <p:ph type="sldNum" sz="quarter" idx="10"/>
          </p:nvPr>
        </p:nvSpPr>
        <p:spPr/>
        <p:txBody>
          <a:bodyPr/>
          <a:lstStyle/>
          <a:p>
            <a:pPr>
              <a:defRPr/>
            </a:pPr>
            <a:fld id="{5579BAB2-D80A-42EF-88EC-FDB6C133F113}" type="slidenum">
              <a:rPr lang="fr-CA" altLang="en-US" smtClean="0"/>
              <a:pPr>
                <a:defRPr/>
              </a:pPr>
              <a:t>160</a:t>
            </a:fld>
            <a:endParaRPr lang="fr-CA" altLang="en-US"/>
          </a:p>
        </p:txBody>
      </p:sp>
    </p:spTree>
    <p:extLst>
      <p:ext uri="{BB962C8B-B14F-4D97-AF65-F5344CB8AC3E}">
        <p14:creationId xmlns:p14="http://schemas.microsoft.com/office/powerpoint/2010/main" val="313386400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Data and Continuous Delivery instead of Opinions</a:t>
            </a:r>
          </a:p>
        </p:txBody>
      </p:sp>
      <p:pic>
        <p:nvPicPr>
          <p:cNvPr id="5" name="Content Placeholder 4"/>
          <p:cNvPicPr>
            <a:picLocks noGrp="1" noChangeAspect="1"/>
          </p:cNvPicPr>
          <p:nvPr>
            <p:ph idx="1"/>
          </p:nvPr>
        </p:nvPicPr>
        <p:blipFill>
          <a:blip r:embed="rId2"/>
          <a:stretch>
            <a:fillRect/>
          </a:stretch>
        </p:blipFill>
        <p:spPr>
          <a:xfrm>
            <a:off x="1015530" y="927100"/>
            <a:ext cx="7111352" cy="5575300"/>
          </a:xfrm>
          <a:prstGeom prst="rect">
            <a:avLst/>
          </a:prstGeom>
        </p:spPr>
      </p:pic>
      <p:sp>
        <p:nvSpPr>
          <p:cNvPr id="4" name="Slide Number Placeholder 3"/>
          <p:cNvSpPr>
            <a:spLocks noGrp="1"/>
          </p:cNvSpPr>
          <p:nvPr>
            <p:ph type="sldNum" sz="quarter" idx="10"/>
          </p:nvPr>
        </p:nvSpPr>
        <p:spPr/>
        <p:txBody>
          <a:bodyPr/>
          <a:lstStyle/>
          <a:p>
            <a:pPr>
              <a:defRPr/>
            </a:pPr>
            <a:fld id="{5579BAB2-D80A-42EF-88EC-FDB6C133F113}" type="slidenum">
              <a:rPr lang="fr-CA" altLang="en-US" smtClean="0"/>
              <a:pPr>
                <a:defRPr/>
              </a:pPr>
              <a:t>161</a:t>
            </a:fld>
            <a:endParaRPr lang="fr-CA" altLang="en-US"/>
          </a:p>
        </p:txBody>
      </p:sp>
      <p:sp>
        <p:nvSpPr>
          <p:cNvPr id="6" name="TextBox 5"/>
          <p:cNvSpPr txBox="1"/>
          <p:nvPr/>
        </p:nvSpPr>
        <p:spPr>
          <a:xfrm>
            <a:off x="2801751" y="6553200"/>
            <a:ext cx="3446649" cy="338554"/>
          </a:xfrm>
          <a:prstGeom prst="rect">
            <a:avLst/>
          </a:prstGeom>
          <a:noFill/>
        </p:spPr>
        <p:txBody>
          <a:bodyPr wrap="none" rtlCol="0">
            <a:spAutoFit/>
          </a:bodyPr>
          <a:lstStyle/>
          <a:p>
            <a:r>
              <a:rPr lang="en-CA" sz="1600" dirty="0">
                <a:solidFill>
                  <a:schemeClr val="bg2"/>
                </a:solidFill>
              </a:rPr>
              <a:t>[J. Bosch, RE’16 Keynote Talk, 2016]</a:t>
            </a:r>
          </a:p>
        </p:txBody>
      </p:sp>
    </p:spTree>
    <p:extLst>
      <p:ext uri="{BB962C8B-B14F-4D97-AF65-F5344CB8AC3E}">
        <p14:creationId xmlns:p14="http://schemas.microsoft.com/office/powerpoint/2010/main" val="53740295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Data Types and Amounts</a:t>
            </a:r>
          </a:p>
        </p:txBody>
      </p:sp>
      <p:pic>
        <p:nvPicPr>
          <p:cNvPr id="5" name="Content Placeholder 4"/>
          <p:cNvPicPr>
            <a:picLocks noGrp="1" noChangeAspect="1"/>
          </p:cNvPicPr>
          <p:nvPr>
            <p:ph idx="1"/>
          </p:nvPr>
        </p:nvPicPr>
        <p:blipFill>
          <a:blip r:embed="rId2"/>
          <a:stretch>
            <a:fillRect/>
          </a:stretch>
        </p:blipFill>
        <p:spPr>
          <a:xfrm>
            <a:off x="117475" y="936363"/>
            <a:ext cx="8907463" cy="5556773"/>
          </a:xfrm>
          <a:prstGeom prst="rect">
            <a:avLst/>
          </a:prstGeom>
        </p:spPr>
      </p:pic>
      <p:sp>
        <p:nvSpPr>
          <p:cNvPr id="4" name="Slide Number Placeholder 3"/>
          <p:cNvSpPr>
            <a:spLocks noGrp="1"/>
          </p:cNvSpPr>
          <p:nvPr>
            <p:ph type="sldNum" sz="quarter" idx="10"/>
          </p:nvPr>
        </p:nvSpPr>
        <p:spPr/>
        <p:txBody>
          <a:bodyPr/>
          <a:lstStyle/>
          <a:p>
            <a:pPr>
              <a:defRPr/>
            </a:pPr>
            <a:fld id="{5579BAB2-D80A-42EF-88EC-FDB6C133F113}" type="slidenum">
              <a:rPr lang="fr-CA" altLang="en-US" smtClean="0"/>
              <a:pPr>
                <a:defRPr/>
              </a:pPr>
              <a:t>162</a:t>
            </a:fld>
            <a:endParaRPr lang="fr-CA" altLang="en-US"/>
          </a:p>
        </p:txBody>
      </p:sp>
      <p:sp>
        <p:nvSpPr>
          <p:cNvPr id="6" name="TextBox 5"/>
          <p:cNvSpPr txBox="1"/>
          <p:nvPr/>
        </p:nvSpPr>
        <p:spPr>
          <a:xfrm>
            <a:off x="3034122" y="6553200"/>
            <a:ext cx="2981906" cy="338554"/>
          </a:xfrm>
          <a:prstGeom prst="rect">
            <a:avLst/>
          </a:prstGeom>
          <a:noFill/>
        </p:spPr>
        <p:txBody>
          <a:bodyPr wrap="none" rtlCol="0">
            <a:spAutoFit/>
          </a:bodyPr>
          <a:lstStyle/>
          <a:p>
            <a:r>
              <a:rPr lang="en-CA" sz="1600" dirty="0">
                <a:solidFill>
                  <a:schemeClr val="bg2"/>
                </a:solidFill>
              </a:rPr>
              <a:t>[Bosch-</a:t>
            </a:r>
            <a:r>
              <a:rPr lang="en-CA" sz="1600" dirty="0" err="1">
                <a:solidFill>
                  <a:schemeClr val="bg2"/>
                </a:solidFill>
              </a:rPr>
              <a:t>Sijtsema</a:t>
            </a:r>
            <a:r>
              <a:rPr lang="en-CA" sz="1600" dirty="0">
                <a:solidFill>
                  <a:schemeClr val="bg2"/>
                </a:solidFill>
              </a:rPr>
              <a:t> &amp; Bosch, 2015]</a:t>
            </a:r>
          </a:p>
        </p:txBody>
      </p:sp>
    </p:spTree>
    <p:extLst>
      <p:ext uri="{BB962C8B-B14F-4D97-AF65-F5344CB8AC3E}">
        <p14:creationId xmlns:p14="http://schemas.microsoft.com/office/powerpoint/2010/main" val="192282824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HYPEX Model</a:t>
            </a:r>
          </a:p>
        </p:txBody>
      </p:sp>
      <p:pic>
        <p:nvPicPr>
          <p:cNvPr id="5" name="Content Placeholder 4"/>
          <p:cNvPicPr>
            <a:picLocks noGrp="1" noChangeAspect="1"/>
          </p:cNvPicPr>
          <p:nvPr>
            <p:ph idx="1"/>
          </p:nvPr>
        </p:nvPicPr>
        <p:blipFill>
          <a:blip r:embed="rId2"/>
          <a:stretch>
            <a:fillRect/>
          </a:stretch>
        </p:blipFill>
        <p:spPr>
          <a:xfrm>
            <a:off x="689851" y="927100"/>
            <a:ext cx="7762710" cy="5575300"/>
          </a:xfrm>
          <a:prstGeom prst="rect">
            <a:avLst/>
          </a:prstGeom>
        </p:spPr>
      </p:pic>
      <p:sp>
        <p:nvSpPr>
          <p:cNvPr id="4" name="Slide Number Placeholder 3"/>
          <p:cNvSpPr>
            <a:spLocks noGrp="1"/>
          </p:cNvSpPr>
          <p:nvPr>
            <p:ph type="sldNum" sz="quarter" idx="10"/>
          </p:nvPr>
        </p:nvSpPr>
        <p:spPr/>
        <p:txBody>
          <a:bodyPr/>
          <a:lstStyle/>
          <a:p>
            <a:pPr>
              <a:defRPr/>
            </a:pPr>
            <a:fld id="{5579BAB2-D80A-42EF-88EC-FDB6C133F113}" type="slidenum">
              <a:rPr lang="fr-CA" altLang="en-US" smtClean="0"/>
              <a:pPr>
                <a:defRPr/>
              </a:pPr>
              <a:t>163</a:t>
            </a:fld>
            <a:endParaRPr lang="fr-CA" altLang="en-US"/>
          </a:p>
        </p:txBody>
      </p:sp>
    </p:spTree>
    <p:extLst>
      <p:ext uri="{BB962C8B-B14F-4D97-AF65-F5344CB8AC3E}">
        <p14:creationId xmlns:p14="http://schemas.microsoft.com/office/powerpoint/2010/main" val="324480620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Implications for Requirements Engineering</a:t>
            </a:r>
          </a:p>
        </p:txBody>
      </p:sp>
      <p:sp>
        <p:nvSpPr>
          <p:cNvPr id="3" name="Content Placeholder 2"/>
          <p:cNvSpPr>
            <a:spLocks noGrp="1"/>
          </p:cNvSpPr>
          <p:nvPr>
            <p:ph idx="1"/>
          </p:nvPr>
        </p:nvSpPr>
        <p:spPr/>
        <p:txBody>
          <a:bodyPr/>
          <a:lstStyle/>
          <a:p>
            <a:pPr marL="642937" indent="-457200">
              <a:lnSpc>
                <a:spcPct val="100000"/>
              </a:lnSpc>
              <a:buFont typeface="+mj-lt"/>
              <a:buAutoNum type="arabicPeriod"/>
            </a:pPr>
            <a:r>
              <a:rPr lang="en-CA" dirty="0"/>
              <a:t>Elicit as few requirements as you can before building the </a:t>
            </a:r>
            <a:r>
              <a:rPr lang="en-CA" dirty="0">
                <a:solidFill>
                  <a:srgbClr val="FF0000"/>
                </a:solidFill>
              </a:rPr>
              <a:t>Minimally Viable Product </a:t>
            </a:r>
            <a:r>
              <a:rPr lang="en-CA" dirty="0"/>
              <a:t>(MVP)</a:t>
            </a:r>
          </a:p>
          <a:p>
            <a:pPr marL="642937" indent="-457200">
              <a:lnSpc>
                <a:spcPct val="100000"/>
              </a:lnSpc>
              <a:buFont typeface="+mj-lt"/>
              <a:buAutoNum type="arabicPeriod"/>
            </a:pPr>
            <a:r>
              <a:rPr lang="en-CA" dirty="0">
                <a:solidFill>
                  <a:srgbClr val="FF0000"/>
                </a:solidFill>
              </a:rPr>
              <a:t>Instrument</a:t>
            </a:r>
            <a:r>
              <a:rPr lang="en-CA" dirty="0"/>
              <a:t>, collect and </a:t>
            </a:r>
            <a:r>
              <a:rPr lang="en-CA" dirty="0">
                <a:solidFill>
                  <a:srgbClr val="FF0000"/>
                </a:solidFill>
              </a:rPr>
              <a:t>analyze</a:t>
            </a:r>
            <a:r>
              <a:rPr lang="en-CA" dirty="0"/>
              <a:t> data to constantly validate your prioritizations</a:t>
            </a:r>
          </a:p>
          <a:p>
            <a:pPr marL="642937" indent="-457200">
              <a:lnSpc>
                <a:spcPct val="100000"/>
              </a:lnSpc>
              <a:buFont typeface="+mj-lt"/>
              <a:buAutoNum type="arabicPeriod"/>
            </a:pPr>
            <a:r>
              <a:rPr lang="en-CA" dirty="0"/>
              <a:t>Model the expected value rather than express the requirement</a:t>
            </a:r>
          </a:p>
          <a:p>
            <a:pPr marL="642937" indent="-457200">
              <a:lnSpc>
                <a:spcPct val="100000"/>
              </a:lnSpc>
              <a:buFont typeface="+mj-lt"/>
              <a:buAutoNum type="arabicPeriod"/>
            </a:pPr>
            <a:r>
              <a:rPr lang="en-CA" dirty="0"/>
              <a:t>Focus on minimizing the R&amp;D investment between data-driven </a:t>
            </a:r>
            <a:r>
              <a:rPr lang="en-CA" dirty="0" err="1"/>
              <a:t>proofpoints</a:t>
            </a:r>
            <a:endParaRPr lang="en-CA" dirty="0"/>
          </a:p>
          <a:p>
            <a:pPr marL="642937" indent="-457200">
              <a:lnSpc>
                <a:spcPct val="100000"/>
              </a:lnSpc>
              <a:buFont typeface="+mj-lt"/>
              <a:buAutoNum type="arabicPeriod"/>
            </a:pPr>
            <a:endParaRPr lang="en-CA" dirty="0"/>
          </a:p>
          <a:p>
            <a:pPr marL="185737" indent="0">
              <a:lnSpc>
                <a:spcPct val="100000"/>
              </a:lnSpc>
              <a:buNone/>
            </a:pPr>
            <a:r>
              <a:rPr lang="en-CA" dirty="0"/>
              <a:t>Where is such approach not easily applicable?</a:t>
            </a:r>
          </a:p>
          <a:p>
            <a:pPr lvl="1">
              <a:lnSpc>
                <a:spcPct val="100000"/>
              </a:lnSpc>
            </a:pPr>
            <a:r>
              <a:rPr lang="en-CA" dirty="0"/>
              <a:t>Few customers</a:t>
            </a:r>
          </a:p>
          <a:p>
            <a:pPr lvl="1">
              <a:lnSpc>
                <a:spcPct val="100000"/>
              </a:lnSpc>
            </a:pPr>
            <a:r>
              <a:rPr lang="en-CA" dirty="0"/>
              <a:t>Systems that involve much more than software</a:t>
            </a:r>
          </a:p>
          <a:p>
            <a:pPr lvl="1">
              <a:lnSpc>
                <a:spcPct val="100000"/>
              </a:lnSpc>
            </a:pPr>
            <a:r>
              <a:rPr lang="en-CA" dirty="0"/>
              <a:t>…</a:t>
            </a:r>
          </a:p>
          <a:p>
            <a:pPr marL="642937" indent="-457200">
              <a:lnSpc>
                <a:spcPct val="100000"/>
              </a:lnSpc>
              <a:buFont typeface="+mj-lt"/>
              <a:buAutoNum type="arabicPeriod"/>
            </a:pPr>
            <a:endParaRPr lang="en-CA" dirty="0"/>
          </a:p>
        </p:txBody>
      </p:sp>
      <p:sp>
        <p:nvSpPr>
          <p:cNvPr id="4" name="Slide Number Placeholder 3"/>
          <p:cNvSpPr>
            <a:spLocks noGrp="1"/>
          </p:cNvSpPr>
          <p:nvPr>
            <p:ph type="sldNum" sz="quarter" idx="10"/>
          </p:nvPr>
        </p:nvSpPr>
        <p:spPr/>
        <p:txBody>
          <a:bodyPr/>
          <a:lstStyle/>
          <a:p>
            <a:pPr>
              <a:defRPr/>
            </a:pPr>
            <a:fld id="{5579BAB2-D80A-42EF-88EC-FDB6C133F113}" type="slidenum">
              <a:rPr lang="fr-CA" altLang="en-US" smtClean="0"/>
              <a:pPr>
                <a:defRPr/>
              </a:pPr>
              <a:t>164</a:t>
            </a:fld>
            <a:endParaRPr lang="fr-CA" altLang="en-US"/>
          </a:p>
        </p:txBody>
      </p:sp>
      <p:sp>
        <p:nvSpPr>
          <p:cNvPr id="5" name="Rectangle 4">
            <a:extLst>
              <a:ext uri="{FF2B5EF4-FFF2-40B4-BE49-F238E27FC236}">
                <a16:creationId xmlns="" xmlns:a16="http://schemas.microsoft.com/office/drawing/2014/main" id="{83B11365-FDF5-4D59-9AB3-A1E89306563E}"/>
              </a:ext>
            </a:extLst>
          </p:cNvPr>
          <p:cNvSpPr/>
          <p:nvPr/>
        </p:nvSpPr>
        <p:spPr>
          <a:xfrm>
            <a:off x="3001108" y="5889248"/>
            <a:ext cx="5503130" cy="646331"/>
          </a:xfrm>
          <a:prstGeom prst="rect">
            <a:avLst/>
          </a:prstGeom>
        </p:spPr>
        <p:txBody>
          <a:bodyPr wrap="square">
            <a:spAutoFit/>
          </a:bodyPr>
          <a:lstStyle/>
          <a:p>
            <a:pPr>
              <a:spcAft>
                <a:spcPts val="0"/>
              </a:spcAft>
            </a:pPr>
            <a:r>
              <a:rPr lang="en-CA" dirty="0">
                <a:latin typeface="Calibri" panose="020F0502020204030204" pitchFamily="34" charset="0"/>
                <a:ea typeface="Calibri" panose="020F0502020204030204" pitchFamily="34" charset="0"/>
              </a:rPr>
              <a:t>J. Bosch, “Speed, Data, and Ecosystems: The Future of Software Engineering,” </a:t>
            </a:r>
            <a:r>
              <a:rPr lang="en-CA" i="1" dirty="0">
                <a:latin typeface="Calibri" panose="020F0502020204030204" pitchFamily="34" charset="0"/>
                <a:ea typeface="Calibri" panose="020F0502020204030204" pitchFamily="34" charset="0"/>
              </a:rPr>
              <a:t>IEEE </a:t>
            </a:r>
            <a:r>
              <a:rPr lang="en-CA" i="1" dirty="0" err="1">
                <a:latin typeface="Calibri" panose="020F0502020204030204" pitchFamily="34" charset="0"/>
                <a:ea typeface="Calibri" panose="020F0502020204030204" pitchFamily="34" charset="0"/>
              </a:rPr>
              <a:t>Softw</a:t>
            </a:r>
            <a:r>
              <a:rPr lang="en-CA" i="1" dirty="0">
                <a:latin typeface="Calibri" panose="020F0502020204030204" pitchFamily="34" charset="0"/>
                <a:ea typeface="Calibri" panose="020F0502020204030204" pitchFamily="34" charset="0"/>
              </a:rPr>
              <a:t>.</a:t>
            </a:r>
            <a:r>
              <a:rPr lang="en-CA" dirty="0">
                <a:latin typeface="Calibri" panose="020F0502020204030204" pitchFamily="34" charset="0"/>
                <a:ea typeface="Calibri" panose="020F0502020204030204" pitchFamily="34" charset="0"/>
              </a:rPr>
              <a:t>, vol. 33, no. 1, pp. 82–88, Jan. 2016.</a:t>
            </a:r>
            <a:r>
              <a:rPr lang="en-CA" sz="2000" dirty="0">
                <a:latin typeface="Courier New" panose="02070309020205020404" pitchFamily="49" charset="0"/>
                <a:ea typeface="Calibri" panose="020F0502020204030204" pitchFamily="34" charset="0"/>
              </a:rPr>
              <a:t> </a:t>
            </a:r>
            <a:endParaRPr lang="en-CA" sz="28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98269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5579BAB2-D80A-42EF-88EC-FDB6C133F113}" type="slidenum">
              <a:rPr lang="fr-CA" altLang="en-US" smtClean="0"/>
              <a:pPr>
                <a:defRPr/>
              </a:pPr>
              <a:t>165</a:t>
            </a:fld>
            <a:endParaRPr lang="fr-CA" altLang="en-US"/>
          </a:p>
        </p:txBody>
      </p:sp>
      <p:pic>
        <p:nvPicPr>
          <p:cNvPr id="6" name="Picture 5"/>
          <p:cNvPicPr>
            <a:picLocks noChangeAspect="1"/>
          </p:cNvPicPr>
          <p:nvPr/>
        </p:nvPicPr>
        <p:blipFill>
          <a:blip r:embed="rId2"/>
          <a:stretch>
            <a:fillRect/>
          </a:stretch>
        </p:blipFill>
        <p:spPr>
          <a:xfrm>
            <a:off x="0" y="20552"/>
            <a:ext cx="9144000" cy="6816896"/>
          </a:xfrm>
          <a:prstGeom prst="rect">
            <a:avLst/>
          </a:prstGeom>
        </p:spPr>
      </p:pic>
    </p:spTree>
    <p:extLst>
      <p:ext uri="{BB962C8B-B14F-4D97-AF65-F5344CB8AC3E}">
        <p14:creationId xmlns:p14="http://schemas.microsoft.com/office/powerpoint/2010/main" val="250855849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6EFB68-165B-4B29-914B-F27DF252E85B}"/>
              </a:ext>
            </a:extLst>
          </p:cNvPr>
          <p:cNvSpPr>
            <a:spLocks noGrp="1"/>
          </p:cNvSpPr>
          <p:nvPr>
            <p:ph type="title"/>
          </p:nvPr>
        </p:nvSpPr>
        <p:spPr/>
        <p:txBody>
          <a:bodyPr/>
          <a:lstStyle/>
          <a:p>
            <a:r>
              <a:rPr lang="en-CA" dirty="0"/>
              <a:t>Crowdsourcing Requirements</a:t>
            </a:r>
          </a:p>
        </p:txBody>
      </p:sp>
      <p:sp>
        <p:nvSpPr>
          <p:cNvPr id="3" name="Content Placeholder 2">
            <a:extLst>
              <a:ext uri="{FF2B5EF4-FFF2-40B4-BE49-F238E27FC236}">
                <a16:creationId xmlns="" xmlns:a16="http://schemas.microsoft.com/office/drawing/2014/main" id="{C1BAC698-C3DB-4C4F-A93D-98176CBECB6C}"/>
              </a:ext>
            </a:extLst>
          </p:cNvPr>
          <p:cNvSpPr>
            <a:spLocks noGrp="1"/>
          </p:cNvSpPr>
          <p:nvPr>
            <p:ph idx="1"/>
          </p:nvPr>
        </p:nvSpPr>
        <p:spPr/>
        <p:txBody>
          <a:bodyPr/>
          <a:lstStyle/>
          <a:p>
            <a:r>
              <a:rPr lang="en-CA" dirty="0"/>
              <a:t>The </a:t>
            </a:r>
            <a:r>
              <a:rPr lang="en-CA" dirty="0">
                <a:solidFill>
                  <a:srgbClr val="FF0000"/>
                </a:solidFill>
              </a:rPr>
              <a:t>crowd</a:t>
            </a:r>
            <a:r>
              <a:rPr lang="en-CA" dirty="0"/>
              <a:t> and </a:t>
            </a:r>
            <a:r>
              <a:rPr lang="en-CA" dirty="0">
                <a:solidFill>
                  <a:srgbClr val="FF0000"/>
                </a:solidFill>
              </a:rPr>
              <a:t>social media </a:t>
            </a:r>
            <a:r>
              <a:rPr lang="en-CA" dirty="0"/>
              <a:t>also represent potential sources of data-driven requirements</a:t>
            </a:r>
          </a:p>
          <a:p>
            <a:r>
              <a:rPr lang="en-CA" dirty="0"/>
              <a:t>For example</a:t>
            </a:r>
          </a:p>
          <a:p>
            <a:pPr lvl="1"/>
            <a:r>
              <a:rPr lang="en-CA" dirty="0"/>
              <a:t>Dozens of emergency applications exist to support people during catastrophes</a:t>
            </a:r>
          </a:p>
          <a:p>
            <a:pPr lvl="1"/>
            <a:r>
              <a:rPr lang="en-CA" dirty="0"/>
              <a:t>Recent events (e.g., Fort McMurray fires, summer 2016) yet suggest </a:t>
            </a:r>
            <a:r>
              <a:rPr lang="en-CA" dirty="0" smtClean="0"/>
              <a:t>their </a:t>
            </a:r>
            <a:r>
              <a:rPr lang="en-CA" dirty="0"/>
              <a:t>utility is limited.</a:t>
            </a:r>
          </a:p>
          <a:p>
            <a:r>
              <a:rPr lang="en-CA" dirty="0"/>
              <a:t>Can we analyze social media information (e.g., Twitter feeds) to </a:t>
            </a:r>
            <a:r>
              <a:rPr lang="en-CA" dirty="0" smtClean="0"/>
              <a:t>elucidate </a:t>
            </a:r>
            <a:r>
              <a:rPr lang="en-CA" dirty="0"/>
              <a:t>more appropriate requirements?</a:t>
            </a:r>
          </a:p>
          <a:p>
            <a:endParaRPr lang="en-CA" dirty="0"/>
          </a:p>
          <a:p>
            <a:r>
              <a:rPr lang="en-CA" dirty="0"/>
              <a:t>Nayebi, M.; </a:t>
            </a:r>
            <a:r>
              <a:rPr lang="en-CA" dirty="0" err="1"/>
              <a:t>Marbouti</a:t>
            </a:r>
            <a:r>
              <a:rPr lang="en-CA" dirty="0"/>
              <a:t>, M; </a:t>
            </a:r>
            <a:r>
              <a:rPr lang="en-CA" dirty="0" err="1"/>
              <a:t>Quapp</a:t>
            </a:r>
            <a:r>
              <a:rPr lang="en-CA" dirty="0"/>
              <a:t>, R; Maurer, F and Ruhe, G. “</a:t>
            </a:r>
            <a:r>
              <a:rPr lang="en-CA" dirty="0">
                <a:hlinkClick r:id="rId2"/>
              </a:rPr>
              <a:t>Crowdsourced Exploration of Mobile App Features: A Case Study of the Fort McMurray Wildfire</a:t>
            </a:r>
            <a:r>
              <a:rPr lang="en-CA" dirty="0"/>
              <a:t>”. In </a:t>
            </a:r>
            <a:r>
              <a:rPr lang="en-CA" i="1" dirty="0"/>
              <a:t>Proceedings of the 39th International Conference on Software Engineering (ICSE)</a:t>
            </a:r>
            <a:r>
              <a:rPr lang="en-CA" dirty="0"/>
              <a:t>. ACM, 2017.</a:t>
            </a:r>
          </a:p>
          <a:p>
            <a:endParaRPr lang="en-CA" dirty="0"/>
          </a:p>
        </p:txBody>
      </p:sp>
      <p:sp>
        <p:nvSpPr>
          <p:cNvPr id="4" name="Slide Number Placeholder 3">
            <a:extLst>
              <a:ext uri="{FF2B5EF4-FFF2-40B4-BE49-F238E27FC236}">
                <a16:creationId xmlns="" xmlns:a16="http://schemas.microsoft.com/office/drawing/2014/main" id="{80A6DABB-B956-4812-BB7B-490EB4E24928}"/>
              </a:ext>
            </a:extLst>
          </p:cNvPr>
          <p:cNvSpPr>
            <a:spLocks noGrp="1"/>
          </p:cNvSpPr>
          <p:nvPr>
            <p:ph type="sldNum" sz="quarter" idx="10"/>
          </p:nvPr>
        </p:nvSpPr>
        <p:spPr/>
        <p:txBody>
          <a:bodyPr/>
          <a:lstStyle/>
          <a:p>
            <a:pPr>
              <a:defRPr/>
            </a:pPr>
            <a:fld id="{5579BAB2-D80A-42EF-88EC-FDB6C133F113}" type="slidenum">
              <a:rPr lang="fr-CA" altLang="en-US" smtClean="0"/>
              <a:pPr>
                <a:defRPr/>
              </a:pPr>
              <a:t>166</a:t>
            </a:fld>
            <a:endParaRPr lang="fr-CA" altLang="en-US"/>
          </a:p>
        </p:txBody>
      </p:sp>
    </p:spTree>
    <p:extLst>
      <p:ext uri="{BB962C8B-B14F-4D97-AF65-F5344CB8AC3E}">
        <p14:creationId xmlns:p14="http://schemas.microsoft.com/office/powerpoint/2010/main" val="272395677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98BF33-8EBF-4DA6-9C3D-EAB4306708C2}"/>
              </a:ext>
            </a:extLst>
          </p:cNvPr>
          <p:cNvSpPr>
            <a:spLocks noGrp="1"/>
          </p:cNvSpPr>
          <p:nvPr>
            <p:ph type="title"/>
          </p:nvPr>
        </p:nvSpPr>
        <p:spPr/>
        <p:txBody>
          <a:bodyPr/>
          <a:lstStyle/>
          <a:p>
            <a:r>
              <a:rPr lang="en-CA" dirty="0"/>
              <a:t>Sample Crowdsourced Requirements</a:t>
            </a:r>
          </a:p>
        </p:txBody>
      </p:sp>
      <p:sp>
        <p:nvSpPr>
          <p:cNvPr id="3" name="Content Placeholder 2">
            <a:extLst>
              <a:ext uri="{FF2B5EF4-FFF2-40B4-BE49-F238E27FC236}">
                <a16:creationId xmlns="" xmlns:a16="http://schemas.microsoft.com/office/drawing/2014/main" id="{CD410CEF-1E16-4A40-AADF-FBF5AEFEDBB6}"/>
              </a:ext>
            </a:extLst>
          </p:cNvPr>
          <p:cNvSpPr>
            <a:spLocks noGrp="1"/>
          </p:cNvSpPr>
          <p:nvPr>
            <p:ph idx="1"/>
          </p:nvPr>
        </p:nvSpPr>
        <p:spPr/>
        <p:txBody>
          <a:bodyPr/>
          <a:lstStyle/>
          <a:p>
            <a:pPr>
              <a:lnSpc>
                <a:spcPct val="100000"/>
              </a:lnSpc>
              <a:spcBef>
                <a:spcPts val="0"/>
              </a:spcBef>
            </a:pPr>
            <a:r>
              <a:rPr lang="en-CA" dirty="0"/>
              <a:t>Top 10 in-demand features based on the analysis of nearly 70,000 tweets related to the Fort McMurray fires</a:t>
            </a:r>
          </a:p>
          <a:p>
            <a:pPr lvl="1">
              <a:lnSpc>
                <a:spcPct val="100000"/>
              </a:lnSpc>
              <a:spcBef>
                <a:spcPts val="0"/>
              </a:spcBef>
            </a:pPr>
            <a:r>
              <a:rPr lang="en-CA" dirty="0"/>
              <a:t>Fire alarm notification</a:t>
            </a:r>
          </a:p>
          <a:p>
            <a:pPr lvl="1">
              <a:lnSpc>
                <a:spcPct val="100000"/>
              </a:lnSpc>
              <a:spcBef>
                <a:spcPts val="0"/>
              </a:spcBef>
            </a:pPr>
            <a:r>
              <a:rPr lang="en-CA" dirty="0"/>
              <a:t>Food and water requests and resource</a:t>
            </a:r>
          </a:p>
          <a:p>
            <a:pPr lvl="1">
              <a:lnSpc>
                <a:spcPct val="100000"/>
              </a:lnSpc>
              <a:spcBef>
                <a:spcPts val="0"/>
              </a:spcBef>
            </a:pPr>
            <a:r>
              <a:rPr lang="en-CA" dirty="0"/>
              <a:t>Emergency maintenance service</a:t>
            </a:r>
          </a:p>
          <a:p>
            <a:pPr lvl="1">
              <a:lnSpc>
                <a:spcPct val="100000"/>
              </a:lnSpc>
              <a:spcBef>
                <a:spcPts val="0"/>
              </a:spcBef>
            </a:pPr>
            <a:r>
              <a:rPr lang="en-CA" dirty="0"/>
              <a:t>Send emergency text messages</a:t>
            </a:r>
          </a:p>
          <a:p>
            <a:pPr lvl="1">
              <a:lnSpc>
                <a:spcPct val="100000"/>
              </a:lnSpc>
              <a:spcBef>
                <a:spcPts val="0"/>
              </a:spcBef>
            </a:pPr>
            <a:r>
              <a:rPr lang="en-CA" dirty="0"/>
              <a:t>Safety guidelines</a:t>
            </a:r>
          </a:p>
          <a:p>
            <a:pPr lvl="1">
              <a:lnSpc>
                <a:spcPct val="100000"/>
              </a:lnSpc>
              <a:spcBef>
                <a:spcPts val="0"/>
              </a:spcBef>
            </a:pPr>
            <a:r>
              <a:rPr lang="en-CA" dirty="0"/>
              <a:t>Fire and safeness warning</a:t>
            </a:r>
          </a:p>
          <a:p>
            <a:pPr lvl="1">
              <a:lnSpc>
                <a:spcPct val="100000"/>
              </a:lnSpc>
              <a:spcBef>
                <a:spcPts val="0"/>
              </a:spcBef>
            </a:pPr>
            <a:r>
              <a:rPr lang="en-CA" dirty="0"/>
              <a:t>Request ambulance at a tap</a:t>
            </a:r>
          </a:p>
          <a:p>
            <a:pPr lvl="1">
              <a:lnSpc>
                <a:spcPct val="100000"/>
              </a:lnSpc>
              <a:spcBef>
                <a:spcPts val="0"/>
              </a:spcBef>
            </a:pPr>
            <a:r>
              <a:rPr lang="en-CA" dirty="0"/>
              <a:t>Find nearest gas station</a:t>
            </a:r>
          </a:p>
          <a:p>
            <a:pPr lvl="1">
              <a:lnSpc>
                <a:spcPct val="100000"/>
              </a:lnSpc>
              <a:spcBef>
                <a:spcPts val="0"/>
              </a:spcBef>
            </a:pPr>
            <a:r>
              <a:rPr lang="en-CA" dirty="0"/>
              <a:t>Emergency zones maps</a:t>
            </a:r>
          </a:p>
          <a:p>
            <a:pPr lvl="1">
              <a:lnSpc>
                <a:spcPct val="100000"/>
              </a:lnSpc>
              <a:spcBef>
                <a:spcPts val="0"/>
              </a:spcBef>
            </a:pPr>
            <a:r>
              <a:rPr lang="en-CA" dirty="0"/>
              <a:t>Find a medical centre</a:t>
            </a:r>
          </a:p>
          <a:p>
            <a:pPr>
              <a:lnSpc>
                <a:spcPct val="100000"/>
              </a:lnSpc>
              <a:spcBef>
                <a:spcPts val="0"/>
              </a:spcBef>
            </a:pPr>
            <a:r>
              <a:rPr lang="en-CA" dirty="0"/>
              <a:t>How many of these were found in the dozens of emergency apps on the market?</a:t>
            </a:r>
          </a:p>
          <a:p>
            <a:pPr lvl="1">
              <a:lnSpc>
                <a:spcPct val="100000"/>
              </a:lnSpc>
              <a:spcBef>
                <a:spcPts val="0"/>
              </a:spcBef>
            </a:pPr>
            <a:r>
              <a:rPr lang="en-CA" dirty="0"/>
              <a:t>None!</a:t>
            </a:r>
          </a:p>
          <a:p>
            <a:pPr>
              <a:lnSpc>
                <a:spcPct val="100000"/>
              </a:lnSpc>
              <a:spcBef>
                <a:spcPts val="0"/>
              </a:spcBef>
            </a:pPr>
            <a:r>
              <a:rPr lang="en-CA" dirty="0">
                <a:hlinkClick r:id="rId2"/>
              </a:rPr>
              <a:t>Fort McMurray wildfire tweets show key info missing during disasters: U of C</a:t>
            </a:r>
            <a:r>
              <a:rPr lang="en-CA" dirty="0"/>
              <a:t> (Global News, Jan 2017)</a:t>
            </a:r>
          </a:p>
          <a:p>
            <a:pPr>
              <a:lnSpc>
                <a:spcPct val="100000"/>
              </a:lnSpc>
              <a:spcBef>
                <a:spcPts val="0"/>
              </a:spcBef>
            </a:pPr>
            <a:endParaRPr lang="en-CA" dirty="0"/>
          </a:p>
        </p:txBody>
      </p:sp>
      <p:sp>
        <p:nvSpPr>
          <p:cNvPr id="4" name="Slide Number Placeholder 3">
            <a:extLst>
              <a:ext uri="{FF2B5EF4-FFF2-40B4-BE49-F238E27FC236}">
                <a16:creationId xmlns="" xmlns:a16="http://schemas.microsoft.com/office/drawing/2014/main" id="{B9F40F5D-43CA-4097-B6E0-54902D4FC7B6}"/>
              </a:ext>
            </a:extLst>
          </p:cNvPr>
          <p:cNvSpPr>
            <a:spLocks noGrp="1"/>
          </p:cNvSpPr>
          <p:nvPr>
            <p:ph type="sldNum" sz="quarter" idx="10"/>
          </p:nvPr>
        </p:nvSpPr>
        <p:spPr/>
        <p:txBody>
          <a:bodyPr/>
          <a:lstStyle/>
          <a:p>
            <a:pPr>
              <a:defRPr/>
            </a:pPr>
            <a:fld id="{5579BAB2-D80A-42EF-88EC-FDB6C133F113}" type="slidenum">
              <a:rPr lang="fr-CA" altLang="en-US" smtClean="0"/>
              <a:pPr>
                <a:defRPr/>
              </a:pPr>
              <a:t>167</a:t>
            </a:fld>
            <a:endParaRPr lang="fr-CA" altLang="en-US"/>
          </a:p>
        </p:txBody>
      </p:sp>
    </p:spTree>
    <p:extLst>
      <p:ext uri="{BB962C8B-B14F-4D97-AF65-F5344CB8AC3E}">
        <p14:creationId xmlns:p14="http://schemas.microsoft.com/office/powerpoint/2010/main" val="136002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D3ECCC-AFE2-4DBC-BF43-AB1D2880CBB8}"/>
              </a:ext>
            </a:extLst>
          </p:cNvPr>
          <p:cNvSpPr>
            <a:spLocks noGrp="1"/>
          </p:cNvSpPr>
          <p:nvPr>
            <p:ph type="title"/>
          </p:nvPr>
        </p:nvSpPr>
        <p:spPr/>
        <p:txBody>
          <a:bodyPr/>
          <a:lstStyle/>
          <a:p>
            <a:r>
              <a:rPr lang="en-CA" dirty="0"/>
              <a:t>Online Reviews as Data Sources for Requirements</a:t>
            </a:r>
          </a:p>
        </p:txBody>
      </p:sp>
      <p:sp>
        <p:nvSpPr>
          <p:cNvPr id="4" name="Slide Number Placeholder 3">
            <a:extLst>
              <a:ext uri="{FF2B5EF4-FFF2-40B4-BE49-F238E27FC236}">
                <a16:creationId xmlns="" xmlns:a16="http://schemas.microsoft.com/office/drawing/2014/main" id="{FDE6FE2B-0CE8-45F6-A7CA-04E5153EAD02}"/>
              </a:ext>
            </a:extLst>
          </p:cNvPr>
          <p:cNvSpPr>
            <a:spLocks noGrp="1"/>
          </p:cNvSpPr>
          <p:nvPr>
            <p:ph type="sldNum" sz="quarter" idx="10"/>
          </p:nvPr>
        </p:nvSpPr>
        <p:spPr/>
        <p:txBody>
          <a:bodyPr/>
          <a:lstStyle/>
          <a:p>
            <a:pPr>
              <a:defRPr/>
            </a:pPr>
            <a:fld id="{5579BAB2-D80A-42EF-88EC-FDB6C133F113}" type="slidenum">
              <a:rPr lang="fr-CA" altLang="en-US" smtClean="0"/>
              <a:pPr>
                <a:defRPr/>
              </a:pPr>
              <a:t>168</a:t>
            </a:fld>
            <a:endParaRPr lang="fr-CA" altLang="en-US"/>
          </a:p>
        </p:txBody>
      </p:sp>
      <p:pic>
        <p:nvPicPr>
          <p:cNvPr id="7" name="Content Placeholder 10">
            <a:extLst>
              <a:ext uri="{FF2B5EF4-FFF2-40B4-BE49-F238E27FC236}">
                <a16:creationId xmlns="" xmlns:a16="http://schemas.microsoft.com/office/drawing/2014/main" id="{6F880A5D-BC20-4D78-957D-C6E3C1DDA3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5258" y="927100"/>
            <a:ext cx="7991897" cy="5575300"/>
          </a:xfrm>
        </p:spPr>
      </p:pic>
    </p:spTree>
    <p:extLst>
      <p:ext uri="{BB962C8B-B14F-4D97-AF65-F5344CB8AC3E}">
        <p14:creationId xmlns:p14="http://schemas.microsoft.com/office/powerpoint/2010/main" val="224363030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E48A0C-D9C5-44EC-9D30-79959ED61524}"/>
              </a:ext>
            </a:extLst>
          </p:cNvPr>
          <p:cNvSpPr>
            <a:spLocks noGrp="1"/>
          </p:cNvSpPr>
          <p:nvPr>
            <p:ph type="title"/>
          </p:nvPr>
        </p:nvSpPr>
        <p:spPr/>
        <p:txBody>
          <a:bodyPr/>
          <a:lstStyle/>
          <a:p>
            <a:r>
              <a:rPr lang="en-CA" dirty="0"/>
              <a:t>Sentiment Analysis for Good/Bad Features</a:t>
            </a:r>
          </a:p>
        </p:txBody>
      </p:sp>
      <p:sp>
        <p:nvSpPr>
          <p:cNvPr id="4" name="Slide Number Placeholder 3">
            <a:extLst>
              <a:ext uri="{FF2B5EF4-FFF2-40B4-BE49-F238E27FC236}">
                <a16:creationId xmlns="" xmlns:a16="http://schemas.microsoft.com/office/drawing/2014/main" id="{AD6A3240-B4D6-486A-8A8B-D4DC0E4583F7}"/>
              </a:ext>
            </a:extLst>
          </p:cNvPr>
          <p:cNvSpPr>
            <a:spLocks noGrp="1"/>
          </p:cNvSpPr>
          <p:nvPr>
            <p:ph type="sldNum" sz="quarter" idx="10"/>
          </p:nvPr>
        </p:nvSpPr>
        <p:spPr/>
        <p:txBody>
          <a:bodyPr/>
          <a:lstStyle/>
          <a:p>
            <a:pPr>
              <a:defRPr/>
            </a:pPr>
            <a:fld id="{5579BAB2-D80A-42EF-88EC-FDB6C133F113}" type="slidenum">
              <a:rPr lang="fr-CA" altLang="en-US" smtClean="0"/>
              <a:pPr>
                <a:defRPr/>
              </a:pPr>
              <a:t>169</a:t>
            </a:fld>
            <a:endParaRPr lang="fr-CA" altLang="en-US"/>
          </a:p>
        </p:txBody>
      </p:sp>
      <p:pic>
        <p:nvPicPr>
          <p:cNvPr id="8" name="Content Placeholder 8">
            <a:extLst>
              <a:ext uri="{FF2B5EF4-FFF2-40B4-BE49-F238E27FC236}">
                <a16:creationId xmlns="" xmlns:a16="http://schemas.microsoft.com/office/drawing/2014/main" id="{085608A6-8966-41D4-B40F-BB1ED6819E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475" y="1059641"/>
            <a:ext cx="8907463" cy="5310218"/>
          </a:xfrm>
        </p:spPr>
      </p:pic>
    </p:spTree>
    <p:extLst>
      <p:ext uri="{BB962C8B-B14F-4D97-AF65-F5344CB8AC3E}">
        <p14:creationId xmlns:p14="http://schemas.microsoft.com/office/powerpoint/2010/main" val="3512605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a:lnSpc>
                <a:spcPct val="100000"/>
              </a:lnSpc>
              <a:spcBef>
                <a:spcPct val="0"/>
              </a:spcBef>
              <a:buClrTx/>
              <a:buSzTx/>
              <a:buFontTx/>
              <a:buNone/>
            </a:pPr>
            <a:fld id="{4D3983C4-665B-4A44-9821-BF7D0A80C2D8}" type="slidenum">
              <a:rPr lang="en-CA" altLang="en-US" sz="1200" smtClean="0"/>
              <a:pPr>
                <a:lnSpc>
                  <a:spcPct val="100000"/>
                </a:lnSpc>
                <a:spcBef>
                  <a:spcPct val="0"/>
                </a:spcBef>
                <a:buClrTx/>
                <a:buSzTx/>
                <a:buFontTx/>
                <a:buNone/>
              </a:pPr>
              <a:t>17</a:t>
            </a:fld>
            <a:endParaRPr lang="en-CA" altLang="en-US" sz="1200"/>
          </a:p>
        </p:txBody>
      </p:sp>
      <p:sp>
        <p:nvSpPr>
          <p:cNvPr id="17411" name="Rectangle 6"/>
          <p:cNvSpPr>
            <a:spLocks noGrp="1" noChangeArrowheads="1"/>
          </p:cNvSpPr>
          <p:nvPr>
            <p:ph type="title"/>
          </p:nvPr>
        </p:nvSpPr>
        <p:spPr/>
        <p:txBody>
          <a:bodyPr/>
          <a:lstStyle/>
          <a:p>
            <a:pPr eaLnBrk="1" hangingPunct="1"/>
            <a:r>
              <a:rPr lang="en-US" altLang="en-US"/>
              <a:t>Stakeholder – Domain Expert</a:t>
            </a:r>
          </a:p>
        </p:txBody>
      </p:sp>
      <p:sp>
        <p:nvSpPr>
          <p:cNvPr id="17412" name="Rectangle 7"/>
          <p:cNvSpPr>
            <a:spLocks noGrp="1" noChangeArrowheads="1"/>
          </p:cNvSpPr>
          <p:nvPr>
            <p:ph type="body" idx="1"/>
          </p:nvPr>
        </p:nvSpPr>
        <p:spPr/>
        <p:txBody>
          <a:bodyPr/>
          <a:lstStyle/>
          <a:p>
            <a:pPr eaLnBrk="1" hangingPunct="1"/>
            <a:r>
              <a:rPr lang="en-US" altLang="en-US" dirty="0"/>
              <a:t>Expert who knows the work involved</a:t>
            </a:r>
          </a:p>
          <a:p>
            <a:pPr eaLnBrk="1" hangingPunct="1"/>
            <a:endParaRPr lang="en-US" altLang="en-US" dirty="0"/>
          </a:p>
          <a:p>
            <a:pPr eaLnBrk="1" hangingPunct="1"/>
            <a:r>
              <a:rPr lang="en-US" altLang="en-US" dirty="0"/>
              <a:t>Familiar with the problem that the software must solve. For example:</a:t>
            </a:r>
          </a:p>
          <a:p>
            <a:pPr lvl="1" eaLnBrk="1" hangingPunct="1"/>
            <a:r>
              <a:rPr lang="en-US" altLang="en-US" dirty="0"/>
              <a:t>Financial expert for finance management software</a:t>
            </a:r>
          </a:p>
          <a:p>
            <a:pPr lvl="1" eaLnBrk="1" hangingPunct="1"/>
            <a:r>
              <a:rPr lang="en-US" altLang="en-US" dirty="0"/>
              <a:t>Aeronautical engineers for air navigation systems</a:t>
            </a:r>
          </a:p>
          <a:p>
            <a:pPr lvl="1" eaLnBrk="1" hangingPunct="1"/>
            <a:r>
              <a:rPr lang="en-US" altLang="en-US" dirty="0"/>
              <a:t>Meteorologist for weather forecasting system, etc…</a:t>
            </a:r>
            <a:br>
              <a:rPr lang="en-US" altLang="en-US" dirty="0"/>
            </a:br>
            <a:endParaRPr lang="en-US" altLang="en-US" dirty="0"/>
          </a:p>
          <a:p>
            <a:pPr eaLnBrk="1" hangingPunct="1"/>
            <a:r>
              <a:rPr lang="en-US" altLang="en-US" dirty="0"/>
              <a:t>Also knows the environment in which the product will be used</a:t>
            </a:r>
          </a:p>
        </p:txBody>
      </p:sp>
      <p:sp>
        <p:nvSpPr>
          <p:cNvPr id="17413" name="Text Box 8"/>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a:solidFill>
                  <a:srgbClr val="969696"/>
                </a:solidFill>
              </a:rPr>
              <a:t>Goals, Risks, and Challenges</a:t>
            </a:r>
            <a:r>
              <a:rPr lang="en-CA" altLang="en-US" sz="1200">
                <a:solidFill>
                  <a:schemeClr val="tx1"/>
                </a:solidFill>
              </a:rPr>
              <a:t>             </a:t>
            </a:r>
            <a:r>
              <a:rPr lang="en-CA" altLang="en-US" sz="1200" u="sng">
                <a:solidFill>
                  <a:schemeClr val="tx1"/>
                </a:solidFill>
              </a:rPr>
              <a:t>Sources of Requirements</a:t>
            </a:r>
            <a:r>
              <a:rPr lang="en-CA" altLang="en-US" sz="1200">
                <a:solidFill>
                  <a:srgbClr val="969696"/>
                </a:solidFill>
              </a:rPr>
              <a:t>             Requirements Elicitation Tasks             Elicitation Problems</a:t>
            </a:r>
          </a:p>
        </p:txBody>
      </p:sp>
    </p:spTree>
    <p:extLst>
      <p:ext uri="{BB962C8B-B14F-4D97-AF65-F5344CB8AC3E}">
        <p14:creationId xmlns:p14="http://schemas.microsoft.com/office/powerpoint/2010/main" val="268826503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868CB0-558C-4CBD-804C-2E37A6B5B188}"/>
              </a:ext>
            </a:extLst>
          </p:cNvPr>
          <p:cNvSpPr>
            <a:spLocks noGrp="1"/>
          </p:cNvSpPr>
          <p:nvPr>
            <p:ph type="title"/>
          </p:nvPr>
        </p:nvSpPr>
        <p:spPr/>
        <p:txBody>
          <a:bodyPr/>
          <a:lstStyle/>
          <a:p>
            <a:r>
              <a:rPr lang="en-CA" dirty="0"/>
              <a:t>Relevance of Review Data to RE</a:t>
            </a:r>
          </a:p>
        </p:txBody>
      </p:sp>
      <p:sp>
        <p:nvSpPr>
          <p:cNvPr id="4" name="Slide Number Placeholder 3">
            <a:extLst>
              <a:ext uri="{FF2B5EF4-FFF2-40B4-BE49-F238E27FC236}">
                <a16:creationId xmlns="" xmlns:a16="http://schemas.microsoft.com/office/drawing/2014/main" id="{82E23314-9B85-4D1D-BE59-851B51B321B4}"/>
              </a:ext>
            </a:extLst>
          </p:cNvPr>
          <p:cNvSpPr>
            <a:spLocks noGrp="1"/>
          </p:cNvSpPr>
          <p:nvPr>
            <p:ph type="sldNum" sz="quarter" idx="10"/>
          </p:nvPr>
        </p:nvSpPr>
        <p:spPr/>
        <p:txBody>
          <a:bodyPr/>
          <a:lstStyle/>
          <a:p>
            <a:pPr>
              <a:defRPr/>
            </a:pPr>
            <a:fld id="{5579BAB2-D80A-42EF-88EC-FDB6C133F113}" type="slidenum">
              <a:rPr lang="fr-CA" altLang="en-US" smtClean="0"/>
              <a:pPr>
                <a:defRPr/>
              </a:pPr>
              <a:t>170</a:t>
            </a:fld>
            <a:endParaRPr lang="fr-CA" altLang="en-US"/>
          </a:p>
        </p:txBody>
      </p:sp>
      <p:sp>
        <p:nvSpPr>
          <p:cNvPr id="6" name="Rectangle 5">
            <a:extLst>
              <a:ext uri="{FF2B5EF4-FFF2-40B4-BE49-F238E27FC236}">
                <a16:creationId xmlns="" xmlns:a16="http://schemas.microsoft.com/office/drawing/2014/main" id="{CF770D48-AAC9-4318-A7FB-21EA72F1D472}"/>
              </a:ext>
            </a:extLst>
          </p:cNvPr>
          <p:cNvSpPr/>
          <p:nvPr/>
        </p:nvSpPr>
        <p:spPr>
          <a:xfrm>
            <a:off x="609600" y="5181600"/>
            <a:ext cx="7772400" cy="1323439"/>
          </a:xfrm>
          <a:prstGeom prst="rect">
            <a:avLst/>
          </a:prstGeom>
        </p:spPr>
        <p:txBody>
          <a:bodyPr wrap="square">
            <a:spAutoFit/>
          </a:bodyPr>
          <a:lstStyle/>
          <a:p>
            <a:pPr marL="285750" lvl="0" indent="-285750" eaLnBrk="0" hangingPunct="0">
              <a:spcBef>
                <a:spcPct val="0"/>
              </a:spcBef>
              <a:buFont typeface="Arial" panose="020B0604020202020204" pitchFamily="34" charset="0"/>
              <a:buChar char="•"/>
            </a:pPr>
            <a:r>
              <a:rPr lang="en-CA" dirty="0">
                <a:solidFill>
                  <a:srgbClr val="000000"/>
                </a:solidFill>
                <a:latin typeface="Arial"/>
              </a:rPr>
              <a:t>Walid Maalej, </a:t>
            </a:r>
            <a:r>
              <a:rPr lang="en-CA" dirty="0" err="1">
                <a:solidFill>
                  <a:srgbClr val="000000"/>
                </a:solidFill>
                <a:latin typeface="Arial"/>
                <a:hlinkClick r:id="rId2"/>
              </a:rPr>
              <a:t>Zijad</a:t>
            </a:r>
            <a:r>
              <a:rPr lang="en-CA" dirty="0">
                <a:solidFill>
                  <a:srgbClr val="000000"/>
                </a:solidFill>
                <a:latin typeface="Arial"/>
                <a:hlinkClick r:id="rId2"/>
              </a:rPr>
              <a:t> </a:t>
            </a:r>
            <a:r>
              <a:rPr lang="en-CA" dirty="0" err="1">
                <a:solidFill>
                  <a:srgbClr val="000000"/>
                </a:solidFill>
                <a:latin typeface="Arial"/>
                <a:hlinkClick r:id="rId2"/>
              </a:rPr>
              <a:t>Kurtanovic</a:t>
            </a:r>
            <a:r>
              <a:rPr lang="en-CA" dirty="0">
                <a:solidFill>
                  <a:srgbClr val="000000"/>
                </a:solidFill>
                <a:latin typeface="Arial"/>
              </a:rPr>
              <a:t>, </a:t>
            </a:r>
            <a:r>
              <a:rPr lang="en-CA" dirty="0" err="1">
                <a:solidFill>
                  <a:srgbClr val="000000"/>
                </a:solidFill>
                <a:latin typeface="Arial"/>
                <a:hlinkClick r:id="rId3"/>
              </a:rPr>
              <a:t>Hadeer</a:t>
            </a:r>
            <a:r>
              <a:rPr lang="en-CA" dirty="0">
                <a:solidFill>
                  <a:srgbClr val="000000"/>
                </a:solidFill>
                <a:latin typeface="Arial"/>
                <a:hlinkClick r:id="rId3"/>
              </a:rPr>
              <a:t> Nabil</a:t>
            </a:r>
            <a:r>
              <a:rPr lang="en-CA" dirty="0">
                <a:solidFill>
                  <a:srgbClr val="000000"/>
                </a:solidFill>
                <a:latin typeface="Arial"/>
              </a:rPr>
              <a:t>, </a:t>
            </a:r>
            <a:r>
              <a:rPr lang="en-CA" dirty="0">
                <a:solidFill>
                  <a:srgbClr val="000000"/>
                </a:solidFill>
                <a:latin typeface="Arial"/>
                <a:hlinkClick r:id="rId4"/>
              </a:rPr>
              <a:t>Christoph Stanik</a:t>
            </a:r>
            <a:r>
              <a:rPr lang="en-CA" dirty="0">
                <a:solidFill>
                  <a:srgbClr val="000000"/>
                </a:solidFill>
                <a:latin typeface="Arial"/>
              </a:rPr>
              <a:t>: </a:t>
            </a:r>
            <a:r>
              <a:rPr lang="en-CA" b="1" dirty="0">
                <a:solidFill>
                  <a:srgbClr val="000000"/>
                </a:solidFill>
                <a:latin typeface="Arial"/>
              </a:rPr>
              <a:t>On the automatic classification of app reviews.</a:t>
            </a:r>
            <a:r>
              <a:rPr lang="en-CA" dirty="0">
                <a:solidFill>
                  <a:srgbClr val="000000"/>
                </a:solidFill>
                <a:latin typeface="Arial"/>
              </a:rPr>
              <a:t> </a:t>
            </a:r>
            <a:r>
              <a:rPr lang="en-CA" dirty="0" err="1">
                <a:solidFill>
                  <a:srgbClr val="000000"/>
                </a:solidFill>
                <a:latin typeface="Arial"/>
                <a:hlinkClick r:id="rId5"/>
              </a:rPr>
              <a:t>Requir</a:t>
            </a:r>
            <a:r>
              <a:rPr lang="en-CA" dirty="0">
                <a:solidFill>
                  <a:srgbClr val="000000"/>
                </a:solidFill>
                <a:latin typeface="Arial"/>
                <a:hlinkClick r:id="rId5"/>
              </a:rPr>
              <a:t>. Eng. 21(3)</a:t>
            </a:r>
            <a:r>
              <a:rPr lang="en-CA" dirty="0">
                <a:solidFill>
                  <a:srgbClr val="000000"/>
                </a:solidFill>
                <a:latin typeface="Arial"/>
              </a:rPr>
              <a:t>: 311-331 (2016)</a:t>
            </a:r>
          </a:p>
          <a:p>
            <a:pPr marL="285750" lvl="0" indent="-285750" eaLnBrk="0" hangingPunct="0">
              <a:spcBef>
                <a:spcPct val="0"/>
              </a:spcBef>
              <a:buFont typeface="Arial" panose="020B0604020202020204" pitchFamily="34" charset="0"/>
              <a:buChar char="•"/>
            </a:pPr>
            <a:r>
              <a:rPr lang="en-CA" dirty="0" err="1">
                <a:solidFill>
                  <a:srgbClr val="000000"/>
                </a:solidFill>
                <a:latin typeface="Arial"/>
              </a:rPr>
              <a:t>Emitza</a:t>
            </a:r>
            <a:r>
              <a:rPr lang="en-CA" dirty="0">
                <a:solidFill>
                  <a:srgbClr val="000000"/>
                </a:solidFill>
                <a:latin typeface="Arial"/>
              </a:rPr>
              <a:t> Guzman, Walid Maalej: </a:t>
            </a:r>
            <a:r>
              <a:rPr lang="en-CA" b="1" dirty="0">
                <a:solidFill>
                  <a:srgbClr val="000000"/>
                </a:solidFill>
                <a:latin typeface="Arial"/>
              </a:rPr>
              <a:t>How Do Users Like This Feature? A Fine Grained Sentiment Analysis of App Reviews</a:t>
            </a:r>
            <a:r>
              <a:rPr lang="en-CA" dirty="0">
                <a:solidFill>
                  <a:srgbClr val="000000"/>
                </a:solidFill>
                <a:latin typeface="Arial"/>
              </a:rPr>
              <a:t>. RE 2014: 153-162 (2014)</a:t>
            </a:r>
          </a:p>
          <a:p>
            <a:pPr marL="285750" lvl="0" indent="-285750" eaLnBrk="0" hangingPunct="0">
              <a:spcBef>
                <a:spcPct val="0"/>
              </a:spcBef>
              <a:buFont typeface="Arial" panose="020B0604020202020204" pitchFamily="34" charset="0"/>
              <a:buChar char="•"/>
            </a:pPr>
            <a:r>
              <a:rPr lang="en-CA" dirty="0">
                <a:solidFill>
                  <a:srgbClr val="000000"/>
                </a:solidFill>
                <a:latin typeface="Arial"/>
              </a:rPr>
              <a:t>Workshops</a:t>
            </a:r>
            <a:r>
              <a:rPr lang="en-CA" b="1" dirty="0">
                <a:solidFill>
                  <a:srgbClr val="000000"/>
                </a:solidFill>
                <a:latin typeface="Arial"/>
              </a:rPr>
              <a:t>: </a:t>
            </a:r>
            <a:r>
              <a:rPr lang="en-CA" b="1" dirty="0">
                <a:solidFill>
                  <a:srgbClr val="000000"/>
                </a:solidFill>
                <a:latin typeface="Arial"/>
                <a:hlinkClick r:id="rId6"/>
              </a:rPr>
              <a:t>Crowd Requirements Engineering</a:t>
            </a:r>
            <a:r>
              <a:rPr lang="en-CA" b="1" dirty="0">
                <a:solidFill>
                  <a:srgbClr val="000000"/>
                </a:solidFill>
                <a:latin typeface="Arial"/>
              </a:rPr>
              <a:t> </a:t>
            </a:r>
            <a:r>
              <a:rPr lang="en-CA" dirty="0">
                <a:solidFill>
                  <a:srgbClr val="000000"/>
                </a:solidFill>
                <a:latin typeface="Arial"/>
              </a:rPr>
              <a:t>(2 so far)</a:t>
            </a:r>
          </a:p>
        </p:txBody>
      </p:sp>
      <p:pic>
        <p:nvPicPr>
          <p:cNvPr id="8" name="Content Placeholder 9">
            <a:extLst>
              <a:ext uri="{FF2B5EF4-FFF2-40B4-BE49-F238E27FC236}">
                <a16:creationId xmlns="" xmlns:a16="http://schemas.microsoft.com/office/drawing/2014/main" id="{A159CA42-6C5E-4E25-A048-8843CE056BAE}"/>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1470819" y="905988"/>
            <a:ext cx="6200775" cy="4095750"/>
          </a:xfrm>
        </p:spPr>
      </p:pic>
    </p:spTree>
    <p:extLst>
      <p:ext uri="{BB962C8B-B14F-4D97-AF65-F5344CB8AC3E}">
        <p14:creationId xmlns:p14="http://schemas.microsoft.com/office/powerpoint/2010/main" val="216539652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Elicitation Quiz</a:t>
            </a:r>
          </a:p>
        </p:txBody>
      </p:sp>
      <p:sp>
        <p:nvSpPr>
          <p:cNvPr id="3" name="Content Placeholder 2"/>
          <p:cNvSpPr>
            <a:spLocks noGrp="1"/>
          </p:cNvSpPr>
          <p:nvPr>
            <p:ph idx="1"/>
          </p:nvPr>
        </p:nvSpPr>
        <p:spPr/>
        <p:txBody>
          <a:bodyPr/>
          <a:lstStyle/>
          <a:p>
            <a:r>
              <a:rPr lang="en-CA" dirty="0"/>
              <a:t>Name three important challenges of requirements elicitation</a:t>
            </a:r>
          </a:p>
          <a:p>
            <a:r>
              <a:rPr lang="en-CA" dirty="0"/>
              <a:t>Name five types of stakeholders for the Candy Crush game</a:t>
            </a:r>
          </a:p>
          <a:p>
            <a:r>
              <a:rPr lang="en-CA" dirty="0"/>
              <a:t>Why should we analyse existing systems?</a:t>
            </a:r>
          </a:p>
          <a:p>
            <a:r>
              <a:rPr lang="en-CA" dirty="0"/>
              <a:t>What is to plan in an interview?</a:t>
            </a:r>
          </a:p>
          <a:p>
            <a:r>
              <a:rPr lang="en-CA" dirty="0"/>
              <a:t>In a questionnaire, what question would you ask to find out to what extent SEG3101 has enough exercises?</a:t>
            </a:r>
          </a:p>
          <a:p>
            <a:r>
              <a:rPr lang="en-CA" dirty="0"/>
              <a:t>What are the benefits/drawbacks of low-fidelity prototypes?</a:t>
            </a:r>
          </a:p>
          <a:p>
            <a:r>
              <a:rPr lang="en-CA" dirty="0"/>
              <a:t>When are use cases more appropriate than user stories?</a:t>
            </a:r>
          </a:p>
          <a:p>
            <a:pPr lvl="1"/>
            <a:r>
              <a:rPr lang="en-CA" dirty="0"/>
              <a:t>What if many distributed stakeholders with divergent interests?</a:t>
            </a:r>
          </a:p>
          <a:p>
            <a:pPr lvl="1"/>
            <a:r>
              <a:rPr lang="en-CA" dirty="0">
                <a:hlinkClick r:id="rId2"/>
              </a:rPr>
              <a:t>http://www.astadia.com/blog/mis-using-user-stories-agile-projects/</a:t>
            </a:r>
            <a:r>
              <a:rPr lang="en-CA" dirty="0"/>
              <a:t> </a:t>
            </a:r>
          </a:p>
          <a:p>
            <a:r>
              <a:rPr lang="en-CA" dirty="0"/>
              <a:t>What kind of quality requirements are misuse cases good at </a:t>
            </a:r>
            <a:r>
              <a:rPr lang="en-CA" dirty="0" err="1"/>
              <a:t>elicitating</a:t>
            </a:r>
            <a:r>
              <a:rPr lang="en-CA" dirty="0"/>
              <a:t>?</a:t>
            </a:r>
          </a:p>
          <a:p>
            <a:r>
              <a:rPr lang="en-CA" dirty="0"/>
              <a:t>How does Candy Crush use usage data to discover and quantify requirements?</a:t>
            </a:r>
          </a:p>
        </p:txBody>
      </p:sp>
      <p:sp>
        <p:nvSpPr>
          <p:cNvPr id="4" name="Slide Number Placeholder 3"/>
          <p:cNvSpPr>
            <a:spLocks noGrp="1"/>
          </p:cNvSpPr>
          <p:nvPr>
            <p:ph type="sldNum" sz="quarter" idx="10"/>
          </p:nvPr>
        </p:nvSpPr>
        <p:spPr/>
        <p:txBody>
          <a:bodyPr/>
          <a:lstStyle/>
          <a:p>
            <a:pPr>
              <a:defRPr/>
            </a:pPr>
            <a:fld id="{82D37A84-5577-4B99-AE2A-1A4F758610C4}" type="slidenum">
              <a:rPr lang="en-CA" smtClean="0"/>
              <a:pPr>
                <a:defRPr/>
              </a:pPr>
              <a:t>171</a:t>
            </a:fld>
            <a:endParaRPr lang="en-CA"/>
          </a:p>
        </p:txBody>
      </p:sp>
    </p:spTree>
    <p:extLst>
      <p:ext uri="{BB962C8B-B14F-4D97-AF65-F5344CB8AC3E}">
        <p14:creationId xmlns:p14="http://schemas.microsoft.com/office/powerpoint/2010/main" val="3101901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a:lnSpc>
                <a:spcPct val="100000"/>
              </a:lnSpc>
              <a:spcBef>
                <a:spcPct val="0"/>
              </a:spcBef>
              <a:buClrTx/>
              <a:buSzTx/>
              <a:buFontTx/>
              <a:buNone/>
            </a:pPr>
            <a:fld id="{FF37F459-4460-4FF0-B777-9A430C23B11B}" type="slidenum">
              <a:rPr lang="en-CA" altLang="en-US" sz="1200" smtClean="0"/>
              <a:pPr>
                <a:lnSpc>
                  <a:spcPct val="100000"/>
                </a:lnSpc>
                <a:spcBef>
                  <a:spcPct val="0"/>
                </a:spcBef>
                <a:buClrTx/>
                <a:buSzTx/>
                <a:buFontTx/>
                <a:buNone/>
              </a:pPr>
              <a:t>18</a:t>
            </a:fld>
            <a:endParaRPr lang="en-CA" altLang="en-US" sz="1200"/>
          </a:p>
        </p:txBody>
      </p:sp>
      <p:sp>
        <p:nvSpPr>
          <p:cNvPr id="18435" name="Rectangle 4"/>
          <p:cNvSpPr>
            <a:spLocks noGrp="1" noChangeArrowheads="1"/>
          </p:cNvSpPr>
          <p:nvPr>
            <p:ph type="title"/>
          </p:nvPr>
        </p:nvSpPr>
        <p:spPr/>
        <p:txBody>
          <a:bodyPr/>
          <a:lstStyle/>
          <a:p>
            <a:pPr eaLnBrk="1" hangingPunct="1"/>
            <a:r>
              <a:rPr lang="en-US" altLang="en-US"/>
              <a:t>Stakeholder – Software Engineer</a:t>
            </a:r>
          </a:p>
        </p:txBody>
      </p:sp>
      <p:sp>
        <p:nvSpPr>
          <p:cNvPr id="18436" name="Rectangle 5"/>
          <p:cNvSpPr>
            <a:spLocks noGrp="1" noChangeArrowheads="1"/>
          </p:cNvSpPr>
          <p:nvPr>
            <p:ph type="body" idx="1"/>
          </p:nvPr>
        </p:nvSpPr>
        <p:spPr/>
        <p:txBody>
          <a:bodyPr/>
          <a:lstStyle/>
          <a:p>
            <a:pPr eaLnBrk="1" hangingPunct="1"/>
            <a:r>
              <a:rPr lang="en-US" altLang="en-US"/>
              <a:t>Expert who knows the technology and process</a:t>
            </a:r>
          </a:p>
          <a:p>
            <a:pPr eaLnBrk="1" hangingPunct="1"/>
            <a:endParaRPr lang="en-US" altLang="en-US"/>
          </a:p>
          <a:p>
            <a:pPr eaLnBrk="1" hangingPunct="1"/>
            <a:r>
              <a:rPr lang="en-US" altLang="en-US"/>
              <a:t>Determines if the project is technically and economically feasible</a:t>
            </a:r>
          </a:p>
          <a:p>
            <a:pPr eaLnBrk="1" hangingPunct="1"/>
            <a:r>
              <a:rPr lang="en-US" altLang="en-US"/>
              <a:t>Specifically estimates the cost and time of product development</a:t>
            </a:r>
          </a:p>
          <a:p>
            <a:pPr eaLnBrk="1" hangingPunct="1"/>
            <a:r>
              <a:rPr lang="en-US" altLang="en-US"/>
              <a:t>Educates the buyer/client on the latest and innovative hardware or software, and recommends new features that will benefit from these technologies</a:t>
            </a:r>
          </a:p>
        </p:txBody>
      </p:sp>
      <p:sp>
        <p:nvSpPr>
          <p:cNvPr id="18437" name="Text Box 6"/>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a:solidFill>
                  <a:srgbClr val="969696"/>
                </a:solidFill>
              </a:rPr>
              <a:t>Goals, Risks, and Challenges</a:t>
            </a:r>
            <a:r>
              <a:rPr lang="en-CA" altLang="en-US" sz="1200">
                <a:solidFill>
                  <a:schemeClr val="tx1"/>
                </a:solidFill>
              </a:rPr>
              <a:t>             </a:t>
            </a:r>
            <a:r>
              <a:rPr lang="en-CA" altLang="en-US" sz="1200" u="sng">
                <a:solidFill>
                  <a:schemeClr val="tx1"/>
                </a:solidFill>
              </a:rPr>
              <a:t>Sources of Requirements</a:t>
            </a:r>
            <a:r>
              <a:rPr lang="en-CA" altLang="en-US" sz="1200">
                <a:solidFill>
                  <a:srgbClr val="969696"/>
                </a:solidFill>
              </a:rPr>
              <a:t>             Requirements Elicitation Tasks             Elicitation Problems</a:t>
            </a:r>
          </a:p>
        </p:txBody>
      </p:sp>
    </p:spTree>
    <p:extLst>
      <p:ext uri="{BB962C8B-B14F-4D97-AF65-F5344CB8AC3E}">
        <p14:creationId xmlns:p14="http://schemas.microsoft.com/office/powerpoint/2010/main" val="1216517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a:lnSpc>
                <a:spcPct val="100000"/>
              </a:lnSpc>
              <a:spcBef>
                <a:spcPct val="0"/>
              </a:spcBef>
              <a:buClrTx/>
              <a:buSzTx/>
              <a:buFontTx/>
              <a:buNone/>
            </a:pPr>
            <a:fld id="{10975AEB-B0E3-4C40-977B-35D138D296DA}" type="slidenum">
              <a:rPr lang="en-CA" altLang="en-US" sz="1200" smtClean="0"/>
              <a:pPr>
                <a:lnSpc>
                  <a:spcPct val="100000"/>
                </a:lnSpc>
                <a:spcBef>
                  <a:spcPct val="0"/>
                </a:spcBef>
                <a:buClrTx/>
                <a:buSzTx/>
                <a:buFontTx/>
                <a:buNone/>
              </a:pPr>
              <a:t>19</a:t>
            </a:fld>
            <a:endParaRPr lang="en-CA" altLang="en-US" sz="1200"/>
          </a:p>
        </p:txBody>
      </p:sp>
      <p:sp>
        <p:nvSpPr>
          <p:cNvPr id="19459" name="Rectangle 4"/>
          <p:cNvSpPr>
            <a:spLocks noGrp="1" noChangeArrowheads="1"/>
          </p:cNvSpPr>
          <p:nvPr>
            <p:ph type="title"/>
          </p:nvPr>
        </p:nvSpPr>
        <p:spPr/>
        <p:txBody>
          <a:bodyPr/>
          <a:lstStyle/>
          <a:p>
            <a:pPr eaLnBrk="1" hangingPunct="1"/>
            <a:r>
              <a:rPr lang="en-US" altLang="en-US"/>
              <a:t>Stakeholder – Others</a:t>
            </a:r>
          </a:p>
        </p:txBody>
      </p:sp>
      <p:sp>
        <p:nvSpPr>
          <p:cNvPr id="19460" name="Rectangle 5"/>
          <p:cNvSpPr>
            <a:spLocks noGrp="1" noChangeArrowheads="1"/>
          </p:cNvSpPr>
          <p:nvPr>
            <p:ph type="body" idx="1"/>
          </p:nvPr>
        </p:nvSpPr>
        <p:spPr/>
        <p:txBody>
          <a:bodyPr/>
          <a:lstStyle/>
          <a:p>
            <a:pPr eaLnBrk="1" hangingPunct="1"/>
            <a:r>
              <a:rPr lang="en-US" altLang="en-US" dirty="0"/>
              <a:t>Inspector</a:t>
            </a:r>
          </a:p>
          <a:p>
            <a:pPr lvl="1" eaLnBrk="1" hangingPunct="1"/>
            <a:r>
              <a:rPr lang="en-US" altLang="en-US" dirty="0"/>
              <a:t>An expert in governmental rules and safety relevant to the project</a:t>
            </a:r>
          </a:p>
          <a:p>
            <a:pPr lvl="1" eaLnBrk="1" hangingPunct="1"/>
            <a:r>
              <a:rPr lang="en-US" altLang="en-US" dirty="0"/>
              <a:t>Examples: safety inspectors, auditors, technical inspectors, government inspectors</a:t>
            </a:r>
          </a:p>
          <a:p>
            <a:pPr eaLnBrk="1" hangingPunct="1"/>
            <a:endParaRPr lang="en-US" altLang="en-US" dirty="0"/>
          </a:p>
          <a:p>
            <a:pPr eaLnBrk="1" hangingPunct="1"/>
            <a:r>
              <a:rPr lang="en-US" altLang="en-US" dirty="0"/>
              <a:t>Market research specialist</a:t>
            </a:r>
          </a:p>
          <a:p>
            <a:pPr lvl="1" eaLnBrk="1" hangingPunct="1"/>
            <a:r>
              <a:rPr lang="en-US" altLang="en-US" dirty="0"/>
              <a:t>Can play the role of the customer if the software is developed for the general public</a:t>
            </a:r>
          </a:p>
          <a:p>
            <a:pPr lvl="1" eaLnBrk="1" hangingPunct="1"/>
            <a:r>
              <a:rPr lang="en-US" altLang="en-US" dirty="0"/>
              <a:t>Expert who has studied the market to determine trends and needs of potential customers </a:t>
            </a:r>
          </a:p>
          <a:p>
            <a:pPr lvl="1" eaLnBrk="1" hangingPunct="1"/>
            <a:endParaRPr lang="en-US" altLang="en-US" dirty="0"/>
          </a:p>
        </p:txBody>
      </p:sp>
      <p:sp>
        <p:nvSpPr>
          <p:cNvPr id="19461" name="Text Box 6"/>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a:solidFill>
                  <a:srgbClr val="969696"/>
                </a:solidFill>
              </a:rPr>
              <a:t>Goals, Risks, and Challenges</a:t>
            </a:r>
            <a:r>
              <a:rPr lang="en-CA" altLang="en-US" sz="1200">
                <a:solidFill>
                  <a:schemeClr val="tx1"/>
                </a:solidFill>
              </a:rPr>
              <a:t>             </a:t>
            </a:r>
            <a:r>
              <a:rPr lang="en-CA" altLang="en-US" sz="1200" u="sng">
                <a:solidFill>
                  <a:schemeClr val="tx1"/>
                </a:solidFill>
              </a:rPr>
              <a:t>Sources of Requirements</a:t>
            </a:r>
            <a:r>
              <a:rPr lang="en-CA" altLang="en-US" sz="1200">
                <a:solidFill>
                  <a:srgbClr val="969696"/>
                </a:solidFill>
              </a:rPr>
              <a:t>             Requirements Elicitation Tasks             Elicitation Problems</a:t>
            </a:r>
          </a:p>
        </p:txBody>
      </p:sp>
    </p:spTree>
    <p:extLst>
      <p:ext uri="{BB962C8B-B14F-4D97-AF65-F5344CB8AC3E}">
        <p14:creationId xmlns:p14="http://schemas.microsoft.com/office/powerpoint/2010/main" val="2207178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a:lnSpc>
                <a:spcPct val="100000"/>
              </a:lnSpc>
              <a:spcBef>
                <a:spcPct val="0"/>
              </a:spcBef>
              <a:buClrTx/>
              <a:buSzTx/>
              <a:buFontTx/>
              <a:buNone/>
            </a:pPr>
            <a:fld id="{80DFC03E-C327-4B4C-A7A0-9B00441B265E}" type="slidenum">
              <a:rPr lang="en-CA" altLang="en-US" sz="1200" smtClean="0"/>
              <a:pPr>
                <a:lnSpc>
                  <a:spcPct val="100000"/>
                </a:lnSpc>
                <a:spcBef>
                  <a:spcPct val="0"/>
                </a:spcBef>
                <a:buClrTx/>
                <a:buSzTx/>
                <a:buFontTx/>
                <a:buNone/>
              </a:pPr>
              <a:t>2</a:t>
            </a:fld>
            <a:endParaRPr lang="en-CA" altLang="en-US" sz="1200"/>
          </a:p>
        </p:txBody>
      </p:sp>
      <p:sp>
        <p:nvSpPr>
          <p:cNvPr id="4099" name="Rectangle 4"/>
          <p:cNvSpPr>
            <a:spLocks noGrp="1" noChangeArrowheads="1"/>
          </p:cNvSpPr>
          <p:nvPr>
            <p:ph type="title"/>
          </p:nvPr>
        </p:nvSpPr>
        <p:spPr/>
        <p:txBody>
          <a:bodyPr/>
          <a:lstStyle/>
          <a:p>
            <a:pPr eaLnBrk="1" hangingPunct="1"/>
            <a:r>
              <a:rPr lang="en-CA" altLang="en-US"/>
              <a:t>Table of Contents</a:t>
            </a:r>
          </a:p>
        </p:txBody>
      </p:sp>
      <p:sp>
        <p:nvSpPr>
          <p:cNvPr id="4100" name="Rectangle 5"/>
          <p:cNvSpPr>
            <a:spLocks noGrp="1" noChangeArrowheads="1"/>
          </p:cNvSpPr>
          <p:nvPr>
            <p:ph type="body" idx="1"/>
          </p:nvPr>
        </p:nvSpPr>
        <p:spPr/>
        <p:txBody>
          <a:bodyPr/>
          <a:lstStyle/>
          <a:p>
            <a:pPr eaLnBrk="1" hangingPunct="1"/>
            <a:r>
              <a:rPr lang="en-CA" altLang="en-US" dirty="0"/>
              <a:t>Goals, Risks, and Challenges</a:t>
            </a:r>
          </a:p>
          <a:p>
            <a:pPr eaLnBrk="1" hangingPunct="1">
              <a:spcBef>
                <a:spcPct val="50000"/>
              </a:spcBef>
            </a:pPr>
            <a:r>
              <a:rPr lang="en-CA" altLang="en-US" dirty="0"/>
              <a:t>Sources of Requirements</a:t>
            </a:r>
            <a:endParaRPr lang="en-US" altLang="en-US" dirty="0"/>
          </a:p>
          <a:p>
            <a:pPr eaLnBrk="1" hangingPunct="1">
              <a:spcBef>
                <a:spcPct val="50000"/>
              </a:spcBef>
            </a:pPr>
            <a:r>
              <a:rPr lang="en-CA" altLang="en-US" dirty="0"/>
              <a:t>Requirements Elicitation Tasks</a:t>
            </a:r>
          </a:p>
          <a:p>
            <a:pPr eaLnBrk="1" hangingPunct="1">
              <a:spcBef>
                <a:spcPct val="50000"/>
              </a:spcBef>
            </a:pPr>
            <a:r>
              <a:rPr lang="en-CA" altLang="en-US" dirty="0"/>
              <a:t>Elicitation Problems</a:t>
            </a:r>
          </a:p>
          <a:p>
            <a:pPr eaLnBrk="1" hangingPunct="1">
              <a:spcBef>
                <a:spcPct val="50000"/>
              </a:spcBef>
            </a:pPr>
            <a:r>
              <a:rPr lang="en-CA" altLang="en-US" dirty="0"/>
              <a:t>Elicitation Techniques</a:t>
            </a:r>
            <a:endParaRPr lang="en-US" altLang="en-US" dirty="0"/>
          </a:p>
          <a:p>
            <a:pPr eaLnBrk="1" hangingPunct="1"/>
            <a:endParaRPr lang="en-US" altLang="en-US" dirty="0"/>
          </a:p>
          <a:p>
            <a:pPr eaLnBrk="1" hangingPunct="1"/>
            <a:r>
              <a:rPr lang="en-CA" altLang="en-US" dirty="0">
                <a:solidFill>
                  <a:srgbClr val="FF0000"/>
                </a:solidFill>
              </a:rPr>
              <a:t>I know that you believe that you understood what you think I said, but I am not sure you realize that what you heard is not what I meant.</a:t>
            </a:r>
            <a:r>
              <a:rPr lang="en-US" altLang="en-US" baseline="30000" dirty="0">
                <a:solidFill>
                  <a:schemeClr val="tx1"/>
                </a:solidFill>
              </a:rPr>
              <a:t>1</a:t>
            </a:r>
            <a:endParaRPr lang="fr-CA" altLang="en-US" baseline="30000" dirty="0">
              <a:solidFill>
                <a:schemeClr val="tx1"/>
              </a:solidFill>
            </a:endParaRPr>
          </a:p>
        </p:txBody>
      </p:sp>
      <p:sp>
        <p:nvSpPr>
          <p:cNvPr id="4101" name="Text Box 7"/>
          <p:cNvSpPr txBox="1">
            <a:spLocks noChangeArrowheads="1"/>
          </p:cNvSpPr>
          <p:nvPr/>
        </p:nvSpPr>
        <p:spPr bwMode="auto">
          <a:xfrm>
            <a:off x="117475" y="6086475"/>
            <a:ext cx="345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eaLnBrk="0" hangingPunct="0">
              <a:lnSpc>
                <a:spcPts val="2600"/>
              </a:lnSpc>
              <a:spcBef>
                <a:spcPts val="600"/>
              </a:spcBef>
              <a:buChar char="•"/>
              <a:defRPr sz="2000">
                <a:solidFill>
                  <a:srgbClr val="002654"/>
                </a:solidFill>
                <a:latin typeface="Arial" charset="0"/>
              </a:defRPr>
            </a:lvl2pPr>
            <a:lvl3pPr marL="1143000" indent="-228600" eaLnBrk="0" hangingPunct="0">
              <a:lnSpc>
                <a:spcPts val="2600"/>
              </a:lnSpc>
              <a:spcBef>
                <a:spcPts val="600"/>
              </a:spcBef>
              <a:buChar char="•"/>
              <a:defRPr>
                <a:solidFill>
                  <a:srgbClr val="002654"/>
                </a:solidFill>
                <a:latin typeface="Arial" charset="0"/>
              </a:defRPr>
            </a:lvl3pPr>
            <a:lvl4pPr marL="1600200" indent="-228600" eaLnBrk="0" hangingPunct="0">
              <a:lnSpc>
                <a:spcPts val="2600"/>
              </a:lnSpc>
              <a:spcBef>
                <a:spcPts val="600"/>
              </a:spcBef>
              <a:buChar char="•"/>
              <a:defRPr sz="1600">
                <a:solidFill>
                  <a:srgbClr val="002654"/>
                </a:solidFill>
                <a:latin typeface="Arial" charset="0"/>
              </a:defRPr>
            </a:lvl4pPr>
            <a:lvl5pPr marL="2057400" indent="-228600" eaLnBrk="0" hangingPunct="0">
              <a:lnSpc>
                <a:spcPct val="110000"/>
              </a:lnSpc>
              <a:spcBef>
                <a:spcPct val="30000"/>
              </a:spcBef>
              <a:defRPr sz="1200">
                <a:solidFill>
                  <a:srgbClr val="002654"/>
                </a:solidFill>
                <a:latin typeface="Arial" charset="0"/>
              </a:defRPr>
            </a:lvl5pPr>
            <a:lvl6pPr marL="2514600" indent="-228600" eaLnBrk="0" fontAlgn="base" hangingPunct="0">
              <a:lnSpc>
                <a:spcPct val="110000"/>
              </a:lnSpc>
              <a:spcBef>
                <a:spcPct val="30000"/>
              </a:spcBef>
              <a:spcAft>
                <a:spcPct val="0"/>
              </a:spcAft>
              <a:defRPr sz="1200">
                <a:solidFill>
                  <a:srgbClr val="002654"/>
                </a:solidFill>
                <a:latin typeface="Arial" charset="0"/>
              </a:defRPr>
            </a:lvl6pPr>
            <a:lvl7pPr marL="2971800" indent="-228600" eaLnBrk="0" fontAlgn="base" hangingPunct="0">
              <a:lnSpc>
                <a:spcPct val="110000"/>
              </a:lnSpc>
              <a:spcBef>
                <a:spcPct val="30000"/>
              </a:spcBef>
              <a:spcAft>
                <a:spcPct val="0"/>
              </a:spcAft>
              <a:defRPr sz="1200">
                <a:solidFill>
                  <a:srgbClr val="002654"/>
                </a:solidFill>
                <a:latin typeface="Arial" charset="0"/>
              </a:defRPr>
            </a:lvl7pPr>
            <a:lvl8pPr marL="3429000" indent="-228600" eaLnBrk="0" fontAlgn="base" hangingPunct="0">
              <a:lnSpc>
                <a:spcPct val="110000"/>
              </a:lnSpc>
              <a:spcBef>
                <a:spcPct val="30000"/>
              </a:spcBef>
              <a:spcAft>
                <a:spcPct val="0"/>
              </a:spcAft>
              <a:defRPr sz="1200">
                <a:solidFill>
                  <a:srgbClr val="002654"/>
                </a:solidFill>
                <a:latin typeface="Arial" charset="0"/>
              </a:defRPr>
            </a:lvl8pPr>
            <a:lvl9pPr marL="3886200" indent="-228600" eaLnBrk="0" fontAlgn="base" hangingPunct="0">
              <a:lnSpc>
                <a:spcPct val="110000"/>
              </a:lnSpc>
              <a:spcBef>
                <a:spcPct val="30000"/>
              </a:spcBef>
              <a:spcAft>
                <a:spcPct val="0"/>
              </a:spcAft>
              <a:defRPr sz="1200">
                <a:solidFill>
                  <a:srgbClr val="002654"/>
                </a:solidFill>
                <a:latin typeface="Arial" charset="0"/>
              </a:defRPr>
            </a:lvl9pPr>
          </a:lstStyle>
          <a:p>
            <a:pPr>
              <a:lnSpc>
                <a:spcPct val="100000"/>
              </a:lnSpc>
              <a:spcBef>
                <a:spcPct val="0"/>
              </a:spcBef>
              <a:buClrTx/>
              <a:buSzTx/>
              <a:buFontTx/>
              <a:buNone/>
            </a:pPr>
            <a:r>
              <a:rPr lang="en-CA" altLang="en-US" sz="1200" dirty="0">
                <a:solidFill>
                  <a:schemeClr val="tx1"/>
                </a:solidFill>
                <a:latin typeface="Times New Roman" pitchFamily="18" charset="0"/>
              </a:rPr>
              <a:t/>
            </a:r>
            <a:br>
              <a:rPr lang="en-CA" altLang="en-US" sz="1200" dirty="0">
                <a:solidFill>
                  <a:schemeClr val="tx1"/>
                </a:solidFill>
                <a:latin typeface="Times New Roman" pitchFamily="18" charset="0"/>
              </a:rPr>
            </a:br>
            <a:r>
              <a:rPr lang="en-CA" altLang="en-US" sz="1200" dirty="0">
                <a:solidFill>
                  <a:schemeClr val="tx1"/>
                </a:solidFill>
                <a:latin typeface="Times New Roman" pitchFamily="18" charset="0"/>
              </a:rPr>
              <a:t>[1] Robert McCloskey, State Department spokesman </a:t>
            </a:r>
          </a:p>
        </p:txBody>
      </p:sp>
    </p:spTree>
    <p:extLst>
      <p:ext uri="{BB962C8B-B14F-4D97-AF65-F5344CB8AC3E}">
        <p14:creationId xmlns:p14="http://schemas.microsoft.com/office/powerpoint/2010/main" val="1601526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a:lnSpc>
                <a:spcPct val="100000"/>
              </a:lnSpc>
              <a:spcBef>
                <a:spcPct val="0"/>
              </a:spcBef>
              <a:buClrTx/>
              <a:buSzTx/>
              <a:buFontTx/>
              <a:buNone/>
            </a:pPr>
            <a:fld id="{02C49258-94DD-4489-9D4F-9B19F71EC9C8}" type="slidenum">
              <a:rPr lang="en-CA" altLang="en-US" sz="1200" smtClean="0"/>
              <a:pPr>
                <a:lnSpc>
                  <a:spcPct val="100000"/>
                </a:lnSpc>
                <a:spcBef>
                  <a:spcPct val="0"/>
                </a:spcBef>
                <a:buClrTx/>
                <a:buSzTx/>
                <a:buFontTx/>
                <a:buNone/>
              </a:pPr>
              <a:t>20</a:t>
            </a:fld>
            <a:endParaRPr lang="en-CA" altLang="en-US" sz="1200"/>
          </a:p>
        </p:txBody>
      </p:sp>
      <p:sp>
        <p:nvSpPr>
          <p:cNvPr id="20483" name="Rectangle 4"/>
          <p:cNvSpPr>
            <a:spLocks noGrp="1" noChangeArrowheads="1"/>
          </p:cNvSpPr>
          <p:nvPr>
            <p:ph type="title"/>
          </p:nvPr>
        </p:nvSpPr>
        <p:spPr/>
        <p:txBody>
          <a:bodyPr/>
          <a:lstStyle/>
          <a:p>
            <a:pPr eaLnBrk="1" hangingPunct="1"/>
            <a:r>
              <a:rPr lang="en-US" altLang="en-US"/>
              <a:t>Stakeholder – Others</a:t>
            </a:r>
          </a:p>
        </p:txBody>
      </p:sp>
      <p:sp>
        <p:nvSpPr>
          <p:cNvPr id="20484" name="Rectangle 5"/>
          <p:cNvSpPr>
            <a:spLocks noGrp="1" noChangeArrowheads="1"/>
          </p:cNvSpPr>
          <p:nvPr>
            <p:ph type="body" idx="1"/>
          </p:nvPr>
        </p:nvSpPr>
        <p:spPr/>
        <p:txBody>
          <a:bodyPr/>
          <a:lstStyle/>
          <a:p>
            <a:pPr eaLnBrk="1" hangingPunct="1"/>
            <a:r>
              <a:rPr lang="en-US" altLang="en-US" dirty="0"/>
              <a:t>Lawyer</a:t>
            </a:r>
          </a:p>
          <a:p>
            <a:pPr lvl="1" eaLnBrk="1" hangingPunct="1"/>
            <a:r>
              <a:rPr lang="en-US" altLang="en-US" dirty="0"/>
              <a:t>Familiar with laws and legal aspects</a:t>
            </a:r>
          </a:p>
          <a:p>
            <a:pPr lvl="1" eaLnBrk="1" hangingPunct="1"/>
            <a:r>
              <a:rPr lang="en-US" altLang="en-US" dirty="0"/>
              <a:t>Standards relevant to the project</a:t>
            </a:r>
          </a:p>
          <a:p>
            <a:pPr eaLnBrk="1" hangingPunct="1"/>
            <a:r>
              <a:rPr lang="en-US" altLang="en-US" dirty="0"/>
              <a:t>Expert of systems that interact with the system to be built</a:t>
            </a:r>
          </a:p>
          <a:p>
            <a:pPr lvl="1" eaLnBrk="1" hangingPunct="1"/>
            <a:r>
              <a:rPr lang="en-US" altLang="en-US" dirty="0"/>
              <a:t>Knows the interfaces of the interacting systems</a:t>
            </a:r>
          </a:p>
          <a:p>
            <a:pPr lvl="1" eaLnBrk="1" hangingPunct="1"/>
            <a:r>
              <a:rPr lang="en-US" altLang="en-US" dirty="0"/>
              <a:t>May be interested in product features (if the product can help the interacting system to perform its tasks)</a:t>
            </a:r>
          </a:p>
          <a:p>
            <a:pPr eaLnBrk="1" hangingPunct="1"/>
            <a:r>
              <a:rPr lang="en-US" altLang="en-US" dirty="0"/>
              <a:t>Managers and decision-makers</a:t>
            </a:r>
          </a:p>
          <a:p>
            <a:pPr eaLnBrk="1" hangingPunct="1"/>
            <a:r>
              <a:rPr lang="en-US" altLang="en-US" dirty="0"/>
              <a:t>Others that bring added value</a:t>
            </a:r>
          </a:p>
          <a:p>
            <a:pPr lvl="1" eaLnBrk="1" hangingPunct="1"/>
            <a:r>
              <a:rPr lang="en-US" altLang="en-US" dirty="0"/>
              <a:t>People who will use your product as a basic building block</a:t>
            </a:r>
          </a:p>
          <a:p>
            <a:pPr lvl="1" eaLnBrk="1" hangingPunct="1"/>
            <a:r>
              <a:rPr lang="en-US" altLang="en-US" dirty="0"/>
              <a:t>User experience (UX) expert, negative stakeholders (competitor, hacker, …), regulators, unions, testers, interest groups, the “crowd”, etc.</a:t>
            </a:r>
          </a:p>
        </p:txBody>
      </p:sp>
      <p:sp>
        <p:nvSpPr>
          <p:cNvPr id="20485" name="Text Box 6"/>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dirty="0">
                <a:solidFill>
                  <a:srgbClr val="969696"/>
                </a:solidFill>
              </a:rPr>
              <a:t>Goals, Risks, and Challenges</a:t>
            </a:r>
            <a:r>
              <a:rPr lang="en-CA" altLang="en-US" sz="1200" dirty="0">
                <a:solidFill>
                  <a:schemeClr val="tx1"/>
                </a:solidFill>
              </a:rPr>
              <a:t>             </a:t>
            </a:r>
            <a:r>
              <a:rPr lang="en-CA" altLang="en-US" sz="1200" u="sng" dirty="0">
                <a:solidFill>
                  <a:schemeClr val="tx1"/>
                </a:solidFill>
              </a:rPr>
              <a:t>Sources of Requirements</a:t>
            </a:r>
            <a:r>
              <a:rPr lang="en-CA" altLang="en-US" sz="1200" dirty="0">
                <a:solidFill>
                  <a:srgbClr val="969696"/>
                </a:solidFill>
              </a:rPr>
              <a:t>             </a:t>
            </a:r>
            <a:r>
              <a:rPr lang="en-CA" altLang="en-US" sz="1200" dirty="0" err="1">
                <a:solidFill>
                  <a:srgbClr val="969696"/>
                </a:solidFill>
              </a:rPr>
              <a:t>Requirements</a:t>
            </a:r>
            <a:r>
              <a:rPr lang="en-CA" altLang="en-US" sz="1200" dirty="0">
                <a:solidFill>
                  <a:srgbClr val="969696"/>
                </a:solidFill>
              </a:rPr>
              <a:t> Elicitation Tasks             Elicitation Problems</a:t>
            </a:r>
          </a:p>
        </p:txBody>
      </p:sp>
    </p:spTree>
    <p:extLst>
      <p:ext uri="{BB962C8B-B14F-4D97-AF65-F5344CB8AC3E}">
        <p14:creationId xmlns:p14="http://schemas.microsoft.com/office/powerpoint/2010/main" val="1918067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90ACCD-94FF-4493-BFB4-9C4B32056C20}"/>
              </a:ext>
            </a:extLst>
          </p:cNvPr>
          <p:cNvSpPr>
            <a:spLocks noGrp="1"/>
          </p:cNvSpPr>
          <p:nvPr>
            <p:ph type="title"/>
          </p:nvPr>
        </p:nvSpPr>
        <p:spPr/>
        <p:txBody>
          <a:bodyPr/>
          <a:lstStyle/>
          <a:p>
            <a:r>
              <a:rPr lang="en-CA" dirty="0"/>
              <a:t>Onion Models: Spheres of Influence</a:t>
            </a:r>
          </a:p>
        </p:txBody>
      </p:sp>
      <p:sp>
        <p:nvSpPr>
          <p:cNvPr id="3" name="Content Placeholder 2">
            <a:extLst>
              <a:ext uri="{FF2B5EF4-FFF2-40B4-BE49-F238E27FC236}">
                <a16:creationId xmlns="" xmlns:a16="http://schemas.microsoft.com/office/drawing/2014/main" id="{1E376A52-4A3B-43E8-987F-D8AC035E0E68}"/>
              </a:ext>
            </a:extLst>
          </p:cNvPr>
          <p:cNvSpPr>
            <a:spLocks noGrp="1"/>
          </p:cNvSpPr>
          <p:nvPr>
            <p:ph idx="1"/>
          </p:nvPr>
        </p:nvSpPr>
        <p:spPr>
          <a:xfrm>
            <a:off x="117474" y="5710238"/>
            <a:ext cx="8907463" cy="762000"/>
          </a:xfrm>
        </p:spPr>
        <p:txBody>
          <a:bodyPr/>
          <a:lstStyle/>
          <a:p>
            <a:pPr>
              <a:lnSpc>
                <a:spcPct val="100000"/>
              </a:lnSpc>
            </a:pPr>
            <a:r>
              <a:rPr lang="en-CA" sz="1800" dirty="0"/>
              <a:t>Ian Alexander: A Taxonomy of Stakeholders (2005), </a:t>
            </a:r>
            <a:r>
              <a:rPr lang="en-CA" sz="1800" u="sng" dirty="0">
                <a:hlinkClick r:id="rId2"/>
              </a:rPr>
              <a:t>http://www.scenarioplus.</a:t>
            </a:r>
            <a:br>
              <a:rPr lang="en-CA" sz="1800" u="sng" dirty="0">
                <a:hlinkClick r:id="rId2"/>
              </a:rPr>
            </a:br>
            <a:r>
              <a:rPr lang="en-CA" sz="1800" u="sng" dirty="0">
                <a:hlinkClick r:id="rId2"/>
              </a:rPr>
              <a:t>org.uk/papers/stakeholder_taxonomy/stakeholder_taxonomy.htm</a:t>
            </a:r>
            <a:endParaRPr lang="en-CA" sz="1800" dirty="0"/>
          </a:p>
          <a:p>
            <a:pPr marL="185737" indent="0">
              <a:lnSpc>
                <a:spcPct val="100000"/>
              </a:lnSpc>
              <a:buNone/>
            </a:pPr>
            <a:endParaRPr lang="en-CA" sz="1800" dirty="0"/>
          </a:p>
        </p:txBody>
      </p:sp>
      <p:sp>
        <p:nvSpPr>
          <p:cNvPr id="4" name="Slide Number Placeholder 3">
            <a:extLst>
              <a:ext uri="{FF2B5EF4-FFF2-40B4-BE49-F238E27FC236}">
                <a16:creationId xmlns="" xmlns:a16="http://schemas.microsoft.com/office/drawing/2014/main" id="{6340CA93-1140-4EDC-ABF2-309E6E072F80}"/>
              </a:ext>
            </a:extLst>
          </p:cNvPr>
          <p:cNvSpPr>
            <a:spLocks noGrp="1"/>
          </p:cNvSpPr>
          <p:nvPr>
            <p:ph type="sldNum" sz="quarter" idx="10"/>
          </p:nvPr>
        </p:nvSpPr>
        <p:spPr/>
        <p:txBody>
          <a:bodyPr/>
          <a:lstStyle/>
          <a:p>
            <a:pPr>
              <a:defRPr/>
            </a:pPr>
            <a:fld id="{5579BAB2-D80A-42EF-88EC-FDB6C133F113}" type="slidenum">
              <a:rPr lang="fr-CA" altLang="en-US" smtClean="0"/>
              <a:pPr>
                <a:defRPr/>
              </a:pPr>
              <a:t>21</a:t>
            </a:fld>
            <a:endParaRPr lang="fr-CA" altLang="en-US"/>
          </a:p>
        </p:txBody>
      </p:sp>
      <p:pic>
        <p:nvPicPr>
          <p:cNvPr id="99330" name="Picture 1" descr="Image result for ‘onion’ stakeholder model cleland-huang">
            <a:extLst>
              <a:ext uri="{FF2B5EF4-FFF2-40B4-BE49-F238E27FC236}">
                <a16:creationId xmlns="" xmlns:a16="http://schemas.microsoft.com/office/drawing/2014/main" id="{4FE9ABB2-3581-493D-8602-F51AD7675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425"/>
            <a:ext cx="4572000" cy="466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2" descr="Image result for ‘onion’ stakeholder model cleland-huang">
            <a:extLst>
              <a:ext uri="{FF2B5EF4-FFF2-40B4-BE49-F238E27FC236}">
                <a16:creationId xmlns="" xmlns:a16="http://schemas.microsoft.com/office/drawing/2014/main" id="{949537AF-061E-4312-B1B6-D75EC66DD7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1219200"/>
            <a:ext cx="472447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a:extLst>
              <a:ext uri="{FF2B5EF4-FFF2-40B4-BE49-F238E27FC236}">
                <a16:creationId xmlns="" xmlns:a16="http://schemas.microsoft.com/office/drawing/2014/main" id="{51DAF14D-5BC4-4A7E-A5CC-2038CCAC474D}"/>
              </a:ext>
            </a:extLst>
          </p:cNvPr>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dirty="0">
                <a:solidFill>
                  <a:srgbClr val="969696"/>
                </a:solidFill>
              </a:rPr>
              <a:t>Goals, Risks, and Challenges</a:t>
            </a:r>
            <a:r>
              <a:rPr lang="en-CA" altLang="en-US" sz="1200" dirty="0">
                <a:solidFill>
                  <a:schemeClr val="tx1"/>
                </a:solidFill>
              </a:rPr>
              <a:t>             </a:t>
            </a:r>
            <a:r>
              <a:rPr lang="en-CA" altLang="en-US" sz="1200" u="sng" dirty="0">
                <a:solidFill>
                  <a:schemeClr val="tx1"/>
                </a:solidFill>
              </a:rPr>
              <a:t>Sources of Requirements</a:t>
            </a:r>
            <a:r>
              <a:rPr lang="en-CA" altLang="en-US" sz="1200" dirty="0">
                <a:solidFill>
                  <a:srgbClr val="969696"/>
                </a:solidFill>
              </a:rPr>
              <a:t>             </a:t>
            </a:r>
            <a:r>
              <a:rPr lang="en-CA" altLang="en-US" sz="1200" dirty="0" err="1">
                <a:solidFill>
                  <a:srgbClr val="969696"/>
                </a:solidFill>
              </a:rPr>
              <a:t>Requirements</a:t>
            </a:r>
            <a:r>
              <a:rPr lang="en-CA" altLang="en-US" sz="1200" dirty="0">
                <a:solidFill>
                  <a:srgbClr val="969696"/>
                </a:solidFill>
              </a:rPr>
              <a:t> Elicitation Tasks             Elicitation Problems</a:t>
            </a:r>
          </a:p>
        </p:txBody>
      </p:sp>
    </p:spTree>
    <p:extLst>
      <p:ext uri="{BB962C8B-B14F-4D97-AF65-F5344CB8AC3E}">
        <p14:creationId xmlns:p14="http://schemas.microsoft.com/office/powerpoint/2010/main" val="1039575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a:lnSpc>
                <a:spcPct val="100000"/>
              </a:lnSpc>
              <a:spcBef>
                <a:spcPct val="0"/>
              </a:spcBef>
              <a:buClrTx/>
              <a:buSzTx/>
              <a:buFontTx/>
              <a:buNone/>
            </a:pPr>
            <a:fld id="{F82C46A2-9794-48BD-9D43-6E1E53EE6901}" type="slidenum">
              <a:rPr lang="en-CA" altLang="en-US" sz="1200" smtClean="0"/>
              <a:pPr>
                <a:lnSpc>
                  <a:spcPct val="100000"/>
                </a:lnSpc>
                <a:spcBef>
                  <a:spcPct val="0"/>
                </a:spcBef>
                <a:buClrTx/>
                <a:buSzTx/>
                <a:buFontTx/>
                <a:buNone/>
              </a:pPr>
              <a:t>22</a:t>
            </a:fld>
            <a:endParaRPr lang="en-CA" altLang="en-US" sz="1200"/>
          </a:p>
        </p:txBody>
      </p:sp>
      <p:sp>
        <p:nvSpPr>
          <p:cNvPr id="21507" name="Rectangle 4"/>
          <p:cNvSpPr>
            <a:spLocks noGrp="1" noChangeArrowheads="1"/>
          </p:cNvSpPr>
          <p:nvPr>
            <p:ph type="title"/>
          </p:nvPr>
        </p:nvSpPr>
        <p:spPr/>
        <p:txBody>
          <a:bodyPr/>
          <a:lstStyle/>
          <a:p>
            <a:pPr eaLnBrk="1" hangingPunct="1"/>
            <a:r>
              <a:rPr lang="en-CA" altLang="en-US"/>
              <a:t>On Stakeholders Availability…</a:t>
            </a:r>
          </a:p>
        </p:txBody>
      </p:sp>
      <p:sp>
        <p:nvSpPr>
          <p:cNvPr id="1145861" name="Rectangle 5"/>
          <p:cNvSpPr>
            <a:spLocks noGrp="1" noChangeArrowheads="1"/>
          </p:cNvSpPr>
          <p:nvPr>
            <p:ph type="body" idx="1"/>
          </p:nvPr>
        </p:nvSpPr>
        <p:spPr/>
        <p:txBody>
          <a:bodyPr/>
          <a:lstStyle/>
          <a:p>
            <a:pPr eaLnBrk="1" hangingPunct="1"/>
            <a:r>
              <a:rPr lang="en-CA" altLang="en-US"/>
              <a:t>Stakeholders are generally busy!</a:t>
            </a:r>
          </a:p>
          <a:p>
            <a:pPr lvl="1" eaLnBrk="1" hangingPunct="1"/>
            <a:r>
              <a:rPr lang="en-CA" altLang="en-US"/>
              <a:t>Have priorities other than you</a:t>
            </a:r>
          </a:p>
          <a:p>
            <a:pPr lvl="1" eaLnBrk="1" hangingPunct="1"/>
            <a:r>
              <a:rPr lang="en-CA" altLang="en-US"/>
              <a:t>Are rarely entirely disconnected from their daily routine and tasks</a:t>
            </a:r>
          </a:p>
          <a:p>
            <a:pPr lvl="1" eaLnBrk="1" hangingPunct="1"/>
            <a:r>
              <a:rPr lang="en-CA" altLang="en-US"/>
              <a:t>See their participation in the elicitation process as a supplementary task</a:t>
            </a:r>
          </a:p>
          <a:p>
            <a:pPr eaLnBrk="1" hangingPunct="1"/>
            <a:r>
              <a:rPr lang="en-CA" altLang="en-US"/>
              <a:t>Hence, you must have the support and commitment of managers (especially theirs!)</a:t>
            </a:r>
          </a:p>
          <a:p>
            <a:pPr eaLnBrk="1" hangingPunct="1"/>
            <a:r>
              <a:rPr lang="en-CA" altLang="en-US"/>
              <a:t>You must also avoid being perceived as a threat:</a:t>
            </a:r>
          </a:p>
          <a:p>
            <a:pPr lvl="1" eaLnBrk="1" hangingPunct="1"/>
            <a:r>
              <a:rPr lang="en-CA" altLang="en-US"/>
              <a:t>Loss of jobs caused by the improved system</a:t>
            </a:r>
          </a:p>
          <a:p>
            <a:pPr lvl="1" eaLnBrk="1" hangingPunct="1"/>
            <a:r>
              <a:rPr lang="en-CA" altLang="en-US"/>
              <a:t>Loss of autonomy, powers, or privileges</a:t>
            </a:r>
          </a:p>
          <a:p>
            <a:pPr lvl="1" eaLnBrk="1" hangingPunct="1"/>
            <a:r>
              <a:rPr lang="en-CA" altLang="en-US"/>
              <a:t>To the recognition and visibility of their work</a:t>
            </a:r>
          </a:p>
        </p:txBody>
      </p:sp>
      <p:sp>
        <p:nvSpPr>
          <p:cNvPr id="21509" name="Text Box 6"/>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dirty="0">
                <a:solidFill>
                  <a:srgbClr val="969696"/>
                </a:solidFill>
              </a:rPr>
              <a:t>Goals, Risks, and Challenges</a:t>
            </a:r>
            <a:r>
              <a:rPr lang="en-CA" altLang="en-US" sz="1200" dirty="0">
                <a:solidFill>
                  <a:schemeClr val="tx1"/>
                </a:solidFill>
              </a:rPr>
              <a:t>             </a:t>
            </a:r>
            <a:r>
              <a:rPr lang="en-CA" altLang="en-US" sz="1200" u="sng" dirty="0">
                <a:solidFill>
                  <a:schemeClr val="tx1"/>
                </a:solidFill>
              </a:rPr>
              <a:t>Sources of Requirements</a:t>
            </a:r>
            <a:r>
              <a:rPr lang="en-CA" altLang="en-US" sz="1200" dirty="0">
                <a:solidFill>
                  <a:srgbClr val="969696"/>
                </a:solidFill>
              </a:rPr>
              <a:t>             </a:t>
            </a:r>
            <a:r>
              <a:rPr lang="en-CA" altLang="en-US" sz="1200" dirty="0" err="1">
                <a:solidFill>
                  <a:srgbClr val="969696"/>
                </a:solidFill>
              </a:rPr>
              <a:t>Requirements</a:t>
            </a:r>
            <a:r>
              <a:rPr lang="en-CA" altLang="en-US" sz="1200" dirty="0">
                <a:solidFill>
                  <a:srgbClr val="969696"/>
                </a:solidFill>
              </a:rPr>
              <a:t> Elicitation Tasks             Elicitation Problems</a:t>
            </a:r>
          </a:p>
        </p:txBody>
      </p:sp>
    </p:spTree>
    <p:extLst>
      <p:ext uri="{BB962C8B-B14F-4D97-AF65-F5344CB8AC3E}">
        <p14:creationId xmlns:p14="http://schemas.microsoft.com/office/powerpoint/2010/main" val="3995267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5861">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45861">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5861">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45861">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4586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75D132-B419-48C7-B223-A0C976A0C811}"/>
              </a:ext>
            </a:extLst>
          </p:cNvPr>
          <p:cNvSpPr>
            <a:spLocks noGrp="1"/>
          </p:cNvSpPr>
          <p:nvPr>
            <p:ph type="title"/>
          </p:nvPr>
        </p:nvSpPr>
        <p:spPr/>
        <p:txBody>
          <a:bodyPr/>
          <a:lstStyle/>
          <a:p>
            <a:r>
              <a:rPr lang="fr-CA" i="1" dirty="0"/>
              <a:t>Persona</a:t>
            </a:r>
            <a:endParaRPr lang="fr-CA" dirty="0"/>
          </a:p>
        </p:txBody>
      </p:sp>
      <p:sp>
        <p:nvSpPr>
          <p:cNvPr id="3" name="Content Placeholder 2">
            <a:extLst>
              <a:ext uri="{FF2B5EF4-FFF2-40B4-BE49-F238E27FC236}">
                <a16:creationId xmlns="" xmlns:a16="http://schemas.microsoft.com/office/drawing/2014/main" id="{0BA2D3E0-3F50-48BC-862E-51823E28F976}"/>
              </a:ext>
            </a:extLst>
          </p:cNvPr>
          <p:cNvSpPr>
            <a:spLocks noGrp="1"/>
          </p:cNvSpPr>
          <p:nvPr>
            <p:ph idx="1"/>
          </p:nvPr>
        </p:nvSpPr>
        <p:spPr/>
        <p:txBody>
          <a:bodyPr/>
          <a:lstStyle/>
          <a:p>
            <a:r>
              <a:rPr lang="en-CA" dirty="0"/>
              <a:t>Fictitious representation of a probable user</a:t>
            </a:r>
          </a:p>
          <a:p>
            <a:pPr lvl="1"/>
            <a:r>
              <a:rPr lang="en-CA" dirty="0"/>
              <a:t>Away from outlier and unlikely cases</a:t>
            </a:r>
          </a:p>
          <a:p>
            <a:r>
              <a:rPr lang="en-CA" dirty="0"/>
              <a:t>Seeks to represent the needs and characteristics of different groups of users (often unavailable)</a:t>
            </a:r>
          </a:p>
          <a:p>
            <a:r>
              <a:rPr lang="en-CA" dirty="0"/>
              <a:t>Ideally created from real data / encounters / observations</a:t>
            </a:r>
          </a:p>
          <a:p>
            <a:r>
              <a:rPr lang="en-CA" dirty="0"/>
              <a:t>Can partially compensate for the physical absence of users</a:t>
            </a:r>
          </a:p>
          <a:p>
            <a:pPr lvl="1"/>
            <a:r>
              <a:rPr lang="en-CA" dirty="0"/>
              <a:t>Name and photo! Personalizes a particular user. </a:t>
            </a:r>
            <a:r>
              <a:rPr lang="en-CA" i="1" dirty="0">
                <a:solidFill>
                  <a:srgbClr val="FF0000"/>
                </a:solidFill>
              </a:rPr>
              <a:t>Focus</a:t>
            </a:r>
            <a:r>
              <a:rPr lang="en-CA" dirty="0"/>
              <a:t> and </a:t>
            </a:r>
            <a:r>
              <a:rPr lang="en-CA" i="1" dirty="0">
                <a:solidFill>
                  <a:srgbClr val="FF0000"/>
                </a:solidFill>
              </a:rPr>
              <a:t>empathy</a:t>
            </a:r>
            <a:r>
              <a:rPr lang="en-CA" dirty="0"/>
              <a:t>!</a:t>
            </a:r>
          </a:p>
          <a:p>
            <a:pPr lvl="1"/>
            <a:r>
              <a:rPr lang="en-CA" dirty="0"/>
              <a:t>No interactions however ...</a:t>
            </a:r>
          </a:p>
          <a:p>
            <a:r>
              <a:rPr lang="en-CA" dirty="0"/>
              <a:t>Describes: behavior patterns, objectives, problems, abilities, attitudes, environment, culture, demographic info...</a:t>
            </a:r>
          </a:p>
          <a:p>
            <a:r>
              <a:rPr lang="en-CA" dirty="0"/>
              <a:t>Different templates exist</a:t>
            </a:r>
          </a:p>
          <a:p>
            <a:pPr lvl="1"/>
            <a:r>
              <a:rPr lang="en-CA" dirty="0"/>
              <a:t>Several are generic</a:t>
            </a:r>
          </a:p>
          <a:p>
            <a:pPr lvl="1"/>
            <a:r>
              <a:rPr lang="en-CA" dirty="0"/>
              <a:t>Some  focus on particular areas, for example, medical patients </a:t>
            </a:r>
            <a:r>
              <a:rPr lang="fr-CA" dirty="0"/>
              <a:t>(</a:t>
            </a:r>
            <a:r>
              <a:rPr lang="fr-CA" dirty="0">
                <a:hlinkClick r:id="rId2"/>
              </a:rPr>
              <a:t>http://russellfaust.com/patient-personas/</a:t>
            </a:r>
            <a:r>
              <a:rPr lang="fr-CA" dirty="0"/>
              <a:t>) </a:t>
            </a:r>
          </a:p>
          <a:p>
            <a:endParaRPr lang="fr-CA" dirty="0"/>
          </a:p>
          <a:p>
            <a:endParaRPr lang="fr-CA" dirty="0"/>
          </a:p>
        </p:txBody>
      </p:sp>
      <p:sp>
        <p:nvSpPr>
          <p:cNvPr id="4" name="Slide Number Placeholder 3">
            <a:extLst>
              <a:ext uri="{FF2B5EF4-FFF2-40B4-BE49-F238E27FC236}">
                <a16:creationId xmlns="" xmlns:a16="http://schemas.microsoft.com/office/drawing/2014/main" id="{32111A3B-63D7-4C62-9AD9-A8C9411653E9}"/>
              </a:ext>
            </a:extLst>
          </p:cNvPr>
          <p:cNvSpPr>
            <a:spLocks noGrp="1"/>
          </p:cNvSpPr>
          <p:nvPr>
            <p:ph type="sldNum" sz="quarter" idx="10"/>
          </p:nvPr>
        </p:nvSpPr>
        <p:spPr/>
        <p:txBody>
          <a:bodyPr/>
          <a:lstStyle/>
          <a:p>
            <a:pPr>
              <a:defRPr/>
            </a:pPr>
            <a:fld id="{5579BAB2-D80A-42EF-88EC-FDB6C133F113}" type="slidenum">
              <a:rPr lang="fr-CA" altLang="en-US" smtClean="0"/>
              <a:pPr>
                <a:defRPr/>
              </a:pPr>
              <a:t>23</a:t>
            </a:fld>
            <a:endParaRPr lang="fr-CA" altLang="en-US"/>
          </a:p>
        </p:txBody>
      </p:sp>
      <p:sp>
        <p:nvSpPr>
          <p:cNvPr id="5" name="Text Box 6">
            <a:extLst>
              <a:ext uri="{FF2B5EF4-FFF2-40B4-BE49-F238E27FC236}">
                <a16:creationId xmlns="" xmlns:a16="http://schemas.microsoft.com/office/drawing/2014/main" id="{0A885CFA-7DDA-4151-8AEF-E5BF15259435}"/>
              </a:ext>
            </a:extLst>
          </p:cNvPr>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dirty="0">
                <a:solidFill>
                  <a:srgbClr val="969696"/>
                </a:solidFill>
              </a:rPr>
              <a:t>Goals, Risks, and Challenges</a:t>
            </a:r>
            <a:r>
              <a:rPr lang="en-CA" altLang="en-US" sz="1200" dirty="0">
                <a:solidFill>
                  <a:schemeClr val="tx1"/>
                </a:solidFill>
              </a:rPr>
              <a:t>             </a:t>
            </a:r>
            <a:r>
              <a:rPr lang="en-CA" altLang="en-US" sz="1200" u="sng" dirty="0">
                <a:solidFill>
                  <a:schemeClr val="tx1"/>
                </a:solidFill>
              </a:rPr>
              <a:t>Sources of Requirements</a:t>
            </a:r>
            <a:r>
              <a:rPr lang="en-CA" altLang="en-US" sz="1200" dirty="0">
                <a:solidFill>
                  <a:srgbClr val="969696"/>
                </a:solidFill>
              </a:rPr>
              <a:t>             </a:t>
            </a:r>
            <a:r>
              <a:rPr lang="en-CA" altLang="en-US" sz="1200" dirty="0" err="1">
                <a:solidFill>
                  <a:srgbClr val="969696"/>
                </a:solidFill>
              </a:rPr>
              <a:t>Requirements</a:t>
            </a:r>
            <a:r>
              <a:rPr lang="en-CA" altLang="en-US" sz="1200" dirty="0">
                <a:solidFill>
                  <a:srgbClr val="969696"/>
                </a:solidFill>
              </a:rPr>
              <a:t> Elicitation Tasks             Elicitation Problems</a:t>
            </a:r>
          </a:p>
        </p:txBody>
      </p:sp>
    </p:spTree>
    <p:extLst>
      <p:ext uri="{BB962C8B-B14F-4D97-AF65-F5344CB8AC3E}">
        <p14:creationId xmlns:p14="http://schemas.microsoft.com/office/powerpoint/2010/main" val="2309642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D1A5E6-3530-4C6A-9D8F-1532D10D83F1}"/>
              </a:ext>
            </a:extLst>
          </p:cNvPr>
          <p:cNvSpPr>
            <a:spLocks noGrp="1"/>
          </p:cNvSpPr>
          <p:nvPr>
            <p:ph type="title"/>
          </p:nvPr>
        </p:nvSpPr>
        <p:spPr/>
        <p:txBody>
          <a:bodyPr/>
          <a:lstStyle/>
          <a:p>
            <a:r>
              <a:rPr lang="en-CA" dirty="0"/>
              <a:t>MSF Agile Persona Template </a:t>
            </a:r>
          </a:p>
        </p:txBody>
      </p:sp>
      <p:pic>
        <p:nvPicPr>
          <p:cNvPr id="5" name="Content Placeholder 4">
            <a:extLst>
              <a:ext uri="{FF2B5EF4-FFF2-40B4-BE49-F238E27FC236}">
                <a16:creationId xmlns="" xmlns:a16="http://schemas.microsoft.com/office/drawing/2014/main" id="{8C73DED3-D7BE-4F64-9A7B-94B6D6F569BC}"/>
              </a:ext>
            </a:extLst>
          </p:cNvPr>
          <p:cNvPicPr>
            <a:picLocks noGrp="1" noChangeAspect="1"/>
          </p:cNvPicPr>
          <p:nvPr>
            <p:ph idx="1"/>
          </p:nvPr>
        </p:nvPicPr>
        <p:blipFill>
          <a:blip r:embed="rId2"/>
          <a:stretch>
            <a:fillRect/>
          </a:stretch>
        </p:blipFill>
        <p:spPr>
          <a:xfrm>
            <a:off x="1171738" y="927100"/>
            <a:ext cx="6798936" cy="5575300"/>
          </a:xfrm>
          <a:prstGeom prst="rect">
            <a:avLst/>
          </a:prstGeom>
        </p:spPr>
      </p:pic>
      <p:sp>
        <p:nvSpPr>
          <p:cNvPr id="4" name="Slide Number Placeholder 3">
            <a:extLst>
              <a:ext uri="{FF2B5EF4-FFF2-40B4-BE49-F238E27FC236}">
                <a16:creationId xmlns="" xmlns:a16="http://schemas.microsoft.com/office/drawing/2014/main" id="{803EE22F-D87D-4921-838B-69398C033FEE}"/>
              </a:ext>
            </a:extLst>
          </p:cNvPr>
          <p:cNvSpPr>
            <a:spLocks noGrp="1"/>
          </p:cNvSpPr>
          <p:nvPr>
            <p:ph type="sldNum" sz="quarter" idx="10"/>
          </p:nvPr>
        </p:nvSpPr>
        <p:spPr/>
        <p:txBody>
          <a:bodyPr/>
          <a:lstStyle/>
          <a:p>
            <a:pPr>
              <a:defRPr/>
            </a:pPr>
            <a:fld id="{5579BAB2-D80A-42EF-88EC-FDB6C133F113}" type="slidenum">
              <a:rPr lang="fr-CA" altLang="en-US" smtClean="0"/>
              <a:pPr>
                <a:defRPr/>
              </a:pPr>
              <a:t>24</a:t>
            </a:fld>
            <a:endParaRPr lang="fr-CA" altLang="en-US"/>
          </a:p>
        </p:txBody>
      </p:sp>
      <p:sp>
        <p:nvSpPr>
          <p:cNvPr id="6" name="Rectangle 5">
            <a:extLst>
              <a:ext uri="{FF2B5EF4-FFF2-40B4-BE49-F238E27FC236}">
                <a16:creationId xmlns="" xmlns:a16="http://schemas.microsoft.com/office/drawing/2014/main" id="{CB3C3C15-D9C7-4F0F-AC09-82D0E0A2B60E}"/>
              </a:ext>
            </a:extLst>
          </p:cNvPr>
          <p:cNvSpPr/>
          <p:nvPr/>
        </p:nvSpPr>
        <p:spPr>
          <a:xfrm>
            <a:off x="2286000" y="6107668"/>
            <a:ext cx="5684674" cy="369332"/>
          </a:xfrm>
          <a:prstGeom prst="rect">
            <a:avLst/>
          </a:prstGeom>
        </p:spPr>
        <p:txBody>
          <a:bodyPr wrap="square">
            <a:spAutoFit/>
          </a:bodyPr>
          <a:lstStyle/>
          <a:p>
            <a:r>
              <a:rPr lang="en-CA" b="0" dirty="0">
                <a:latin typeface="+mj-lt"/>
                <a:hlinkClick r:id="rId3"/>
              </a:rPr>
              <a:t>http://agile.csc.ncsu.edu/SEMaterials/Personas.pdf</a:t>
            </a:r>
            <a:r>
              <a:rPr lang="en-CA" b="0" dirty="0">
                <a:latin typeface="+mj-lt"/>
              </a:rPr>
              <a:t> </a:t>
            </a:r>
          </a:p>
        </p:txBody>
      </p:sp>
      <p:sp>
        <p:nvSpPr>
          <p:cNvPr id="7" name="Text Box 6">
            <a:extLst>
              <a:ext uri="{FF2B5EF4-FFF2-40B4-BE49-F238E27FC236}">
                <a16:creationId xmlns="" xmlns:a16="http://schemas.microsoft.com/office/drawing/2014/main" id="{2AF57A79-ED1C-4582-80DE-02E8F460B250}"/>
              </a:ext>
            </a:extLst>
          </p:cNvPr>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dirty="0">
                <a:solidFill>
                  <a:srgbClr val="969696"/>
                </a:solidFill>
              </a:rPr>
              <a:t>Goals, Risks, and Challenges</a:t>
            </a:r>
            <a:r>
              <a:rPr lang="en-CA" altLang="en-US" sz="1200" dirty="0">
                <a:solidFill>
                  <a:schemeClr val="tx1"/>
                </a:solidFill>
              </a:rPr>
              <a:t>             </a:t>
            </a:r>
            <a:r>
              <a:rPr lang="en-CA" altLang="en-US" sz="1200" u="sng" dirty="0">
                <a:solidFill>
                  <a:schemeClr val="tx1"/>
                </a:solidFill>
              </a:rPr>
              <a:t>Sources of Requirements</a:t>
            </a:r>
            <a:r>
              <a:rPr lang="en-CA" altLang="en-US" sz="1200" dirty="0">
                <a:solidFill>
                  <a:srgbClr val="969696"/>
                </a:solidFill>
              </a:rPr>
              <a:t>             </a:t>
            </a:r>
            <a:r>
              <a:rPr lang="en-CA" altLang="en-US" sz="1200" dirty="0" err="1">
                <a:solidFill>
                  <a:srgbClr val="969696"/>
                </a:solidFill>
              </a:rPr>
              <a:t>Requirements</a:t>
            </a:r>
            <a:r>
              <a:rPr lang="en-CA" altLang="en-US" sz="1200" dirty="0">
                <a:solidFill>
                  <a:srgbClr val="969696"/>
                </a:solidFill>
              </a:rPr>
              <a:t> Elicitation Tasks             Elicitation Problems</a:t>
            </a:r>
          </a:p>
        </p:txBody>
      </p:sp>
    </p:spTree>
    <p:extLst>
      <p:ext uri="{BB962C8B-B14F-4D97-AF65-F5344CB8AC3E}">
        <p14:creationId xmlns:p14="http://schemas.microsoft.com/office/powerpoint/2010/main" val="4106310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6DC8D9-2140-4702-8B60-B4873842F171}"/>
              </a:ext>
            </a:extLst>
          </p:cNvPr>
          <p:cNvSpPr>
            <a:spLocks noGrp="1"/>
          </p:cNvSpPr>
          <p:nvPr>
            <p:ph type="title"/>
          </p:nvPr>
        </p:nvSpPr>
        <p:spPr/>
        <p:txBody>
          <a:bodyPr/>
          <a:lstStyle/>
          <a:p>
            <a:r>
              <a:rPr lang="en-US" altLang="en-US" dirty="0">
                <a:solidFill>
                  <a:srgbClr val="FFFF00"/>
                </a:solidFill>
              </a:rPr>
              <a:t>Michael</a:t>
            </a:r>
            <a:r>
              <a:rPr lang="en-US" altLang="en-US" dirty="0"/>
              <a:t> the Moderately Seasoned Professional</a:t>
            </a:r>
            <a:endParaRPr lang="en-CA" dirty="0"/>
          </a:p>
        </p:txBody>
      </p:sp>
      <p:sp>
        <p:nvSpPr>
          <p:cNvPr id="4" name="Slide Number Placeholder 3">
            <a:extLst>
              <a:ext uri="{FF2B5EF4-FFF2-40B4-BE49-F238E27FC236}">
                <a16:creationId xmlns="" xmlns:a16="http://schemas.microsoft.com/office/drawing/2014/main" id="{18C0EC86-1BC0-41CF-B9DE-0D5235AEFCDD}"/>
              </a:ext>
            </a:extLst>
          </p:cNvPr>
          <p:cNvSpPr>
            <a:spLocks noGrp="1"/>
          </p:cNvSpPr>
          <p:nvPr>
            <p:ph type="sldNum" sz="quarter" idx="10"/>
          </p:nvPr>
        </p:nvSpPr>
        <p:spPr/>
        <p:txBody>
          <a:bodyPr/>
          <a:lstStyle/>
          <a:p>
            <a:pPr>
              <a:defRPr/>
            </a:pPr>
            <a:fld id="{5579BAB2-D80A-42EF-88EC-FDB6C133F113}" type="slidenum">
              <a:rPr lang="fr-CA" altLang="en-US" smtClean="0"/>
              <a:pPr>
                <a:defRPr/>
              </a:pPr>
              <a:t>25</a:t>
            </a:fld>
            <a:endParaRPr lang="fr-CA" altLang="en-US"/>
          </a:p>
        </p:txBody>
      </p:sp>
      <p:sp>
        <p:nvSpPr>
          <p:cNvPr id="5" name="Rectangle 4">
            <a:extLst>
              <a:ext uri="{FF2B5EF4-FFF2-40B4-BE49-F238E27FC236}">
                <a16:creationId xmlns="" xmlns:a16="http://schemas.microsoft.com/office/drawing/2014/main" id="{4012D008-8893-4945-97DE-9AD3889F844C}"/>
              </a:ext>
            </a:extLst>
          </p:cNvPr>
          <p:cNvSpPr/>
          <p:nvPr/>
        </p:nvSpPr>
        <p:spPr>
          <a:xfrm>
            <a:off x="1921669" y="6052685"/>
            <a:ext cx="7162800" cy="369332"/>
          </a:xfrm>
          <a:prstGeom prst="rect">
            <a:avLst/>
          </a:prstGeom>
        </p:spPr>
        <p:txBody>
          <a:bodyPr wrap="square">
            <a:spAutoFit/>
          </a:bodyPr>
          <a:lstStyle/>
          <a:p>
            <a:r>
              <a:rPr lang="en-CA" b="0" dirty="0">
                <a:latin typeface="+mj-lt"/>
                <a:hlinkClick r:id="rId2"/>
              </a:rPr>
              <a:t>http://courses.ischool.berkeley.edu/i213/s09/lectures/Personas.ppt</a:t>
            </a:r>
            <a:r>
              <a:rPr lang="en-CA" b="0" dirty="0">
                <a:latin typeface="+mj-lt"/>
              </a:rPr>
              <a:t> </a:t>
            </a:r>
          </a:p>
        </p:txBody>
      </p:sp>
      <p:pic>
        <p:nvPicPr>
          <p:cNvPr id="6" name="Picture 5" descr="non-Fluid Michael">
            <a:extLst>
              <a:ext uri="{FF2B5EF4-FFF2-40B4-BE49-F238E27FC236}">
                <a16:creationId xmlns="" xmlns:a16="http://schemas.microsoft.com/office/drawing/2014/main" id="{75DA2E46-2F89-4E60-B27F-6B179867CC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24" y="1143000"/>
            <a:ext cx="9147426" cy="4419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6">
            <a:extLst>
              <a:ext uri="{FF2B5EF4-FFF2-40B4-BE49-F238E27FC236}">
                <a16:creationId xmlns="" xmlns:a16="http://schemas.microsoft.com/office/drawing/2014/main" id="{0D052BAE-9298-4328-85DC-6761C470A8E7}"/>
              </a:ext>
            </a:extLst>
          </p:cNvPr>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dirty="0">
                <a:solidFill>
                  <a:srgbClr val="969696"/>
                </a:solidFill>
              </a:rPr>
              <a:t>Goals, Risks, and Challenges</a:t>
            </a:r>
            <a:r>
              <a:rPr lang="en-CA" altLang="en-US" sz="1200" dirty="0">
                <a:solidFill>
                  <a:schemeClr val="tx1"/>
                </a:solidFill>
              </a:rPr>
              <a:t>             </a:t>
            </a:r>
            <a:r>
              <a:rPr lang="en-CA" altLang="en-US" sz="1200" u="sng" dirty="0">
                <a:solidFill>
                  <a:schemeClr val="tx1"/>
                </a:solidFill>
              </a:rPr>
              <a:t>Sources of Requirements</a:t>
            </a:r>
            <a:r>
              <a:rPr lang="en-CA" altLang="en-US" sz="1200" dirty="0">
                <a:solidFill>
                  <a:srgbClr val="969696"/>
                </a:solidFill>
              </a:rPr>
              <a:t>             </a:t>
            </a:r>
            <a:r>
              <a:rPr lang="en-CA" altLang="en-US" sz="1200" dirty="0" err="1">
                <a:solidFill>
                  <a:srgbClr val="969696"/>
                </a:solidFill>
              </a:rPr>
              <a:t>Requirements</a:t>
            </a:r>
            <a:r>
              <a:rPr lang="en-CA" altLang="en-US" sz="1200" dirty="0">
                <a:solidFill>
                  <a:srgbClr val="969696"/>
                </a:solidFill>
              </a:rPr>
              <a:t> Elicitation Tasks             Elicitation Problems</a:t>
            </a:r>
          </a:p>
        </p:txBody>
      </p:sp>
    </p:spTree>
    <p:extLst>
      <p:ext uri="{BB962C8B-B14F-4D97-AF65-F5344CB8AC3E}">
        <p14:creationId xmlns:p14="http://schemas.microsoft.com/office/powerpoint/2010/main" val="3538546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EE636B-1E56-42A3-BF4B-28817AFFC509}"/>
              </a:ext>
            </a:extLst>
          </p:cNvPr>
          <p:cNvSpPr>
            <a:spLocks noGrp="1"/>
          </p:cNvSpPr>
          <p:nvPr>
            <p:ph type="title"/>
          </p:nvPr>
        </p:nvSpPr>
        <p:spPr/>
        <p:txBody>
          <a:bodyPr/>
          <a:lstStyle/>
          <a:p>
            <a:r>
              <a:rPr lang="en-CA" dirty="0"/>
              <a:t>Characteristics of personas: VARIED </a:t>
            </a:r>
          </a:p>
        </p:txBody>
      </p:sp>
      <p:sp>
        <p:nvSpPr>
          <p:cNvPr id="3" name="Content Placeholder 2">
            <a:extLst>
              <a:ext uri="{FF2B5EF4-FFF2-40B4-BE49-F238E27FC236}">
                <a16:creationId xmlns="" xmlns:a16="http://schemas.microsoft.com/office/drawing/2014/main" id="{3A7EB4DF-6180-4FBE-941F-F3AFD0952A1C}"/>
              </a:ext>
            </a:extLst>
          </p:cNvPr>
          <p:cNvSpPr>
            <a:spLocks noGrp="1"/>
          </p:cNvSpPr>
          <p:nvPr>
            <p:ph idx="1"/>
          </p:nvPr>
        </p:nvSpPr>
        <p:spPr>
          <a:xfrm>
            <a:off x="117475" y="927100"/>
            <a:ext cx="8907463" cy="5702300"/>
          </a:xfrm>
        </p:spPr>
        <p:txBody>
          <a:bodyPr>
            <a:normAutofit fontScale="92500" lnSpcReduction="20000"/>
          </a:bodyPr>
          <a:lstStyle/>
          <a:p>
            <a:pPr>
              <a:lnSpc>
                <a:spcPct val="120000"/>
              </a:lnSpc>
              <a:spcBef>
                <a:spcPts val="0"/>
              </a:spcBef>
            </a:pPr>
            <a:r>
              <a:rPr lang="en-CA" b="1" dirty="0">
                <a:solidFill>
                  <a:srgbClr val="FF0000"/>
                </a:solidFill>
              </a:rPr>
              <a:t>V</a:t>
            </a:r>
            <a:r>
              <a:rPr lang="en-CA" b="1" dirty="0"/>
              <a:t>ivid</a:t>
            </a:r>
          </a:p>
          <a:p>
            <a:pPr lvl="1">
              <a:lnSpc>
                <a:spcPct val="120000"/>
              </a:lnSpc>
              <a:spcBef>
                <a:spcPts val="0"/>
              </a:spcBef>
            </a:pPr>
            <a:r>
              <a:rPr lang="en-CA" dirty="0"/>
              <a:t>The persona should make anyone who reads it feel like they have actually met this person.</a:t>
            </a:r>
          </a:p>
          <a:p>
            <a:pPr>
              <a:lnSpc>
                <a:spcPct val="120000"/>
              </a:lnSpc>
              <a:spcBef>
                <a:spcPts val="0"/>
              </a:spcBef>
            </a:pPr>
            <a:r>
              <a:rPr lang="en-CA" b="1" dirty="0">
                <a:solidFill>
                  <a:srgbClr val="FF0000"/>
                </a:solidFill>
              </a:rPr>
              <a:t>A</a:t>
            </a:r>
            <a:r>
              <a:rPr lang="en-CA" b="1" dirty="0"/>
              <a:t>ctionable</a:t>
            </a:r>
          </a:p>
          <a:p>
            <a:pPr lvl="1">
              <a:lnSpc>
                <a:spcPct val="120000"/>
              </a:lnSpc>
              <a:spcBef>
                <a:spcPts val="0"/>
              </a:spcBef>
            </a:pPr>
            <a:r>
              <a:rPr lang="en-CA" dirty="0"/>
              <a:t>If the persona does not inform how you sell or build stuff, why bother?</a:t>
            </a:r>
          </a:p>
          <a:p>
            <a:pPr>
              <a:lnSpc>
                <a:spcPct val="120000"/>
              </a:lnSpc>
              <a:spcBef>
                <a:spcPts val="0"/>
              </a:spcBef>
            </a:pPr>
            <a:r>
              <a:rPr lang="en-CA" b="1" dirty="0">
                <a:solidFill>
                  <a:srgbClr val="FF0000"/>
                </a:solidFill>
              </a:rPr>
              <a:t>R</a:t>
            </a:r>
            <a:r>
              <a:rPr lang="en-CA" b="1" dirty="0"/>
              <a:t>eal</a:t>
            </a:r>
          </a:p>
          <a:p>
            <a:pPr lvl="1">
              <a:lnSpc>
                <a:spcPct val="120000"/>
              </a:lnSpc>
              <a:spcBef>
                <a:spcPts val="0"/>
              </a:spcBef>
            </a:pPr>
            <a:r>
              <a:rPr lang="en-CA" dirty="0"/>
              <a:t>Good personas are not created in cubicles. Go where the persona is and observe.</a:t>
            </a:r>
          </a:p>
          <a:p>
            <a:pPr>
              <a:lnSpc>
                <a:spcPct val="120000"/>
              </a:lnSpc>
              <a:spcBef>
                <a:spcPts val="0"/>
              </a:spcBef>
            </a:pPr>
            <a:r>
              <a:rPr lang="en-CA" b="1" dirty="0">
                <a:solidFill>
                  <a:srgbClr val="FF0000"/>
                </a:solidFill>
              </a:rPr>
              <a:t>I</a:t>
            </a:r>
            <a:r>
              <a:rPr lang="en-CA" b="1" dirty="0"/>
              <a:t>dentifiable</a:t>
            </a:r>
          </a:p>
          <a:p>
            <a:pPr lvl="1">
              <a:lnSpc>
                <a:spcPct val="120000"/>
              </a:lnSpc>
              <a:spcBef>
                <a:spcPts val="0"/>
              </a:spcBef>
            </a:pPr>
            <a:r>
              <a:rPr lang="en-CA" dirty="0"/>
              <a:t>Make sure you can identify and target these personas, or you will not be able to find a use for them.</a:t>
            </a:r>
          </a:p>
          <a:p>
            <a:pPr>
              <a:lnSpc>
                <a:spcPct val="120000"/>
              </a:lnSpc>
              <a:spcBef>
                <a:spcPts val="0"/>
              </a:spcBef>
            </a:pPr>
            <a:r>
              <a:rPr lang="en-CA" b="1" dirty="0">
                <a:solidFill>
                  <a:srgbClr val="FF0000"/>
                </a:solidFill>
              </a:rPr>
              <a:t>E</a:t>
            </a:r>
            <a:r>
              <a:rPr lang="en-CA" b="1" dirty="0"/>
              <a:t>xact</a:t>
            </a:r>
          </a:p>
          <a:p>
            <a:pPr lvl="1">
              <a:lnSpc>
                <a:spcPct val="120000"/>
              </a:lnSpc>
              <a:spcBef>
                <a:spcPts val="0"/>
              </a:spcBef>
            </a:pPr>
            <a:r>
              <a:rPr lang="en-CA" dirty="0"/>
              <a:t>“Everyone” is not your customer. Make sure the personas are distinct so you can apply relevant focus.</a:t>
            </a:r>
          </a:p>
          <a:p>
            <a:pPr>
              <a:lnSpc>
                <a:spcPct val="120000"/>
              </a:lnSpc>
              <a:spcBef>
                <a:spcPts val="0"/>
              </a:spcBef>
            </a:pPr>
            <a:r>
              <a:rPr lang="en-CA" b="1" dirty="0">
                <a:solidFill>
                  <a:srgbClr val="FF0000"/>
                </a:solidFill>
              </a:rPr>
              <a:t>D</a:t>
            </a:r>
            <a:r>
              <a:rPr lang="en-CA" b="1" dirty="0"/>
              <a:t>etailed</a:t>
            </a:r>
          </a:p>
          <a:p>
            <a:pPr lvl="1">
              <a:lnSpc>
                <a:spcPct val="120000"/>
              </a:lnSpc>
              <a:spcBef>
                <a:spcPts val="0"/>
              </a:spcBef>
            </a:pPr>
            <a:r>
              <a:rPr lang="en-CA" dirty="0"/>
              <a:t>People are complicated and so good personas are usually substantial</a:t>
            </a:r>
          </a:p>
          <a:p>
            <a:pPr marL="574675" lvl="1" indent="0">
              <a:lnSpc>
                <a:spcPct val="120000"/>
              </a:lnSpc>
              <a:spcBef>
                <a:spcPts val="0"/>
              </a:spcBef>
              <a:buNone/>
            </a:pPr>
            <a:endParaRPr lang="en-CA" dirty="0"/>
          </a:p>
          <a:p>
            <a:pPr marL="574675" lvl="1" indent="0" algn="r">
              <a:lnSpc>
                <a:spcPct val="120000"/>
              </a:lnSpc>
              <a:spcBef>
                <a:spcPts val="0"/>
              </a:spcBef>
              <a:buNone/>
            </a:pPr>
            <a:r>
              <a:rPr lang="en-CA" sz="1900" dirty="0"/>
              <a:t>[A. Cowan: </a:t>
            </a:r>
            <a:r>
              <a:rPr lang="en-CA" sz="1900" dirty="0">
                <a:hlinkClick r:id="rId2"/>
              </a:rPr>
              <a:t>A Day in the Life</a:t>
            </a:r>
            <a:r>
              <a:rPr lang="en-CA" sz="1900" dirty="0"/>
              <a:t>, 2014]</a:t>
            </a:r>
            <a:endParaRPr lang="en-CA" dirty="0"/>
          </a:p>
        </p:txBody>
      </p:sp>
      <p:sp>
        <p:nvSpPr>
          <p:cNvPr id="4" name="Slide Number Placeholder 3">
            <a:extLst>
              <a:ext uri="{FF2B5EF4-FFF2-40B4-BE49-F238E27FC236}">
                <a16:creationId xmlns="" xmlns:a16="http://schemas.microsoft.com/office/drawing/2014/main" id="{756348DB-7D9E-4060-BBC8-05A4C4A097FD}"/>
              </a:ext>
            </a:extLst>
          </p:cNvPr>
          <p:cNvSpPr>
            <a:spLocks noGrp="1"/>
          </p:cNvSpPr>
          <p:nvPr>
            <p:ph type="sldNum" sz="quarter" idx="10"/>
          </p:nvPr>
        </p:nvSpPr>
        <p:spPr/>
        <p:txBody>
          <a:bodyPr/>
          <a:lstStyle/>
          <a:p>
            <a:pPr>
              <a:defRPr/>
            </a:pPr>
            <a:fld id="{5579BAB2-D80A-42EF-88EC-FDB6C133F113}" type="slidenum">
              <a:rPr lang="fr-CA" altLang="en-US" smtClean="0"/>
              <a:pPr>
                <a:defRPr/>
              </a:pPr>
              <a:t>26</a:t>
            </a:fld>
            <a:endParaRPr lang="fr-CA" altLang="en-US"/>
          </a:p>
        </p:txBody>
      </p:sp>
      <p:sp>
        <p:nvSpPr>
          <p:cNvPr id="5" name="Text Box 6">
            <a:extLst>
              <a:ext uri="{FF2B5EF4-FFF2-40B4-BE49-F238E27FC236}">
                <a16:creationId xmlns="" xmlns:a16="http://schemas.microsoft.com/office/drawing/2014/main" id="{241E45D8-3311-42AB-9961-4B56464C59B7}"/>
              </a:ext>
            </a:extLst>
          </p:cNvPr>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dirty="0">
                <a:solidFill>
                  <a:srgbClr val="969696"/>
                </a:solidFill>
              </a:rPr>
              <a:t>Goals, Risks, and Challenges</a:t>
            </a:r>
            <a:r>
              <a:rPr lang="en-CA" altLang="en-US" sz="1200" dirty="0">
                <a:solidFill>
                  <a:schemeClr val="tx1"/>
                </a:solidFill>
              </a:rPr>
              <a:t>             </a:t>
            </a:r>
            <a:r>
              <a:rPr lang="en-CA" altLang="en-US" sz="1200" u="sng" dirty="0">
                <a:solidFill>
                  <a:schemeClr val="tx1"/>
                </a:solidFill>
              </a:rPr>
              <a:t>Sources of Requirements</a:t>
            </a:r>
            <a:r>
              <a:rPr lang="en-CA" altLang="en-US" sz="1200" dirty="0">
                <a:solidFill>
                  <a:srgbClr val="969696"/>
                </a:solidFill>
              </a:rPr>
              <a:t>             </a:t>
            </a:r>
            <a:r>
              <a:rPr lang="en-CA" altLang="en-US" sz="1200" dirty="0" err="1">
                <a:solidFill>
                  <a:srgbClr val="969696"/>
                </a:solidFill>
              </a:rPr>
              <a:t>Requirements</a:t>
            </a:r>
            <a:r>
              <a:rPr lang="en-CA" altLang="en-US" sz="1200" dirty="0">
                <a:solidFill>
                  <a:srgbClr val="969696"/>
                </a:solidFill>
              </a:rPr>
              <a:t> Elicitation Tasks             Elicitation Problems</a:t>
            </a:r>
          </a:p>
        </p:txBody>
      </p:sp>
    </p:spTree>
    <p:extLst>
      <p:ext uri="{BB962C8B-B14F-4D97-AF65-F5344CB8AC3E}">
        <p14:creationId xmlns:p14="http://schemas.microsoft.com/office/powerpoint/2010/main" val="397383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435B84-C4E5-4AB5-B66C-F2A6B936C3CB}"/>
              </a:ext>
            </a:extLst>
          </p:cNvPr>
          <p:cNvSpPr>
            <a:spLocks noGrp="1"/>
          </p:cNvSpPr>
          <p:nvPr>
            <p:ph type="title"/>
          </p:nvPr>
        </p:nvSpPr>
        <p:spPr/>
        <p:txBody>
          <a:bodyPr/>
          <a:lstStyle/>
          <a:p>
            <a:r>
              <a:rPr lang="en-CA" dirty="0"/>
              <a:t>Example of Incorrect Persona</a:t>
            </a:r>
          </a:p>
        </p:txBody>
      </p:sp>
      <p:sp>
        <p:nvSpPr>
          <p:cNvPr id="4" name="Slide Number Placeholder 3">
            <a:extLst>
              <a:ext uri="{FF2B5EF4-FFF2-40B4-BE49-F238E27FC236}">
                <a16:creationId xmlns="" xmlns:a16="http://schemas.microsoft.com/office/drawing/2014/main" id="{27AABFAD-D57F-4DF8-8DEF-4CF5E264D0E0}"/>
              </a:ext>
            </a:extLst>
          </p:cNvPr>
          <p:cNvSpPr>
            <a:spLocks noGrp="1"/>
          </p:cNvSpPr>
          <p:nvPr>
            <p:ph type="sldNum" sz="quarter" idx="10"/>
          </p:nvPr>
        </p:nvSpPr>
        <p:spPr/>
        <p:txBody>
          <a:bodyPr/>
          <a:lstStyle/>
          <a:p>
            <a:pPr>
              <a:defRPr/>
            </a:pPr>
            <a:fld id="{5579BAB2-D80A-42EF-88EC-FDB6C133F113}" type="slidenum">
              <a:rPr lang="fr-CA" altLang="en-US" smtClean="0"/>
              <a:pPr>
                <a:defRPr/>
              </a:pPr>
              <a:t>27</a:t>
            </a:fld>
            <a:endParaRPr lang="fr-CA" altLang="en-US"/>
          </a:p>
        </p:txBody>
      </p:sp>
      <p:sp>
        <p:nvSpPr>
          <p:cNvPr id="6" name="Rectangle 5">
            <a:extLst>
              <a:ext uri="{FF2B5EF4-FFF2-40B4-BE49-F238E27FC236}">
                <a16:creationId xmlns="" xmlns:a16="http://schemas.microsoft.com/office/drawing/2014/main" id="{B9B4581F-F051-420A-998C-87C583D7C4EC}"/>
              </a:ext>
            </a:extLst>
          </p:cNvPr>
          <p:cNvSpPr/>
          <p:nvPr/>
        </p:nvSpPr>
        <p:spPr>
          <a:xfrm>
            <a:off x="5206961" y="6184740"/>
            <a:ext cx="3937039" cy="360612"/>
          </a:xfrm>
          <a:prstGeom prst="rect">
            <a:avLst/>
          </a:prstGeom>
        </p:spPr>
        <p:txBody>
          <a:bodyPr wrap="none">
            <a:spAutoFit/>
          </a:bodyPr>
          <a:lstStyle/>
          <a:p>
            <a:pPr marL="574675" lvl="1" indent="0" algn="r">
              <a:lnSpc>
                <a:spcPct val="120000"/>
              </a:lnSpc>
              <a:spcBef>
                <a:spcPts val="0"/>
              </a:spcBef>
              <a:buNone/>
            </a:pPr>
            <a:r>
              <a:rPr lang="en-CA" sz="1600" b="0" dirty="0">
                <a:latin typeface="+mj-lt"/>
              </a:rPr>
              <a:t>[A. Cowan: </a:t>
            </a:r>
            <a:r>
              <a:rPr lang="en-CA" sz="1600" b="0" dirty="0">
                <a:latin typeface="+mj-lt"/>
                <a:hlinkClick r:id="rId2"/>
              </a:rPr>
              <a:t>A Day in the Life</a:t>
            </a:r>
            <a:r>
              <a:rPr lang="en-CA" sz="1600" b="0" dirty="0">
                <a:latin typeface="+mj-lt"/>
              </a:rPr>
              <a:t>, 2014]</a:t>
            </a:r>
            <a:endParaRPr lang="en-CA" sz="1400" b="0" dirty="0">
              <a:latin typeface="+mj-lt"/>
            </a:endParaRPr>
          </a:p>
        </p:txBody>
      </p:sp>
      <p:sp>
        <p:nvSpPr>
          <p:cNvPr id="7" name="Text Box 6">
            <a:extLst>
              <a:ext uri="{FF2B5EF4-FFF2-40B4-BE49-F238E27FC236}">
                <a16:creationId xmlns="" xmlns:a16="http://schemas.microsoft.com/office/drawing/2014/main" id="{D69DC1A0-6851-4E20-9D65-346614A92F6F}"/>
              </a:ext>
            </a:extLst>
          </p:cNvPr>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dirty="0">
                <a:solidFill>
                  <a:srgbClr val="969696"/>
                </a:solidFill>
              </a:rPr>
              <a:t>Goals, Risks, and Challenges</a:t>
            </a:r>
            <a:r>
              <a:rPr lang="en-CA" altLang="en-US" sz="1200" dirty="0">
                <a:solidFill>
                  <a:schemeClr val="tx1"/>
                </a:solidFill>
              </a:rPr>
              <a:t>             </a:t>
            </a:r>
            <a:r>
              <a:rPr lang="en-CA" altLang="en-US" sz="1200" u="sng" dirty="0">
                <a:solidFill>
                  <a:schemeClr val="tx1"/>
                </a:solidFill>
              </a:rPr>
              <a:t>Sources of Requirements</a:t>
            </a:r>
            <a:r>
              <a:rPr lang="en-CA" altLang="en-US" sz="1200" dirty="0">
                <a:solidFill>
                  <a:srgbClr val="969696"/>
                </a:solidFill>
              </a:rPr>
              <a:t>             </a:t>
            </a:r>
            <a:r>
              <a:rPr lang="en-CA" altLang="en-US" sz="1200" dirty="0" err="1">
                <a:solidFill>
                  <a:srgbClr val="969696"/>
                </a:solidFill>
              </a:rPr>
              <a:t>Requirements</a:t>
            </a:r>
            <a:r>
              <a:rPr lang="en-CA" altLang="en-US" sz="1200" dirty="0">
                <a:solidFill>
                  <a:srgbClr val="969696"/>
                </a:solidFill>
              </a:rPr>
              <a:t> Elicitation Tasks             Elicitation Problems</a:t>
            </a:r>
          </a:p>
        </p:txBody>
      </p:sp>
      <p:pic>
        <p:nvPicPr>
          <p:cNvPr id="10" name="Content Placeholder 9">
            <a:extLst>
              <a:ext uri="{FF2B5EF4-FFF2-40B4-BE49-F238E27FC236}">
                <a16:creationId xmlns="" xmlns:a16="http://schemas.microsoft.com/office/drawing/2014/main" id="{76A5DDB8-D1D1-4F4A-BAE8-B5AC4302AD2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475" y="1211905"/>
            <a:ext cx="8907463" cy="5005689"/>
          </a:xfrm>
        </p:spPr>
      </p:pic>
    </p:spTree>
    <p:extLst>
      <p:ext uri="{BB962C8B-B14F-4D97-AF65-F5344CB8AC3E}">
        <p14:creationId xmlns:p14="http://schemas.microsoft.com/office/powerpoint/2010/main" val="599904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D6A7D1-A72A-4908-A3D7-46FB540128F0}"/>
              </a:ext>
            </a:extLst>
          </p:cNvPr>
          <p:cNvSpPr>
            <a:spLocks noGrp="1"/>
          </p:cNvSpPr>
          <p:nvPr>
            <p:ph type="title"/>
          </p:nvPr>
        </p:nvSpPr>
        <p:spPr/>
        <p:txBody>
          <a:bodyPr/>
          <a:lstStyle/>
          <a:p>
            <a:r>
              <a:rPr lang="en-CA" dirty="0"/>
              <a:t>Example of Incorrect Persona</a:t>
            </a:r>
          </a:p>
        </p:txBody>
      </p:sp>
      <p:sp>
        <p:nvSpPr>
          <p:cNvPr id="4" name="Slide Number Placeholder 3">
            <a:extLst>
              <a:ext uri="{FF2B5EF4-FFF2-40B4-BE49-F238E27FC236}">
                <a16:creationId xmlns="" xmlns:a16="http://schemas.microsoft.com/office/drawing/2014/main" id="{B6B756C9-44CC-4D08-8DDD-F0387A1B98C4}"/>
              </a:ext>
            </a:extLst>
          </p:cNvPr>
          <p:cNvSpPr>
            <a:spLocks noGrp="1"/>
          </p:cNvSpPr>
          <p:nvPr>
            <p:ph type="sldNum" sz="quarter" idx="10"/>
          </p:nvPr>
        </p:nvSpPr>
        <p:spPr/>
        <p:txBody>
          <a:bodyPr/>
          <a:lstStyle/>
          <a:p>
            <a:pPr>
              <a:defRPr/>
            </a:pPr>
            <a:fld id="{5579BAB2-D80A-42EF-88EC-FDB6C133F113}" type="slidenum">
              <a:rPr lang="fr-CA" altLang="en-US" smtClean="0"/>
              <a:pPr>
                <a:defRPr/>
              </a:pPr>
              <a:t>28</a:t>
            </a:fld>
            <a:endParaRPr lang="fr-CA" altLang="en-US"/>
          </a:p>
        </p:txBody>
      </p:sp>
      <p:sp>
        <p:nvSpPr>
          <p:cNvPr id="6" name="Rectangle 5">
            <a:extLst>
              <a:ext uri="{FF2B5EF4-FFF2-40B4-BE49-F238E27FC236}">
                <a16:creationId xmlns="" xmlns:a16="http://schemas.microsoft.com/office/drawing/2014/main" id="{3A86690B-A7E2-4DBF-94BE-EFEB6DE0324A}"/>
              </a:ext>
            </a:extLst>
          </p:cNvPr>
          <p:cNvSpPr/>
          <p:nvPr/>
        </p:nvSpPr>
        <p:spPr>
          <a:xfrm>
            <a:off x="5206961" y="6184740"/>
            <a:ext cx="3937039" cy="360612"/>
          </a:xfrm>
          <a:prstGeom prst="rect">
            <a:avLst/>
          </a:prstGeom>
        </p:spPr>
        <p:txBody>
          <a:bodyPr wrap="none">
            <a:spAutoFit/>
          </a:bodyPr>
          <a:lstStyle/>
          <a:p>
            <a:pPr marL="574675" lvl="1" indent="0" algn="r">
              <a:lnSpc>
                <a:spcPct val="120000"/>
              </a:lnSpc>
              <a:spcBef>
                <a:spcPts val="0"/>
              </a:spcBef>
              <a:buNone/>
            </a:pPr>
            <a:r>
              <a:rPr lang="en-CA" sz="1600" b="0" dirty="0">
                <a:latin typeface="+mj-lt"/>
              </a:rPr>
              <a:t>[A. Cowan: </a:t>
            </a:r>
            <a:r>
              <a:rPr lang="en-CA" sz="1600" b="0" dirty="0">
                <a:latin typeface="+mj-lt"/>
                <a:hlinkClick r:id="rId2"/>
              </a:rPr>
              <a:t>A Day in the Life</a:t>
            </a:r>
            <a:r>
              <a:rPr lang="en-CA" sz="1600" b="0" dirty="0">
                <a:latin typeface="+mj-lt"/>
              </a:rPr>
              <a:t>, 2014]</a:t>
            </a:r>
            <a:endParaRPr lang="en-CA" sz="1400" b="0" dirty="0">
              <a:latin typeface="+mj-lt"/>
            </a:endParaRPr>
          </a:p>
        </p:txBody>
      </p:sp>
      <p:sp>
        <p:nvSpPr>
          <p:cNvPr id="7" name="Text Box 6">
            <a:extLst>
              <a:ext uri="{FF2B5EF4-FFF2-40B4-BE49-F238E27FC236}">
                <a16:creationId xmlns="" xmlns:a16="http://schemas.microsoft.com/office/drawing/2014/main" id="{124EA3B4-5A8D-48A2-B5D1-C9DFFBEEBCAA}"/>
              </a:ext>
            </a:extLst>
          </p:cNvPr>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dirty="0">
                <a:solidFill>
                  <a:srgbClr val="969696"/>
                </a:solidFill>
              </a:rPr>
              <a:t>Goals, Risks, and Challenges</a:t>
            </a:r>
            <a:r>
              <a:rPr lang="en-CA" altLang="en-US" sz="1200" dirty="0">
                <a:solidFill>
                  <a:schemeClr val="tx1"/>
                </a:solidFill>
              </a:rPr>
              <a:t>             </a:t>
            </a:r>
            <a:r>
              <a:rPr lang="en-CA" altLang="en-US" sz="1200" u="sng" dirty="0">
                <a:solidFill>
                  <a:schemeClr val="tx1"/>
                </a:solidFill>
              </a:rPr>
              <a:t>Sources of Requirements</a:t>
            </a:r>
            <a:r>
              <a:rPr lang="en-CA" altLang="en-US" sz="1200" dirty="0">
                <a:solidFill>
                  <a:srgbClr val="969696"/>
                </a:solidFill>
              </a:rPr>
              <a:t>             </a:t>
            </a:r>
            <a:r>
              <a:rPr lang="en-CA" altLang="en-US" sz="1200" dirty="0" err="1">
                <a:solidFill>
                  <a:srgbClr val="969696"/>
                </a:solidFill>
              </a:rPr>
              <a:t>Requirements</a:t>
            </a:r>
            <a:r>
              <a:rPr lang="en-CA" altLang="en-US" sz="1200" dirty="0">
                <a:solidFill>
                  <a:srgbClr val="969696"/>
                </a:solidFill>
              </a:rPr>
              <a:t> Elicitation Tasks             Elicitation Problems</a:t>
            </a:r>
          </a:p>
        </p:txBody>
      </p:sp>
      <p:pic>
        <p:nvPicPr>
          <p:cNvPr id="10" name="Content Placeholder 9">
            <a:extLst>
              <a:ext uri="{FF2B5EF4-FFF2-40B4-BE49-F238E27FC236}">
                <a16:creationId xmlns="" xmlns:a16="http://schemas.microsoft.com/office/drawing/2014/main" id="{86F95080-1A8E-4D68-A5C4-7E46CD8E5D7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475" y="1211905"/>
            <a:ext cx="8907463" cy="5005689"/>
          </a:xfrm>
        </p:spPr>
      </p:pic>
    </p:spTree>
    <p:extLst>
      <p:ext uri="{BB962C8B-B14F-4D97-AF65-F5344CB8AC3E}">
        <p14:creationId xmlns:p14="http://schemas.microsoft.com/office/powerpoint/2010/main" val="2750877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F33C09-0D5D-4FE1-AA82-15D1E7ED2367}"/>
              </a:ext>
            </a:extLst>
          </p:cNvPr>
          <p:cNvSpPr>
            <a:spLocks noGrp="1"/>
          </p:cNvSpPr>
          <p:nvPr>
            <p:ph type="title"/>
          </p:nvPr>
        </p:nvSpPr>
        <p:spPr/>
        <p:txBody>
          <a:bodyPr/>
          <a:lstStyle/>
          <a:p>
            <a:r>
              <a:rPr lang="en-CA" dirty="0"/>
              <a:t>Example of Correct Persona</a:t>
            </a:r>
          </a:p>
        </p:txBody>
      </p:sp>
      <p:sp>
        <p:nvSpPr>
          <p:cNvPr id="4" name="Slide Number Placeholder 3">
            <a:extLst>
              <a:ext uri="{FF2B5EF4-FFF2-40B4-BE49-F238E27FC236}">
                <a16:creationId xmlns="" xmlns:a16="http://schemas.microsoft.com/office/drawing/2014/main" id="{DCB755C7-E68E-4746-BFDE-D9AF742DC05C}"/>
              </a:ext>
            </a:extLst>
          </p:cNvPr>
          <p:cNvSpPr>
            <a:spLocks noGrp="1"/>
          </p:cNvSpPr>
          <p:nvPr>
            <p:ph type="sldNum" sz="quarter" idx="10"/>
          </p:nvPr>
        </p:nvSpPr>
        <p:spPr/>
        <p:txBody>
          <a:bodyPr/>
          <a:lstStyle/>
          <a:p>
            <a:pPr>
              <a:defRPr/>
            </a:pPr>
            <a:fld id="{5579BAB2-D80A-42EF-88EC-FDB6C133F113}" type="slidenum">
              <a:rPr lang="fr-CA" altLang="en-US" smtClean="0"/>
              <a:pPr>
                <a:defRPr/>
              </a:pPr>
              <a:t>29</a:t>
            </a:fld>
            <a:endParaRPr lang="fr-CA" altLang="en-US"/>
          </a:p>
        </p:txBody>
      </p:sp>
      <p:sp>
        <p:nvSpPr>
          <p:cNvPr id="6" name="Rectangle 5">
            <a:extLst>
              <a:ext uri="{FF2B5EF4-FFF2-40B4-BE49-F238E27FC236}">
                <a16:creationId xmlns="" xmlns:a16="http://schemas.microsoft.com/office/drawing/2014/main" id="{0291BF36-8FBD-412F-8086-55800F45FC81}"/>
              </a:ext>
            </a:extLst>
          </p:cNvPr>
          <p:cNvSpPr/>
          <p:nvPr/>
        </p:nvSpPr>
        <p:spPr>
          <a:xfrm>
            <a:off x="5206961" y="6184740"/>
            <a:ext cx="3937039" cy="360612"/>
          </a:xfrm>
          <a:prstGeom prst="rect">
            <a:avLst/>
          </a:prstGeom>
        </p:spPr>
        <p:txBody>
          <a:bodyPr wrap="none">
            <a:spAutoFit/>
          </a:bodyPr>
          <a:lstStyle/>
          <a:p>
            <a:pPr marL="574675" lvl="1" indent="0" algn="r">
              <a:lnSpc>
                <a:spcPct val="120000"/>
              </a:lnSpc>
              <a:spcBef>
                <a:spcPts val="0"/>
              </a:spcBef>
              <a:buNone/>
            </a:pPr>
            <a:r>
              <a:rPr lang="en-CA" sz="1600" b="0" dirty="0">
                <a:latin typeface="+mj-lt"/>
              </a:rPr>
              <a:t>[A. Cowan: </a:t>
            </a:r>
            <a:r>
              <a:rPr lang="en-CA" sz="1600" b="0" dirty="0">
                <a:latin typeface="+mj-lt"/>
                <a:hlinkClick r:id="rId2"/>
              </a:rPr>
              <a:t>A Day in the Life</a:t>
            </a:r>
            <a:r>
              <a:rPr lang="en-CA" sz="1600" b="0" dirty="0">
                <a:latin typeface="+mj-lt"/>
              </a:rPr>
              <a:t>, 2014]</a:t>
            </a:r>
            <a:endParaRPr lang="en-CA" sz="1400" b="0" dirty="0">
              <a:latin typeface="+mj-lt"/>
            </a:endParaRPr>
          </a:p>
        </p:txBody>
      </p:sp>
      <p:sp>
        <p:nvSpPr>
          <p:cNvPr id="7" name="Text Box 6">
            <a:extLst>
              <a:ext uri="{FF2B5EF4-FFF2-40B4-BE49-F238E27FC236}">
                <a16:creationId xmlns="" xmlns:a16="http://schemas.microsoft.com/office/drawing/2014/main" id="{684CCF96-3C4D-408D-AFEE-862276F71085}"/>
              </a:ext>
            </a:extLst>
          </p:cNvPr>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dirty="0">
                <a:solidFill>
                  <a:srgbClr val="969696"/>
                </a:solidFill>
              </a:rPr>
              <a:t>Goals, Risks, and Challenges</a:t>
            </a:r>
            <a:r>
              <a:rPr lang="en-CA" altLang="en-US" sz="1200" dirty="0">
                <a:solidFill>
                  <a:schemeClr val="tx1"/>
                </a:solidFill>
              </a:rPr>
              <a:t>             </a:t>
            </a:r>
            <a:r>
              <a:rPr lang="en-CA" altLang="en-US" sz="1200" u="sng" dirty="0">
                <a:solidFill>
                  <a:schemeClr val="tx1"/>
                </a:solidFill>
              </a:rPr>
              <a:t>Sources of Requirements</a:t>
            </a:r>
            <a:r>
              <a:rPr lang="en-CA" altLang="en-US" sz="1200" dirty="0">
                <a:solidFill>
                  <a:srgbClr val="969696"/>
                </a:solidFill>
              </a:rPr>
              <a:t>             </a:t>
            </a:r>
            <a:r>
              <a:rPr lang="en-CA" altLang="en-US" sz="1200" dirty="0" err="1">
                <a:solidFill>
                  <a:srgbClr val="969696"/>
                </a:solidFill>
              </a:rPr>
              <a:t>Requirements</a:t>
            </a:r>
            <a:r>
              <a:rPr lang="en-CA" altLang="en-US" sz="1200" dirty="0">
                <a:solidFill>
                  <a:srgbClr val="969696"/>
                </a:solidFill>
              </a:rPr>
              <a:t> Elicitation Tasks             Elicitation Problems</a:t>
            </a:r>
          </a:p>
        </p:txBody>
      </p:sp>
      <p:pic>
        <p:nvPicPr>
          <p:cNvPr id="9" name="Content Placeholder 9">
            <a:extLst>
              <a:ext uri="{FF2B5EF4-FFF2-40B4-BE49-F238E27FC236}">
                <a16:creationId xmlns="" xmlns:a16="http://schemas.microsoft.com/office/drawing/2014/main" id="{2E0D6DB8-92E3-4622-80FF-FB2B4ED310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475" y="1211905"/>
            <a:ext cx="8907463" cy="5005689"/>
          </a:xfrm>
        </p:spPr>
      </p:pic>
    </p:spTree>
    <p:extLst>
      <p:ext uri="{BB962C8B-B14F-4D97-AF65-F5344CB8AC3E}">
        <p14:creationId xmlns:p14="http://schemas.microsoft.com/office/powerpoint/2010/main" val="2911379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a:lnSpc>
                <a:spcPct val="100000"/>
              </a:lnSpc>
              <a:spcBef>
                <a:spcPct val="0"/>
              </a:spcBef>
              <a:buClrTx/>
              <a:buSzTx/>
              <a:buFontTx/>
              <a:buNone/>
            </a:pPr>
            <a:fld id="{70CC6D9D-6ACF-4564-9A81-919C87F3B2BE}" type="slidenum">
              <a:rPr lang="en-CA" altLang="en-US" sz="1200" smtClean="0"/>
              <a:pPr>
                <a:lnSpc>
                  <a:spcPct val="100000"/>
                </a:lnSpc>
                <a:spcBef>
                  <a:spcPct val="0"/>
                </a:spcBef>
                <a:buClrTx/>
                <a:buSzTx/>
                <a:buFontTx/>
                <a:buNone/>
              </a:pPr>
              <a:t>3</a:t>
            </a:fld>
            <a:endParaRPr lang="en-CA" altLang="en-US" sz="1200"/>
          </a:p>
        </p:txBody>
      </p:sp>
      <p:pic>
        <p:nvPicPr>
          <p:cNvPr id="5123" name="Picture 10"/>
          <p:cNvPicPr>
            <a:picLocks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288" y="1122363"/>
            <a:ext cx="8609012" cy="4614862"/>
          </a:xfrm>
          <a:prstGeom prst="rect">
            <a:avLst/>
          </a:prstGeom>
          <a:noFill/>
          <a:ln>
            <a:noFill/>
          </a:ln>
          <a:effectLst/>
          <a:extLst>
            <a:ext uri="{909E8E84-426E-40DD-AFC4-6F175D3DCCD1}">
              <a14:hiddenFill xmlns:a14="http://schemas.microsoft.com/office/drawing/2010/main">
                <a:solidFill>
                  <a:srgbClr val="FE8D03"/>
                </a:solidFill>
              </a14:hiddenFill>
            </a:ext>
            <a:ext uri="{91240B29-F687-4F45-9708-019B960494DF}">
              <a14:hiddenLine xmlns:a14="http://schemas.microsoft.com/office/drawing/2010/main" w="12700">
                <a:solidFill>
                  <a:srgbClr val="FFFAF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0761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5D6A3D38-9614-4E30-B769-E1A4FA0B8B9C}"/>
              </a:ext>
            </a:extLst>
          </p:cNvPr>
          <p:cNvSpPr>
            <a:spLocks noGrp="1"/>
          </p:cNvSpPr>
          <p:nvPr>
            <p:ph type="sldNum" sz="quarter" idx="10"/>
          </p:nvPr>
        </p:nvSpPr>
        <p:spPr/>
        <p:txBody>
          <a:bodyPr/>
          <a:lstStyle/>
          <a:p>
            <a:pPr>
              <a:defRPr/>
            </a:pPr>
            <a:fld id="{5579BAB2-D80A-42EF-88EC-FDB6C133F113}" type="slidenum">
              <a:rPr lang="fr-CA" altLang="en-US" smtClean="0"/>
              <a:pPr>
                <a:defRPr/>
              </a:pPr>
              <a:t>30</a:t>
            </a:fld>
            <a:endParaRPr lang="fr-CA" altLang="en-US"/>
          </a:p>
        </p:txBody>
      </p:sp>
      <p:sp>
        <p:nvSpPr>
          <p:cNvPr id="6" name="Rectangle 5">
            <a:extLst>
              <a:ext uri="{FF2B5EF4-FFF2-40B4-BE49-F238E27FC236}">
                <a16:creationId xmlns="" xmlns:a16="http://schemas.microsoft.com/office/drawing/2014/main" id="{618797C9-F5B7-4397-9495-3DCDC87BA428}"/>
              </a:ext>
            </a:extLst>
          </p:cNvPr>
          <p:cNvSpPr/>
          <p:nvPr/>
        </p:nvSpPr>
        <p:spPr>
          <a:xfrm>
            <a:off x="5206961" y="6184740"/>
            <a:ext cx="3937039" cy="360612"/>
          </a:xfrm>
          <a:prstGeom prst="rect">
            <a:avLst/>
          </a:prstGeom>
        </p:spPr>
        <p:txBody>
          <a:bodyPr wrap="none">
            <a:spAutoFit/>
          </a:bodyPr>
          <a:lstStyle/>
          <a:p>
            <a:pPr marL="574675" lvl="1" indent="0" algn="r">
              <a:lnSpc>
                <a:spcPct val="120000"/>
              </a:lnSpc>
              <a:spcBef>
                <a:spcPts val="0"/>
              </a:spcBef>
              <a:buNone/>
            </a:pPr>
            <a:r>
              <a:rPr lang="en-CA" sz="1600" b="0" dirty="0">
                <a:latin typeface="+mj-lt"/>
              </a:rPr>
              <a:t>[A. Cowan: </a:t>
            </a:r>
            <a:r>
              <a:rPr lang="en-CA" sz="1600" b="0" dirty="0">
                <a:latin typeface="+mj-lt"/>
                <a:hlinkClick r:id="rId2"/>
              </a:rPr>
              <a:t>A Day in the Life</a:t>
            </a:r>
            <a:r>
              <a:rPr lang="en-CA" sz="1600" b="0" dirty="0">
                <a:latin typeface="+mj-lt"/>
              </a:rPr>
              <a:t>, 2014]</a:t>
            </a:r>
            <a:endParaRPr lang="en-CA" sz="1400" b="0" dirty="0">
              <a:latin typeface="+mj-lt"/>
            </a:endParaRPr>
          </a:p>
        </p:txBody>
      </p:sp>
      <p:sp>
        <p:nvSpPr>
          <p:cNvPr id="7" name="Title 1">
            <a:extLst>
              <a:ext uri="{FF2B5EF4-FFF2-40B4-BE49-F238E27FC236}">
                <a16:creationId xmlns="" xmlns:a16="http://schemas.microsoft.com/office/drawing/2014/main" id="{D723BD34-33F8-4CF9-A7C6-D45EDC73BD18}"/>
              </a:ext>
            </a:extLst>
          </p:cNvPr>
          <p:cNvSpPr>
            <a:spLocks noGrp="1"/>
          </p:cNvSpPr>
          <p:nvPr>
            <p:ph type="title"/>
          </p:nvPr>
        </p:nvSpPr>
        <p:spPr/>
        <p:txBody>
          <a:bodyPr/>
          <a:lstStyle/>
          <a:p>
            <a:r>
              <a:rPr lang="en-CA" dirty="0"/>
              <a:t>Example of Correct Persona</a:t>
            </a:r>
          </a:p>
        </p:txBody>
      </p:sp>
      <p:sp>
        <p:nvSpPr>
          <p:cNvPr id="8" name="Text Box 6">
            <a:extLst>
              <a:ext uri="{FF2B5EF4-FFF2-40B4-BE49-F238E27FC236}">
                <a16:creationId xmlns="" xmlns:a16="http://schemas.microsoft.com/office/drawing/2014/main" id="{9ECA5EED-8553-4EE3-B661-9A15D8459642}"/>
              </a:ext>
            </a:extLst>
          </p:cNvPr>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dirty="0">
                <a:solidFill>
                  <a:srgbClr val="969696"/>
                </a:solidFill>
              </a:rPr>
              <a:t>Goals, Risks, and Challenges</a:t>
            </a:r>
            <a:r>
              <a:rPr lang="en-CA" altLang="en-US" sz="1200" dirty="0">
                <a:solidFill>
                  <a:schemeClr val="tx1"/>
                </a:solidFill>
              </a:rPr>
              <a:t>             </a:t>
            </a:r>
            <a:r>
              <a:rPr lang="en-CA" altLang="en-US" sz="1200" u="sng" dirty="0">
                <a:solidFill>
                  <a:schemeClr val="tx1"/>
                </a:solidFill>
              </a:rPr>
              <a:t>Sources of Requirements</a:t>
            </a:r>
            <a:r>
              <a:rPr lang="en-CA" altLang="en-US" sz="1200" dirty="0">
                <a:solidFill>
                  <a:srgbClr val="969696"/>
                </a:solidFill>
              </a:rPr>
              <a:t>             </a:t>
            </a:r>
            <a:r>
              <a:rPr lang="en-CA" altLang="en-US" sz="1200" dirty="0" err="1">
                <a:solidFill>
                  <a:srgbClr val="969696"/>
                </a:solidFill>
              </a:rPr>
              <a:t>Requirements</a:t>
            </a:r>
            <a:r>
              <a:rPr lang="en-CA" altLang="en-US" sz="1200" dirty="0">
                <a:solidFill>
                  <a:srgbClr val="969696"/>
                </a:solidFill>
              </a:rPr>
              <a:t> Elicitation Tasks             Elicitation Problems</a:t>
            </a:r>
          </a:p>
        </p:txBody>
      </p:sp>
      <p:pic>
        <p:nvPicPr>
          <p:cNvPr id="9" name="Content Placeholder 10">
            <a:extLst>
              <a:ext uri="{FF2B5EF4-FFF2-40B4-BE49-F238E27FC236}">
                <a16:creationId xmlns="" xmlns:a16="http://schemas.microsoft.com/office/drawing/2014/main" id="{90F18F7E-9428-4F1D-B952-A2D99B4C51A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475" y="1211905"/>
            <a:ext cx="8907463" cy="5005689"/>
          </a:xfrm>
        </p:spPr>
      </p:pic>
    </p:spTree>
    <p:extLst>
      <p:ext uri="{BB962C8B-B14F-4D97-AF65-F5344CB8AC3E}">
        <p14:creationId xmlns:p14="http://schemas.microsoft.com/office/powerpoint/2010/main" val="2091241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6F6B08-B37F-4093-BD21-3E5EF97BB1F1}"/>
              </a:ext>
            </a:extLst>
          </p:cNvPr>
          <p:cNvSpPr>
            <a:spLocks noGrp="1"/>
          </p:cNvSpPr>
          <p:nvPr>
            <p:ph type="title"/>
          </p:nvPr>
        </p:nvSpPr>
        <p:spPr/>
        <p:txBody>
          <a:bodyPr/>
          <a:lstStyle/>
          <a:p>
            <a:r>
              <a:rPr lang="en-CA" dirty="0"/>
              <a:t>Think / See / Feel / Do Approach</a:t>
            </a:r>
          </a:p>
        </p:txBody>
      </p:sp>
      <p:sp>
        <p:nvSpPr>
          <p:cNvPr id="3" name="Content Placeholder 2">
            <a:extLst>
              <a:ext uri="{FF2B5EF4-FFF2-40B4-BE49-F238E27FC236}">
                <a16:creationId xmlns="" xmlns:a16="http://schemas.microsoft.com/office/drawing/2014/main" id="{9B7943E9-A5A0-4B68-89DF-75BEC4675A2A}"/>
              </a:ext>
            </a:extLst>
          </p:cNvPr>
          <p:cNvSpPr>
            <a:spLocks noGrp="1"/>
          </p:cNvSpPr>
          <p:nvPr>
            <p:ph idx="1"/>
          </p:nvPr>
        </p:nvSpPr>
        <p:spPr>
          <a:xfrm>
            <a:off x="117475" y="927100"/>
            <a:ext cx="8907463" cy="5575300"/>
          </a:xfrm>
        </p:spPr>
        <p:txBody>
          <a:bodyPr/>
          <a:lstStyle/>
          <a:p>
            <a:r>
              <a:rPr lang="en-CA" dirty="0">
                <a:solidFill>
                  <a:srgbClr val="FF0000"/>
                </a:solidFill>
              </a:rPr>
              <a:t>Think</a:t>
            </a:r>
          </a:p>
          <a:p>
            <a:pPr lvl="1"/>
            <a:r>
              <a:rPr lang="en-CA" dirty="0"/>
              <a:t>Description of the tension between how things are now </a:t>
            </a:r>
            <a:br>
              <a:rPr lang="en-CA" dirty="0"/>
            </a:br>
            <a:r>
              <a:rPr lang="en-CA" dirty="0"/>
              <a:t>and how the persona would like them to be.</a:t>
            </a:r>
          </a:p>
          <a:p>
            <a:r>
              <a:rPr lang="en-CA" dirty="0">
                <a:solidFill>
                  <a:srgbClr val="FF0000"/>
                </a:solidFill>
              </a:rPr>
              <a:t>See</a:t>
            </a:r>
          </a:p>
          <a:p>
            <a:pPr lvl="1"/>
            <a:r>
              <a:rPr lang="en-CA" dirty="0"/>
              <a:t>Description of how your persona arrived at the point of view you described in Think</a:t>
            </a:r>
          </a:p>
          <a:p>
            <a:r>
              <a:rPr lang="en-CA" dirty="0">
                <a:solidFill>
                  <a:srgbClr val="FF0000"/>
                </a:solidFill>
              </a:rPr>
              <a:t>Feel</a:t>
            </a:r>
          </a:p>
          <a:p>
            <a:pPr lvl="1"/>
            <a:r>
              <a:rPr lang="en-CA" dirty="0"/>
              <a:t>This is the actual, emotional relevance of the personas thoughts and observations in your area of your interest. </a:t>
            </a:r>
          </a:p>
          <a:p>
            <a:r>
              <a:rPr lang="en-CA" dirty="0">
                <a:solidFill>
                  <a:srgbClr val="FF0000"/>
                </a:solidFill>
              </a:rPr>
              <a:t>Do</a:t>
            </a:r>
          </a:p>
          <a:p>
            <a:pPr lvl="1"/>
            <a:r>
              <a:rPr lang="en-CA" dirty="0"/>
              <a:t>You need to get at what they actually do in area and how often/how much/with how much money they engage in the activity question</a:t>
            </a:r>
          </a:p>
          <a:p>
            <a:r>
              <a:rPr lang="en-CA" dirty="0"/>
              <a:t>See also this example: A. Cowan: </a:t>
            </a:r>
            <a:r>
              <a:rPr lang="en-CA" dirty="0">
                <a:hlinkClick r:id="rId2"/>
              </a:rPr>
              <a:t>Personas for Design, Development &amp; Growth</a:t>
            </a:r>
            <a:r>
              <a:rPr lang="en-CA" dirty="0"/>
              <a:t> (2014)</a:t>
            </a:r>
          </a:p>
        </p:txBody>
      </p:sp>
      <p:sp>
        <p:nvSpPr>
          <p:cNvPr id="4" name="Slide Number Placeholder 3">
            <a:extLst>
              <a:ext uri="{FF2B5EF4-FFF2-40B4-BE49-F238E27FC236}">
                <a16:creationId xmlns="" xmlns:a16="http://schemas.microsoft.com/office/drawing/2014/main" id="{FE8F6863-01D9-49F4-9A9C-AC71CFEBFACD}"/>
              </a:ext>
            </a:extLst>
          </p:cNvPr>
          <p:cNvSpPr>
            <a:spLocks noGrp="1"/>
          </p:cNvSpPr>
          <p:nvPr>
            <p:ph type="sldNum" sz="quarter" idx="10"/>
          </p:nvPr>
        </p:nvSpPr>
        <p:spPr/>
        <p:txBody>
          <a:bodyPr/>
          <a:lstStyle/>
          <a:p>
            <a:pPr>
              <a:defRPr/>
            </a:pPr>
            <a:fld id="{5579BAB2-D80A-42EF-88EC-FDB6C133F113}" type="slidenum">
              <a:rPr lang="fr-CA" altLang="en-US" smtClean="0"/>
              <a:pPr>
                <a:defRPr/>
              </a:pPr>
              <a:t>31</a:t>
            </a:fld>
            <a:endParaRPr lang="fr-CA" altLang="en-US"/>
          </a:p>
        </p:txBody>
      </p:sp>
      <p:pic>
        <p:nvPicPr>
          <p:cNvPr id="99330" name="Picture 2" descr="Think-See-Feel-Do-200px">
            <a:extLst>
              <a:ext uri="{FF2B5EF4-FFF2-40B4-BE49-F238E27FC236}">
                <a16:creationId xmlns="" xmlns:a16="http://schemas.microsoft.com/office/drawing/2014/main" id="{6871840F-3418-442B-849B-0B22F1E1D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927100"/>
            <a:ext cx="1400969" cy="1660148"/>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a:extLst>
              <a:ext uri="{FF2B5EF4-FFF2-40B4-BE49-F238E27FC236}">
                <a16:creationId xmlns="" xmlns:a16="http://schemas.microsoft.com/office/drawing/2014/main" id="{420313F0-577C-4105-972D-FCB43D267F65}"/>
              </a:ext>
            </a:extLst>
          </p:cNvPr>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dirty="0">
                <a:solidFill>
                  <a:srgbClr val="969696"/>
                </a:solidFill>
              </a:rPr>
              <a:t>Goals, Risks, and Challenges</a:t>
            </a:r>
            <a:r>
              <a:rPr lang="en-CA" altLang="en-US" sz="1200" dirty="0">
                <a:solidFill>
                  <a:schemeClr val="tx1"/>
                </a:solidFill>
              </a:rPr>
              <a:t>             </a:t>
            </a:r>
            <a:r>
              <a:rPr lang="en-CA" altLang="en-US" sz="1200" u="sng" dirty="0">
                <a:solidFill>
                  <a:schemeClr val="tx1"/>
                </a:solidFill>
              </a:rPr>
              <a:t>Sources of Requirements</a:t>
            </a:r>
            <a:r>
              <a:rPr lang="en-CA" altLang="en-US" sz="1200" dirty="0">
                <a:solidFill>
                  <a:srgbClr val="969696"/>
                </a:solidFill>
              </a:rPr>
              <a:t>             </a:t>
            </a:r>
            <a:r>
              <a:rPr lang="en-CA" altLang="en-US" sz="1200" dirty="0" err="1">
                <a:solidFill>
                  <a:srgbClr val="969696"/>
                </a:solidFill>
              </a:rPr>
              <a:t>Requirements</a:t>
            </a:r>
            <a:r>
              <a:rPr lang="en-CA" altLang="en-US" sz="1200" dirty="0">
                <a:solidFill>
                  <a:srgbClr val="969696"/>
                </a:solidFill>
              </a:rPr>
              <a:t> Elicitation Tasks             Elicitation Problems</a:t>
            </a:r>
          </a:p>
        </p:txBody>
      </p:sp>
    </p:spTree>
    <p:extLst>
      <p:ext uri="{BB962C8B-B14F-4D97-AF65-F5344CB8AC3E}">
        <p14:creationId xmlns:p14="http://schemas.microsoft.com/office/powerpoint/2010/main" val="1539708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p:txBody>
          <a:bodyPr/>
          <a:lstStyle/>
          <a:p>
            <a:pPr eaLnBrk="1" hangingPunct="1"/>
            <a:r>
              <a:rPr lang="en-CA" altLang="en-US"/>
              <a:t>Requirements Elicitation Tasks</a:t>
            </a:r>
            <a:endParaRPr lang="en-US" altLang="en-US"/>
          </a:p>
        </p:txBody>
      </p:sp>
    </p:spTree>
    <p:extLst>
      <p:ext uri="{BB962C8B-B14F-4D97-AF65-F5344CB8AC3E}">
        <p14:creationId xmlns:p14="http://schemas.microsoft.com/office/powerpoint/2010/main" val="1651898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title"/>
          </p:nvPr>
        </p:nvSpPr>
        <p:spPr/>
        <p:txBody>
          <a:bodyPr/>
          <a:lstStyle/>
          <a:p>
            <a:pPr eaLnBrk="1" hangingPunct="1"/>
            <a:r>
              <a:rPr lang="en-CA" altLang="en-US"/>
              <a:t>Tasks Performed as Part of Elicitation (1)</a:t>
            </a:r>
          </a:p>
        </p:txBody>
      </p:sp>
      <p:sp>
        <p:nvSpPr>
          <p:cNvPr id="23555" name="Rectangle 5"/>
          <p:cNvSpPr>
            <a:spLocks noGrp="1" noChangeArrowheads="1"/>
          </p:cNvSpPr>
          <p:nvPr>
            <p:ph type="body" idx="1"/>
          </p:nvPr>
        </p:nvSpPr>
        <p:spPr/>
        <p:txBody>
          <a:bodyPr/>
          <a:lstStyle/>
          <a:p>
            <a:pPr eaLnBrk="1" hangingPunct="1"/>
            <a:r>
              <a:rPr lang="en-CA" altLang="en-US"/>
              <a:t>Planning for the elicitation</a:t>
            </a:r>
            <a:endParaRPr lang="en-US" altLang="en-US"/>
          </a:p>
          <a:p>
            <a:pPr lvl="1" eaLnBrk="1" hangingPunct="1"/>
            <a:r>
              <a:rPr lang="en-CA" altLang="en-US"/>
              <a:t>Why? Who? When? How? Risks?</a:t>
            </a:r>
          </a:p>
          <a:p>
            <a:pPr eaLnBrk="1" hangingPunct="1"/>
            <a:r>
              <a:rPr lang="en-CA" altLang="en-US"/>
              <a:t>During the elicitation</a:t>
            </a:r>
          </a:p>
          <a:p>
            <a:pPr lvl="1" eaLnBrk="1" hangingPunct="1"/>
            <a:r>
              <a:rPr lang="en-CA" altLang="en-US"/>
              <a:t>Confirm the viability of the project (is it worth it?)</a:t>
            </a:r>
          </a:p>
          <a:p>
            <a:pPr lvl="1" eaLnBrk="1" hangingPunct="1"/>
            <a:r>
              <a:rPr lang="en-CA" altLang="en-US"/>
              <a:t>Understand the problem from the perspective of each stakeholder</a:t>
            </a:r>
          </a:p>
          <a:p>
            <a:pPr lvl="1" eaLnBrk="1" hangingPunct="1"/>
            <a:r>
              <a:rPr lang="en-CA" altLang="en-US"/>
              <a:t>Extract the essence of stakeholders’ requirements</a:t>
            </a:r>
          </a:p>
          <a:p>
            <a:pPr lvl="1" eaLnBrk="1" hangingPunct="1"/>
            <a:r>
              <a:rPr lang="en-CA" altLang="en-US"/>
              <a:t>Invent better ways to do the work of the user</a:t>
            </a:r>
          </a:p>
          <a:p>
            <a:pPr eaLnBrk="1" hangingPunct="1"/>
            <a:r>
              <a:rPr lang="en-CA" altLang="en-US"/>
              <a:t>Following the elicitation</a:t>
            </a:r>
          </a:p>
          <a:p>
            <a:pPr lvl="1" eaLnBrk="1" hangingPunct="1"/>
            <a:r>
              <a:rPr lang="en-CA" altLang="en-US"/>
              <a:t>Analyse results to understand obtained information</a:t>
            </a:r>
          </a:p>
          <a:p>
            <a:pPr lvl="1" eaLnBrk="1" hangingPunct="1"/>
            <a:r>
              <a:rPr lang="en-CA" altLang="en-US"/>
              <a:t>Negotiate a coherent set of requirements acceptable by all stakeholders and establish priorities</a:t>
            </a:r>
          </a:p>
          <a:p>
            <a:pPr lvl="1" eaLnBrk="1" hangingPunct="1"/>
            <a:r>
              <a:rPr lang="en-CA" altLang="en-US"/>
              <a:t>Record results in the requirements specification</a:t>
            </a:r>
          </a:p>
        </p:txBody>
      </p:sp>
      <p:sp>
        <p:nvSpPr>
          <p:cNvPr id="23556" name="Text Box 6"/>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a:solidFill>
                  <a:srgbClr val="969696"/>
                </a:solidFill>
              </a:rPr>
              <a:t>Goals, Risks, and Challenges</a:t>
            </a:r>
            <a:r>
              <a:rPr lang="en-CA" altLang="en-US" sz="1200">
                <a:solidFill>
                  <a:schemeClr val="tx1"/>
                </a:solidFill>
              </a:rPr>
              <a:t>             </a:t>
            </a:r>
            <a:r>
              <a:rPr lang="en-CA" altLang="en-US" sz="1200">
                <a:solidFill>
                  <a:srgbClr val="969696"/>
                </a:solidFill>
              </a:rPr>
              <a:t>Sources of Requirements             </a:t>
            </a:r>
            <a:r>
              <a:rPr lang="en-CA" altLang="en-US" sz="1200" u="sng">
                <a:solidFill>
                  <a:schemeClr val="tx1"/>
                </a:solidFill>
              </a:rPr>
              <a:t>Requirements Elicitation Tasks</a:t>
            </a:r>
            <a:r>
              <a:rPr lang="en-CA" altLang="en-US" sz="1200">
                <a:solidFill>
                  <a:srgbClr val="969696"/>
                </a:solidFill>
              </a:rPr>
              <a:t>             Elicitation Problems</a:t>
            </a:r>
          </a:p>
        </p:txBody>
      </p:sp>
      <p:sp>
        <p:nvSpPr>
          <p:cNvPr id="23557"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a:lnSpc>
                <a:spcPct val="100000"/>
              </a:lnSpc>
              <a:spcBef>
                <a:spcPct val="0"/>
              </a:spcBef>
              <a:buClrTx/>
              <a:buSzTx/>
              <a:buFontTx/>
              <a:buNone/>
            </a:pPr>
            <a:fld id="{B701EDAB-F358-4EC6-B7F3-FA33C30EB0AD}" type="slidenum">
              <a:rPr lang="en-CA" altLang="en-US" sz="1200" smtClean="0"/>
              <a:pPr>
                <a:lnSpc>
                  <a:spcPct val="100000"/>
                </a:lnSpc>
                <a:spcBef>
                  <a:spcPct val="0"/>
                </a:spcBef>
                <a:buClrTx/>
                <a:buSzTx/>
                <a:buFontTx/>
                <a:buNone/>
              </a:pPr>
              <a:t>33</a:t>
            </a:fld>
            <a:endParaRPr lang="en-CA" altLang="en-US" sz="1200"/>
          </a:p>
        </p:txBody>
      </p:sp>
    </p:spTree>
    <p:extLst>
      <p:ext uri="{BB962C8B-B14F-4D97-AF65-F5344CB8AC3E}">
        <p14:creationId xmlns:p14="http://schemas.microsoft.com/office/powerpoint/2010/main" val="30382891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CA" altLang="en-US"/>
              <a:t>Tasks Performed as Part of Elicitation (2)</a:t>
            </a:r>
          </a:p>
        </p:txBody>
      </p:sp>
      <p:sp>
        <p:nvSpPr>
          <p:cNvPr id="24579" name="Rectangle 3"/>
          <p:cNvSpPr>
            <a:spLocks noGrp="1" noChangeArrowheads="1"/>
          </p:cNvSpPr>
          <p:nvPr>
            <p:ph type="body" idx="1"/>
          </p:nvPr>
        </p:nvSpPr>
        <p:spPr/>
        <p:txBody>
          <a:bodyPr/>
          <a:lstStyle/>
          <a:p>
            <a:pPr eaLnBrk="1" hangingPunct="1"/>
            <a:r>
              <a:rPr lang="en-CA" altLang="en-US" dirty="0"/>
              <a:t>Repeat as needed</a:t>
            </a:r>
          </a:p>
          <a:p>
            <a:pPr eaLnBrk="1" hangingPunct="1"/>
            <a:endParaRPr lang="en-CA" altLang="en-US" dirty="0"/>
          </a:p>
          <a:p>
            <a:pPr eaLnBrk="1" hangingPunct="1"/>
            <a:r>
              <a:rPr lang="en-CA" altLang="en-US" dirty="0"/>
              <a:t>Elicitation is incremental</a:t>
            </a:r>
          </a:p>
          <a:p>
            <a:pPr lvl="1" eaLnBrk="1" hangingPunct="1"/>
            <a:r>
              <a:rPr lang="en-CA" altLang="en-US" dirty="0"/>
              <a:t>Driven by information obtained</a:t>
            </a:r>
          </a:p>
          <a:p>
            <a:pPr lvl="1" eaLnBrk="1" hangingPunct="1"/>
            <a:r>
              <a:rPr lang="en-CA" altLang="en-US" dirty="0"/>
              <a:t>You always do a bit of elicitation – analysis – specification – verification at the same time</a:t>
            </a:r>
          </a:p>
          <a:p>
            <a:pPr eaLnBrk="1" hangingPunct="1"/>
            <a:endParaRPr lang="en-CA" altLang="en-US" dirty="0"/>
          </a:p>
        </p:txBody>
      </p:sp>
      <p:sp>
        <p:nvSpPr>
          <p:cNvPr id="24580" name="Text Box 4"/>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a:solidFill>
                  <a:srgbClr val="969696"/>
                </a:solidFill>
              </a:rPr>
              <a:t>Goals, Risks, and Challenges</a:t>
            </a:r>
            <a:r>
              <a:rPr lang="en-CA" altLang="en-US" sz="1200">
                <a:solidFill>
                  <a:schemeClr val="tx1"/>
                </a:solidFill>
              </a:rPr>
              <a:t>             </a:t>
            </a:r>
            <a:r>
              <a:rPr lang="en-CA" altLang="en-US" sz="1200">
                <a:solidFill>
                  <a:srgbClr val="969696"/>
                </a:solidFill>
              </a:rPr>
              <a:t>Sources of Requirements             </a:t>
            </a:r>
            <a:r>
              <a:rPr lang="en-CA" altLang="en-US" sz="1200" u="sng">
                <a:solidFill>
                  <a:schemeClr val="tx1"/>
                </a:solidFill>
              </a:rPr>
              <a:t>Requirements Elicitation Tasks</a:t>
            </a:r>
            <a:r>
              <a:rPr lang="en-CA" altLang="en-US" sz="1200">
                <a:solidFill>
                  <a:srgbClr val="969696"/>
                </a:solidFill>
              </a:rPr>
              <a:t>             Elicitation Problems</a:t>
            </a:r>
          </a:p>
        </p:txBody>
      </p:sp>
      <p:pic>
        <p:nvPicPr>
          <p:cNvPr id="24581" name="Picture 5" descr="Lamsweerde - RE pro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275" y="3182938"/>
            <a:ext cx="5278438"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a:lnSpc>
                <a:spcPct val="100000"/>
              </a:lnSpc>
              <a:spcBef>
                <a:spcPct val="0"/>
              </a:spcBef>
              <a:buClrTx/>
              <a:buSzTx/>
              <a:buFontTx/>
              <a:buNone/>
            </a:pPr>
            <a:fld id="{8AE2065C-4F45-46DE-93B5-BBC5E436AA1A}" type="slidenum">
              <a:rPr lang="en-CA" altLang="en-US" sz="1200" smtClean="0"/>
              <a:pPr>
                <a:lnSpc>
                  <a:spcPct val="100000"/>
                </a:lnSpc>
                <a:spcBef>
                  <a:spcPct val="0"/>
                </a:spcBef>
                <a:buClrTx/>
                <a:buSzTx/>
                <a:buFontTx/>
                <a:buNone/>
              </a:pPr>
              <a:t>34</a:t>
            </a:fld>
            <a:endParaRPr lang="en-CA" altLang="en-US" sz="1200"/>
          </a:p>
        </p:txBody>
      </p:sp>
    </p:spTree>
    <p:extLst>
      <p:ext uri="{BB962C8B-B14F-4D97-AF65-F5344CB8AC3E}">
        <p14:creationId xmlns:p14="http://schemas.microsoft.com/office/powerpoint/2010/main" val="8529625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noChangeArrowheads="1"/>
          </p:cNvSpPr>
          <p:nvPr>
            <p:ph type="title"/>
          </p:nvPr>
        </p:nvSpPr>
        <p:spPr/>
        <p:txBody>
          <a:bodyPr/>
          <a:lstStyle/>
          <a:p>
            <a:pPr eaLnBrk="1" hangingPunct="1"/>
            <a:r>
              <a:rPr lang="en-CA" altLang="en-US" sz="2400"/>
              <a:t>Elicitation Plan – Objectives / Strategies &amp; Processes</a:t>
            </a:r>
          </a:p>
        </p:txBody>
      </p:sp>
      <p:sp>
        <p:nvSpPr>
          <p:cNvPr id="1185797" name="Rectangle 5"/>
          <p:cNvSpPr>
            <a:spLocks noGrp="1" noChangeArrowheads="1"/>
          </p:cNvSpPr>
          <p:nvPr>
            <p:ph type="body" idx="1"/>
          </p:nvPr>
        </p:nvSpPr>
        <p:spPr/>
        <p:txBody>
          <a:bodyPr/>
          <a:lstStyle/>
          <a:p>
            <a:pPr eaLnBrk="1" hangingPunct="1"/>
            <a:r>
              <a:rPr lang="en-CA" altLang="en-US"/>
              <a:t>Objectives: Why this elicitation?</a:t>
            </a:r>
          </a:p>
          <a:p>
            <a:pPr lvl="1" eaLnBrk="1" hangingPunct="1"/>
            <a:r>
              <a:rPr lang="en-CA" altLang="en-US"/>
              <a:t>Validate market data</a:t>
            </a:r>
          </a:p>
          <a:p>
            <a:pPr lvl="1" eaLnBrk="1" hangingPunct="1"/>
            <a:r>
              <a:rPr lang="en-CA" altLang="en-US"/>
              <a:t>Explore usage scenarios</a:t>
            </a:r>
          </a:p>
          <a:p>
            <a:pPr lvl="1" eaLnBrk="1" hangingPunct="1"/>
            <a:r>
              <a:rPr lang="en-CA" altLang="en-US"/>
              <a:t>Develop a set of requirements, etc..</a:t>
            </a:r>
          </a:p>
          <a:p>
            <a:pPr eaLnBrk="1" hangingPunct="1"/>
            <a:endParaRPr lang="en-CA" altLang="en-US"/>
          </a:p>
          <a:p>
            <a:pPr eaLnBrk="1" hangingPunct="1"/>
            <a:r>
              <a:rPr lang="en-CA" altLang="en-US"/>
              <a:t>Set elicitation strategies and processes</a:t>
            </a:r>
          </a:p>
          <a:p>
            <a:pPr lvl="1" eaLnBrk="1" hangingPunct="1"/>
            <a:r>
              <a:rPr lang="en-CA" altLang="en-US"/>
              <a:t>Approaches used</a:t>
            </a:r>
          </a:p>
          <a:p>
            <a:pPr lvl="1" eaLnBrk="1" hangingPunct="1"/>
            <a:r>
              <a:rPr lang="en-CA" altLang="en-US"/>
              <a:t>Often a combination of approaches depending on the types and number of stakeholders</a:t>
            </a:r>
          </a:p>
          <a:p>
            <a:pPr lvl="1" eaLnBrk="1" hangingPunct="1"/>
            <a:r>
              <a:rPr lang="en-CA" altLang="en-US"/>
              <a:t>Examples: Surveys (questionnaires)</a:t>
            </a:r>
            <a:r>
              <a:rPr lang="ar-SA" altLang="en-US">
                <a:cs typeface="Arial" charset="0"/>
              </a:rPr>
              <a:t>‏</a:t>
            </a:r>
            <a:r>
              <a:rPr lang="en-CA" altLang="en-US">
                <a:cs typeface="Arial" charset="0"/>
              </a:rPr>
              <a:t>, w</a:t>
            </a:r>
            <a:r>
              <a:rPr lang="en-CA" altLang="en-US"/>
              <a:t>orkshops, interviews…</a:t>
            </a:r>
          </a:p>
        </p:txBody>
      </p:sp>
      <p:sp>
        <p:nvSpPr>
          <p:cNvPr id="25604" name="Text Box 6"/>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a:solidFill>
                  <a:srgbClr val="969696"/>
                </a:solidFill>
              </a:rPr>
              <a:t>Goals, Risks, and Challenges</a:t>
            </a:r>
            <a:r>
              <a:rPr lang="en-CA" altLang="en-US" sz="1200">
                <a:solidFill>
                  <a:schemeClr val="tx1"/>
                </a:solidFill>
              </a:rPr>
              <a:t>             </a:t>
            </a:r>
            <a:r>
              <a:rPr lang="en-CA" altLang="en-US" sz="1200">
                <a:solidFill>
                  <a:srgbClr val="969696"/>
                </a:solidFill>
              </a:rPr>
              <a:t>Sources of Requirements             </a:t>
            </a:r>
            <a:r>
              <a:rPr lang="en-CA" altLang="en-US" sz="1200" u="sng">
                <a:solidFill>
                  <a:schemeClr val="tx1"/>
                </a:solidFill>
              </a:rPr>
              <a:t>Requirements Elicitation Tasks</a:t>
            </a:r>
            <a:r>
              <a:rPr lang="en-CA" altLang="en-US" sz="1200">
                <a:solidFill>
                  <a:srgbClr val="969696"/>
                </a:solidFill>
              </a:rPr>
              <a:t>             Elicitation Problems</a:t>
            </a:r>
          </a:p>
        </p:txBody>
      </p:sp>
      <p:sp>
        <p:nvSpPr>
          <p:cNvPr id="25605"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a:lnSpc>
                <a:spcPct val="100000"/>
              </a:lnSpc>
              <a:spcBef>
                <a:spcPct val="0"/>
              </a:spcBef>
              <a:buClrTx/>
              <a:buSzTx/>
              <a:buFontTx/>
              <a:buNone/>
            </a:pPr>
            <a:fld id="{E30BEE8B-85F5-467F-948D-E899E5FFB8E4}" type="slidenum">
              <a:rPr lang="en-CA" altLang="en-US" sz="1200" smtClean="0"/>
              <a:pPr>
                <a:lnSpc>
                  <a:spcPct val="100000"/>
                </a:lnSpc>
                <a:spcBef>
                  <a:spcPct val="0"/>
                </a:spcBef>
                <a:buClrTx/>
                <a:buSzTx/>
                <a:buFontTx/>
                <a:buNone/>
              </a:pPr>
              <a:t>35</a:t>
            </a:fld>
            <a:endParaRPr lang="en-CA" altLang="en-US" sz="1200"/>
          </a:p>
        </p:txBody>
      </p:sp>
    </p:spTree>
    <p:extLst>
      <p:ext uri="{BB962C8B-B14F-4D97-AF65-F5344CB8AC3E}">
        <p14:creationId xmlns:p14="http://schemas.microsoft.com/office/powerpoint/2010/main" val="383265638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fill="hold" nodeType="withEffect">
                                  <p:stCondLst>
                                    <p:cond delay="0"/>
                                  </p:stCondLst>
                                  <p:childTnLst>
                                    <p:set>
                                      <p:cBhvr additive="repl">
                                        <p:cTn id="6" dur="1" fill="hold">
                                          <p:stCondLst>
                                            <p:cond delay="0"/>
                                          </p:stCondLst>
                                        </p:cTn>
                                        <p:tgtEl>
                                          <p:spTgt spid="1185797">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1185797">
                                            <p:txEl>
                                              <p:pRg st="1" end="1"/>
                                            </p:txEl>
                                          </p:spTgt>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1185797">
                                            <p:txEl>
                                              <p:pRg st="2" end="2"/>
                                            </p:txEl>
                                          </p:spTgt>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1185797">
                                            <p:txEl>
                                              <p:pRg st="3" end="3"/>
                                            </p:txEl>
                                          </p:spTgt>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1185797">
                                            <p:txEl>
                                              <p:pRg st="5" end="5"/>
                                            </p:txEl>
                                          </p:spTgt>
                                        </p:tgtEl>
                                        <p:attrNameLst>
                                          <p:attrName>style.visibility</p:attrName>
                                        </p:attrNameLst>
                                      </p:cBhvr>
                                      <p:to>
                                        <p:strVal val="visible"/>
                                      </p:to>
                                    </p:set>
                                  </p:childTnLst>
                                </p:cTn>
                              </p:par>
                              <p:par>
                                <p:cTn id="15" presetID="1" presetClass="entr" fill="hold" nodeType="withEffect">
                                  <p:stCondLst>
                                    <p:cond delay="0"/>
                                  </p:stCondLst>
                                  <p:childTnLst>
                                    <p:set>
                                      <p:cBhvr additive="repl">
                                        <p:cTn id="16" dur="1" fill="hold">
                                          <p:stCondLst>
                                            <p:cond delay="0"/>
                                          </p:stCondLst>
                                        </p:cTn>
                                        <p:tgtEl>
                                          <p:spTgt spid="1185797">
                                            <p:txEl>
                                              <p:pRg st="6" end="6"/>
                                            </p:txEl>
                                          </p:spTgt>
                                        </p:tgtEl>
                                        <p:attrNameLst>
                                          <p:attrName>style.visibility</p:attrName>
                                        </p:attrNameLst>
                                      </p:cBhvr>
                                      <p:to>
                                        <p:strVal val="visible"/>
                                      </p:to>
                                    </p:set>
                                  </p:childTnLst>
                                </p:cTn>
                              </p:par>
                              <p:par>
                                <p:cTn id="17" presetID="1" presetClass="entr" fill="hold" nodeType="withEffect">
                                  <p:stCondLst>
                                    <p:cond delay="0"/>
                                  </p:stCondLst>
                                  <p:childTnLst>
                                    <p:set>
                                      <p:cBhvr additive="repl">
                                        <p:cTn id="18" dur="1" fill="hold">
                                          <p:stCondLst>
                                            <p:cond delay="0"/>
                                          </p:stCondLst>
                                        </p:cTn>
                                        <p:tgtEl>
                                          <p:spTgt spid="1185797">
                                            <p:txEl>
                                              <p:pRg st="7" end="7"/>
                                            </p:txEl>
                                          </p:spTgt>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118579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p:txBody>
          <a:bodyPr/>
          <a:lstStyle/>
          <a:p>
            <a:pPr eaLnBrk="1" hangingPunct="1"/>
            <a:r>
              <a:rPr lang="en-CA" altLang="en-US"/>
              <a:t>Elicitation Plan – Products</a:t>
            </a:r>
          </a:p>
        </p:txBody>
      </p:sp>
      <p:sp>
        <p:nvSpPr>
          <p:cNvPr id="26627" name="Rectangle 5"/>
          <p:cNvSpPr>
            <a:spLocks noGrp="1" noChangeArrowheads="1"/>
          </p:cNvSpPr>
          <p:nvPr>
            <p:ph type="body" idx="1"/>
          </p:nvPr>
        </p:nvSpPr>
        <p:spPr/>
        <p:txBody>
          <a:bodyPr/>
          <a:lstStyle/>
          <a:p>
            <a:pPr eaLnBrk="1" hangingPunct="1"/>
            <a:r>
              <a:rPr lang="en-CA" altLang="en-US"/>
              <a:t>Usually set of rough requirements</a:t>
            </a:r>
          </a:p>
          <a:p>
            <a:pPr lvl="1" eaLnBrk="1" hangingPunct="1"/>
            <a:r>
              <a:rPr lang="en-CA" altLang="en-US"/>
              <a:t>Written, audio, video notes</a:t>
            </a:r>
          </a:p>
          <a:p>
            <a:pPr lvl="1" eaLnBrk="1" hangingPunct="1"/>
            <a:r>
              <a:rPr lang="en-CA" altLang="en-US"/>
              <a:t>Documentation </a:t>
            </a:r>
          </a:p>
          <a:p>
            <a:pPr eaLnBrk="1" hangingPunct="1"/>
            <a:endParaRPr lang="en-CA" altLang="en-US"/>
          </a:p>
          <a:p>
            <a:pPr eaLnBrk="1" hangingPunct="1"/>
            <a:r>
              <a:rPr lang="en-CA" altLang="en-US"/>
              <a:t>Deliverables depend on objective and technique</a:t>
            </a:r>
          </a:p>
          <a:p>
            <a:pPr lvl="1" eaLnBrk="1" hangingPunct="1"/>
            <a:endParaRPr lang="en-CA" altLang="en-US"/>
          </a:p>
          <a:p>
            <a:pPr eaLnBrk="1" hangingPunct="1"/>
            <a:r>
              <a:rPr lang="en-CA" altLang="en-US"/>
              <a:t>Generally: un-organized, redundant, incomplete</a:t>
            </a:r>
          </a:p>
        </p:txBody>
      </p:sp>
      <p:sp>
        <p:nvSpPr>
          <p:cNvPr id="26628" name="Text Box 6"/>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a:solidFill>
                  <a:srgbClr val="969696"/>
                </a:solidFill>
              </a:rPr>
              <a:t>Goals, Risks, and Challenges</a:t>
            </a:r>
            <a:r>
              <a:rPr lang="en-CA" altLang="en-US" sz="1200">
                <a:solidFill>
                  <a:schemeClr val="tx1"/>
                </a:solidFill>
              </a:rPr>
              <a:t>             </a:t>
            </a:r>
            <a:r>
              <a:rPr lang="en-CA" altLang="en-US" sz="1200">
                <a:solidFill>
                  <a:srgbClr val="969696"/>
                </a:solidFill>
              </a:rPr>
              <a:t>Sources of Requirements             </a:t>
            </a:r>
            <a:r>
              <a:rPr lang="en-CA" altLang="en-US" sz="1200" u="sng">
                <a:solidFill>
                  <a:schemeClr val="tx1"/>
                </a:solidFill>
              </a:rPr>
              <a:t>Requirements Elicitation Tasks</a:t>
            </a:r>
            <a:r>
              <a:rPr lang="en-CA" altLang="en-US" sz="1200">
                <a:solidFill>
                  <a:srgbClr val="969696"/>
                </a:solidFill>
              </a:rPr>
              <a:t>             Elicitation Problems</a:t>
            </a:r>
          </a:p>
        </p:txBody>
      </p:sp>
      <p:sp>
        <p:nvSpPr>
          <p:cNvPr id="26629"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a:lnSpc>
                <a:spcPct val="100000"/>
              </a:lnSpc>
              <a:spcBef>
                <a:spcPct val="0"/>
              </a:spcBef>
              <a:buClrTx/>
              <a:buSzTx/>
              <a:buFontTx/>
              <a:buNone/>
            </a:pPr>
            <a:fld id="{8CB07D7D-DDAB-44AF-9D96-1B5B00EE68BD}" type="slidenum">
              <a:rPr lang="en-CA" altLang="en-US" sz="1200" smtClean="0"/>
              <a:pPr>
                <a:lnSpc>
                  <a:spcPct val="100000"/>
                </a:lnSpc>
                <a:spcBef>
                  <a:spcPct val="0"/>
                </a:spcBef>
                <a:buClrTx/>
                <a:buSzTx/>
                <a:buFontTx/>
                <a:buNone/>
              </a:pPr>
              <a:t>36</a:t>
            </a:fld>
            <a:endParaRPr lang="en-CA" altLang="en-US" sz="1200"/>
          </a:p>
        </p:txBody>
      </p:sp>
    </p:spTree>
    <p:extLst>
      <p:ext uri="{BB962C8B-B14F-4D97-AF65-F5344CB8AC3E}">
        <p14:creationId xmlns:p14="http://schemas.microsoft.com/office/powerpoint/2010/main" val="391131920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a:lnSpc>
                <a:spcPct val="100000"/>
              </a:lnSpc>
              <a:spcBef>
                <a:spcPct val="0"/>
              </a:spcBef>
              <a:buClrTx/>
              <a:buSzTx/>
              <a:buFontTx/>
              <a:buNone/>
            </a:pPr>
            <a:fld id="{BC8F9CEB-4D9B-4424-9492-B8965BB07E69}" type="slidenum">
              <a:rPr lang="en-CA" altLang="en-US" sz="1200" smtClean="0"/>
              <a:pPr>
                <a:lnSpc>
                  <a:spcPct val="100000"/>
                </a:lnSpc>
                <a:spcBef>
                  <a:spcPct val="0"/>
                </a:spcBef>
                <a:buClrTx/>
                <a:buSzTx/>
                <a:buFontTx/>
                <a:buNone/>
              </a:pPr>
              <a:t>37</a:t>
            </a:fld>
            <a:endParaRPr lang="en-CA" altLang="en-US" sz="1200"/>
          </a:p>
        </p:txBody>
      </p:sp>
      <p:sp>
        <p:nvSpPr>
          <p:cNvPr id="27651" name="Rectangle 5"/>
          <p:cNvSpPr>
            <a:spLocks noGrp="1" noChangeArrowheads="1"/>
          </p:cNvSpPr>
          <p:nvPr>
            <p:ph type="title"/>
          </p:nvPr>
        </p:nvSpPr>
        <p:spPr/>
        <p:txBody>
          <a:bodyPr/>
          <a:lstStyle/>
          <a:p>
            <a:pPr eaLnBrk="1" hangingPunct="1"/>
            <a:r>
              <a:rPr lang="en-CA" altLang="en-US"/>
              <a:t>Extract Essence</a:t>
            </a:r>
          </a:p>
        </p:txBody>
      </p:sp>
      <p:sp>
        <p:nvSpPr>
          <p:cNvPr id="27652" name="Rectangle 6"/>
          <p:cNvSpPr>
            <a:spLocks noGrp="1" noChangeArrowheads="1"/>
          </p:cNvSpPr>
          <p:nvPr>
            <p:ph type="body" idx="1"/>
          </p:nvPr>
        </p:nvSpPr>
        <p:spPr/>
        <p:txBody>
          <a:bodyPr/>
          <a:lstStyle/>
          <a:p>
            <a:pPr eaLnBrk="1" hangingPunct="1"/>
            <a:r>
              <a:rPr lang="en-CA" altLang="en-US"/>
              <a:t>Extract the essence of the stakeholders' requirements</a:t>
            </a:r>
          </a:p>
          <a:p>
            <a:pPr lvl="1" eaLnBrk="1" hangingPunct="1"/>
            <a:r>
              <a:rPr lang="en-CA" altLang="en-US"/>
              <a:t>Interpret stakeholders' descriptions of requirements</a:t>
            </a:r>
          </a:p>
          <a:p>
            <a:pPr lvl="1" eaLnBrk="1" hangingPunct="1"/>
            <a:endParaRPr lang="en-CA" altLang="en-US"/>
          </a:p>
          <a:p>
            <a:pPr lvl="1" eaLnBrk="1" hangingPunct="1"/>
            <a:r>
              <a:rPr lang="en-CA" altLang="en-US"/>
              <a:t>Possibly build models (may be part of your documentation!)</a:t>
            </a:r>
          </a:p>
          <a:p>
            <a:pPr lvl="1" eaLnBrk="1" hangingPunct="1"/>
            <a:endParaRPr lang="en-CA" altLang="en-US"/>
          </a:p>
          <a:p>
            <a:pPr lvl="1" eaLnBrk="1" hangingPunct="1"/>
            <a:r>
              <a:rPr lang="en-CA" altLang="en-US"/>
              <a:t>Gaps in the model behavior may indicate unknown or ambiguous situations</a:t>
            </a:r>
          </a:p>
          <a:p>
            <a:pPr lvl="2" eaLnBrk="1" hangingPunct="1"/>
            <a:r>
              <a:rPr lang="en-CA" altLang="en-US"/>
              <a:t>Models help focus our efforts</a:t>
            </a:r>
          </a:p>
          <a:p>
            <a:pPr lvl="2" eaLnBrk="1" hangingPunct="1"/>
            <a:r>
              <a:rPr lang="en-CA" altLang="en-US"/>
              <a:t>Should be resolved by asking the stakeholders (especially users)</a:t>
            </a:r>
          </a:p>
        </p:txBody>
      </p:sp>
      <p:sp>
        <p:nvSpPr>
          <p:cNvPr id="27653" name="Text Box 7"/>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a:solidFill>
                  <a:srgbClr val="969696"/>
                </a:solidFill>
              </a:rPr>
              <a:t>Goals, Risks, and Challenges</a:t>
            </a:r>
            <a:r>
              <a:rPr lang="en-CA" altLang="en-US" sz="1200">
                <a:solidFill>
                  <a:schemeClr val="tx1"/>
                </a:solidFill>
              </a:rPr>
              <a:t>             </a:t>
            </a:r>
            <a:r>
              <a:rPr lang="en-CA" altLang="en-US" sz="1200">
                <a:solidFill>
                  <a:srgbClr val="969696"/>
                </a:solidFill>
              </a:rPr>
              <a:t>Sources of Requirements             </a:t>
            </a:r>
            <a:r>
              <a:rPr lang="en-CA" altLang="en-US" sz="1200" u="sng">
                <a:solidFill>
                  <a:schemeClr val="tx1"/>
                </a:solidFill>
              </a:rPr>
              <a:t>Requirements Elicitation Tasks</a:t>
            </a:r>
            <a:r>
              <a:rPr lang="en-CA" altLang="en-US" sz="1200">
                <a:solidFill>
                  <a:srgbClr val="969696"/>
                </a:solidFill>
              </a:rPr>
              <a:t>             Elicitation Problems</a:t>
            </a:r>
          </a:p>
        </p:txBody>
      </p:sp>
    </p:spTree>
    <p:extLst>
      <p:ext uri="{BB962C8B-B14F-4D97-AF65-F5344CB8AC3E}">
        <p14:creationId xmlns:p14="http://schemas.microsoft.com/office/powerpoint/2010/main" val="1121135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a:lnSpc>
                <a:spcPct val="100000"/>
              </a:lnSpc>
              <a:spcBef>
                <a:spcPct val="0"/>
              </a:spcBef>
              <a:buClrTx/>
              <a:buSzTx/>
              <a:buFontTx/>
              <a:buNone/>
            </a:pPr>
            <a:fld id="{4920DA78-E72D-49F9-8F90-B305EACD8C57}" type="slidenum">
              <a:rPr lang="en-CA" altLang="en-US" sz="1200" smtClean="0"/>
              <a:pPr>
                <a:lnSpc>
                  <a:spcPct val="100000"/>
                </a:lnSpc>
                <a:spcBef>
                  <a:spcPct val="0"/>
                </a:spcBef>
                <a:buClrTx/>
                <a:buSzTx/>
                <a:buFontTx/>
                <a:buNone/>
              </a:pPr>
              <a:t>38</a:t>
            </a:fld>
            <a:endParaRPr lang="en-CA" altLang="en-US" sz="1200"/>
          </a:p>
        </p:txBody>
      </p:sp>
      <p:sp>
        <p:nvSpPr>
          <p:cNvPr id="28675" name="Rectangle 4"/>
          <p:cNvSpPr>
            <a:spLocks noGrp="1" noChangeArrowheads="1"/>
          </p:cNvSpPr>
          <p:nvPr>
            <p:ph type="title"/>
          </p:nvPr>
        </p:nvSpPr>
        <p:spPr/>
        <p:txBody>
          <a:bodyPr/>
          <a:lstStyle/>
          <a:p>
            <a:pPr eaLnBrk="1" hangingPunct="1"/>
            <a:r>
              <a:rPr lang="en-CA" altLang="en-US"/>
              <a:t>Invent Better Ways</a:t>
            </a:r>
          </a:p>
        </p:txBody>
      </p:sp>
      <p:sp>
        <p:nvSpPr>
          <p:cNvPr id="28676" name="Rectangle 5"/>
          <p:cNvSpPr>
            <a:spLocks noGrp="1" noChangeArrowheads="1"/>
          </p:cNvSpPr>
          <p:nvPr>
            <p:ph type="body" idx="1"/>
          </p:nvPr>
        </p:nvSpPr>
        <p:spPr/>
        <p:txBody>
          <a:bodyPr/>
          <a:lstStyle/>
          <a:p>
            <a:pPr eaLnBrk="1" hangingPunct="1"/>
            <a:r>
              <a:rPr lang="en-CA" altLang="en-US" dirty="0"/>
              <a:t>Invent better ways to do the user's work</a:t>
            </a:r>
          </a:p>
          <a:p>
            <a:pPr lvl="1" eaLnBrk="1" hangingPunct="1"/>
            <a:r>
              <a:rPr lang="en-CA" altLang="en-US" dirty="0"/>
              <a:t>Ask why documented requirements so far are desired</a:t>
            </a:r>
          </a:p>
          <a:p>
            <a:pPr lvl="1" eaLnBrk="1" hangingPunct="1"/>
            <a:r>
              <a:rPr lang="en-CA" altLang="en-US" dirty="0"/>
              <a:t>The client/user’s view can be limited by past experiences...</a:t>
            </a:r>
          </a:p>
          <a:p>
            <a:pPr lvl="1" eaLnBrk="1" hangingPunct="1"/>
            <a:r>
              <a:rPr lang="en-CA" altLang="en-US" dirty="0"/>
              <a:t>Brainstorm (or use another creativity technique) to invent and propose requirements the stakeholders have not yet thought of</a:t>
            </a:r>
          </a:p>
          <a:p>
            <a:pPr eaLnBrk="1" hangingPunct="1"/>
            <a:endParaRPr lang="en-CA" altLang="en-US" dirty="0"/>
          </a:p>
        </p:txBody>
      </p:sp>
      <p:sp>
        <p:nvSpPr>
          <p:cNvPr id="28677" name="Text Box 6"/>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a:solidFill>
                  <a:srgbClr val="969696"/>
                </a:solidFill>
              </a:rPr>
              <a:t>Goals, Risks, and Challenges</a:t>
            </a:r>
            <a:r>
              <a:rPr lang="en-CA" altLang="en-US" sz="1200">
                <a:solidFill>
                  <a:schemeClr val="tx1"/>
                </a:solidFill>
              </a:rPr>
              <a:t>             </a:t>
            </a:r>
            <a:r>
              <a:rPr lang="en-CA" altLang="en-US" sz="1200">
                <a:solidFill>
                  <a:srgbClr val="969696"/>
                </a:solidFill>
              </a:rPr>
              <a:t>Sources of Requirements             </a:t>
            </a:r>
            <a:r>
              <a:rPr lang="en-CA" altLang="en-US" sz="1200" u="sng">
                <a:solidFill>
                  <a:schemeClr val="tx1"/>
                </a:solidFill>
              </a:rPr>
              <a:t>Requirements Elicitation Tasks</a:t>
            </a:r>
            <a:r>
              <a:rPr lang="en-CA" altLang="en-US" sz="1200">
                <a:solidFill>
                  <a:srgbClr val="969696"/>
                </a:solidFill>
              </a:rPr>
              <a:t>             Elicitation Problems</a:t>
            </a:r>
          </a:p>
        </p:txBody>
      </p:sp>
    </p:spTree>
    <p:extLst>
      <p:ext uri="{BB962C8B-B14F-4D97-AF65-F5344CB8AC3E}">
        <p14:creationId xmlns:p14="http://schemas.microsoft.com/office/powerpoint/2010/main" val="12202480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CA" altLang="en-US"/>
              <a:t>Dilbert on Requirements Elicitation</a:t>
            </a:r>
          </a:p>
        </p:txBody>
      </p:sp>
      <p:sp>
        <p:nvSpPr>
          <p:cNvPr id="29699" name="Content Placeholder 2"/>
          <p:cNvSpPr>
            <a:spLocks noGrp="1"/>
          </p:cNvSpPr>
          <p:nvPr>
            <p:ph idx="1"/>
          </p:nvPr>
        </p:nvSpPr>
        <p:spPr/>
        <p:txBody>
          <a:bodyPr/>
          <a:lstStyle/>
          <a:p>
            <a:endParaRPr lang="en-CA" altLang="en-US"/>
          </a:p>
        </p:txBody>
      </p:sp>
      <p:sp>
        <p:nvSpPr>
          <p:cNvPr id="29700"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a:lnSpc>
                <a:spcPct val="100000"/>
              </a:lnSpc>
              <a:spcBef>
                <a:spcPct val="0"/>
              </a:spcBef>
              <a:buClrTx/>
              <a:buSzTx/>
              <a:buFontTx/>
              <a:buNone/>
            </a:pPr>
            <a:fld id="{79D1F633-E1E1-472B-8FAA-032A955DEFDE}" type="slidenum">
              <a:rPr lang="en-CA" altLang="en-US" sz="1200" smtClean="0"/>
              <a:pPr>
                <a:lnSpc>
                  <a:spcPct val="100000"/>
                </a:lnSpc>
                <a:spcBef>
                  <a:spcPct val="0"/>
                </a:spcBef>
                <a:buClrTx/>
                <a:buSzTx/>
                <a:buFontTx/>
                <a:buNone/>
              </a:pPr>
              <a:t>39</a:t>
            </a:fld>
            <a:endParaRPr lang="en-CA" altLang="en-US" sz="1200"/>
          </a:p>
        </p:txBody>
      </p:sp>
      <p:sp>
        <p:nvSpPr>
          <p:cNvPr id="29701" name="Text Box 6"/>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a:solidFill>
                  <a:srgbClr val="969696"/>
                </a:solidFill>
              </a:rPr>
              <a:t>Goals, Risks, and Challenges</a:t>
            </a:r>
            <a:r>
              <a:rPr lang="en-CA" altLang="en-US" sz="1200">
                <a:solidFill>
                  <a:schemeClr val="tx1"/>
                </a:solidFill>
              </a:rPr>
              <a:t>             </a:t>
            </a:r>
            <a:r>
              <a:rPr lang="en-CA" altLang="en-US" sz="1200">
                <a:solidFill>
                  <a:srgbClr val="969696"/>
                </a:solidFill>
              </a:rPr>
              <a:t>Sources of Requirements             </a:t>
            </a:r>
            <a:r>
              <a:rPr lang="en-CA" altLang="en-US" sz="1200" u="sng">
                <a:solidFill>
                  <a:schemeClr val="tx1"/>
                </a:solidFill>
              </a:rPr>
              <a:t>Requirements Elicitation Tasks</a:t>
            </a:r>
            <a:r>
              <a:rPr lang="en-CA" altLang="en-US" sz="1200">
                <a:solidFill>
                  <a:srgbClr val="969696"/>
                </a:solidFill>
              </a:rPr>
              <a:t>             Elicitation Problems</a:t>
            </a:r>
          </a:p>
        </p:txBody>
      </p:sp>
      <p:pic>
        <p:nvPicPr>
          <p:cNvPr id="29702" name="Picture 2" descr="C:\Users\damyot\Documents\uo\cours\seg3501\2012\Great-RE-Dilbe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2220913"/>
            <a:ext cx="81343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0129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p:txBody>
          <a:bodyPr/>
          <a:lstStyle/>
          <a:p>
            <a:pPr eaLnBrk="1" hangingPunct="1"/>
            <a:r>
              <a:rPr lang="en-CA" altLang="en-US" dirty="0"/>
              <a:t>Goals, Risks, and Challenges</a:t>
            </a:r>
            <a:endParaRPr lang="en-US" altLang="en-US" dirty="0"/>
          </a:p>
        </p:txBody>
      </p:sp>
    </p:spTree>
    <p:extLst>
      <p:ext uri="{BB962C8B-B14F-4D97-AF65-F5344CB8AC3E}">
        <p14:creationId xmlns:p14="http://schemas.microsoft.com/office/powerpoint/2010/main" val="27012137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CA" dirty="0"/>
              <a:t>Elicitation Techniques</a:t>
            </a:r>
          </a:p>
        </p:txBody>
      </p:sp>
      <p:sp>
        <p:nvSpPr>
          <p:cNvPr id="4" name="Slide Number Placeholder 3"/>
          <p:cNvSpPr>
            <a:spLocks noGrp="1"/>
          </p:cNvSpPr>
          <p:nvPr>
            <p:ph type="sldNum" sz="quarter" idx="4294967295"/>
          </p:nvPr>
        </p:nvSpPr>
        <p:spPr>
          <a:xfrm>
            <a:off x="8504238" y="6472238"/>
            <a:ext cx="639762" cy="309562"/>
          </a:xfrm>
        </p:spPr>
        <p:txBody>
          <a:bodyPr/>
          <a:lstStyle/>
          <a:p>
            <a:pPr>
              <a:defRPr/>
            </a:pPr>
            <a:fld id="{82D37A84-5577-4B99-AE2A-1A4F758610C4}" type="slidenum">
              <a:rPr lang="en-CA" smtClean="0"/>
              <a:pPr>
                <a:defRPr/>
              </a:pPr>
              <a:t>40</a:t>
            </a:fld>
            <a:endParaRPr lang="en-CA"/>
          </a:p>
        </p:txBody>
      </p:sp>
    </p:spTree>
    <p:extLst>
      <p:ext uri="{BB962C8B-B14F-4D97-AF65-F5344CB8AC3E}">
        <p14:creationId xmlns:p14="http://schemas.microsoft.com/office/powerpoint/2010/main" val="10186640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11F4C7A7-2721-4BF5-8F99-AFC47E8E3769}" type="slidenum">
              <a:rPr lang="en-CA" altLang="en-US" sz="1200" smtClean="0"/>
              <a:pPr>
                <a:lnSpc>
                  <a:spcPct val="100000"/>
                </a:lnSpc>
                <a:spcBef>
                  <a:spcPct val="0"/>
                </a:spcBef>
                <a:buClrTx/>
                <a:buSzTx/>
                <a:buFontTx/>
                <a:buNone/>
              </a:pPr>
              <a:t>41</a:t>
            </a:fld>
            <a:endParaRPr lang="en-CA" altLang="en-US" sz="1200"/>
          </a:p>
        </p:txBody>
      </p:sp>
      <p:sp>
        <p:nvSpPr>
          <p:cNvPr id="6147" name="Rectangle 2"/>
          <p:cNvSpPr>
            <a:spLocks noGrp="1" noChangeArrowheads="1"/>
          </p:cNvSpPr>
          <p:nvPr>
            <p:ph type="title"/>
          </p:nvPr>
        </p:nvSpPr>
        <p:spPr/>
        <p:txBody>
          <a:bodyPr/>
          <a:lstStyle/>
          <a:p>
            <a:pPr eaLnBrk="1" hangingPunct="1"/>
            <a:r>
              <a:rPr lang="en-CA" altLang="en-US"/>
              <a:t>Elicitation Techniques</a:t>
            </a:r>
          </a:p>
        </p:txBody>
      </p:sp>
      <p:sp>
        <p:nvSpPr>
          <p:cNvPr id="6148" name="Rectangle 4"/>
          <p:cNvSpPr>
            <a:spLocks noGrp="1" noChangeArrowheads="1"/>
          </p:cNvSpPr>
          <p:nvPr>
            <p:ph type="body" idx="1"/>
          </p:nvPr>
        </p:nvSpPr>
        <p:spPr/>
        <p:txBody>
          <a:bodyPr/>
          <a:lstStyle/>
          <a:p>
            <a:pPr eaLnBrk="1" hangingPunct="1">
              <a:lnSpc>
                <a:spcPct val="90000"/>
              </a:lnSpc>
            </a:pPr>
            <a:r>
              <a:rPr lang="en-CA" altLang="en-US" dirty="0"/>
              <a:t>Elicitation techniques</a:t>
            </a:r>
          </a:p>
          <a:p>
            <a:pPr lvl="1" eaLnBrk="1" hangingPunct="1">
              <a:lnSpc>
                <a:spcPct val="90000"/>
              </a:lnSpc>
            </a:pPr>
            <a:r>
              <a:rPr lang="en-CA" altLang="en-US" dirty="0"/>
              <a:t>Brainstorming and Design Thinking</a:t>
            </a:r>
          </a:p>
          <a:p>
            <a:pPr lvl="1" eaLnBrk="1" hangingPunct="1">
              <a:lnSpc>
                <a:spcPct val="90000"/>
              </a:lnSpc>
            </a:pPr>
            <a:r>
              <a:rPr lang="en-CA" altLang="en-US" dirty="0"/>
              <a:t>Analysis of existing systems </a:t>
            </a:r>
          </a:p>
          <a:p>
            <a:pPr lvl="2" eaLnBrk="1" hangingPunct="1">
              <a:lnSpc>
                <a:spcPct val="90000"/>
              </a:lnSpc>
            </a:pPr>
            <a:r>
              <a:rPr lang="en-CA" altLang="en-US" dirty="0"/>
              <a:t>Analysis of existing documentation</a:t>
            </a:r>
          </a:p>
          <a:p>
            <a:pPr lvl="2" eaLnBrk="1" hangingPunct="1">
              <a:lnSpc>
                <a:spcPct val="90000"/>
              </a:lnSpc>
            </a:pPr>
            <a:r>
              <a:rPr lang="en-CA" altLang="en-US" dirty="0"/>
              <a:t>Task observation, ethnography</a:t>
            </a:r>
          </a:p>
          <a:p>
            <a:pPr lvl="1" eaLnBrk="1" hangingPunct="1">
              <a:lnSpc>
                <a:spcPct val="90000"/>
              </a:lnSpc>
            </a:pPr>
            <a:r>
              <a:rPr lang="en-CA" altLang="en-US" dirty="0"/>
              <a:t>Discourse analysis</a:t>
            </a:r>
          </a:p>
          <a:p>
            <a:pPr lvl="1" eaLnBrk="1" hangingPunct="1">
              <a:lnSpc>
                <a:spcPct val="90000"/>
              </a:lnSpc>
            </a:pPr>
            <a:r>
              <a:rPr lang="en-CA" altLang="en-US" dirty="0"/>
              <a:t>Interviewing</a:t>
            </a:r>
          </a:p>
          <a:p>
            <a:pPr lvl="1" eaLnBrk="1" hangingPunct="1">
              <a:lnSpc>
                <a:spcPct val="90000"/>
              </a:lnSpc>
            </a:pPr>
            <a:r>
              <a:rPr lang="en-CA" altLang="en-US" dirty="0"/>
              <a:t>Questionnaires</a:t>
            </a:r>
          </a:p>
          <a:p>
            <a:pPr lvl="1" eaLnBrk="1" hangingPunct="1">
              <a:lnSpc>
                <a:spcPct val="90000"/>
              </a:lnSpc>
            </a:pPr>
            <a:r>
              <a:rPr lang="en-CA" altLang="en-US" dirty="0"/>
              <a:t>Workshops</a:t>
            </a:r>
          </a:p>
          <a:p>
            <a:pPr lvl="1" eaLnBrk="1" hangingPunct="1">
              <a:lnSpc>
                <a:spcPct val="90000"/>
              </a:lnSpc>
            </a:pPr>
            <a:r>
              <a:rPr lang="en-CA" altLang="en-US" dirty="0"/>
              <a:t>Prototyping</a:t>
            </a:r>
          </a:p>
          <a:p>
            <a:pPr lvl="1" eaLnBrk="1" hangingPunct="1">
              <a:lnSpc>
                <a:spcPct val="90000"/>
              </a:lnSpc>
            </a:pPr>
            <a:r>
              <a:rPr lang="en-CA" altLang="en-US" dirty="0"/>
              <a:t>Pilot system</a:t>
            </a:r>
          </a:p>
          <a:p>
            <a:pPr lvl="1" eaLnBrk="1" hangingPunct="1">
              <a:lnSpc>
                <a:spcPct val="90000"/>
              </a:lnSpc>
            </a:pPr>
            <a:r>
              <a:rPr lang="en-CA" altLang="en-US" dirty="0"/>
              <a:t>Use cases, scenarios, and user stories </a:t>
            </a:r>
          </a:p>
          <a:p>
            <a:pPr lvl="1" eaLnBrk="1" hangingPunct="1">
              <a:lnSpc>
                <a:spcPct val="90000"/>
              </a:lnSpc>
            </a:pPr>
            <a:r>
              <a:rPr lang="en-CA" altLang="en-US" dirty="0"/>
              <a:t>Usage data analysis</a:t>
            </a:r>
          </a:p>
          <a:p>
            <a:pPr lvl="1" eaLnBrk="1" hangingPunct="1">
              <a:lnSpc>
                <a:spcPct val="90000"/>
              </a:lnSpc>
            </a:pPr>
            <a:r>
              <a:rPr lang="en-CA" altLang="en-US" dirty="0"/>
              <a:t>…</a:t>
            </a:r>
          </a:p>
          <a:p>
            <a:pPr eaLnBrk="1" hangingPunct="1">
              <a:lnSpc>
                <a:spcPct val="90000"/>
              </a:lnSpc>
            </a:pPr>
            <a:r>
              <a:rPr lang="en-CA" altLang="en-US" dirty="0"/>
              <a:t>Comparison</a:t>
            </a:r>
          </a:p>
          <a:p>
            <a:pPr lvl="1" eaLnBrk="1" hangingPunct="1">
              <a:lnSpc>
                <a:spcPct val="90000"/>
              </a:lnSpc>
            </a:pPr>
            <a:r>
              <a:rPr lang="en-CA" altLang="en-US" dirty="0"/>
              <a:t>See this </a:t>
            </a:r>
            <a:r>
              <a:rPr lang="en-CA" altLang="en-US" dirty="0">
                <a:hlinkClick r:id="rId3"/>
              </a:rPr>
              <a:t>paper (2015)</a:t>
            </a:r>
            <a:r>
              <a:rPr lang="en-CA" altLang="en-US" dirty="0"/>
              <a:t> </a:t>
            </a:r>
          </a:p>
        </p:txBody>
      </p:sp>
      <p:pic>
        <p:nvPicPr>
          <p:cNvPr id="6149" name="Picture 5" descr="MCj0195246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8413" y="2347913"/>
            <a:ext cx="2624137"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u="sng" dirty="0">
                <a:solidFill>
                  <a:schemeClr val="tx1"/>
                </a:solidFill>
              </a:rPr>
              <a:t>Elicitation Techniques</a:t>
            </a:r>
            <a:r>
              <a:rPr lang="en-CA" altLang="en-US" sz="1200" dirty="0">
                <a:solidFill>
                  <a:schemeClr val="tx1"/>
                </a:solidFill>
              </a:rPr>
              <a:t>      </a:t>
            </a:r>
            <a:r>
              <a:rPr lang="en-CA" altLang="en-US" sz="1200" dirty="0">
                <a:solidFill>
                  <a:srgbClr val="969696"/>
                </a:solidFill>
              </a:rPr>
              <a:t>Existing Systems      Interviews      Questionnaires      Brainstorming      Prototyping      Use Cases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4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48">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8">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48">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48">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48">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48">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148">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48">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48">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148">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1AA8E8-872A-4318-9372-423864D5E1F9}"/>
              </a:ext>
            </a:extLst>
          </p:cNvPr>
          <p:cNvSpPr>
            <a:spLocks noGrp="1"/>
          </p:cNvSpPr>
          <p:nvPr>
            <p:ph type="title"/>
          </p:nvPr>
        </p:nvSpPr>
        <p:spPr/>
        <p:txBody>
          <a:bodyPr/>
          <a:lstStyle/>
          <a:p>
            <a:r>
              <a:rPr lang="en-CA" dirty="0"/>
              <a:t>Popularity of Some Elicitation Technique</a:t>
            </a:r>
          </a:p>
        </p:txBody>
      </p:sp>
      <p:pic>
        <p:nvPicPr>
          <p:cNvPr id="5" name="Content Placeholder 4">
            <a:extLst>
              <a:ext uri="{FF2B5EF4-FFF2-40B4-BE49-F238E27FC236}">
                <a16:creationId xmlns="" xmlns:a16="http://schemas.microsoft.com/office/drawing/2014/main" id="{364145FF-29B4-49B4-AA1E-B9CBBF8DB5E3}"/>
              </a:ext>
            </a:extLst>
          </p:cNvPr>
          <p:cNvPicPr>
            <a:picLocks noGrp="1" noChangeAspect="1"/>
          </p:cNvPicPr>
          <p:nvPr>
            <p:ph idx="1"/>
          </p:nvPr>
        </p:nvPicPr>
        <p:blipFill>
          <a:blip r:embed="rId2"/>
          <a:stretch>
            <a:fillRect/>
          </a:stretch>
        </p:blipFill>
        <p:spPr>
          <a:xfrm>
            <a:off x="118269" y="920091"/>
            <a:ext cx="8905875" cy="5210175"/>
          </a:xfrm>
          <a:prstGeom prst="rect">
            <a:avLst/>
          </a:prstGeom>
        </p:spPr>
      </p:pic>
      <p:sp>
        <p:nvSpPr>
          <p:cNvPr id="4" name="Slide Number Placeholder 3">
            <a:extLst>
              <a:ext uri="{FF2B5EF4-FFF2-40B4-BE49-F238E27FC236}">
                <a16:creationId xmlns="" xmlns:a16="http://schemas.microsoft.com/office/drawing/2014/main" id="{056A60CD-D50C-4FFD-B489-9D5CB64A6BA5}"/>
              </a:ext>
            </a:extLst>
          </p:cNvPr>
          <p:cNvSpPr>
            <a:spLocks noGrp="1"/>
          </p:cNvSpPr>
          <p:nvPr>
            <p:ph type="sldNum" sz="quarter" idx="10"/>
          </p:nvPr>
        </p:nvSpPr>
        <p:spPr/>
        <p:txBody>
          <a:bodyPr/>
          <a:lstStyle/>
          <a:p>
            <a:pPr>
              <a:defRPr/>
            </a:pPr>
            <a:fld id="{82D37A84-5577-4B99-AE2A-1A4F758610C4}" type="slidenum">
              <a:rPr lang="en-CA" smtClean="0"/>
              <a:pPr>
                <a:defRPr/>
              </a:pPr>
              <a:t>42</a:t>
            </a:fld>
            <a:endParaRPr lang="en-CA"/>
          </a:p>
        </p:txBody>
      </p:sp>
      <p:sp>
        <p:nvSpPr>
          <p:cNvPr id="6" name="Rectangle 5">
            <a:extLst>
              <a:ext uri="{FF2B5EF4-FFF2-40B4-BE49-F238E27FC236}">
                <a16:creationId xmlns="" xmlns:a16="http://schemas.microsoft.com/office/drawing/2014/main" id="{E225ED07-ED5C-4CD9-96DD-1DDAB8E8A191}"/>
              </a:ext>
            </a:extLst>
          </p:cNvPr>
          <p:cNvSpPr/>
          <p:nvPr/>
        </p:nvSpPr>
        <p:spPr>
          <a:xfrm>
            <a:off x="747132" y="6130266"/>
            <a:ext cx="8140389" cy="307777"/>
          </a:xfrm>
          <a:prstGeom prst="rect">
            <a:avLst/>
          </a:prstGeom>
        </p:spPr>
        <p:txBody>
          <a:bodyPr wrap="square">
            <a:spAutoFit/>
          </a:bodyPr>
          <a:lstStyle/>
          <a:p>
            <a:pPr algn="r"/>
            <a:r>
              <a:rPr lang="en-CA" sz="1400" dirty="0">
                <a:hlinkClick r:id="rId3"/>
              </a:rPr>
              <a:t>Status Quo in Requirements Engineering: A Theory and a Global Family of Surveys</a:t>
            </a:r>
            <a:r>
              <a:rPr lang="en-CA" sz="1400" dirty="0"/>
              <a:t> (2018)</a:t>
            </a:r>
          </a:p>
        </p:txBody>
      </p:sp>
      <p:sp>
        <p:nvSpPr>
          <p:cNvPr id="7" name="Text Box 6">
            <a:extLst>
              <a:ext uri="{FF2B5EF4-FFF2-40B4-BE49-F238E27FC236}">
                <a16:creationId xmlns="" xmlns:a16="http://schemas.microsoft.com/office/drawing/2014/main" id="{99075233-C8E9-4154-A4B9-9B6172B64235}"/>
              </a:ext>
            </a:extLst>
          </p:cNvPr>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u="sng" dirty="0">
                <a:solidFill>
                  <a:schemeClr val="tx1"/>
                </a:solidFill>
              </a:rPr>
              <a:t>Elicitation Techniques</a:t>
            </a:r>
            <a:r>
              <a:rPr lang="en-CA" altLang="en-US" sz="1200" dirty="0">
                <a:solidFill>
                  <a:schemeClr val="tx1"/>
                </a:solidFill>
              </a:rPr>
              <a:t>      </a:t>
            </a:r>
            <a:r>
              <a:rPr lang="en-CA" altLang="en-US" sz="1200" dirty="0">
                <a:solidFill>
                  <a:srgbClr val="969696"/>
                </a:solidFill>
              </a:rPr>
              <a:t>Existing Systems      Interviews      Questionnaires      Brainstorming      Prototyping      Use Cases</a:t>
            </a:r>
          </a:p>
        </p:txBody>
      </p:sp>
    </p:spTree>
    <p:extLst>
      <p:ext uri="{BB962C8B-B14F-4D97-AF65-F5344CB8AC3E}">
        <p14:creationId xmlns:p14="http://schemas.microsoft.com/office/powerpoint/2010/main" val="17062076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C76FD882-7160-47B3-9654-19263B896842}" type="slidenum">
              <a:rPr lang="en-CA" altLang="en-US" sz="1200" smtClean="0"/>
              <a:pPr>
                <a:lnSpc>
                  <a:spcPct val="100000"/>
                </a:lnSpc>
                <a:spcBef>
                  <a:spcPct val="0"/>
                </a:spcBef>
                <a:buClrTx/>
                <a:buSzTx/>
                <a:buFontTx/>
                <a:buNone/>
              </a:pPr>
              <a:t>43</a:t>
            </a:fld>
            <a:endParaRPr lang="en-CA" altLang="en-US" sz="1200"/>
          </a:p>
        </p:txBody>
      </p:sp>
      <p:sp>
        <p:nvSpPr>
          <p:cNvPr id="7171" name="Rectangle 8"/>
          <p:cNvSpPr>
            <a:spLocks noGrp="1" noChangeArrowheads="1"/>
          </p:cNvSpPr>
          <p:nvPr>
            <p:ph type="title"/>
          </p:nvPr>
        </p:nvSpPr>
        <p:spPr/>
        <p:txBody>
          <a:bodyPr/>
          <a:lstStyle/>
          <a:p>
            <a:pPr eaLnBrk="1" hangingPunct="1"/>
            <a:r>
              <a:rPr lang="en-CA" altLang="en-US"/>
              <a:t>Comparison of Data-Gathering Techniques</a:t>
            </a:r>
            <a:r>
              <a:rPr lang="en-CA" altLang="en-US" baseline="30000"/>
              <a:t>1</a:t>
            </a:r>
          </a:p>
        </p:txBody>
      </p:sp>
      <p:sp>
        <p:nvSpPr>
          <p:cNvPr id="7172" name="Text Box 7"/>
          <p:cNvSpPr txBox="1">
            <a:spLocks noChangeArrowheads="1"/>
          </p:cNvSpPr>
          <p:nvPr/>
        </p:nvSpPr>
        <p:spPr bwMode="auto">
          <a:xfrm>
            <a:off x="242888" y="5673725"/>
            <a:ext cx="6027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r>
              <a:rPr lang="en-CA" altLang="en-US" sz="1200">
                <a:solidFill>
                  <a:schemeClr val="tx1"/>
                </a:solidFill>
                <a:latin typeface="Times New Roman" pitchFamily="18" charset="0"/>
              </a:rPr>
              <a:t/>
            </a:r>
            <a:br>
              <a:rPr lang="en-CA" altLang="en-US" sz="1200">
                <a:solidFill>
                  <a:schemeClr val="tx1"/>
                </a:solidFill>
                <a:latin typeface="Times New Roman" pitchFamily="18" charset="0"/>
              </a:rPr>
            </a:br>
            <a:r>
              <a:rPr lang="en-CA" altLang="en-US" sz="1200">
                <a:solidFill>
                  <a:schemeClr val="tx1"/>
                </a:solidFill>
                <a:latin typeface="Times New Roman" pitchFamily="18" charset="0"/>
              </a:rPr>
              <a:t>[1] Preece, Rogers, and Sharp “Interaction Design: Beyond human-computer interaction”, p214</a:t>
            </a:r>
          </a:p>
        </p:txBody>
      </p:sp>
      <p:graphicFrame>
        <p:nvGraphicFramePr>
          <p:cNvPr id="1312863" name="Group 95"/>
          <p:cNvGraphicFramePr>
            <a:graphicFrameLocks noGrp="1"/>
          </p:cNvGraphicFramePr>
          <p:nvPr/>
        </p:nvGraphicFramePr>
        <p:xfrm>
          <a:off x="344488" y="1060450"/>
          <a:ext cx="8310563" cy="4657725"/>
        </p:xfrm>
        <a:graphic>
          <a:graphicData uri="http://schemas.openxmlformats.org/drawingml/2006/table">
            <a:tbl>
              <a:tblPr/>
              <a:tblGrid>
                <a:gridCol w="1662113">
                  <a:extLst>
                    <a:ext uri="{9D8B030D-6E8A-4147-A177-3AD203B41FA5}">
                      <a16:colId xmlns="" xmlns:a16="http://schemas.microsoft.com/office/drawing/2014/main" val="20000"/>
                    </a:ext>
                  </a:extLst>
                </a:gridCol>
                <a:gridCol w="1662112">
                  <a:extLst>
                    <a:ext uri="{9D8B030D-6E8A-4147-A177-3AD203B41FA5}">
                      <a16:colId xmlns="" xmlns:a16="http://schemas.microsoft.com/office/drawing/2014/main" val="20001"/>
                    </a:ext>
                  </a:extLst>
                </a:gridCol>
                <a:gridCol w="1662113">
                  <a:extLst>
                    <a:ext uri="{9D8B030D-6E8A-4147-A177-3AD203B41FA5}">
                      <a16:colId xmlns="" xmlns:a16="http://schemas.microsoft.com/office/drawing/2014/main" val="20002"/>
                    </a:ext>
                  </a:extLst>
                </a:gridCol>
                <a:gridCol w="1662112">
                  <a:extLst>
                    <a:ext uri="{9D8B030D-6E8A-4147-A177-3AD203B41FA5}">
                      <a16:colId xmlns="" xmlns:a16="http://schemas.microsoft.com/office/drawing/2014/main" val="20003"/>
                    </a:ext>
                  </a:extLst>
                </a:gridCol>
                <a:gridCol w="1662113">
                  <a:extLst>
                    <a:ext uri="{9D8B030D-6E8A-4147-A177-3AD203B41FA5}">
                      <a16:colId xmlns="" xmlns:a16="http://schemas.microsoft.com/office/drawing/2014/main" val="20004"/>
                    </a:ext>
                  </a:extLst>
                </a:gridCol>
              </a:tblGrid>
              <a:tr h="477677">
                <a:tc>
                  <a:txBody>
                    <a:bodyPr/>
                    <a:lstStyle/>
                    <a:p>
                      <a:pPr marL="0" marR="0" lvl="0" indent="0" algn="ctr" defTabSz="914400" rtl="0" eaLnBrk="1" fontAlgn="base" latinLnBrk="0" hangingPunct="1">
                        <a:lnSpc>
                          <a:spcPts val="2600"/>
                        </a:lnSpc>
                        <a:spcBef>
                          <a:spcPts val="600"/>
                        </a:spcBef>
                        <a:spcAft>
                          <a:spcPct val="0"/>
                        </a:spcAft>
                        <a:buClr>
                          <a:srgbClr val="D62828"/>
                        </a:buClr>
                        <a:buSzPct val="130000"/>
                        <a:buFontTx/>
                        <a:buNone/>
                        <a:tabLst/>
                      </a:pPr>
                      <a:r>
                        <a:rPr kumimoji="0" lang="en-US" sz="1900" b="0" i="0" u="none" strike="noStrike" cap="none" normalizeH="0" baseline="0" dirty="0">
                          <a:ln>
                            <a:noFill/>
                          </a:ln>
                          <a:solidFill>
                            <a:srgbClr val="002654"/>
                          </a:solidFill>
                          <a:effectLst/>
                          <a:latin typeface="Arial" pitchFamily="34" charset="0"/>
                        </a:rPr>
                        <a:t>Technique</a:t>
                      </a:r>
                      <a:endParaRPr kumimoji="0" lang="en-CA" sz="1900" b="0" i="0" u="none" strike="noStrike" cap="none" normalizeH="0" baseline="0" dirty="0">
                        <a:ln>
                          <a:noFill/>
                        </a:ln>
                        <a:solidFill>
                          <a:srgbClr val="002654"/>
                        </a:solidFill>
                        <a:effectLst/>
                        <a:latin typeface="Arial" pitchFamily="34" charset="0"/>
                      </a:endParaRPr>
                    </a:p>
                  </a:txBody>
                  <a:tcPr marL="86797" marR="86797" marT="43398" marB="433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600"/>
                        </a:lnSpc>
                        <a:spcBef>
                          <a:spcPts val="600"/>
                        </a:spcBef>
                        <a:spcAft>
                          <a:spcPct val="0"/>
                        </a:spcAft>
                        <a:buClr>
                          <a:srgbClr val="D62828"/>
                        </a:buClr>
                        <a:buSzPct val="130000"/>
                        <a:buFontTx/>
                        <a:buNone/>
                        <a:tabLst/>
                      </a:pPr>
                      <a:r>
                        <a:rPr kumimoji="0" lang="en-US" sz="1900" b="0" i="0" u="none" strike="noStrike" cap="none" normalizeH="0" baseline="0">
                          <a:ln>
                            <a:noFill/>
                          </a:ln>
                          <a:solidFill>
                            <a:srgbClr val="002654"/>
                          </a:solidFill>
                          <a:effectLst/>
                          <a:latin typeface="Arial" pitchFamily="34" charset="0"/>
                        </a:rPr>
                        <a:t>Good for</a:t>
                      </a:r>
                      <a:endParaRPr kumimoji="0" lang="en-CA" sz="1900" b="0" i="0" u="none" strike="noStrike" cap="none" normalizeH="0" baseline="0">
                        <a:ln>
                          <a:noFill/>
                        </a:ln>
                        <a:solidFill>
                          <a:srgbClr val="002654"/>
                        </a:solidFill>
                        <a:effectLst/>
                        <a:latin typeface="Arial" pitchFamily="34" charset="0"/>
                      </a:endParaRPr>
                    </a:p>
                  </a:txBody>
                  <a:tcPr marL="86797" marR="86797" marT="43398" marB="433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600"/>
                        </a:lnSpc>
                        <a:spcBef>
                          <a:spcPts val="600"/>
                        </a:spcBef>
                        <a:spcAft>
                          <a:spcPct val="0"/>
                        </a:spcAft>
                        <a:buClr>
                          <a:srgbClr val="D62828"/>
                        </a:buClr>
                        <a:buSzPct val="130000"/>
                        <a:buFontTx/>
                        <a:buNone/>
                        <a:tabLst/>
                      </a:pPr>
                      <a:r>
                        <a:rPr kumimoji="0" lang="en-US" sz="1900" b="0" i="0" u="none" strike="noStrike" cap="none" normalizeH="0" baseline="0">
                          <a:ln>
                            <a:noFill/>
                          </a:ln>
                          <a:solidFill>
                            <a:srgbClr val="002654"/>
                          </a:solidFill>
                          <a:effectLst/>
                          <a:latin typeface="Arial" pitchFamily="34" charset="0"/>
                        </a:rPr>
                        <a:t>Kind of data</a:t>
                      </a:r>
                      <a:endParaRPr kumimoji="0" lang="en-CA" sz="1900" b="0" i="0" u="none" strike="noStrike" cap="none" normalizeH="0" baseline="0">
                        <a:ln>
                          <a:noFill/>
                        </a:ln>
                        <a:solidFill>
                          <a:srgbClr val="002654"/>
                        </a:solidFill>
                        <a:effectLst/>
                        <a:latin typeface="Arial" pitchFamily="34" charset="0"/>
                      </a:endParaRPr>
                    </a:p>
                  </a:txBody>
                  <a:tcPr marL="86797" marR="86797" marT="43398" marB="433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600"/>
                        </a:lnSpc>
                        <a:spcBef>
                          <a:spcPts val="600"/>
                        </a:spcBef>
                        <a:spcAft>
                          <a:spcPct val="0"/>
                        </a:spcAft>
                        <a:buClr>
                          <a:srgbClr val="D62828"/>
                        </a:buClr>
                        <a:buSzPct val="130000"/>
                        <a:buFontTx/>
                        <a:buNone/>
                        <a:tabLst/>
                      </a:pPr>
                      <a:r>
                        <a:rPr kumimoji="0" lang="en-US" sz="1900" b="0" i="0" u="none" strike="noStrike" cap="none" normalizeH="0" baseline="0">
                          <a:ln>
                            <a:noFill/>
                          </a:ln>
                          <a:solidFill>
                            <a:srgbClr val="002654"/>
                          </a:solidFill>
                          <a:effectLst/>
                          <a:latin typeface="Arial" pitchFamily="34" charset="0"/>
                        </a:rPr>
                        <a:t>Plus</a:t>
                      </a:r>
                      <a:endParaRPr kumimoji="0" lang="en-CA" sz="1900" b="0" i="0" u="none" strike="noStrike" cap="none" normalizeH="0" baseline="0">
                        <a:ln>
                          <a:noFill/>
                        </a:ln>
                        <a:solidFill>
                          <a:srgbClr val="002654"/>
                        </a:solidFill>
                        <a:effectLst/>
                        <a:latin typeface="Arial" pitchFamily="34" charset="0"/>
                      </a:endParaRPr>
                    </a:p>
                  </a:txBody>
                  <a:tcPr marL="86797" marR="86797" marT="43398" marB="433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600"/>
                        </a:lnSpc>
                        <a:spcBef>
                          <a:spcPts val="600"/>
                        </a:spcBef>
                        <a:spcAft>
                          <a:spcPct val="0"/>
                        </a:spcAft>
                        <a:buClr>
                          <a:srgbClr val="D62828"/>
                        </a:buClr>
                        <a:buSzPct val="130000"/>
                        <a:buFontTx/>
                        <a:buNone/>
                        <a:tabLst/>
                      </a:pPr>
                      <a:r>
                        <a:rPr kumimoji="0" lang="en-US" sz="1900" b="0" i="0" u="none" strike="noStrike" cap="none" normalizeH="0" baseline="0">
                          <a:ln>
                            <a:noFill/>
                          </a:ln>
                          <a:solidFill>
                            <a:srgbClr val="002654"/>
                          </a:solidFill>
                          <a:effectLst/>
                          <a:latin typeface="Arial" pitchFamily="34" charset="0"/>
                        </a:rPr>
                        <a:t>Minus</a:t>
                      </a:r>
                      <a:endParaRPr kumimoji="0" lang="en-CA" sz="1900" b="0" i="0" u="none" strike="noStrike" cap="none" normalizeH="0" baseline="0">
                        <a:ln>
                          <a:noFill/>
                        </a:ln>
                        <a:solidFill>
                          <a:srgbClr val="002654"/>
                        </a:solidFill>
                        <a:effectLst/>
                        <a:latin typeface="Arial" pitchFamily="34" charset="0"/>
                      </a:endParaRPr>
                    </a:p>
                  </a:txBody>
                  <a:tcPr marL="86797" marR="86797" marT="43398" marB="4339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810695">
                <a:tc>
                  <a:txBody>
                    <a:bodyPr/>
                    <a:lstStyle/>
                    <a:p>
                      <a:pPr marL="0" marR="0" lvl="0" indent="0" algn="l" defTabSz="914400" rtl="0" eaLnBrk="1" fontAlgn="base" latinLnBrk="0" hangingPunct="1">
                        <a:lnSpc>
                          <a:spcPct val="100000"/>
                        </a:lnSpc>
                        <a:spcBef>
                          <a:spcPts val="600"/>
                        </a:spcBef>
                        <a:spcAft>
                          <a:spcPct val="0"/>
                        </a:spcAft>
                        <a:buClr>
                          <a:srgbClr val="D62828"/>
                        </a:buClr>
                        <a:buSzPct val="130000"/>
                        <a:buFontTx/>
                        <a:buNone/>
                        <a:tabLst/>
                      </a:pPr>
                      <a:r>
                        <a:rPr kumimoji="0" lang="en-US" sz="1100" b="0" i="0" u="none" strike="noStrike" cap="none" normalizeH="0" baseline="0" dirty="0">
                          <a:ln>
                            <a:noFill/>
                          </a:ln>
                          <a:solidFill>
                            <a:srgbClr val="002654"/>
                          </a:solidFill>
                          <a:effectLst/>
                          <a:latin typeface="Arial" pitchFamily="34" charset="0"/>
                        </a:rPr>
                        <a:t>Questionnaires</a:t>
                      </a:r>
                      <a:endParaRPr kumimoji="0" lang="en-CA" sz="1100" b="0" i="0" u="none" strike="noStrike" cap="none" normalizeH="0" baseline="0" dirty="0">
                        <a:ln>
                          <a:noFill/>
                        </a:ln>
                        <a:solidFill>
                          <a:srgbClr val="002654"/>
                        </a:solidFill>
                        <a:effectLst/>
                        <a:latin typeface="Arial" pitchFamily="34" charset="0"/>
                      </a:endParaRPr>
                    </a:p>
                  </a:txBody>
                  <a:tcPr marL="86797" marR="86797" marT="43398" marB="433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
                          <a:srgbClr val="D62828"/>
                        </a:buClr>
                        <a:buSzPct val="130000"/>
                        <a:buFontTx/>
                        <a:buNone/>
                        <a:tabLst/>
                      </a:pPr>
                      <a:r>
                        <a:rPr kumimoji="0" lang="en-US" sz="1100" b="0" i="0" u="none" strike="noStrike" cap="none" normalizeH="0" baseline="0">
                          <a:ln>
                            <a:noFill/>
                          </a:ln>
                          <a:solidFill>
                            <a:srgbClr val="002654"/>
                          </a:solidFill>
                          <a:effectLst/>
                          <a:latin typeface="Arial" pitchFamily="34" charset="0"/>
                        </a:rPr>
                        <a:t>Answering specific questions</a:t>
                      </a:r>
                      <a:endParaRPr kumimoji="0" lang="en-CA" sz="1100" b="0" i="0" u="none" strike="noStrike" cap="none" normalizeH="0" baseline="0">
                        <a:ln>
                          <a:noFill/>
                        </a:ln>
                        <a:solidFill>
                          <a:srgbClr val="002654"/>
                        </a:solidFill>
                        <a:effectLst/>
                        <a:latin typeface="Arial" pitchFamily="34" charset="0"/>
                      </a:endParaRPr>
                    </a:p>
                  </a:txBody>
                  <a:tcPr marL="86797" marR="86797" marT="43398" marB="433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
                          <a:srgbClr val="D62828"/>
                        </a:buClr>
                        <a:buSzPct val="130000"/>
                        <a:buFontTx/>
                        <a:buNone/>
                        <a:tabLst/>
                      </a:pPr>
                      <a:r>
                        <a:rPr kumimoji="0" lang="en-US" sz="1100" b="0" i="0" u="none" strike="noStrike" cap="none" normalizeH="0" baseline="0">
                          <a:ln>
                            <a:noFill/>
                          </a:ln>
                          <a:solidFill>
                            <a:srgbClr val="002654"/>
                          </a:solidFill>
                          <a:effectLst/>
                          <a:latin typeface="Arial" pitchFamily="34" charset="0"/>
                        </a:rPr>
                        <a:t>Quantitative and qualitative data</a:t>
                      </a:r>
                      <a:endParaRPr kumimoji="0" lang="en-CA" sz="1100" b="0" i="0" u="none" strike="noStrike" cap="none" normalizeH="0" baseline="0">
                        <a:ln>
                          <a:noFill/>
                        </a:ln>
                        <a:solidFill>
                          <a:srgbClr val="002654"/>
                        </a:solidFill>
                        <a:effectLst/>
                        <a:latin typeface="Arial" pitchFamily="34" charset="0"/>
                      </a:endParaRPr>
                    </a:p>
                  </a:txBody>
                  <a:tcPr marL="86797" marR="86797" marT="43398" marB="433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
                          <a:srgbClr val="D62828"/>
                        </a:buClr>
                        <a:buSzPct val="130000"/>
                        <a:buFontTx/>
                        <a:buNone/>
                        <a:tabLst/>
                      </a:pPr>
                      <a:r>
                        <a:rPr kumimoji="0" lang="en-US" sz="1100" b="0" i="0" u="none" strike="noStrike" cap="none" normalizeH="0" baseline="0">
                          <a:ln>
                            <a:noFill/>
                          </a:ln>
                          <a:solidFill>
                            <a:srgbClr val="002654"/>
                          </a:solidFill>
                          <a:effectLst/>
                          <a:latin typeface="Arial" pitchFamily="34" charset="0"/>
                        </a:rPr>
                        <a:t>Can reach many people with low resource</a:t>
                      </a:r>
                      <a:endParaRPr kumimoji="0" lang="en-CA" sz="1100" b="0" i="0" u="none" strike="noStrike" cap="none" normalizeH="0" baseline="0">
                        <a:ln>
                          <a:noFill/>
                        </a:ln>
                        <a:solidFill>
                          <a:srgbClr val="002654"/>
                        </a:solidFill>
                        <a:effectLst/>
                        <a:latin typeface="Arial" pitchFamily="34" charset="0"/>
                      </a:endParaRPr>
                    </a:p>
                  </a:txBody>
                  <a:tcPr marL="86797" marR="86797" marT="43398" marB="433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
                          <a:srgbClr val="D62828"/>
                        </a:buClr>
                        <a:buSzPct val="130000"/>
                        <a:buFontTx/>
                        <a:buNone/>
                        <a:tabLst/>
                      </a:pPr>
                      <a:r>
                        <a:rPr kumimoji="0" lang="en-US" sz="1100" b="0" i="0" u="none" strike="noStrike" cap="none" normalizeH="0" baseline="0">
                          <a:ln>
                            <a:noFill/>
                          </a:ln>
                          <a:solidFill>
                            <a:srgbClr val="002654"/>
                          </a:solidFill>
                          <a:effectLst/>
                          <a:latin typeface="Arial" pitchFamily="34" charset="0"/>
                        </a:rPr>
                        <a:t>The design is crucial. Response rate may be low. Responses may not be what you want</a:t>
                      </a:r>
                      <a:endParaRPr kumimoji="0" lang="en-CA" sz="1100" b="0" i="0" u="none" strike="noStrike" cap="none" normalizeH="0" baseline="0">
                        <a:ln>
                          <a:noFill/>
                        </a:ln>
                        <a:solidFill>
                          <a:srgbClr val="002654"/>
                        </a:solidFill>
                        <a:effectLst/>
                        <a:latin typeface="Arial" pitchFamily="34" charset="0"/>
                      </a:endParaRPr>
                    </a:p>
                  </a:txBody>
                  <a:tcPr marL="86797" marR="86797" marT="43398" marB="4339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964394">
                <a:tc>
                  <a:txBody>
                    <a:bodyPr/>
                    <a:lstStyle/>
                    <a:p>
                      <a:pPr marL="0" marR="0" lvl="0" indent="0" algn="l" defTabSz="914400" rtl="0" eaLnBrk="1" fontAlgn="base" latinLnBrk="0" hangingPunct="1">
                        <a:lnSpc>
                          <a:spcPct val="100000"/>
                        </a:lnSpc>
                        <a:spcBef>
                          <a:spcPts val="600"/>
                        </a:spcBef>
                        <a:spcAft>
                          <a:spcPct val="0"/>
                        </a:spcAft>
                        <a:buClr>
                          <a:srgbClr val="D62828"/>
                        </a:buClr>
                        <a:buSzPct val="130000"/>
                        <a:buFontTx/>
                        <a:buNone/>
                        <a:tabLst/>
                      </a:pPr>
                      <a:r>
                        <a:rPr kumimoji="0" lang="en-US" sz="1100" b="0" i="0" u="none" strike="noStrike" cap="none" normalizeH="0" baseline="0">
                          <a:ln>
                            <a:noFill/>
                          </a:ln>
                          <a:solidFill>
                            <a:srgbClr val="002654"/>
                          </a:solidFill>
                          <a:effectLst/>
                          <a:latin typeface="Arial" pitchFamily="34" charset="0"/>
                        </a:rPr>
                        <a:t>Interviews</a:t>
                      </a:r>
                      <a:endParaRPr kumimoji="0" lang="en-CA" sz="1100" b="0" i="0" u="none" strike="noStrike" cap="none" normalizeH="0" baseline="0">
                        <a:ln>
                          <a:noFill/>
                        </a:ln>
                        <a:solidFill>
                          <a:srgbClr val="002654"/>
                        </a:solidFill>
                        <a:effectLst/>
                        <a:latin typeface="Arial" pitchFamily="34" charset="0"/>
                      </a:endParaRPr>
                    </a:p>
                  </a:txBody>
                  <a:tcPr marL="86797" marR="86797" marT="43398" marB="433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
                          <a:srgbClr val="D62828"/>
                        </a:buClr>
                        <a:buSzPct val="130000"/>
                        <a:buFontTx/>
                        <a:buNone/>
                        <a:tabLst/>
                      </a:pPr>
                      <a:r>
                        <a:rPr kumimoji="0" lang="en-US" sz="1100" b="0" i="0" u="none" strike="noStrike" cap="none" normalizeH="0" baseline="0">
                          <a:ln>
                            <a:noFill/>
                          </a:ln>
                          <a:solidFill>
                            <a:srgbClr val="002654"/>
                          </a:solidFill>
                          <a:effectLst/>
                          <a:latin typeface="Arial" pitchFamily="34" charset="0"/>
                        </a:rPr>
                        <a:t>Exploring issues</a:t>
                      </a:r>
                      <a:endParaRPr kumimoji="0" lang="en-CA" sz="1100" b="0" i="0" u="none" strike="noStrike" cap="none" normalizeH="0" baseline="0">
                        <a:ln>
                          <a:noFill/>
                        </a:ln>
                        <a:solidFill>
                          <a:srgbClr val="002654"/>
                        </a:solidFill>
                        <a:effectLst/>
                        <a:latin typeface="Arial" pitchFamily="34" charset="0"/>
                      </a:endParaRPr>
                    </a:p>
                  </a:txBody>
                  <a:tcPr marL="86797" marR="86797" marT="43398" marB="433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
                          <a:srgbClr val="D62828"/>
                        </a:buClr>
                        <a:buSzPct val="130000"/>
                        <a:buFontTx/>
                        <a:buNone/>
                        <a:tabLst/>
                      </a:pPr>
                      <a:r>
                        <a:rPr kumimoji="0" lang="en-US" sz="1100" b="0" i="0" u="none" strike="noStrike" cap="none" normalizeH="0" baseline="0">
                          <a:ln>
                            <a:noFill/>
                          </a:ln>
                          <a:solidFill>
                            <a:srgbClr val="002654"/>
                          </a:solidFill>
                          <a:effectLst/>
                          <a:latin typeface="Arial" pitchFamily="34" charset="0"/>
                        </a:rPr>
                        <a:t>Some quantitative but mostly qualitative data</a:t>
                      </a:r>
                      <a:endParaRPr kumimoji="0" lang="en-CA" sz="1100" b="0" i="0" u="none" strike="noStrike" cap="none" normalizeH="0" baseline="0">
                        <a:ln>
                          <a:noFill/>
                        </a:ln>
                        <a:solidFill>
                          <a:srgbClr val="002654"/>
                        </a:solidFill>
                        <a:effectLst/>
                        <a:latin typeface="Arial" pitchFamily="34" charset="0"/>
                      </a:endParaRPr>
                    </a:p>
                  </a:txBody>
                  <a:tcPr marL="86797" marR="86797" marT="43398" marB="433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
                          <a:srgbClr val="D62828"/>
                        </a:buClr>
                        <a:buSzPct val="130000"/>
                        <a:buFontTx/>
                        <a:buNone/>
                        <a:tabLst/>
                      </a:pPr>
                      <a:r>
                        <a:rPr kumimoji="0" lang="en-US" sz="1100" b="0" i="0" u="none" strike="noStrike" cap="none" normalizeH="0" baseline="0">
                          <a:ln>
                            <a:noFill/>
                          </a:ln>
                          <a:solidFill>
                            <a:srgbClr val="002654"/>
                          </a:solidFill>
                          <a:effectLst/>
                          <a:latin typeface="Arial" pitchFamily="34" charset="0"/>
                        </a:rPr>
                        <a:t>Interviewer can guide interviewee. Encourages contact between developers and users</a:t>
                      </a:r>
                      <a:endParaRPr kumimoji="0" lang="en-CA" sz="1100" b="0" i="0" u="none" strike="noStrike" cap="none" normalizeH="0" baseline="0">
                        <a:ln>
                          <a:noFill/>
                        </a:ln>
                        <a:solidFill>
                          <a:srgbClr val="002654"/>
                        </a:solidFill>
                        <a:effectLst/>
                        <a:latin typeface="Arial" pitchFamily="34" charset="0"/>
                      </a:endParaRPr>
                    </a:p>
                  </a:txBody>
                  <a:tcPr marL="86797" marR="86797" marT="43398" marB="433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
                          <a:srgbClr val="D62828"/>
                        </a:buClr>
                        <a:buSzPct val="130000"/>
                        <a:buFontTx/>
                        <a:buNone/>
                        <a:tabLst/>
                      </a:pPr>
                      <a:r>
                        <a:rPr kumimoji="0" lang="en-US" sz="1100" b="0" i="0" u="none" strike="noStrike" cap="none" normalizeH="0" baseline="0">
                          <a:ln>
                            <a:noFill/>
                          </a:ln>
                          <a:solidFill>
                            <a:srgbClr val="002654"/>
                          </a:solidFill>
                          <a:effectLst/>
                          <a:latin typeface="Arial" pitchFamily="34" charset="0"/>
                        </a:rPr>
                        <a:t>Time consuming. Artificial environment may intimidate interviewee</a:t>
                      </a:r>
                      <a:endParaRPr kumimoji="0" lang="en-CA" sz="1100" b="0" i="0" u="none" strike="noStrike" cap="none" normalizeH="0" baseline="0">
                        <a:ln>
                          <a:noFill/>
                        </a:ln>
                        <a:solidFill>
                          <a:srgbClr val="002654"/>
                        </a:solidFill>
                        <a:effectLst/>
                        <a:latin typeface="Arial" pitchFamily="34" charset="0"/>
                      </a:endParaRPr>
                    </a:p>
                  </a:txBody>
                  <a:tcPr marL="86797" marR="86797" marT="43398" marB="4339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964394">
                <a:tc>
                  <a:txBody>
                    <a:bodyPr/>
                    <a:lstStyle/>
                    <a:p>
                      <a:pPr marL="0" marR="0" lvl="0" indent="0" algn="l" defTabSz="914400" rtl="0" eaLnBrk="1" fontAlgn="base" latinLnBrk="0" hangingPunct="1">
                        <a:lnSpc>
                          <a:spcPct val="100000"/>
                        </a:lnSpc>
                        <a:spcBef>
                          <a:spcPts val="600"/>
                        </a:spcBef>
                        <a:spcAft>
                          <a:spcPct val="0"/>
                        </a:spcAft>
                        <a:buClr>
                          <a:srgbClr val="D62828"/>
                        </a:buClr>
                        <a:buSzPct val="130000"/>
                        <a:buFontTx/>
                        <a:buNone/>
                        <a:tabLst/>
                      </a:pPr>
                      <a:r>
                        <a:rPr kumimoji="0" lang="en-US" sz="1100" b="0" i="0" u="none" strike="noStrike" cap="none" normalizeH="0" baseline="0">
                          <a:ln>
                            <a:noFill/>
                          </a:ln>
                          <a:solidFill>
                            <a:srgbClr val="002654"/>
                          </a:solidFill>
                          <a:effectLst/>
                          <a:latin typeface="Arial" pitchFamily="34" charset="0"/>
                        </a:rPr>
                        <a:t>Focus groups and workshops</a:t>
                      </a:r>
                      <a:endParaRPr kumimoji="0" lang="en-CA" sz="1100" b="0" i="0" u="none" strike="noStrike" cap="none" normalizeH="0" baseline="0">
                        <a:ln>
                          <a:noFill/>
                        </a:ln>
                        <a:solidFill>
                          <a:srgbClr val="002654"/>
                        </a:solidFill>
                        <a:effectLst/>
                        <a:latin typeface="Arial" pitchFamily="34" charset="0"/>
                      </a:endParaRPr>
                    </a:p>
                  </a:txBody>
                  <a:tcPr marL="86797" marR="86797" marT="43398" marB="433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
                          <a:srgbClr val="D62828"/>
                        </a:buClr>
                        <a:buSzPct val="130000"/>
                        <a:buFontTx/>
                        <a:buNone/>
                        <a:tabLst/>
                      </a:pPr>
                      <a:r>
                        <a:rPr kumimoji="0" lang="en-US" sz="1100" b="0" i="0" u="none" strike="noStrike" cap="none" normalizeH="0" baseline="0">
                          <a:ln>
                            <a:noFill/>
                          </a:ln>
                          <a:solidFill>
                            <a:srgbClr val="002654"/>
                          </a:solidFill>
                          <a:effectLst/>
                          <a:latin typeface="Arial" pitchFamily="34" charset="0"/>
                        </a:rPr>
                        <a:t>Collecting multiple viewpoints</a:t>
                      </a:r>
                      <a:endParaRPr kumimoji="0" lang="en-CA" sz="1100" b="0" i="0" u="none" strike="noStrike" cap="none" normalizeH="0" baseline="0">
                        <a:ln>
                          <a:noFill/>
                        </a:ln>
                        <a:solidFill>
                          <a:srgbClr val="002654"/>
                        </a:solidFill>
                        <a:effectLst/>
                        <a:latin typeface="Arial" pitchFamily="34" charset="0"/>
                      </a:endParaRPr>
                    </a:p>
                  </a:txBody>
                  <a:tcPr marL="86797" marR="86797" marT="43398" marB="433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
                          <a:srgbClr val="D62828"/>
                        </a:buClr>
                        <a:buSzPct val="130000"/>
                        <a:buFontTx/>
                        <a:buNone/>
                        <a:tabLst/>
                      </a:pPr>
                      <a:r>
                        <a:rPr kumimoji="0" lang="en-US" sz="1100" b="0" i="0" u="none" strike="noStrike" cap="none" normalizeH="0" baseline="0">
                          <a:ln>
                            <a:noFill/>
                          </a:ln>
                          <a:solidFill>
                            <a:srgbClr val="002654"/>
                          </a:solidFill>
                          <a:effectLst/>
                          <a:latin typeface="Arial" pitchFamily="34" charset="0"/>
                        </a:rPr>
                        <a:t>Some quantitative but mostly qualitative data</a:t>
                      </a:r>
                      <a:endParaRPr kumimoji="0" lang="en-CA" sz="1100" b="0" i="0" u="none" strike="noStrike" cap="none" normalizeH="0" baseline="0">
                        <a:ln>
                          <a:noFill/>
                        </a:ln>
                        <a:solidFill>
                          <a:srgbClr val="002654"/>
                        </a:solidFill>
                        <a:effectLst/>
                        <a:latin typeface="Arial" pitchFamily="34" charset="0"/>
                      </a:endParaRPr>
                    </a:p>
                  </a:txBody>
                  <a:tcPr marL="86797" marR="86797" marT="43398" marB="433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
                          <a:srgbClr val="D62828"/>
                        </a:buClr>
                        <a:buSzPct val="130000"/>
                        <a:buFontTx/>
                        <a:buNone/>
                        <a:tabLst/>
                      </a:pPr>
                      <a:r>
                        <a:rPr kumimoji="0" lang="en-US" sz="1100" b="0" i="0" u="none" strike="noStrike" cap="none" normalizeH="0" baseline="0">
                          <a:ln>
                            <a:noFill/>
                          </a:ln>
                          <a:solidFill>
                            <a:srgbClr val="002654"/>
                          </a:solidFill>
                          <a:effectLst/>
                          <a:latin typeface="Arial" pitchFamily="34" charset="0"/>
                        </a:rPr>
                        <a:t>Highlights areas of consensus and conflict. Encourages contact between developers and users</a:t>
                      </a:r>
                      <a:endParaRPr kumimoji="0" lang="en-CA" sz="1100" b="0" i="0" u="none" strike="noStrike" cap="none" normalizeH="0" baseline="0">
                        <a:ln>
                          <a:noFill/>
                        </a:ln>
                        <a:solidFill>
                          <a:srgbClr val="002654"/>
                        </a:solidFill>
                        <a:effectLst/>
                        <a:latin typeface="Arial" pitchFamily="34" charset="0"/>
                      </a:endParaRPr>
                    </a:p>
                  </a:txBody>
                  <a:tcPr marL="86797" marR="86797" marT="43398" marB="433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
                          <a:srgbClr val="D62828"/>
                        </a:buClr>
                        <a:buSzPct val="130000"/>
                        <a:buFontTx/>
                        <a:buNone/>
                        <a:tabLst/>
                      </a:pPr>
                      <a:r>
                        <a:rPr kumimoji="0" lang="en-US" sz="1100" b="0" i="0" u="none" strike="noStrike" cap="none" normalizeH="0" baseline="0">
                          <a:ln>
                            <a:noFill/>
                          </a:ln>
                          <a:solidFill>
                            <a:srgbClr val="002654"/>
                          </a:solidFill>
                          <a:effectLst/>
                          <a:latin typeface="Arial" pitchFamily="34" charset="0"/>
                        </a:rPr>
                        <a:t>Possibility of dominant characters</a:t>
                      </a:r>
                      <a:endParaRPr kumimoji="0" lang="en-CA" sz="1100" b="0" i="0" u="none" strike="noStrike" cap="none" normalizeH="0" baseline="0">
                        <a:ln>
                          <a:noFill/>
                        </a:ln>
                        <a:solidFill>
                          <a:srgbClr val="002654"/>
                        </a:solidFill>
                        <a:effectLst/>
                        <a:latin typeface="Arial" pitchFamily="34" charset="0"/>
                      </a:endParaRPr>
                    </a:p>
                  </a:txBody>
                  <a:tcPr marL="86797" marR="86797" marT="43398" marB="4339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640419">
                <a:tc>
                  <a:txBody>
                    <a:bodyPr/>
                    <a:lstStyle/>
                    <a:p>
                      <a:pPr marL="0" marR="0" lvl="0" indent="0" algn="l" defTabSz="914400" rtl="0" eaLnBrk="1" fontAlgn="base" latinLnBrk="0" hangingPunct="1">
                        <a:lnSpc>
                          <a:spcPct val="100000"/>
                        </a:lnSpc>
                        <a:spcBef>
                          <a:spcPts val="600"/>
                        </a:spcBef>
                        <a:spcAft>
                          <a:spcPct val="0"/>
                        </a:spcAft>
                        <a:buClr>
                          <a:srgbClr val="D62828"/>
                        </a:buClr>
                        <a:buSzPct val="130000"/>
                        <a:buFontTx/>
                        <a:buNone/>
                        <a:tabLst/>
                      </a:pPr>
                      <a:r>
                        <a:rPr kumimoji="0" lang="en-US" sz="1100" b="0" i="0" u="none" strike="noStrike" cap="none" normalizeH="0" baseline="0">
                          <a:ln>
                            <a:noFill/>
                          </a:ln>
                          <a:solidFill>
                            <a:srgbClr val="002654"/>
                          </a:solidFill>
                          <a:effectLst/>
                          <a:latin typeface="Arial" pitchFamily="34" charset="0"/>
                        </a:rPr>
                        <a:t>Naturalistic observation</a:t>
                      </a:r>
                      <a:endParaRPr kumimoji="0" lang="en-CA" sz="1100" b="0" i="0" u="none" strike="noStrike" cap="none" normalizeH="0" baseline="0">
                        <a:ln>
                          <a:noFill/>
                        </a:ln>
                        <a:solidFill>
                          <a:srgbClr val="002654"/>
                        </a:solidFill>
                        <a:effectLst/>
                        <a:latin typeface="Arial" pitchFamily="34" charset="0"/>
                      </a:endParaRPr>
                    </a:p>
                  </a:txBody>
                  <a:tcPr marL="86797" marR="86797" marT="43398" marB="433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
                          <a:srgbClr val="D62828"/>
                        </a:buClr>
                        <a:buSzPct val="130000"/>
                        <a:buFontTx/>
                        <a:buNone/>
                        <a:tabLst/>
                      </a:pPr>
                      <a:r>
                        <a:rPr kumimoji="0" lang="en-US" sz="1100" b="0" i="0" u="none" strike="noStrike" cap="none" normalizeH="0" baseline="0">
                          <a:ln>
                            <a:noFill/>
                          </a:ln>
                          <a:solidFill>
                            <a:srgbClr val="002654"/>
                          </a:solidFill>
                          <a:effectLst/>
                          <a:latin typeface="Arial" pitchFamily="34" charset="0"/>
                        </a:rPr>
                        <a:t>Understanding context of user activity</a:t>
                      </a:r>
                      <a:endParaRPr kumimoji="0" lang="en-CA" sz="1100" b="0" i="0" u="none" strike="noStrike" cap="none" normalizeH="0" baseline="0">
                        <a:ln>
                          <a:noFill/>
                        </a:ln>
                        <a:solidFill>
                          <a:srgbClr val="002654"/>
                        </a:solidFill>
                        <a:effectLst/>
                        <a:latin typeface="Arial" pitchFamily="34" charset="0"/>
                      </a:endParaRPr>
                    </a:p>
                  </a:txBody>
                  <a:tcPr marL="86797" marR="86797" marT="43398" marB="433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
                          <a:srgbClr val="D62828"/>
                        </a:buClr>
                        <a:buSzPct val="130000"/>
                        <a:buFontTx/>
                        <a:buNone/>
                        <a:tabLst/>
                      </a:pPr>
                      <a:r>
                        <a:rPr kumimoji="0" lang="en-US" sz="1100" b="0" i="0" u="none" strike="noStrike" cap="none" normalizeH="0" baseline="0">
                          <a:ln>
                            <a:noFill/>
                          </a:ln>
                          <a:solidFill>
                            <a:srgbClr val="002654"/>
                          </a:solidFill>
                          <a:effectLst/>
                          <a:latin typeface="Arial" pitchFamily="34" charset="0"/>
                        </a:rPr>
                        <a:t>Qualitative</a:t>
                      </a:r>
                      <a:endParaRPr kumimoji="0" lang="en-CA" sz="1100" b="0" i="0" u="none" strike="noStrike" cap="none" normalizeH="0" baseline="0">
                        <a:ln>
                          <a:noFill/>
                        </a:ln>
                        <a:solidFill>
                          <a:srgbClr val="002654"/>
                        </a:solidFill>
                        <a:effectLst/>
                        <a:latin typeface="Arial" pitchFamily="34" charset="0"/>
                      </a:endParaRPr>
                    </a:p>
                  </a:txBody>
                  <a:tcPr marL="86797" marR="86797" marT="43398" marB="433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
                          <a:srgbClr val="D62828"/>
                        </a:buClr>
                        <a:buSzPct val="130000"/>
                        <a:buFontTx/>
                        <a:buNone/>
                        <a:tabLst/>
                      </a:pPr>
                      <a:r>
                        <a:rPr kumimoji="0" lang="en-US" sz="1100" b="0" i="0" u="none" strike="noStrike" cap="none" normalizeH="0" baseline="0">
                          <a:ln>
                            <a:noFill/>
                          </a:ln>
                          <a:solidFill>
                            <a:srgbClr val="002654"/>
                          </a:solidFill>
                          <a:effectLst/>
                          <a:latin typeface="Arial" pitchFamily="34" charset="0"/>
                        </a:rPr>
                        <a:t>Observing actual work gives insight that other techniques cannot give</a:t>
                      </a:r>
                      <a:endParaRPr kumimoji="0" lang="en-CA" sz="1100" b="0" i="0" u="none" strike="noStrike" cap="none" normalizeH="0" baseline="0">
                        <a:ln>
                          <a:noFill/>
                        </a:ln>
                        <a:solidFill>
                          <a:srgbClr val="002654"/>
                        </a:solidFill>
                        <a:effectLst/>
                        <a:latin typeface="Arial" pitchFamily="34" charset="0"/>
                      </a:endParaRPr>
                    </a:p>
                  </a:txBody>
                  <a:tcPr marL="86797" marR="86797" marT="43398" marB="433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
                          <a:srgbClr val="D62828"/>
                        </a:buClr>
                        <a:buSzPct val="130000"/>
                        <a:buFontTx/>
                        <a:buNone/>
                        <a:tabLst/>
                      </a:pPr>
                      <a:r>
                        <a:rPr kumimoji="0" lang="en-US" sz="1100" b="0" i="0" u="none" strike="noStrike" cap="none" normalizeH="0" baseline="0">
                          <a:ln>
                            <a:noFill/>
                          </a:ln>
                          <a:solidFill>
                            <a:srgbClr val="002654"/>
                          </a:solidFill>
                          <a:effectLst/>
                          <a:latin typeface="Arial" pitchFamily="34" charset="0"/>
                        </a:rPr>
                        <a:t>Very time consuming. Huge amounts of data</a:t>
                      </a:r>
                      <a:endParaRPr kumimoji="0" lang="en-CA" sz="1100" b="0" i="0" u="none" strike="noStrike" cap="none" normalizeH="0" baseline="0">
                        <a:ln>
                          <a:noFill/>
                        </a:ln>
                        <a:solidFill>
                          <a:srgbClr val="002654"/>
                        </a:solidFill>
                        <a:effectLst/>
                        <a:latin typeface="Arial" pitchFamily="34" charset="0"/>
                      </a:endParaRPr>
                    </a:p>
                  </a:txBody>
                  <a:tcPr marL="86797" marR="86797" marT="43398" marB="4339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800146">
                <a:tc>
                  <a:txBody>
                    <a:bodyPr/>
                    <a:lstStyle/>
                    <a:p>
                      <a:pPr marL="0" marR="0" lvl="0" indent="0" algn="l" defTabSz="914400" rtl="0" eaLnBrk="1" fontAlgn="base" latinLnBrk="0" hangingPunct="1">
                        <a:lnSpc>
                          <a:spcPct val="100000"/>
                        </a:lnSpc>
                        <a:spcBef>
                          <a:spcPts val="600"/>
                        </a:spcBef>
                        <a:spcAft>
                          <a:spcPct val="0"/>
                        </a:spcAft>
                        <a:buClr>
                          <a:srgbClr val="D62828"/>
                        </a:buClr>
                        <a:buSzPct val="130000"/>
                        <a:buFontTx/>
                        <a:buNone/>
                        <a:tabLst/>
                      </a:pPr>
                      <a:r>
                        <a:rPr kumimoji="0" lang="en-US" sz="1100" b="0" i="0" u="none" strike="noStrike" cap="none" normalizeH="0" baseline="0">
                          <a:ln>
                            <a:noFill/>
                          </a:ln>
                          <a:solidFill>
                            <a:srgbClr val="002654"/>
                          </a:solidFill>
                          <a:effectLst/>
                          <a:latin typeface="Arial" pitchFamily="34" charset="0"/>
                        </a:rPr>
                        <a:t>Studying documentation</a:t>
                      </a:r>
                      <a:endParaRPr kumimoji="0" lang="en-CA" sz="1100" b="0" i="0" u="none" strike="noStrike" cap="none" normalizeH="0" baseline="0">
                        <a:ln>
                          <a:noFill/>
                        </a:ln>
                        <a:solidFill>
                          <a:srgbClr val="002654"/>
                        </a:solidFill>
                        <a:effectLst/>
                        <a:latin typeface="Arial" pitchFamily="34" charset="0"/>
                      </a:endParaRPr>
                    </a:p>
                  </a:txBody>
                  <a:tcPr marL="86797" marR="86797" marT="43398" marB="433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
                          <a:srgbClr val="D62828"/>
                        </a:buClr>
                        <a:buSzPct val="130000"/>
                        <a:buFontTx/>
                        <a:buNone/>
                        <a:tabLst/>
                      </a:pPr>
                      <a:r>
                        <a:rPr kumimoji="0" lang="en-US" sz="1100" b="0" i="0" u="none" strike="noStrike" cap="none" normalizeH="0" baseline="0">
                          <a:ln>
                            <a:noFill/>
                          </a:ln>
                          <a:solidFill>
                            <a:srgbClr val="002654"/>
                          </a:solidFill>
                          <a:effectLst/>
                          <a:latin typeface="Arial" pitchFamily="34" charset="0"/>
                        </a:rPr>
                        <a:t>Learning about procedures, regulations, and standards</a:t>
                      </a:r>
                      <a:endParaRPr kumimoji="0" lang="en-CA" sz="1100" b="0" i="0" u="none" strike="noStrike" cap="none" normalizeH="0" baseline="0">
                        <a:ln>
                          <a:noFill/>
                        </a:ln>
                        <a:solidFill>
                          <a:srgbClr val="002654"/>
                        </a:solidFill>
                        <a:effectLst/>
                        <a:latin typeface="Arial" pitchFamily="34" charset="0"/>
                      </a:endParaRPr>
                    </a:p>
                  </a:txBody>
                  <a:tcPr marL="86797" marR="86797" marT="43398" marB="433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
                          <a:srgbClr val="D62828"/>
                        </a:buClr>
                        <a:buSzPct val="130000"/>
                        <a:buFontTx/>
                        <a:buNone/>
                        <a:tabLst/>
                      </a:pPr>
                      <a:r>
                        <a:rPr kumimoji="0" lang="en-US" sz="1100" b="0" i="0" u="none" strike="noStrike" cap="none" normalizeH="0" baseline="0">
                          <a:ln>
                            <a:noFill/>
                          </a:ln>
                          <a:solidFill>
                            <a:srgbClr val="002654"/>
                          </a:solidFill>
                          <a:effectLst/>
                          <a:latin typeface="Arial" pitchFamily="34" charset="0"/>
                        </a:rPr>
                        <a:t>Quantitative</a:t>
                      </a:r>
                      <a:endParaRPr kumimoji="0" lang="en-CA" sz="1100" b="0" i="0" u="none" strike="noStrike" cap="none" normalizeH="0" baseline="0">
                        <a:ln>
                          <a:noFill/>
                        </a:ln>
                        <a:solidFill>
                          <a:srgbClr val="002654"/>
                        </a:solidFill>
                        <a:effectLst/>
                        <a:latin typeface="Arial" pitchFamily="34" charset="0"/>
                      </a:endParaRPr>
                    </a:p>
                  </a:txBody>
                  <a:tcPr marL="86797" marR="86797" marT="43398" marB="433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
                          <a:srgbClr val="D62828"/>
                        </a:buClr>
                        <a:buSzPct val="130000"/>
                        <a:buFontTx/>
                        <a:buNone/>
                        <a:tabLst/>
                      </a:pPr>
                      <a:r>
                        <a:rPr kumimoji="0" lang="en-US" sz="1100" b="0" i="0" u="none" strike="noStrike" cap="none" normalizeH="0" baseline="0">
                          <a:ln>
                            <a:noFill/>
                          </a:ln>
                          <a:solidFill>
                            <a:srgbClr val="002654"/>
                          </a:solidFill>
                          <a:effectLst/>
                          <a:latin typeface="Arial" pitchFamily="34" charset="0"/>
                        </a:rPr>
                        <a:t>No time commitment from users required</a:t>
                      </a:r>
                      <a:endParaRPr kumimoji="0" lang="en-CA" sz="1100" b="0" i="0" u="none" strike="noStrike" cap="none" normalizeH="0" baseline="0">
                        <a:ln>
                          <a:noFill/>
                        </a:ln>
                        <a:solidFill>
                          <a:srgbClr val="002654"/>
                        </a:solidFill>
                        <a:effectLst/>
                        <a:latin typeface="Arial" pitchFamily="34" charset="0"/>
                      </a:endParaRPr>
                    </a:p>
                  </a:txBody>
                  <a:tcPr marL="86797" marR="86797" marT="43398" marB="433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
                          <a:srgbClr val="D62828"/>
                        </a:buClr>
                        <a:buSzPct val="130000"/>
                        <a:buFontTx/>
                        <a:buNone/>
                        <a:tabLst/>
                      </a:pPr>
                      <a:r>
                        <a:rPr kumimoji="0" lang="en-US" sz="1100" b="0" i="0" u="none" strike="noStrike" cap="none" normalizeH="0" baseline="0" dirty="0">
                          <a:ln>
                            <a:noFill/>
                          </a:ln>
                          <a:solidFill>
                            <a:srgbClr val="002654"/>
                          </a:solidFill>
                          <a:effectLst/>
                          <a:latin typeface="Arial" pitchFamily="34" charset="0"/>
                        </a:rPr>
                        <a:t>Day-to-day work will differ from documented procedures</a:t>
                      </a:r>
                      <a:endParaRPr kumimoji="0" lang="en-CA" sz="1100" b="0" i="0" u="none" strike="noStrike" cap="none" normalizeH="0" baseline="0" dirty="0">
                        <a:ln>
                          <a:noFill/>
                        </a:ln>
                        <a:solidFill>
                          <a:srgbClr val="002654"/>
                        </a:solidFill>
                        <a:effectLst/>
                        <a:latin typeface="Arial" pitchFamily="34" charset="0"/>
                      </a:endParaRPr>
                    </a:p>
                  </a:txBody>
                  <a:tcPr marL="86797" marR="86797" marT="43398" marB="4339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sp>
        <p:nvSpPr>
          <p:cNvPr id="7217" name="Text Box 97"/>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u="sng" dirty="0">
                <a:solidFill>
                  <a:schemeClr val="tx1"/>
                </a:solidFill>
              </a:rPr>
              <a:t>Elicitation Techniques</a:t>
            </a:r>
            <a:r>
              <a:rPr lang="en-CA" altLang="en-US" sz="1200" dirty="0">
                <a:solidFill>
                  <a:schemeClr val="tx1"/>
                </a:solidFill>
              </a:rPr>
              <a:t>      </a:t>
            </a:r>
            <a:r>
              <a:rPr lang="en-CA" altLang="en-US" sz="1200" dirty="0">
                <a:solidFill>
                  <a:srgbClr val="969696"/>
                </a:solidFill>
              </a:rPr>
              <a:t>Existing Systems      Interviews      Questionnaires      Brainstorming      Prototyping      Use Cases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ctrTitle"/>
          </p:nvPr>
        </p:nvSpPr>
        <p:spPr>
          <a:xfrm>
            <a:off x="136525" y="2082476"/>
            <a:ext cx="8872538" cy="1143000"/>
          </a:xfrm>
        </p:spPr>
        <p:txBody>
          <a:bodyPr/>
          <a:lstStyle/>
          <a:p>
            <a:pPr eaLnBrk="1" hangingPunct="1"/>
            <a:r>
              <a:rPr lang="en-CA" altLang="en-US" dirty="0"/>
              <a:t>Brainstorming and Design Thinking</a:t>
            </a:r>
            <a:endParaRPr lang="en-US" altLang="en-US" dirty="0"/>
          </a:p>
        </p:txBody>
      </p:sp>
      <p:pic>
        <p:nvPicPr>
          <p:cNvPr id="45060" name="Picture 4" descr="http://dilbert.com/dyn/str_strip/000000000/00000000/0000000/000000/00000/2000/300/2366/2366.stri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843" y="3373373"/>
            <a:ext cx="7791465" cy="2300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5537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98ABB05D-945E-484F-B426-F2014E5A0866}" type="slidenum">
              <a:rPr lang="en-CA" altLang="en-US" sz="1200" smtClean="0"/>
              <a:pPr>
                <a:lnSpc>
                  <a:spcPct val="100000"/>
                </a:lnSpc>
                <a:spcBef>
                  <a:spcPct val="0"/>
                </a:spcBef>
                <a:buClrTx/>
                <a:buSzTx/>
                <a:buFontTx/>
                <a:buNone/>
              </a:pPr>
              <a:t>45</a:t>
            </a:fld>
            <a:endParaRPr lang="en-CA" altLang="en-US" sz="1200"/>
          </a:p>
        </p:txBody>
      </p:sp>
      <p:sp>
        <p:nvSpPr>
          <p:cNvPr id="46083" name="Rectangle 5"/>
          <p:cNvSpPr>
            <a:spLocks noGrp="1" noChangeArrowheads="1"/>
          </p:cNvSpPr>
          <p:nvPr>
            <p:ph type="title"/>
          </p:nvPr>
        </p:nvSpPr>
        <p:spPr/>
        <p:txBody>
          <a:bodyPr/>
          <a:lstStyle/>
          <a:p>
            <a:pPr eaLnBrk="1" hangingPunct="1"/>
            <a:r>
              <a:rPr lang="en-CA" altLang="en-US"/>
              <a:t>Brainstorming</a:t>
            </a:r>
          </a:p>
        </p:txBody>
      </p:sp>
      <p:sp>
        <p:nvSpPr>
          <p:cNvPr id="1161222" name="Rectangle 6"/>
          <p:cNvSpPr>
            <a:spLocks noGrp="1" noChangeArrowheads="1"/>
          </p:cNvSpPr>
          <p:nvPr>
            <p:ph type="body" idx="1"/>
          </p:nvPr>
        </p:nvSpPr>
        <p:spPr/>
        <p:txBody>
          <a:bodyPr/>
          <a:lstStyle/>
          <a:p>
            <a:pPr eaLnBrk="1" hangingPunct="1"/>
            <a:r>
              <a:rPr lang="en-CA" altLang="en-US" dirty="0"/>
              <a:t>To invent </a:t>
            </a:r>
            <a:r>
              <a:rPr lang="en-CA" altLang="en-US" dirty="0">
                <a:solidFill>
                  <a:srgbClr val="FF0000"/>
                </a:solidFill>
              </a:rPr>
              <a:t>new way</a:t>
            </a:r>
            <a:r>
              <a:rPr lang="en-CA" altLang="en-US" dirty="0"/>
              <a:t> of doing things or when much is unknown</a:t>
            </a:r>
          </a:p>
          <a:p>
            <a:pPr lvl="1" eaLnBrk="1" hangingPunct="1"/>
            <a:r>
              <a:rPr lang="en-CA" altLang="en-US" dirty="0"/>
              <a:t>When there are few or too many ideas</a:t>
            </a:r>
          </a:p>
          <a:p>
            <a:pPr lvl="1" eaLnBrk="1" hangingPunct="1"/>
            <a:r>
              <a:rPr lang="en-CA" altLang="en-US" dirty="0"/>
              <a:t>Early on in a project particularly when:</a:t>
            </a:r>
          </a:p>
          <a:p>
            <a:pPr lvl="2" eaLnBrk="1" hangingPunct="1"/>
            <a:r>
              <a:rPr lang="en-CA" altLang="en-US" dirty="0"/>
              <a:t>Terrain is uncertain</a:t>
            </a:r>
          </a:p>
          <a:p>
            <a:pPr lvl="2" eaLnBrk="1" hangingPunct="1"/>
            <a:r>
              <a:rPr lang="en-CA" altLang="en-US" dirty="0"/>
              <a:t>There is little expertise for the type of applications</a:t>
            </a:r>
          </a:p>
          <a:p>
            <a:pPr lvl="2" eaLnBrk="1" hangingPunct="1"/>
            <a:r>
              <a:rPr lang="en-CA" altLang="en-US" dirty="0"/>
              <a:t>Innovation is important (e.g., novel system)</a:t>
            </a:r>
          </a:p>
          <a:p>
            <a:pPr eaLnBrk="1" hangingPunct="1"/>
            <a:r>
              <a:rPr lang="en-CA" altLang="en-US" dirty="0"/>
              <a:t>Two main activities: </a:t>
            </a:r>
          </a:p>
          <a:p>
            <a:pPr lvl="1" eaLnBrk="1" hangingPunct="1"/>
            <a:r>
              <a:rPr lang="en-CA" altLang="en-US" dirty="0">
                <a:solidFill>
                  <a:srgbClr val="FF0000"/>
                </a:solidFill>
              </a:rPr>
              <a:t>The Storm</a:t>
            </a:r>
            <a:r>
              <a:rPr lang="en-CA" altLang="en-US" dirty="0"/>
              <a:t>: Generating as many ideas as possible (quantity, not quality) – wild is good!</a:t>
            </a:r>
          </a:p>
          <a:p>
            <a:pPr lvl="1" eaLnBrk="1" hangingPunct="1"/>
            <a:r>
              <a:rPr lang="en-CA" altLang="en-US" dirty="0">
                <a:solidFill>
                  <a:srgbClr val="FF0000"/>
                </a:solidFill>
              </a:rPr>
              <a:t>The Calm</a:t>
            </a:r>
            <a:r>
              <a:rPr lang="en-CA" altLang="en-US" dirty="0"/>
              <a:t>: Filtering out of ideas (combine, clarify, </a:t>
            </a:r>
            <a:br>
              <a:rPr lang="en-CA" altLang="en-US" dirty="0"/>
            </a:br>
            <a:r>
              <a:rPr lang="en-CA" altLang="en-US" dirty="0"/>
              <a:t>prioritize, improve…) to keep the best one(s) – </a:t>
            </a:r>
            <a:br>
              <a:rPr lang="en-CA" altLang="en-US" dirty="0"/>
            </a:br>
            <a:r>
              <a:rPr lang="en-CA" altLang="en-US" dirty="0"/>
              <a:t>may require some voting strategy</a:t>
            </a:r>
          </a:p>
          <a:p>
            <a:pPr eaLnBrk="1" hangingPunct="1"/>
            <a:r>
              <a:rPr lang="en-CA" altLang="en-US" dirty="0"/>
              <a:t>Roles: scribe, moderator (may also provoke), </a:t>
            </a:r>
            <a:br>
              <a:rPr lang="en-CA" altLang="en-US" dirty="0"/>
            </a:br>
            <a:r>
              <a:rPr lang="en-CA" altLang="en-US" dirty="0"/>
              <a:t>participants</a:t>
            </a:r>
          </a:p>
        </p:txBody>
      </p:sp>
      <p:pic>
        <p:nvPicPr>
          <p:cNvPr id="1161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225" y="4343400"/>
            <a:ext cx="2271713"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7" descr="MCj0299691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7475" y="1517650"/>
            <a:ext cx="25908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Text Box 8"/>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a:t>
            </a:r>
            <a:r>
              <a:rPr lang="en-CA" altLang="en-US" sz="1200" u="sng" dirty="0">
                <a:solidFill>
                  <a:schemeClr val="tx1"/>
                </a:solidFill>
              </a:rPr>
              <a:t>Brainstorming</a:t>
            </a:r>
            <a:r>
              <a:rPr lang="en-CA" altLang="en-US" sz="1200" dirty="0">
                <a:solidFill>
                  <a:srgbClr val="969696"/>
                </a:solidFill>
              </a:rPr>
              <a:t>      Prototyping      Use Cases</a:t>
            </a:r>
          </a:p>
        </p:txBody>
      </p:sp>
    </p:spTree>
    <p:extLst>
      <p:ext uri="{BB962C8B-B14F-4D97-AF65-F5344CB8AC3E}">
        <p14:creationId xmlns:p14="http://schemas.microsoft.com/office/powerpoint/2010/main" val="3121931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1222">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1222">
                                            <p:txEl>
                                              <p:pRg st="7" end="7"/>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61222">
                                            <p:txEl>
                                              <p:pRg st="8" end="8"/>
                                            </p:txEl>
                                          </p:spTgt>
                                        </p:tgtEl>
                                        <p:attrNameLst>
                                          <p:attrName>style.visibility</p:attrName>
                                        </p:attrNameLst>
                                      </p:cBhvr>
                                      <p:to>
                                        <p:strVal val="visible"/>
                                      </p:to>
                                    </p:set>
                                  </p:childTnLst>
                                </p:cTn>
                              </p:par>
                            </p:childTnLst>
                          </p:cTn>
                        </p:par>
                        <p:par>
                          <p:cTn id="11" fill="hold" nodeType="afterGroup">
                            <p:stCondLst>
                              <p:cond delay="0"/>
                            </p:stCondLst>
                            <p:childTnLst>
                              <p:par>
                                <p:cTn id="12" presetID="2" presetClass="entr" presetSubtype="2" fill="hold" nodeType="afterEffect">
                                  <p:stCondLst>
                                    <p:cond delay="0"/>
                                  </p:stCondLst>
                                  <p:childTnLst>
                                    <p:set>
                                      <p:cBhvr>
                                        <p:cTn id="13" dur="1" fill="hold">
                                          <p:stCondLst>
                                            <p:cond delay="0"/>
                                          </p:stCondLst>
                                        </p:cTn>
                                        <p:tgtEl>
                                          <p:spTgt spid="1161219"/>
                                        </p:tgtEl>
                                        <p:attrNameLst>
                                          <p:attrName>style.visibility</p:attrName>
                                        </p:attrNameLst>
                                      </p:cBhvr>
                                      <p:to>
                                        <p:strVal val="visible"/>
                                      </p:to>
                                    </p:set>
                                    <p:anim calcmode="lin" valueType="num">
                                      <p:cBhvr additive="base">
                                        <p:cTn id="14" dur="1000" fill="hold"/>
                                        <p:tgtEl>
                                          <p:spTgt spid="1161219"/>
                                        </p:tgtEl>
                                        <p:attrNameLst>
                                          <p:attrName>ppt_x</p:attrName>
                                        </p:attrNameLst>
                                      </p:cBhvr>
                                      <p:tavLst>
                                        <p:tav tm="0">
                                          <p:val>
                                            <p:strVal val="1+#ppt_w/2"/>
                                          </p:val>
                                        </p:tav>
                                        <p:tav tm="100000">
                                          <p:val>
                                            <p:strVal val="#ppt_x"/>
                                          </p:val>
                                        </p:tav>
                                      </p:tavLst>
                                    </p:anim>
                                    <p:anim calcmode="lin" valueType="num">
                                      <p:cBhvr additive="base">
                                        <p:cTn id="15" dur="1000" fill="hold"/>
                                        <p:tgtEl>
                                          <p:spTgt spid="1161219"/>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6122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122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p:txBody>
          <a:bodyPr/>
          <a:lstStyle/>
          <a:p>
            <a:pPr eaLnBrk="1" hangingPunct="1"/>
            <a:r>
              <a:rPr lang="en-CA" altLang="en-US"/>
              <a:t>Brainstorming – Objectives</a:t>
            </a:r>
          </a:p>
        </p:txBody>
      </p:sp>
      <p:sp>
        <p:nvSpPr>
          <p:cNvPr id="47107" name="Rectangle 5"/>
          <p:cNvSpPr>
            <a:spLocks noGrp="1" noChangeArrowheads="1"/>
          </p:cNvSpPr>
          <p:nvPr>
            <p:ph type="body" idx="1"/>
          </p:nvPr>
        </p:nvSpPr>
        <p:spPr/>
        <p:txBody>
          <a:bodyPr/>
          <a:lstStyle/>
          <a:p>
            <a:pPr eaLnBrk="1" hangingPunct="1"/>
            <a:r>
              <a:rPr lang="en-CA" altLang="en-US" dirty="0"/>
              <a:t>Hear ideas from everyone, especially unconventional ideas</a:t>
            </a:r>
          </a:p>
          <a:p>
            <a:pPr lvl="1" eaLnBrk="1" hangingPunct="1"/>
            <a:r>
              <a:rPr lang="en-CA" altLang="en-US" dirty="0"/>
              <a:t>Keep the tone informal and non-judgemental</a:t>
            </a:r>
          </a:p>
          <a:p>
            <a:pPr lvl="1" eaLnBrk="1" hangingPunct="1"/>
            <a:r>
              <a:rPr lang="en-CA" altLang="en-US" dirty="0"/>
              <a:t>Keep the number of participants “reasonable“ – if too many, consider a “playoff “-type filtering and invite back the most creative to multiple sessions</a:t>
            </a:r>
          </a:p>
          <a:p>
            <a:pPr lvl="1" eaLnBrk="1" hangingPunct="1"/>
            <a:endParaRPr lang="en-CA" altLang="en-US" dirty="0"/>
          </a:p>
          <a:p>
            <a:pPr eaLnBrk="1" hangingPunct="1"/>
            <a:r>
              <a:rPr lang="en-CA" altLang="en-US" dirty="0"/>
              <a:t>Encourage </a:t>
            </a:r>
            <a:r>
              <a:rPr lang="en-CA" altLang="en-US" dirty="0">
                <a:solidFill>
                  <a:srgbClr val="FF0000"/>
                </a:solidFill>
              </a:rPr>
              <a:t>creativity</a:t>
            </a:r>
          </a:p>
          <a:p>
            <a:pPr lvl="1" eaLnBrk="1" hangingPunct="1"/>
            <a:r>
              <a:rPr lang="en-CA" altLang="en-US" dirty="0"/>
              <a:t>Choose good, provocative project name</a:t>
            </a:r>
          </a:p>
          <a:p>
            <a:pPr lvl="1" eaLnBrk="1" hangingPunct="1"/>
            <a:r>
              <a:rPr lang="en-CA" altLang="en-US" dirty="0"/>
              <a:t>Choose good, provocative problem statement</a:t>
            </a:r>
          </a:p>
          <a:p>
            <a:pPr lvl="1" eaLnBrk="1" hangingPunct="1"/>
            <a:r>
              <a:rPr lang="en-CA" altLang="en-US" dirty="0"/>
              <a:t>Get a room without distractions, but with good acoustics, whiteboards, coloured pens, provide coffee/donuts/pizza/beer</a:t>
            </a:r>
          </a:p>
          <a:p>
            <a:pPr lvl="1" eaLnBrk="1" hangingPunct="1"/>
            <a:r>
              <a:rPr lang="en-CA" altLang="en-US" dirty="0"/>
              <a:t>Provide appropriate props/mock-ups</a:t>
            </a:r>
          </a:p>
        </p:txBody>
      </p:sp>
      <p:sp>
        <p:nvSpPr>
          <p:cNvPr id="47108"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a:t>
            </a:r>
            <a:r>
              <a:rPr lang="en-CA" altLang="en-US" sz="1200" u="sng" dirty="0">
                <a:solidFill>
                  <a:schemeClr val="tx1"/>
                </a:solidFill>
              </a:rPr>
              <a:t>Brainstorming</a:t>
            </a:r>
            <a:r>
              <a:rPr lang="en-CA" altLang="en-US" sz="1200" dirty="0">
                <a:solidFill>
                  <a:srgbClr val="969696"/>
                </a:solidFill>
              </a:rPr>
              <a:t>      Prototyping      Use Cases</a:t>
            </a:r>
          </a:p>
        </p:txBody>
      </p:sp>
      <p:sp>
        <p:nvSpPr>
          <p:cNvPr id="47109"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BF1D4C94-A27C-4D57-9F04-FB2516705EB7}" type="slidenum">
              <a:rPr lang="en-CA" altLang="en-US" sz="1200" smtClean="0"/>
              <a:pPr>
                <a:lnSpc>
                  <a:spcPct val="100000"/>
                </a:lnSpc>
                <a:spcBef>
                  <a:spcPct val="0"/>
                </a:spcBef>
                <a:buClrTx/>
                <a:buSzTx/>
                <a:buFontTx/>
                <a:buNone/>
              </a:pPr>
              <a:t>46</a:t>
            </a:fld>
            <a:endParaRPr lang="en-CA" altLang="en-US" sz="1200"/>
          </a:p>
        </p:txBody>
      </p:sp>
    </p:spTree>
    <p:extLst>
      <p:ext uri="{BB962C8B-B14F-4D97-AF65-F5344CB8AC3E}">
        <p14:creationId xmlns:p14="http://schemas.microsoft.com/office/powerpoint/2010/main" val="197403782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Grp="1" noChangeArrowheads="1"/>
          </p:cNvSpPr>
          <p:nvPr>
            <p:ph type="title"/>
          </p:nvPr>
        </p:nvSpPr>
        <p:spPr/>
        <p:txBody>
          <a:bodyPr/>
          <a:lstStyle/>
          <a:p>
            <a:pPr eaLnBrk="1" hangingPunct="1"/>
            <a:r>
              <a:rPr lang="en-CA" altLang="en-US"/>
              <a:t>Brainstorming – Roles</a:t>
            </a:r>
          </a:p>
        </p:txBody>
      </p:sp>
      <p:sp>
        <p:nvSpPr>
          <p:cNvPr id="1333253" name="Rectangle 5"/>
          <p:cNvSpPr>
            <a:spLocks noGrp="1" noChangeArrowheads="1"/>
          </p:cNvSpPr>
          <p:nvPr>
            <p:ph type="body" idx="1"/>
          </p:nvPr>
        </p:nvSpPr>
        <p:spPr/>
        <p:txBody>
          <a:bodyPr/>
          <a:lstStyle/>
          <a:p>
            <a:pPr eaLnBrk="1" hangingPunct="1"/>
            <a:r>
              <a:rPr lang="en-CA" altLang="en-US" dirty="0">
                <a:solidFill>
                  <a:srgbClr val="FF0000"/>
                </a:solidFill>
              </a:rPr>
              <a:t>Scribe</a:t>
            </a:r>
          </a:p>
          <a:p>
            <a:pPr lvl="1" eaLnBrk="1" hangingPunct="1"/>
            <a:r>
              <a:rPr lang="en-CA" altLang="en-US" dirty="0"/>
              <a:t>Write down all ideas (may also contribute)</a:t>
            </a:r>
          </a:p>
          <a:p>
            <a:pPr lvl="1" eaLnBrk="1" hangingPunct="1"/>
            <a:r>
              <a:rPr lang="en-CA" altLang="en-US" dirty="0"/>
              <a:t>May ask clarifying questions during first phase but without criticizing</a:t>
            </a:r>
          </a:p>
          <a:p>
            <a:pPr lvl="1" eaLnBrk="1" hangingPunct="1"/>
            <a:endParaRPr lang="en-CA" altLang="en-US" dirty="0"/>
          </a:p>
          <a:p>
            <a:pPr eaLnBrk="1" hangingPunct="1"/>
            <a:r>
              <a:rPr lang="en-CA" altLang="en-US" dirty="0">
                <a:solidFill>
                  <a:srgbClr val="FF0000"/>
                </a:solidFill>
              </a:rPr>
              <a:t>Moderator/Leader</a:t>
            </a:r>
          </a:p>
          <a:p>
            <a:pPr lvl="1" eaLnBrk="1" hangingPunct="1"/>
            <a:r>
              <a:rPr lang="en-CA" altLang="en-US" dirty="0"/>
              <a:t>Cannot be the scribe</a:t>
            </a:r>
          </a:p>
          <a:p>
            <a:pPr lvl="1" eaLnBrk="1" hangingPunct="1"/>
            <a:r>
              <a:rPr lang="en-CA" altLang="en-US" dirty="0"/>
              <a:t>Two schools of thought: traffic cop or agent provocateur</a:t>
            </a:r>
          </a:p>
          <a:p>
            <a:pPr lvl="1" eaLnBrk="1" hangingPunct="1"/>
            <a:r>
              <a:rPr lang="en-CA" altLang="en-US" b="1" dirty="0"/>
              <a:t>Traffic cop </a:t>
            </a:r>
            <a:r>
              <a:rPr lang="en-CA" altLang="en-US" dirty="0"/>
              <a:t>– enforces "rules of order", but does not throw his/her weight around otherwise</a:t>
            </a:r>
          </a:p>
          <a:p>
            <a:pPr lvl="1" eaLnBrk="1" hangingPunct="1"/>
            <a:r>
              <a:rPr lang="en-CA" altLang="en-US" b="1" dirty="0"/>
              <a:t>Agent provocateur </a:t>
            </a:r>
            <a:r>
              <a:rPr lang="en-CA" altLang="en-US" dirty="0"/>
              <a:t>– traffic cop plus more of a leadership role, comes prepared with wild ideas and throws them out as discussion wanes</a:t>
            </a:r>
          </a:p>
          <a:p>
            <a:pPr lvl="2" eaLnBrk="1" hangingPunct="1"/>
            <a:r>
              <a:rPr lang="en-CA" altLang="en-US" dirty="0"/>
              <a:t>May also explicitly look for variations and combinations of other suggestions</a:t>
            </a:r>
          </a:p>
        </p:txBody>
      </p:sp>
      <p:sp>
        <p:nvSpPr>
          <p:cNvPr id="49156"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a:t>
            </a:r>
            <a:r>
              <a:rPr lang="en-CA" altLang="en-US" sz="1200" u="sng" dirty="0">
                <a:solidFill>
                  <a:schemeClr val="tx1"/>
                </a:solidFill>
              </a:rPr>
              <a:t>Brainstorming</a:t>
            </a:r>
            <a:r>
              <a:rPr lang="en-CA" altLang="en-US" sz="1200" dirty="0">
                <a:solidFill>
                  <a:srgbClr val="969696"/>
                </a:solidFill>
              </a:rPr>
              <a:t>      Prototyping      Use Cases</a:t>
            </a:r>
          </a:p>
        </p:txBody>
      </p:sp>
      <p:sp>
        <p:nvSpPr>
          <p:cNvPr id="49157"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6026B2A2-3EB7-46AE-AF1D-0F5E68FA7EF2}" type="slidenum">
              <a:rPr lang="en-CA" altLang="en-US" sz="1200" smtClean="0"/>
              <a:pPr>
                <a:lnSpc>
                  <a:spcPct val="100000"/>
                </a:lnSpc>
                <a:spcBef>
                  <a:spcPct val="0"/>
                </a:spcBef>
                <a:buClrTx/>
                <a:buSzTx/>
                <a:buFontTx/>
                <a:buNone/>
              </a:pPr>
              <a:t>47</a:t>
            </a:fld>
            <a:endParaRPr lang="en-CA" altLang="en-US" sz="1200"/>
          </a:p>
        </p:txBody>
      </p:sp>
    </p:spTree>
    <p:extLst>
      <p:ext uri="{BB962C8B-B14F-4D97-AF65-F5344CB8AC3E}">
        <p14:creationId xmlns:p14="http://schemas.microsoft.com/office/powerpoint/2010/main" val="162938861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325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3253">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33253">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3253">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33253">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3325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25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ChangeArrowheads="1"/>
          </p:cNvSpPr>
          <p:nvPr>
            <p:ph type="title"/>
          </p:nvPr>
        </p:nvSpPr>
        <p:spPr/>
        <p:txBody>
          <a:bodyPr/>
          <a:lstStyle/>
          <a:p>
            <a:pPr eaLnBrk="1" hangingPunct="1"/>
            <a:r>
              <a:rPr lang="en-CA" altLang="en-US"/>
              <a:t>Brainstorming – Participants</a:t>
            </a:r>
          </a:p>
        </p:txBody>
      </p:sp>
      <p:sp>
        <p:nvSpPr>
          <p:cNvPr id="50179" name="Rectangle 5"/>
          <p:cNvSpPr>
            <a:spLocks noGrp="1" noChangeArrowheads="1"/>
          </p:cNvSpPr>
          <p:nvPr>
            <p:ph type="body" idx="1"/>
          </p:nvPr>
        </p:nvSpPr>
        <p:spPr/>
        <p:txBody>
          <a:bodyPr/>
          <a:lstStyle/>
          <a:p>
            <a:pPr eaLnBrk="1" hangingPunct="1"/>
            <a:r>
              <a:rPr lang="en-CA" altLang="en-US"/>
              <a:t>Virtually any stakeholder, e.g.</a:t>
            </a:r>
          </a:p>
          <a:p>
            <a:pPr lvl="1" eaLnBrk="1" hangingPunct="1"/>
            <a:r>
              <a:rPr lang="en-CA" altLang="en-US"/>
              <a:t>Developers</a:t>
            </a:r>
          </a:p>
          <a:p>
            <a:pPr lvl="1" eaLnBrk="1" hangingPunct="1"/>
            <a:r>
              <a:rPr lang="en-CA" altLang="en-US"/>
              <a:t>Domain experts</a:t>
            </a:r>
          </a:p>
          <a:p>
            <a:pPr lvl="1" eaLnBrk="1" hangingPunct="1"/>
            <a:r>
              <a:rPr lang="en-CA" altLang="en-US"/>
              <a:t>End-users</a:t>
            </a:r>
          </a:p>
          <a:p>
            <a:pPr lvl="1" eaLnBrk="1" hangingPunct="1"/>
            <a:r>
              <a:rPr lang="en-CA" altLang="en-US"/>
              <a:t>Clients</a:t>
            </a:r>
          </a:p>
          <a:p>
            <a:pPr lvl="1" eaLnBrk="1" hangingPunct="1"/>
            <a:r>
              <a:rPr lang="en-CA" altLang="en-US"/>
              <a:t>... </a:t>
            </a:r>
          </a:p>
          <a:p>
            <a:pPr eaLnBrk="1" hangingPunct="1"/>
            <a:endParaRPr lang="en-CA" altLang="en-US"/>
          </a:p>
          <a:p>
            <a:pPr eaLnBrk="1" hangingPunct="1"/>
            <a:r>
              <a:rPr lang="en-CA" altLang="en-US"/>
              <a:t>“Ideas-people” – a company may have a special team of people</a:t>
            </a:r>
          </a:p>
          <a:p>
            <a:pPr lvl="1" eaLnBrk="1" hangingPunct="1"/>
            <a:r>
              <a:rPr lang="en-CA" altLang="en-US"/>
              <a:t>Chair or participate in brainstorming sessions</a:t>
            </a:r>
          </a:p>
          <a:p>
            <a:pPr lvl="1" eaLnBrk="1" hangingPunct="1"/>
            <a:r>
              <a:rPr lang="en-CA" altLang="en-US"/>
              <a:t>Not necessarily further involved with the project</a:t>
            </a:r>
          </a:p>
        </p:txBody>
      </p:sp>
      <p:sp>
        <p:nvSpPr>
          <p:cNvPr id="50180"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a:t>
            </a:r>
            <a:r>
              <a:rPr lang="en-CA" altLang="en-US" sz="1200" u="sng" dirty="0">
                <a:solidFill>
                  <a:schemeClr val="tx1"/>
                </a:solidFill>
              </a:rPr>
              <a:t>Brainstorming</a:t>
            </a:r>
            <a:r>
              <a:rPr lang="en-CA" altLang="en-US" sz="1200" dirty="0">
                <a:solidFill>
                  <a:srgbClr val="969696"/>
                </a:solidFill>
              </a:rPr>
              <a:t>      Prototyping      Use Cases</a:t>
            </a:r>
          </a:p>
        </p:txBody>
      </p:sp>
      <p:sp>
        <p:nvSpPr>
          <p:cNvPr id="50181"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7F7FF55C-0D2C-41B8-B5CD-CB61B508CF66}" type="slidenum">
              <a:rPr lang="en-CA" altLang="en-US" sz="1200" smtClean="0"/>
              <a:pPr>
                <a:lnSpc>
                  <a:spcPct val="100000"/>
                </a:lnSpc>
                <a:spcBef>
                  <a:spcPct val="0"/>
                </a:spcBef>
                <a:buClrTx/>
                <a:buSzTx/>
                <a:buFontTx/>
                <a:buNone/>
              </a:pPr>
              <a:t>48</a:t>
            </a:fld>
            <a:endParaRPr lang="en-CA" altLang="en-US" sz="1200"/>
          </a:p>
        </p:txBody>
      </p:sp>
    </p:spTree>
    <p:extLst>
      <p:ext uri="{BB962C8B-B14F-4D97-AF65-F5344CB8AC3E}">
        <p14:creationId xmlns:p14="http://schemas.microsoft.com/office/powerpoint/2010/main" val="2530173002"/>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title"/>
          </p:nvPr>
        </p:nvSpPr>
        <p:spPr/>
        <p:txBody>
          <a:bodyPr/>
          <a:lstStyle/>
          <a:p>
            <a:pPr eaLnBrk="1" hangingPunct="1"/>
            <a:r>
              <a:rPr lang="en-CA" altLang="en-US"/>
              <a:t>Brainstorming – The Storm</a:t>
            </a:r>
          </a:p>
        </p:txBody>
      </p:sp>
      <p:sp>
        <p:nvSpPr>
          <p:cNvPr id="51203" name="Rectangle 5"/>
          <p:cNvSpPr>
            <a:spLocks noGrp="1" noChangeArrowheads="1"/>
          </p:cNvSpPr>
          <p:nvPr>
            <p:ph type="body" idx="1"/>
          </p:nvPr>
        </p:nvSpPr>
        <p:spPr/>
        <p:txBody>
          <a:bodyPr/>
          <a:lstStyle/>
          <a:p>
            <a:pPr eaLnBrk="1" hangingPunct="1"/>
            <a:r>
              <a:rPr lang="en-CA" altLang="en-US" dirty="0"/>
              <a:t>Goal is to generate as many ideas as possible</a:t>
            </a:r>
          </a:p>
          <a:p>
            <a:pPr eaLnBrk="1" hangingPunct="1"/>
            <a:r>
              <a:rPr lang="en-CA" altLang="en-US" dirty="0"/>
              <a:t>Quantity, not quality, is the goal at this stage</a:t>
            </a:r>
          </a:p>
          <a:p>
            <a:pPr eaLnBrk="1" hangingPunct="1"/>
            <a:r>
              <a:rPr lang="en-CA" altLang="en-US" dirty="0"/>
              <a:t>Look to combine or vary ideas already suggested</a:t>
            </a:r>
          </a:p>
          <a:p>
            <a:pPr eaLnBrk="1" hangingPunct="1"/>
            <a:r>
              <a:rPr lang="en-CA" altLang="en-US" dirty="0"/>
              <a:t>No criticism or debate is permitted – do not want to inhibit participants. No rambling (long stories) or distractions</a:t>
            </a:r>
          </a:p>
          <a:p>
            <a:pPr eaLnBrk="1" hangingPunct="1"/>
            <a:r>
              <a:rPr lang="en-CA" altLang="en-US" dirty="0"/>
              <a:t>Participants understand nothing they say will be held against them later on</a:t>
            </a:r>
          </a:p>
          <a:p>
            <a:pPr eaLnBrk="1" hangingPunct="1"/>
            <a:r>
              <a:rPr lang="en-CA" altLang="en-US" dirty="0"/>
              <a:t>Scribe writes down all ideas where everyone can see</a:t>
            </a:r>
          </a:p>
          <a:p>
            <a:pPr lvl="1" eaLnBrk="1" hangingPunct="1"/>
            <a:r>
              <a:rPr lang="en-CA" altLang="en-US" dirty="0"/>
              <a:t>E.g., whiteboard, paper taped to wall</a:t>
            </a:r>
          </a:p>
          <a:p>
            <a:pPr lvl="1" eaLnBrk="1" hangingPunct="1"/>
            <a:r>
              <a:rPr lang="en-CA" altLang="en-US" dirty="0"/>
              <a:t>Ideas do not leave the room</a:t>
            </a:r>
          </a:p>
          <a:p>
            <a:pPr eaLnBrk="1" hangingPunct="1"/>
            <a:r>
              <a:rPr lang="en-CA" altLang="en-US" dirty="0"/>
              <a:t> </a:t>
            </a:r>
            <a:r>
              <a:rPr lang="en-CA" altLang="en-US" i="1" dirty="0"/>
              <a:t>Wild is good!</a:t>
            </a:r>
          </a:p>
          <a:p>
            <a:pPr lvl="1" eaLnBrk="1" hangingPunct="1"/>
            <a:r>
              <a:rPr lang="en-CA" altLang="en-US" dirty="0"/>
              <a:t>Feel free to be gloriously wrong</a:t>
            </a:r>
          </a:p>
          <a:p>
            <a:pPr lvl="1" eaLnBrk="1" hangingPunct="1"/>
            <a:r>
              <a:rPr lang="en-CA" altLang="en-US" dirty="0"/>
              <a:t>Participants should NOT censor themselves or take too long to consider whether an idea is practical or not – let yourself go!</a:t>
            </a:r>
          </a:p>
        </p:txBody>
      </p:sp>
      <p:sp>
        <p:nvSpPr>
          <p:cNvPr id="51204"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a:t>
            </a:r>
            <a:r>
              <a:rPr lang="en-CA" altLang="en-US" sz="1200" u="sng" dirty="0">
                <a:solidFill>
                  <a:schemeClr val="tx1"/>
                </a:solidFill>
              </a:rPr>
              <a:t>Brainstorming</a:t>
            </a:r>
            <a:r>
              <a:rPr lang="en-CA" altLang="en-US" sz="1200" dirty="0">
                <a:solidFill>
                  <a:srgbClr val="969696"/>
                </a:solidFill>
              </a:rPr>
              <a:t>      Prototyping      Use Cases</a:t>
            </a:r>
          </a:p>
        </p:txBody>
      </p:sp>
      <p:sp>
        <p:nvSpPr>
          <p:cNvPr id="51205"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A5B272B9-C361-49E6-BC69-7B14330CCD2C}" type="slidenum">
              <a:rPr lang="en-CA" altLang="en-US" sz="1200" smtClean="0"/>
              <a:pPr>
                <a:lnSpc>
                  <a:spcPct val="100000"/>
                </a:lnSpc>
                <a:spcBef>
                  <a:spcPct val="0"/>
                </a:spcBef>
                <a:buClrTx/>
                <a:buSzTx/>
                <a:buFontTx/>
                <a:buNone/>
              </a:pPr>
              <a:t>49</a:t>
            </a:fld>
            <a:endParaRPr lang="en-CA" altLang="en-US" sz="1200"/>
          </a:p>
        </p:txBody>
      </p:sp>
      <p:pic>
        <p:nvPicPr>
          <p:cNvPr id="6" name="Picture 7" descr="MCj02996910000[1]">
            <a:extLst>
              <a:ext uri="{FF2B5EF4-FFF2-40B4-BE49-F238E27FC236}">
                <a16:creationId xmlns="" xmlns:a16="http://schemas.microsoft.com/office/drawing/2014/main" id="{3909FB2D-7423-40AF-BC53-B798A220B1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1863" y="258763"/>
            <a:ext cx="18621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27898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a:lnSpc>
                <a:spcPct val="100000"/>
              </a:lnSpc>
              <a:spcBef>
                <a:spcPct val="0"/>
              </a:spcBef>
              <a:buClrTx/>
              <a:buSzTx/>
              <a:buFontTx/>
              <a:buNone/>
            </a:pPr>
            <a:fld id="{D275BE58-2AC0-48FE-95BF-11234933ABD4}" type="slidenum">
              <a:rPr lang="en-CA" altLang="en-US" sz="1200" smtClean="0"/>
              <a:pPr>
                <a:lnSpc>
                  <a:spcPct val="100000"/>
                </a:lnSpc>
                <a:spcBef>
                  <a:spcPct val="0"/>
                </a:spcBef>
                <a:buClrTx/>
                <a:buSzTx/>
                <a:buFontTx/>
                <a:buNone/>
              </a:pPr>
              <a:t>5</a:t>
            </a:fld>
            <a:endParaRPr lang="en-CA" altLang="en-US" sz="1200"/>
          </a:p>
        </p:txBody>
      </p:sp>
      <p:sp>
        <p:nvSpPr>
          <p:cNvPr id="7171" name="Rectangle 5"/>
          <p:cNvSpPr>
            <a:spLocks noGrp="1" noChangeArrowheads="1"/>
          </p:cNvSpPr>
          <p:nvPr>
            <p:ph type="title"/>
          </p:nvPr>
        </p:nvSpPr>
        <p:spPr/>
        <p:txBody>
          <a:bodyPr/>
          <a:lstStyle/>
          <a:p>
            <a:pPr eaLnBrk="1" hangingPunct="1"/>
            <a:r>
              <a:rPr lang="en-CA" altLang="en-US"/>
              <a:t>What is Requirements Elicitation?</a:t>
            </a:r>
          </a:p>
        </p:txBody>
      </p:sp>
      <p:sp>
        <p:nvSpPr>
          <p:cNvPr id="7172" name="Rectangle 6"/>
          <p:cNvSpPr>
            <a:spLocks noGrp="1" noChangeArrowheads="1"/>
          </p:cNvSpPr>
          <p:nvPr>
            <p:ph type="body" idx="1"/>
          </p:nvPr>
        </p:nvSpPr>
        <p:spPr/>
        <p:txBody>
          <a:bodyPr/>
          <a:lstStyle/>
          <a:p>
            <a:pPr eaLnBrk="1" hangingPunct="1"/>
            <a:r>
              <a:rPr lang="en-CA" altLang="en-US" dirty="0"/>
              <a:t>Requirements elicitation is “the process of discovering the requirements for a system by communicating with customers, system users and others who have a stake in the system development”</a:t>
            </a:r>
            <a:r>
              <a:rPr lang="en-CA" altLang="en-US" baseline="30000" dirty="0"/>
              <a:t>1</a:t>
            </a:r>
            <a:endParaRPr lang="en-CA" altLang="en-US" dirty="0"/>
          </a:p>
          <a:p>
            <a:pPr eaLnBrk="1" hangingPunct="1"/>
            <a:endParaRPr lang="en-CA" altLang="en-US" dirty="0"/>
          </a:p>
          <a:p>
            <a:pPr eaLnBrk="1" hangingPunct="1"/>
            <a:r>
              <a:rPr lang="en-CA" altLang="en-US" dirty="0">
                <a:solidFill>
                  <a:srgbClr val="FF0000"/>
                </a:solidFill>
              </a:rPr>
              <a:t>Elicitation</a:t>
            </a:r>
            <a:r>
              <a:rPr lang="en-CA" altLang="en-US" dirty="0"/>
              <a:t> means “to bring out, to </a:t>
            </a:r>
            <a:r>
              <a:rPr lang="en-CA" altLang="en-US" dirty="0">
                <a:solidFill>
                  <a:srgbClr val="FF0000"/>
                </a:solidFill>
              </a:rPr>
              <a:t>evoke</a:t>
            </a:r>
            <a:r>
              <a:rPr lang="en-CA" altLang="en-US" dirty="0"/>
              <a:t>, to call forth”</a:t>
            </a:r>
          </a:p>
          <a:p>
            <a:pPr eaLnBrk="1" hangingPunct="1"/>
            <a:r>
              <a:rPr lang="en-CA" altLang="en-US" dirty="0"/>
              <a:t>Elicitation might even require one to </a:t>
            </a:r>
            <a:r>
              <a:rPr lang="en-CA" altLang="en-US" dirty="0">
                <a:solidFill>
                  <a:srgbClr val="FF0000"/>
                </a:solidFill>
              </a:rPr>
              <a:t>provoke</a:t>
            </a:r>
            <a:r>
              <a:rPr lang="en-CA" altLang="en-US" dirty="0"/>
              <a:t>! </a:t>
            </a:r>
          </a:p>
          <a:p>
            <a:pPr eaLnBrk="1" hangingPunct="1"/>
            <a:endParaRPr lang="en-CA" altLang="en-US" dirty="0"/>
          </a:p>
          <a:p>
            <a:pPr eaLnBrk="1" hangingPunct="1"/>
            <a:r>
              <a:rPr lang="en-CA" altLang="en-US" dirty="0"/>
              <a:t>Human activity involving interaction between a diverse array of human beings</a:t>
            </a:r>
          </a:p>
        </p:txBody>
      </p:sp>
      <p:sp>
        <p:nvSpPr>
          <p:cNvPr id="7173" name="Text Box 7"/>
          <p:cNvSpPr txBox="1">
            <a:spLocks noChangeArrowheads="1"/>
          </p:cNvSpPr>
          <p:nvPr/>
        </p:nvSpPr>
        <p:spPr bwMode="auto">
          <a:xfrm>
            <a:off x="117475" y="6086475"/>
            <a:ext cx="247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eaLnBrk="0" hangingPunct="0">
              <a:lnSpc>
                <a:spcPts val="2600"/>
              </a:lnSpc>
              <a:spcBef>
                <a:spcPts val="600"/>
              </a:spcBef>
              <a:buChar char="•"/>
              <a:defRPr sz="2000">
                <a:solidFill>
                  <a:srgbClr val="002654"/>
                </a:solidFill>
                <a:latin typeface="Arial" charset="0"/>
              </a:defRPr>
            </a:lvl2pPr>
            <a:lvl3pPr marL="1143000" indent="-228600" eaLnBrk="0" hangingPunct="0">
              <a:lnSpc>
                <a:spcPts val="2600"/>
              </a:lnSpc>
              <a:spcBef>
                <a:spcPts val="600"/>
              </a:spcBef>
              <a:buChar char="•"/>
              <a:defRPr>
                <a:solidFill>
                  <a:srgbClr val="002654"/>
                </a:solidFill>
                <a:latin typeface="Arial" charset="0"/>
              </a:defRPr>
            </a:lvl3pPr>
            <a:lvl4pPr marL="1600200" indent="-228600" eaLnBrk="0" hangingPunct="0">
              <a:lnSpc>
                <a:spcPts val="2600"/>
              </a:lnSpc>
              <a:spcBef>
                <a:spcPts val="600"/>
              </a:spcBef>
              <a:buChar char="•"/>
              <a:defRPr sz="1600">
                <a:solidFill>
                  <a:srgbClr val="002654"/>
                </a:solidFill>
                <a:latin typeface="Arial" charset="0"/>
              </a:defRPr>
            </a:lvl4pPr>
            <a:lvl5pPr marL="2057400" indent="-228600" eaLnBrk="0" hangingPunct="0">
              <a:lnSpc>
                <a:spcPct val="110000"/>
              </a:lnSpc>
              <a:spcBef>
                <a:spcPct val="30000"/>
              </a:spcBef>
              <a:defRPr sz="1200">
                <a:solidFill>
                  <a:srgbClr val="002654"/>
                </a:solidFill>
                <a:latin typeface="Arial" charset="0"/>
              </a:defRPr>
            </a:lvl5pPr>
            <a:lvl6pPr marL="2514600" indent="-228600" eaLnBrk="0" fontAlgn="base" hangingPunct="0">
              <a:lnSpc>
                <a:spcPct val="110000"/>
              </a:lnSpc>
              <a:spcBef>
                <a:spcPct val="30000"/>
              </a:spcBef>
              <a:spcAft>
                <a:spcPct val="0"/>
              </a:spcAft>
              <a:defRPr sz="1200">
                <a:solidFill>
                  <a:srgbClr val="002654"/>
                </a:solidFill>
                <a:latin typeface="Arial" charset="0"/>
              </a:defRPr>
            </a:lvl6pPr>
            <a:lvl7pPr marL="2971800" indent="-228600" eaLnBrk="0" fontAlgn="base" hangingPunct="0">
              <a:lnSpc>
                <a:spcPct val="110000"/>
              </a:lnSpc>
              <a:spcBef>
                <a:spcPct val="30000"/>
              </a:spcBef>
              <a:spcAft>
                <a:spcPct val="0"/>
              </a:spcAft>
              <a:defRPr sz="1200">
                <a:solidFill>
                  <a:srgbClr val="002654"/>
                </a:solidFill>
                <a:latin typeface="Arial" charset="0"/>
              </a:defRPr>
            </a:lvl7pPr>
            <a:lvl8pPr marL="3429000" indent="-228600" eaLnBrk="0" fontAlgn="base" hangingPunct="0">
              <a:lnSpc>
                <a:spcPct val="110000"/>
              </a:lnSpc>
              <a:spcBef>
                <a:spcPct val="30000"/>
              </a:spcBef>
              <a:spcAft>
                <a:spcPct val="0"/>
              </a:spcAft>
              <a:defRPr sz="1200">
                <a:solidFill>
                  <a:srgbClr val="002654"/>
                </a:solidFill>
                <a:latin typeface="Arial" charset="0"/>
              </a:defRPr>
            </a:lvl8pPr>
            <a:lvl9pPr marL="3886200" indent="-228600" eaLnBrk="0" fontAlgn="base" hangingPunct="0">
              <a:lnSpc>
                <a:spcPct val="110000"/>
              </a:lnSpc>
              <a:spcBef>
                <a:spcPct val="30000"/>
              </a:spcBef>
              <a:spcAft>
                <a:spcPct val="0"/>
              </a:spcAft>
              <a:defRPr sz="1200">
                <a:solidFill>
                  <a:srgbClr val="002654"/>
                </a:solidFill>
                <a:latin typeface="Arial" charset="0"/>
              </a:defRPr>
            </a:lvl9pPr>
          </a:lstStyle>
          <a:p>
            <a:pPr>
              <a:lnSpc>
                <a:spcPct val="100000"/>
              </a:lnSpc>
              <a:spcBef>
                <a:spcPct val="0"/>
              </a:spcBef>
              <a:buClrTx/>
              <a:buSzTx/>
              <a:buFontTx/>
              <a:buNone/>
            </a:pPr>
            <a:r>
              <a:rPr lang="en-CA" altLang="en-US" sz="1200">
                <a:solidFill>
                  <a:schemeClr val="tx1"/>
                </a:solidFill>
                <a:latin typeface="Times New Roman" pitchFamily="18" charset="0"/>
              </a:rPr>
              <a:t/>
            </a:r>
            <a:br>
              <a:rPr lang="en-CA" altLang="en-US" sz="1200">
                <a:solidFill>
                  <a:schemeClr val="tx1"/>
                </a:solidFill>
                <a:latin typeface="Times New Roman" pitchFamily="18" charset="0"/>
              </a:rPr>
            </a:br>
            <a:r>
              <a:rPr lang="en-CA" altLang="en-US" sz="1200">
                <a:solidFill>
                  <a:schemeClr val="tx1"/>
                </a:solidFill>
                <a:latin typeface="Times New Roman" pitchFamily="18" charset="0"/>
              </a:rPr>
              <a:t>[1] Ian Sommerville and Pete Sawyer</a:t>
            </a:r>
          </a:p>
        </p:txBody>
      </p:sp>
      <p:sp>
        <p:nvSpPr>
          <p:cNvPr id="7174" name="Text Box 8"/>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u="sng">
                <a:solidFill>
                  <a:schemeClr val="tx1"/>
                </a:solidFill>
              </a:rPr>
              <a:t>Goals, Risks, and Challenges</a:t>
            </a:r>
            <a:r>
              <a:rPr lang="en-CA" altLang="en-US" sz="1200">
                <a:solidFill>
                  <a:schemeClr val="tx1"/>
                </a:solidFill>
              </a:rPr>
              <a:t>             </a:t>
            </a:r>
            <a:r>
              <a:rPr lang="en-CA" altLang="en-US" sz="1200">
                <a:solidFill>
                  <a:srgbClr val="969696"/>
                </a:solidFill>
              </a:rPr>
              <a:t>Sources of Requirements             Requirements Elicitation Tasks             Elicitation Problems</a:t>
            </a:r>
          </a:p>
        </p:txBody>
      </p:sp>
    </p:spTree>
    <p:extLst>
      <p:ext uri="{BB962C8B-B14F-4D97-AF65-F5344CB8AC3E}">
        <p14:creationId xmlns:p14="http://schemas.microsoft.com/office/powerpoint/2010/main" val="841674809"/>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pPr eaLnBrk="1" hangingPunct="1"/>
            <a:r>
              <a:rPr lang="en-CA" altLang="en-US"/>
              <a:t>Brainstorming – The Calm</a:t>
            </a:r>
          </a:p>
        </p:txBody>
      </p:sp>
      <p:sp>
        <p:nvSpPr>
          <p:cNvPr id="52227" name="Rectangle 5"/>
          <p:cNvSpPr>
            <a:spLocks noGrp="1" noChangeArrowheads="1"/>
          </p:cNvSpPr>
          <p:nvPr>
            <p:ph type="body" idx="1"/>
          </p:nvPr>
        </p:nvSpPr>
        <p:spPr/>
        <p:txBody>
          <a:bodyPr/>
          <a:lstStyle/>
          <a:p>
            <a:pPr eaLnBrk="1" hangingPunct="1"/>
            <a:r>
              <a:rPr lang="en-CA" altLang="en-US"/>
              <a:t>Go over the list of ideas and explain them more clearly</a:t>
            </a:r>
          </a:p>
          <a:p>
            <a:pPr eaLnBrk="1" hangingPunct="1"/>
            <a:r>
              <a:rPr lang="en-CA" altLang="en-US"/>
              <a:t>Categorize into "maybe" and "no" by pre-agreed consensus method</a:t>
            </a:r>
          </a:p>
          <a:p>
            <a:pPr lvl="1" eaLnBrk="1" hangingPunct="1"/>
            <a:r>
              <a:rPr lang="en-CA" altLang="en-US"/>
              <a:t>Informal consensus</a:t>
            </a:r>
          </a:p>
          <a:p>
            <a:pPr lvl="1" eaLnBrk="1" hangingPunct="1"/>
            <a:r>
              <a:rPr lang="en-CA" altLang="en-US"/>
              <a:t>50% + 1 vote vs. “clear majority”</a:t>
            </a:r>
          </a:p>
          <a:p>
            <a:pPr lvl="1" eaLnBrk="1" hangingPunct="1"/>
            <a:r>
              <a:rPr lang="en-CA" altLang="en-US"/>
              <a:t>Does anyone have veto power?</a:t>
            </a:r>
          </a:p>
          <a:p>
            <a:pPr lvl="1" eaLnBrk="1" hangingPunct="1"/>
            <a:r>
              <a:rPr lang="en-CA" altLang="en-US"/>
              <a:t>Dutch auction: </a:t>
            </a:r>
            <a:r>
              <a:rPr lang="en-CA" altLang="en-US">
                <a:hlinkClick r:id="rId3"/>
              </a:rPr>
              <a:t>http://en.wikipedia.org/wiki/Dutch_auction</a:t>
            </a:r>
            <a:r>
              <a:rPr lang="en-CA" altLang="en-US"/>
              <a:t> </a:t>
            </a:r>
          </a:p>
          <a:p>
            <a:pPr eaLnBrk="1" hangingPunct="1"/>
            <a:r>
              <a:rPr lang="en-CA" altLang="en-US"/>
              <a:t>Be careful about time and people</a:t>
            </a:r>
          </a:p>
          <a:p>
            <a:pPr lvl="1" eaLnBrk="1" hangingPunct="1"/>
            <a:r>
              <a:rPr lang="en-CA" altLang="en-US"/>
              <a:t>Meetings (especially if creative or technical in nature) tend to lose focus after 90 to 120 minutes – take breaks or reconvene later</a:t>
            </a:r>
          </a:p>
          <a:p>
            <a:pPr lvl="1" eaLnBrk="1" hangingPunct="1"/>
            <a:r>
              <a:rPr lang="en-CA" altLang="en-US"/>
              <a:t>Be careful not to offend participants</a:t>
            </a:r>
          </a:p>
          <a:p>
            <a:pPr eaLnBrk="1" hangingPunct="1"/>
            <a:r>
              <a:rPr lang="en-CA" altLang="en-US"/>
              <a:t>Review, consolidate, combine, clarify, improve</a:t>
            </a:r>
          </a:p>
          <a:p>
            <a:pPr eaLnBrk="1" hangingPunct="1"/>
            <a:r>
              <a:rPr lang="en-CA" altLang="en-US"/>
              <a:t>Rank the list by priority somehow</a:t>
            </a:r>
          </a:p>
          <a:p>
            <a:pPr eaLnBrk="1" hangingPunct="1"/>
            <a:r>
              <a:rPr lang="en-CA" altLang="en-US"/>
              <a:t>Choose the winning idea(s)</a:t>
            </a:r>
          </a:p>
        </p:txBody>
      </p:sp>
      <p:sp>
        <p:nvSpPr>
          <p:cNvPr id="52228"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a:t>
            </a:r>
            <a:r>
              <a:rPr lang="en-CA" altLang="en-US" sz="1200" u="sng" dirty="0">
                <a:solidFill>
                  <a:schemeClr val="tx1"/>
                </a:solidFill>
              </a:rPr>
              <a:t>Brainstorming</a:t>
            </a:r>
            <a:r>
              <a:rPr lang="en-CA" altLang="en-US" sz="1200" dirty="0">
                <a:solidFill>
                  <a:srgbClr val="969696"/>
                </a:solidFill>
              </a:rPr>
              <a:t>      Prototyping      Use Cases</a:t>
            </a:r>
          </a:p>
        </p:txBody>
      </p:sp>
      <p:sp>
        <p:nvSpPr>
          <p:cNvPr id="52229"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4F26A297-37F7-4A59-B2E8-961A5F44D49E}" type="slidenum">
              <a:rPr lang="en-CA" altLang="en-US" sz="1200" smtClean="0"/>
              <a:pPr>
                <a:lnSpc>
                  <a:spcPct val="100000"/>
                </a:lnSpc>
                <a:spcBef>
                  <a:spcPct val="0"/>
                </a:spcBef>
                <a:buClrTx/>
                <a:buSzTx/>
                <a:buFontTx/>
                <a:buNone/>
              </a:pPr>
              <a:t>50</a:t>
            </a:fld>
            <a:endParaRPr lang="en-CA" altLang="en-US" sz="1200"/>
          </a:p>
        </p:txBody>
      </p:sp>
      <p:pic>
        <p:nvPicPr>
          <p:cNvPr id="6" name="Picture 3">
            <a:extLst>
              <a:ext uri="{FF2B5EF4-FFF2-40B4-BE49-F238E27FC236}">
                <a16:creationId xmlns="" xmlns:a16="http://schemas.microsoft.com/office/drawing/2014/main" id="{D9AAA38C-0E2B-411B-9364-093CFD7A3B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338" y="1854558"/>
            <a:ext cx="17526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52908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7015DDFF-108F-4A98-9902-4E3331230FD8}" type="slidenum">
              <a:rPr lang="en-CA" altLang="en-US" sz="1200" smtClean="0"/>
              <a:pPr>
                <a:lnSpc>
                  <a:spcPct val="100000"/>
                </a:lnSpc>
                <a:spcBef>
                  <a:spcPct val="0"/>
                </a:spcBef>
                <a:buClrTx/>
                <a:buSzTx/>
                <a:buFontTx/>
                <a:buNone/>
              </a:pPr>
              <a:t>51</a:t>
            </a:fld>
            <a:endParaRPr lang="en-CA" altLang="en-US" sz="1200"/>
          </a:p>
        </p:txBody>
      </p:sp>
      <p:sp>
        <p:nvSpPr>
          <p:cNvPr id="53251" name="Rectangle 4"/>
          <p:cNvSpPr>
            <a:spLocks noGrp="1" noChangeArrowheads="1"/>
          </p:cNvSpPr>
          <p:nvPr>
            <p:ph type="title"/>
          </p:nvPr>
        </p:nvSpPr>
        <p:spPr/>
        <p:txBody>
          <a:bodyPr/>
          <a:lstStyle/>
          <a:p>
            <a:pPr eaLnBrk="1" hangingPunct="1"/>
            <a:r>
              <a:rPr lang="en-CA" altLang="en-US"/>
              <a:t>Brainstorming – Eliminating Ideas</a:t>
            </a:r>
          </a:p>
        </p:txBody>
      </p:sp>
      <p:sp>
        <p:nvSpPr>
          <p:cNvPr id="1353733" name="Rectangle 5"/>
          <p:cNvSpPr>
            <a:spLocks noGrp="1" noChangeArrowheads="1"/>
          </p:cNvSpPr>
          <p:nvPr>
            <p:ph type="body" idx="1"/>
          </p:nvPr>
        </p:nvSpPr>
        <p:spPr/>
        <p:txBody>
          <a:bodyPr/>
          <a:lstStyle/>
          <a:p>
            <a:pPr eaLnBrk="1" hangingPunct="1"/>
            <a:r>
              <a:rPr lang="en-CA" altLang="en-US" dirty="0"/>
              <a:t>There are some common ways to eliminate some ideas</a:t>
            </a:r>
          </a:p>
          <a:p>
            <a:pPr eaLnBrk="1" hangingPunct="1"/>
            <a:endParaRPr lang="en-CA" altLang="en-US" dirty="0"/>
          </a:p>
          <a:p>
            <a:pPr eaLnBrk="1" hangingPunct="1"/>
            <a:r>
              <a:rPr lang="en-CA" altLang="en-US" dirty="0"/>
              <a:t>Blending ideas</a:t>
            </a:r>
          </a:p>
          <a:p>
            <a:pPr lvl="1" eaLnBrk="1" hangingPunct="1"/>
            <a:r>
              <a:rPr lang="en-CA" altLang="en-US" dirty="0"/>
              <a:t>Unify similar ideas but be aware not to force fit </a:t>
            </a:r>
            <a:br>
              <a:rPr lang="en-CA" altLang="en-US" dirty="0"/>
            </a:br>
            <a:r>
              <a:rPr lang="en-CA" altLang="en-US" dirty="0"/>
              <a:t>everything into one idea</a:t>
            </a:r>
          </a:p>
          <a:p>
            <a:pPr eaLnBrk="1" hangingPunct="1"/>
            <a:r>
              <a:rPr lang="en-US" altLang="en-US" dirty="0"/>
              <a:t>Give each participant $100 to spend on the ideas</a:t>
            </a:r>
          </a:p>
          <a:p>
            <a:pPr eaLnBrk="1" hangingPunct="1"/>
            <a:r>
              <a:rPr lang="en-US" altLang="en-US" dirty="0"/>
              <a:t>Apply acceptance criteria prepared prior to meeting</a:t>
            </a:r>
          </a:p>
          <a:p>
            <a:pPr lvl="1" eaLnBrk="1" hangingPunct="1"/>
            <a:r>
              <a:rPr lang="en-US" altLang="en-US" dirty="0"/>
              <a:t>Eliminate the ideas that do not meet the criteria</a:t>
            </a:r>
          </a:p>
          <a:p>
            <a:pPr eaLnBrk="1" hangingPunct="1"/>
            <a:r>
              <a:rPr lang="en-US" altLang="en-US" dirty="0"/>
              <a:t>Various ranking or scoring methods</a:t>
            </a:r>
          </a:p>
          <a:p>
            <a:pPr lvl="1" eaLnBrk="1" hangingPunct="1"/>
            <a:r>
              <a:rPr lang="en-US" altLang="en-US" dirty="0"/>
              <a:t>Assign points for criteria met, possibly use a </a:t>
            </a:r>
            <a:br>
              <a:rPr lang="en-US" altLang="en-US" dirty="0"/>
            </a:br>
            <a:r>
              <a:rPr lang="en-US" altLang="en-US" dirty="0"/>
              <a:t>weighted formula</a:t>
            </a:r>
          </a:p>
          <a:p>
            <a:pPr lvl="1" eaLnBrk="1" hangingPunct="1"/>
            <a:endParaRPr lang="en-US" altLang="en-US" dirty="0"/>
          </a:p>
          <a:p>
            <a:pPr eaLnBrk="1" hangingPunct="1"/>
            <a:r>
              <a:rPr lang="en-CA" altLang="en-US" dirty="0"/>
              <a:t>Vote with threshold…</a:t>
            </a:r>
          </a:p>
          <a:p>
            <a:pPr lvl="1" eaLnBrk="1" hangingPunct="1"/>
            <a:r>
              <a:rPr lang="en-US" altLang="en-US" dirty="0"/>
              <a:t>Possibly select top k for voting treatment</a:t>
            </a:r>
            <a:endParaRPr lang="en-CA" altLang="en-US" dirty="0"/>
          </a:p>
        </p:txBody>
      </p:sp>
      <p:pic>
        <p:nvPicPr>
          <p:cNvPr id="1353734" name="Picture 6" descr="MCj0357577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5325" y="1473200"/>
            <a:ext cx="696913"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3735" name="Picture 7" descr="MCj0440409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9038" y="2668588"/>
            <a:ext cx="1604962"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3736" name="Picture 8" descr="MCj0250460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7029" y="4080814"/>
            <a:ext cx="1100364" cy="99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 Box 9"/>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a:t>
            </a:r>
            <a:r>
              <a:rPr lang="en-CA" altLang="en-US" sz="1200" u="sng" dirty="0">
                <a:solidFill>
                  <a:schemeClr val="tx1"/>
                </a:solidFill>
              </a:rPr>
              <a:t>Brainstorming</a:t>
            </a:r>
            <a:r>
              <a:rPr lang="en-CA" altLang="en-US" sz="1200" dirty="0">
                <a:solidFill>
                  <a:srgbClr val="969696"/>
                </a:solidFill>
              </a:rPr>
              <a:t>      Prototyping      Use Cases</a:t>
            </a:r>
          </a:p>
        </p:txBody>
      </p:sp>
      <p:pic>
        <p:nvPicPr>
          <p:cNvPr id="9" name="Picture 4">
            <a:extLst>
              <a:ext uri="{FF2B5EF4-FFF2-40B4-BE49-F238E27FC236}">
                <a16:creationId xmlns="" xmlns:a16="http://schemas.microsoft.com/office/drawing/2014/main" id="{F9A927E4-A6CB-449C-A73A-6CDBE37F0D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9038" y="5145089"/>
            <a:ext cx="943795" cy="13271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75572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373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53733">
                                            <p:txEl>
                                              <p:pRg st="3" end="3"/>
                                            </p:txEl>
                                          </p:spTgt>
                                        </p:tgtEl>
                                        <p:attrNameLst>
                                          <p:attrName>style.visibility</p:attrName>
                                        </p:attrNameLst>
                                      </p:cBhvr>
                                      <p:to>
                                        <p:strVal val="visible"/>
                                      </p:to>
                                    </p:set>
                                  </p:childTnLst>
                                </p:cTn>
                              </p:par>
                            </p:childTnLst>
                          </p:cTn>
                        </p:par>
                        <p:par>
                          <p:cTn id="9" fill="hold" nodeType="afterGroup">
                            <p:stCondLst>
                              <p:cond delay="0"/>
                            </p:stCondLst>
                            <p:childTnLst>
                              <p:par>
                                <p:cTn id="10" presetID="2" presetClass="entr" presetSubtype="2" fill="hold" nodeType="afterEffect">
                                  <p:stCondLst>
                                    <p:cond delay="0"/>
                                  </p:stCondLst>
                                  <p:childTnLst>
                                    <p:set>
                                      <p:cBhvr>
                                        <p:cTn id="11" dur="1" fill="hold">
                                          <p:stCondLst>
                                            <p:cond delay="0"/>
                                          </p:stCondLst>
                                        </p:cTn>
                                        <p:tgtEl>
                                          <p:spTgt spid="1353734"/>
                                        </p:tgtEl>
                                        <p:attrNameLst>
                                          <p:attrName>style.visibility</p:attrName>
                                        </p:attrNameLst>
                                      </p:cBhvr>
                                      <p:to>
                                        <p:strVal val="visible"/>
                                      </p:to>
                                    </p:set>
                                    <p:anim calcmode="lin" valueType="num">
                                      <p:cBhvr additive="base">
                                        <p:cTn id="12" dur="1000" fill="hold"/>
                                        <p:tgtEl>
                                          <p:spTgt spid="1353734"/>
                                        </p:tgtEl>
                                        <p:attrNameLst>
                                          <p:attrName>ppt_x</p:attrName>
                                        </p:attrNameLst>
                                      </p:cBhvr>
                                      <p:tavLst>
                                        <p:tav tm="0">
                                          <p:val>
                                            <p:strVal val="1+#ppt_w/2"/>
                                          </p:val>
                                        </p:tav>
                                        <p:tav tm="100000">
                                          <p:val>
                                            <p:strVal val="#ppt_x"/>
                                          </p:val>
                                        </p:tav>
                                      </p:tavLst>
                                    </p:anim>
                                    <p:anim calcmode="lin" valueType="num">
                                      <p:cBhvr additive="base">
                                        <p:cTn id="13" dur="1000" fill="hold"/>
                                        <p:tgtEl>
                                          <p:spTgt spid="1353734"/>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53733">
                                            <p:txEl>
                                              <p:pRg st="4" end="4"/>
                                            </p:txEl>
                                          </p:spTgt>
                                        </p:tgtEl>
                                        <p:attrNameLst>
                                          <p:attrName>style.visibility</p:attrName>
                                        </p:attrNameLst>
                                      </p:cBhvr>
                                      <p:to>
                                        <p:strVal val="visible"/>
                                      </p:to>
                                    </p:set>
                                  </p:childTnLst>
                                </p:cTn>
                              </p:par>
                            </p:childTnLst>
                          </p:cTn>
                        </p:par>
                        <p:par>
                          <p:cTn id="18" fill="hold" nodeType="afterGroup">
                            <p:stCondLst>
                              <p:cond delay="0"/>
                            </p:stCondLst>
                            <p:childTnLst>
                              <p:par>
                                <p:cTn id="19" presetID="2" presetClass="entr" presetSubtype="2" fill="hold" nodeType="afterEffect">
                                  <p:stCondLst>
                                    <p:cond delay="0"/>
                                  </p:stCondLst>
                                  <p:childTnLst>
                                    <p:set>
                                      <p:cBhvr>
                                        <p:cTn id="20" dur="1" fill="hold">
                                          <p:stCondLst>
                                            <p:cond delay="0"/>
                                          </p:stCondLst>
                                        </p:cTn>
                                        <p:tgtEl>
                                          <p:spTgt spid="1353735"/>
                                        </p:tgtEl>
                                        <p:attrNameLst>
                                          <p:attrName>style.visibility</p:attrName>
                                        </p:attrNameLst>
                                      </p:cBhvr>
                                      <p:to>
                                        <p:strVal val="visible"/>
                                      </p:to>
                                    </p:set>
                                    <p:anim calcmode="lin" valueType="num">
                                      <p:cBhvr additive="base">
                                        <p:cTn id="21" dur="1000" fill="hold"/>
                                        <p:tgtEl>
                                          <p:spTgt spid="1353735"/>
                                        </p:tgtEl>
                                        <p:attrNameLst>
                                          <p:attrName>ppt_x</p:attrName>
                                        </p:attrNameLst>
                                      </p:cBhvr>
                                      <p:tavLst>
                                        <p:tav tm="0">
                                          <p:val>
                                            <p:strVal val="1+#ppt_w/2"/>
                                          </p:val>
                                        </p:tav>
                                        <p:tav tm="100000">
                                          <p:val>
                                            <p:strVal val="#ppt_x"/>
                                          </p:val>
                                        </p:tav>
                                      </p:tavLst>
                                    </p:anim>
                                    <p:anim calcmode="lin" valueType="num">
                                      <p:cBhvr additive="base">
                                        <p:cTn id="22" dur="1000" fill="hold"/>
                                        <p:tgtEl>
                                          <p:spTgt spid="1353735"/>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5373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53733">
                                            <p:txEl>
                                              <p:pRg st="6" end="6"/>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5373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53733">
                                            <p:txEl>
                                              <p:pRg st="8" end="8"/>
                                            </p:txEl>
                                          </p:spTgt>
                                        </p:tgtEl>
                                        <p:attrNameLst>
                                          <p:attrName>style.visibility</p:attrName>
                                        </p:attrNameLst>
                                      </p:cBhvr>
                                      <p:to>
                                        <p:strVal val="visible"/>
                                      </p:to>
                                    </p:set>
                                  </p:childTnLst>
                                </p:cTn>
                              </p:par>
                            </p:childTnLst>
                          </p:cTn>
                        </p:par>
                        <p:par>
                          <p:cTn id="35" fill="hold" nodeType="afterGroup">
                            <p:stCondLst>
                              <p:cond delay="0"/>
                            </p:stCondLst>
                            <p:childTnLst>
                              <p:par>
                                <p:cTn id="36" presetID="2" presetClass="entr" presetSubtype="2" fill="hold" nodeType="afterEffect">
                                  <p:stCondLst>
                                    <p:cond delay="0"/>
                                  </p:stCondLst>
                                  <p:childTnLst>
                                    <p:set>
                                      <p:cBhvr>
                                        <p:cTn id="37" dur="1" fill="hold">
                                          <p:stCondLst>
                                            <p:cond delay="0"/>
                                          </p:stCondLst>
                                        </p:cTn>
                                        <p:tgtEl>
                                          <p:spTgt spid="1353736"/>
                                        </p:tgtEl>
                                        <p:attrNameLst>
                                          <p:attrName>style.visibility</p:attrName>
                                        </p:attrNameLst>
                                      </p:cBhvr>
                                      <p:to>
                                        <p:strVal val="visible"/>
                                      </p:to>
                                    </p:set>
                                    <p:anim calcmode="lin" valueType="num">
                                      <p:cBhvr additive="base">
                                        <p:cTn id="38" dur="1000" fill="hold"/>
                                        <p:tgtEl>
                                          <p:spTgt spid="1353736"/>
                                        </p:tgtEl>
                                        <p:attrNameLst>
                                          <p:attrName>ppt_x</p:attrName>
                                        </p:attrNameLst>
                                      </p:cBhvr>
                                      <p:tavLst>
                                        <p:tav tm="0">
                                          <p:val>
                                            <p:strVal val="1+#ppt_w/2"/>
                                          </p:val>
                                        </p:tav>
                                        <p:tav tm="100000">
                                          <p:val>
                                            <p:strVal val="#ppt_x"/>
                                          </p:val>
                                        </p:tav>
                                      </p:tavLst>
                                    </p:anim>
                                    <p:anim calcmode="lin" valueType="num">
                                      <p:cBhvr additive="base">
                                        <p:cTn id="39" dur="1000" fill="hold"/>
                                        <p:tgtEl>
                                          <p:spTgt spid="1353736"/>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53733">
                                            <p:txEl>
                                              <p:pRg st="10" end="10"/>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353733">
                                            <p:txEl>
                                              <p:pRg st="11" end="11"/>
                                            </p:txEl>
                                          </p:spTgt>
                                        </p:tgtEl>
                                        <p:attrNameLst>
                                          <p:attrName>style.visibility</p:attrName>
                                        </p:attrNameLst>
                                      </p:cBhvr>
                                      <p:to>
                                        <p:strVal val="visible"/>
                                      </p:to>
                                    </p:set>
                                  </p:childTnLst>
                                </p:cTn>
                              </p:par>
                            </p:childTnLst>
                          </p:cTn>
                        </p:par>
                        <p:par>
                          <p:cTn id="46" fill="hold">
                            <p:stCondLst>
                              <p:cond delay="0"/>
                            </p:stCondLst>
                            <p:childTnLst>
                              <p:par>
                                <p:cTn id="47" presetID="2" presetClass="entr" presetSubtype="2"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1+#ppt_w/2"/>
                                          </p:val>
                                        </p:tav>
                                        <p:tav tm="100000">
                                          <p:val>
                                            <p:strVal val="#ppt_x"/>
                                          </p:val>
                                        </p:tav>
                                      </p:tavLst>
                                    </p:anim>
                                    <p:anim calcmode="lin" valueType="num">
                                      <p:cBhvr additive="base">
                                        <p:cTn id="5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373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3387CC84-5179-40B7-B1B9-022CA3F2CE79}" type="slidenum">
              <a:rPr lang="en-CA" altLang="en-US" sz="1200" smtClean="0"/>
              <a:pPr>
                <a:lnSpc>
                  <a:spcPct val="100000"/>
                </a:lnSpc>
                <a:spcBef>
                  <a:spcPct val="0"/>
                </a:spcBef>
                <a:buClrTx/>
                <a:buSzTx/>
                <a:buFontTx/>
                <a:buNone/>
              </a:pPr>
              <a:t>52</a:t>
            </a:fld>
            <a:endParaRPr lang="en-CA" altLang="en-US" sz="1200"/>
          </a:p>
        </p:txBody>
      </p:sp>
      <p:sp>
        <p:nvSpPr>
          <p:cNvPr id="55299" name="Rectangle 7"/>
          <p:cNvSpPr>
            <a:spLocks noGrp="1" noChangeArrowheads="1"/>
          </p:cNvSpPr>
          <p:nvPr>
            <p:ph type="title"/>
          </p:nvPr>
        </p:nvSpPr>
        <p:spPr/>
        <p:txBody>
          <a:bodyPr/>
          <a:lstStyle/>
          <a:p>
            <a:pPr eaLnBrk="1" hangingPunct="1"/>
            <a:r>
              <a:rPr lang="en-CA" altLang="en-US"/>
              <a:t>Brainstorming – Tool Support</a:t>
            </a:r>
          </a:p>
        </p:txBody>
      </p:sp>
      <p:sp>
        <p:nvSpPr>
          <p:cNvPr id="1361928" name="Rectangle 8"/>
          <p:cNvSpPr>
            <a:spLocks noGrp="1" noChangeArrowheads="1"/>
          </p:cNvSpPr>
          <p:nvPr>
            <p:ph type="body" idx="1"/>
          </p:nvPr>
        </p:nvSpPr>
        <p:spPr/>
        <p:txBody>
          <a:bodyPr/>
          <a:lstStyle/>
          <a:p>
            <a:pPr eaLnBrk="1" hangingPunct="1"/>
            <a:r>
              <a:rPr lang="en-CA" altLang="en-US" dirty="0"/>
              <a:t>With many good ideas, some outrageous and even farfetched, brainstorming can be really fun!</a:t>
            </a:r>
          </a:p>
          <a:p>
            <a:pPr eaLnBrk="1" hangingPunct="1"/>
            <a:r>
              <a:rPr lang="en-CA" altLang="en-US" dirty="0"/>
              <a:t>Creates a great environment that stimulates </a:t>
            </a:r>
            <a:br>
              <a:rPr lang="en-CA" altLang="en-US" dirty="0"/>
            </a:br>
            <a:r>
              <a:rPr lang="en-CA" altLang="en-US" dirty="0"/>
              <a:t>people and motivates them to perform well!</a:t>
            </a:r>
          </a:p>
          <a:p>
            <a:pPr eaLnBrk="1" hangingPunct="1"/>
            <a:endParaRPr lang="en-US" altLang="en-US" dirty="0"/>
          </a:p>
          <a:p>
            <a:pPr eaLnBrk="1" hangingPunct="1"/>
            <a:r>
              <a:rPr lang="en-CA" altLang="en-US" dirty="0"/>
              <a:t>Can be done by email (barely…), but a good moderator/leader is needed to</a:t>
            </a:r>
          </a:p>
          <a:p>
            <a:pPr lvl="1" eaLnBrk="1" hangingPunct="1"/>
            <a:r>
              <a:rPr lang="en-CA" altLang="en-US" dirty="0"/>
              <a:t>Prevent </a:t>
            </a:r>
            <a:r>
              <a:rPr lang="en-CA" altLang="en-US" i="1" dirty="0"/>
              <a:t>flamers</a:t>
            </a:r>
            <a:r>
              <a:rPr lang="en-CA" altLang="en-US" dirty="0"/>
              <a:t> and </a:t>
            </a:r>
            <a:r>
              <a:rPr lang="en-CA" altLang="en-US" i="1" dirty="0"/>
              <a:t>trolls</a:t>
            </a:r>
            <a:r>
              <a:rPr lang="en-CA" altLang="en-US" dirty="0"/>
              <a:t> to come into play</a:t>
            </a:r>
          </a:p>
          <a:p>
            <a:pPr lvl="1" eaLnBrk="1" hangingPunct="1"/>
            <a:r>
              <a:rPr lang="en-CA" altLang="en-US" dirty="0"/>
              <a:t>Prevent race conditions due to the asynchronous communication medium</a:t>
            </a:r>
          </a:p>
          <a:p>
            <a:pPr lvl="1" eaLnBrk="1" hangingPunct="1"/>
            <a:r>
              <a:rPr lang="en-CA" altLang="en-US" dirty="0"/>
              <a:t>Be careful not to go into too much detail</a:t>
            </a:r>
          </a:p>
          <a:p>
            <a:pPr eaLnBrk="1" hangingPunct="1"/>
            <a:r>
              <a:rPr lang="en-CA" altLang="en-US" dirty="0"/>
              <a:t>Collaboration tools are also possible</a:t>
            </a:r>
          </a:p>
          <a:p>
            <a:pPr lvl="1" eaLnBrk="1" hangingPunct="1"/>
            <a:r>
              <a:rPr lang="en-CA" altLang="en-US" dirty="0"/>
              <a:t>See 24 tools at </a:t>
            </a:r>
            <a:r>
              <a:rPr lang="en-CA" altLang="en-US" dirty="0">
                <a:hlinkClick r:id="rId3"/>
              </a:rPr>
              <a:t>http://mashable.com/2013/09/25/mind-mapping-tools/#9MfS8Icvt8qN</a:t>
            </a:r>
            <a:r>
              <a:rPr lang="en-CA" altLang="en-US" dirty="0"/>
              <a:t> </a:t>
            </a:r>
            <a:endParaRPr lang="fr-CA" altLang="en-US" dirty="0"/>
          </a:p>
          <a:p>
            <a:pPr eaLnBrk="1" hangingPunct="1"/>
            <a:endParaRPr lang="en-CA" altLang="en-US" dirty="0"/>
          </a:p>
        </p:txBody>
      </p:sp>
      <p:pic>
        <p:nvPicPr>
          <p:cNvPr id="55301" name="Picture 4" descr="MCj0293498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6775" y="1003300"/>
            <a:ext cx="1774825"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 Box 9"/>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a:t>
            </a:r>
            <a:r>
              <a:rPr lang="en-CA" altLang="en-US" sz="1200" u="sng" dirty="0">
                <a:solidFill>
                  <a:schemeClr val="tx1"/>
                </a:solidFill>
              </a:rPr>
              <a:t>Brainstorming</a:t>
            </a:r>
            <a:r>
              <a:rPr lang="en-CA" altLang="en-US" sz="1200" dirty="0">
                <a:solidFill>
                  <a:srgbClr val="969696"/>
                </a:solidFill>
              </a:rPr>
              <a:t>      Prototyping      Use Cases</a:t>
            </a:r>
          </a:p>
        </p:txBody>
      </p:sp>
    </p:spTree>
    <p:extLst>
      <p:ext uri="{BB962C8B-B14F-4D97-AF65-F5344CB8AC3E}">
        <p14:creationId xmlns:p14="http://schemas.microsoft.com/office/powerpoint/2010/main" val="38429309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1928">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61928">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61928">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61928">
                                            <p:txEl>
                                              <p:pRg st="6" end="6"/>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61928">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6192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28"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63036C4A-73DB-42D7-BD4B-3BAA953E15BD}" type="slidenum">
              <a:rPr lang="en-CA" altLang="en-US" sz="1200" smtClean="0"/>
              <a:pPr>
                <a:lnSpc>
                  <a:spcPct val="100000"/>
                </a:lnSpc>
                <a:spcBef>
                  <a:spcPct val="0"/>
                </a:spcBef>
                <a:buClrTx/>
                <a:buSzTx/>
                <a:buFontTx/>
                <a:buNone/>
              </a:pPr>
              <a:t>53</a:t>
            </a:fld>
            <a:endParaRPr lang="en-CA" altLang="en-US" sz="1200"/>
          </a:p>
        </p:txBody>
      </p:sp>
      <p:sp>
        <p:nvSpPr>
          <p:cNvPr id="57347" name="Rectangle 7"/>
          <p:cNvSpPr>
            <a:spLocks noGrp="1" noChangeArrowheads="1"/>
          </p:cNvSpPr>
          <p:nvPr>
            <p:ph type="title"/>
          </p:nvPr>
        </p:nvSpPr>
        <p:spPr/>
        <p:txBody>
          <a:bodyPr/>
          <a:lstStyle/>
          <a:p>
            <a:pPr eaLnBrk="1" hangingPunct="1"/>
            <a:r>
              <a:rPr lang="en-CA" altLang="en-US" dirty="0"/>
              <a:t>Variation: Joint Application Design (JAD)</a:t>
            </a:r>
          </a:p>
        </p:txBody>
      </p:sp>
      <p:sp>
        <p:nvSpPr>
          <p:cNvPr id="57348" name="Rectangle 8"/>
          <p:cNvSpPr>
            <a:spLocks noGrp="1" noChangeArrowheads="1"/>
          </p:cNvSpPr>
          <p:nvPr>
            <p:ph type="body" idx="1"/>
          </p:nvPr>
        </p:nvSpPr>
        <p:spPr/>
        <p:txBody>
          <a:bodyPr/>
          <a:lstStyle/>
          <a:p>
            <a:pPr eaLnBrk="1" hangingPunct="1"/>
            <a:r>
              <a:rPr lang="en-CA" altLang="en-US" dirty="0"/>
              <a:t>A more structured and intensive brainstorming approach</a:t>
            </a:r>
            <a:endParaRPr lang="en-US" altLang="en-US" dirty="0"/>
          </a:p>
          <a:p>
            <a:pPr lvl="1" eaLnBrk="1" hangingPunct="1"/>
            <a:r>
              <a:rPr lang="en-CA" altLang="en-US" dirty="0"/>
              <a:t>Developed at IBM in the 1970s</a:t>
            </a:r>
          </a:p>
          <a:p>
            <a:pPr lvl="1" eaLnBrk="1" hangingPunct="1"/>
            <a:r>
              <a:rPr lang="en-CA" altLang="en-US" dirty="0"/>
              <a:t>Full of structure, defined roles, forms to be filled out...</a:t>
            </a:r>
          </a:p>
          <a:p>
            <a:pPr eaLnBrk="1" hangingPunct="1"/>
            <a:r>
              <a:rPr lang="en-CA" altLang="en-US" dirty="0"/>
              <a:t>Three phases</a:t>
            </a:r>
          </a:p>
          <a:p>
            <a:pPr lvl="1" eaLnBrk="1" hangingPunct="1"/>
            <a:r>
              <a:rPr lang="en-CA" altLang="en-US" dirty="0"/>
              <a:t>Customization, Session, Synthesis</a:t>
            </a:r>
          </a:p>
          <a:p>
            <a:pPr eaLnBrk="1" hangingPunct="1"/>
            <a:r>
              <a:rPr lang="en-CA" altLang="en-US" dirty="0"/>
              <a:t>Six (human) roles to be played</a:t>
            </a:r>
          </a:p>
          <a:p>
            <a:pPr lvl="1" eaLnBrk="1" hangingPunct="1"/>
            <a:r>
              <a:rPr lang="en-CA" altLang="en-US" dirty="0">
                <a:solidFill>
                  <a:schemeClr val="tx1"/>
                </a:solidFill>
              </a:rPr>
              <a:t>Session leader, Analyst, Executive sponsor, User representatives, Information system representatives, Technical expert on information systems, Specialists</a:t>
            </a:r>
          </a:p>
          <a:p>
            <a:pPr eaLnBrk="1" hangingPunct="1"/>
            <a:r>
              <a:rPr lang="en-CA" altLang="en-US" dirty="0"/>
              <a:t>JAD sessions may last a few days</a:t>
            </a:r>
          </a:p>
        </p:txBody>
      </p:sp>
      <p:sp>
        <p:nvSpPr>
          <p:cNvPr id="6" name="Text Box 8"/>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a:t>
            </a:r>
            <a:r>
              <a:rPr lang="en-CA" altLang="en-US" sz="1200" u="sng" dirty="0">
                <a:solidFill>
                  <a:schemeClr val="tx1"/>
                </a:solidFill>
              </a:rPr>
              <a:t>Brainstorming</a:t>
            </a:r>
            <a:r>
              <a:rPr lang="en-CA" altLang="en-US" sz="1200" dirty="0">
                <a:solidFill>
                  <a:srgbClr val="969696"/>
                </a:solidFill>
              </a:rPr>
              <a:t>      Prototyping      Use Cases</a:t>
            </a:r>
          </a:p>
        </p:txBody>
      </p:sp>
    </p:spTree>
    <p:extLst>
      <p:ext uri="{BB962C8B-B14F-4D97-AF65-F5344CB8AC3E}">
        <p14:creationId xmlns:p14="http://schemas.microsoft.com/office/powerpoint/2010/main" val="20769461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2452C5-9AE4-4B7E-B8DF-EC0BE6A73995}"/>
              </a:ext>
            </a:extLst>
          </p:cNvPr>
          <p:cNvSpPr>
            <a:spLocks noGrp="1"/>
          </p:cNvSpPr>
          <p:nvPr>
            <p:ph type="title"/>
          </p:nvPr>
        </p:nvSpPr>
        <p:spPr/>
        <p:txBody>
          <a:bodyPr/>
          <a:lstStyle/>
          <a:p>
            <a:r>
              <a:rPr lang="en-CA" dirty="0"/>
              <a:t>Variant: </a:t>
            </a:r>
            <a:r>
              <a:rPr lang="en-CA" i="1" dirty="0"/>
              <a:t>Design Thinking</a:t>
            </a:r>
            <a:endParaRPr lang="en-CA" dirty="0"/>
          </a:p>
        </p:txBody>
      </p:sp>
      <p:sp>
        <p:nvSpPr>
          <p:cNvPr id="3" name="Content Placeholder 2">
            <a:extLst>
              <a:ext uri="{FF2B5EF4-FFF2-40B4-BE49-F238E27FC236}">
                <a16:creationId xmlns="" xmlns:a16="http://schemas.microsoft.com/office/drawing/2014/main" id="{4B556428-F1A9-4973-8A46-695538162C64}"/>
              </a:ext>
            </a:extLst>
          </p:cNvPr>
          <p:cNvSpPr>
            <a:spLocks noGrp="1"/>
          </p:cNvSpPr>
          <p:nvPr>
            <p:ph idx="1"/>
          </p:nvPr>
        </p:nvSpPr>
        <p:spPr>
          <a:xfrm>
            <a:off x="4739425" y="927100"/>
            <a:ext cx="4285513" cy="5575300"/>
          </a:xfrm>
        </p:spPr>
        <p:txBody>
          <a:bodyPr/>
          <a:lstStyle/>
          <a:p>
            <a:r>
              <a:rPr lang="en-CA" sz="2000" dirty="0"/>
              <a:t>Creative strategy for solving problems, user-centered</a:t>
            </a:r>
          </a:p>
          <a:p>
            <a:r>
              <a:rPr lang="en-CA" sz="2000" dirty="0"/>
              <a:t>Divergent thinking, then convergent thinking </a:t>
            </a:r>
          </a:p>
          <a:p>
            <a:r>
              <a:rPr lang="en-CA" sz="2000" dirty="0"/>
              <a:t>Romana Oehmig: </a:t>
            </a:r>
            <a:r>
              <a:rPr lang="en-CA" sz="2000" i="1" dirty="0"/>
              <a:t>How Design Thinking Works (@ SAP)</a:t>
            </a:r>
            <a:r>
              <a:rPr lang="en-CA" sz="2000" dirty="0"/>
              <a:t> (2017), </a:t>
            </a:r>
            <a:r>
              <a:rPr lang="en-CA" sz="1800" dirty="0">
                <a:hlinkClick r:id="rId2"/>
              </a:rPr>
              <a:t>http://ctp.di.fct.unl.pt/RE2017/slides/RE2017_Keynote_Romana.pdf</a:t>
            </a:r>
            <a:r>
              <a:rPr lang="en-CA" sz="1800" dirty="0"/>
              <a:t> </a:t>
            </a:r>
            <a:endParaRPr lang="en-CA" sz="2000" dirty="0"/>
          </a:p>
        </p:txBody>
      </p:sp>
      <p:sp>
        <p:nvSpPr>
          <p:cNvPr id="4" name="Slide Number Placeholder 3">
            <a:extLst>
              <a:ext uri="{FF2B5EF4-FFF2-40B4-BE49-F238E27FC236}">
                <a16:creationId xmlns="" xmlns:a16="http://schemas.microsoft.com/office/drawing/2014/main" id="{BE77A08F-AC28-4EED-BE10-2EBF516EECDE}"/>
              </a:ext>
            </a:extLst>
          </p:cNvPr>
          <p:cNvSpPr>
            <a:spLocks noGrp="1"/>
          </p:cNvSpPr>
          <p:nvPr>
            <p:ph type="sldNum" sz="quarter" idx="10"/>
          </p:nvPr>
        </p:nvSpPr>
        <p:spPr/>
        <p:txBody>
          <a:bodyPr/>
          <a:lstStyle/>
          <a:p>
            <a:pPr>
              <a:defRPr/>
            </a:pPr>
            <a:fld id="{82D37A84-5577-4B99-AE2A-1A4F758610C4}" type="slidenum">
              <a:rPr lang="en-CA" smtClean="0"/>
              <a:pPr>
                <a:defRPr/>
              </a:pPr>
              <a:t>54</a:t>
            </a:fld>
            <a:endParaRPr lang="en-CA"/>
          </a:p>
        </p:txBody>
      </p:sp>
      <p:pic>
        <p:nvPicPr>
          <p:cNvPr id="5" name="Picture 4">
            <a:extLst>
              <a:ext uri="{FF2B5EF4-FFF2-40B4-BE49-F238E27FC236}">
                <a16:creationId xmlns="" xmlns:a16="http://schemas.microsoft.com/office/drawing/2014/main" id="{D00F950C-2DF3-42DE-B868-358BC08A748E}"/>
              </a:ext>
            </a:extLst>
          </p:cNvPr>
          <p:cNvPicPr>
            <a:picLocks noChangeAspect="1"/>
          </p:cNvPicPr>
          <p:nvPr/>
        </p:nvPicPr>
        <p:blipFill>
          <a:blip r:embed="rId3"/>
          <a:stretch>
            <a:fillRect/>
          </a:stretch>
        </p:blipFill>
        <p:spPr>
          <a:xfrm>
            <a:off x="319881" y="1325625"/>
            <a:ext cx="4114800" cy="2123374"/>
          </a:xfrm>
          <a:prstGeom prst="rect">
            <a:avLst/>
          </a:prstGeom>
        </p:spPr>
      </p:pic>
      <p:pic>
        <p:nvPicPr>
          <p:cNvPr id="6" name="Picture 5">
            <a:extLst>
              <a:ext uri="{FF2B5EF4-FFF2-40B4-BE49-F238E27FC236}">
                <a16:creationId xmlns="" xmlns:a16="http://schemas.microsoft.com/office/drawing/2014/main" id="{E24394F6-506A-403F-A05D-4A104E511A48}"/>
              </a:ext>
            </a:extLst>
          </p:cNvPr>
          <p:cNvPicPr>
            <a:picLocks noChangeAspect="1"/>
          </p:cNvPicPr>
          <p:nvPr/>
        </p:nvPicPr>
        <p:blipFill>
          <a:blip r:embed="rId4"/>
          <a:stretch>
            <a:fillRect/>
          </a:stretch>
        </p:blipFill>
        <p:spPr>
          <a:xfrm>
            <a:off x="319881" y="3847523"/>
            <a:ext cx="8504238" cy="2624715"/>
          </a:xfrm>
          <a:prstGeom prst="rect">
            <a:avLst/>
          </a:prstGeom>
        </p:spPr>
      </p:pic>
      <p:sp>
        <p:nvSpPr>
          <p:cNvPr id="7" name="Text Box 8">
            <a:extLst>
              <a:ext uri="{FF2B5EF4-FFF2-40B4-BE49-F238E27FC236}">
                <a16:creationId xmlns="" xmlns:a16="http://schemas.microsoft.com/office/drawing/2014/main" id="{98E751B0-A5B6-481D-9623-66D5178B9452}"/>
              </a:ext>
            </a:extLst>
          </p:cNvPr>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a:t>
            </a:r>
            <a:r>
              <a:rPr lang="en-CA" altLang="en-US" sz="1200" u="sng" dirty="0">
                <a:solidFill>
                  <a:schemeClr val="tx1"/>
                </a:solidFill>
              </a:rPr>
              <a:t>Brainstorming</a:t>
            </a:r>
            <a:r>
              <a:rPr lang="en-CA" altLang="en-US" sz="1200" dirty="0">
                <a:solidFill>
                  <a:srgbClr val="969696"/>
                </a:solidFill>
              </a:rPr>
              <a:t>      Prototyping      Use Cases</a:t>
            </a:r>
          </a:p>
        </p:txBody>
      </p:sp>
    </p:spTree>
    <p:extLst>
      <p:ext uri="{BB962C8B-B14F-4D97-AF65-F5344CB8AC3E}">
        <p14:creationId xmlns:p14="http://schemas.microsoft.com/office/powerpoint/2010/main" val="21525387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CEDAD5-DB68-4042-BA09-B722A011587F}"/>
              </a:ext>
            </a:extLst>
          </p:cNvPr>
          <p:cNvSpPr>
            <a:spLocks noGrp="1"/>
          </p:cNvSpPr>
          <p:nvPr>
            <p:ph type="title"/>
          </p:nvPr>
        </p:nvSpPr>
        <p:spPr/>
        <p:txBody>
          <a:bodyPr/>
          <a:lstStyle/>
          <a:p>
            <a:r>
              <a:rPr lang="en-CA" dirty="0"/>
              <a:t>Design Thinking Tools</a:t>
            </a:r>
          </a:p>
        </p:txBody>
      </p:sp>
      <p:pic>
        <p:nvPicPr>
          <p:cNvPr id="7" name="Content Placeholder 6">
            <a:extLst>
              <a:ext uri="{FF2B5EF4-FFF2-40B4-BE49-F238E27FC236}">
                <a16:creationId xmlns="" xmlns:a16="http://schemas.microsoft.com/office/drawing/2014/main" id="{801F6255-92DE-4EAB-ABEF-526BBD408276}"/>
              </a:ext>
            </a:extLst>
          </p:cNvPr>
          <p:cNvPicPr>
            <a:picLocks noGrp="1" noChangeAspect="1"/>
          </p:cNvPicPr>
          <p:nvPr>
            <p:ph idx="1"/>
          </p:nvPr>
        </p:nvPicPr>
        <p:blipFill>
          <a:blip r:embed="rId2"/>
          <a:stretch>
            <a:fillRect/>
          </a:stretch>
        </p:blipFill>
        <p:spPr>
          <a:xfrm>
            <a:off x="117474" y="1323369"/>
            <a:ext cx="8907463" cy="3997151"/>
          </a:xfrm>
          <a:prstGeom prst="rect">
            <a:avLst/>
          </a:prstGeom>
        </p:spPr>
      </p:pic>
      <p:sp>
        <p:nvSpPr>
          <p:cNvPr id="4" name="Slide Number Placeholder 3">
            <a:extLst>
              <a:ext uri="{FF2B5EF4-FFF2-40B4-BE49-F238E27FC236}">
                <a16:creationId xmlns="" xmlns:a16="http://schemas.microsoft.com/office/drawing/2014/main" id="{158B61C3-37D8-4E4B-98D4-10E77C1608F4}"/>
              </a:ext>
            </a:extLst>
          </p:cNvPr>
          <p:cNvSpPr>
            <a:spLocks noGrp="1"/>
          </p:cNvSpPr>
          <p:nvPr>
            <p:ph type="sldNum" sz="quarter" idx="10"/>
          </p:nvPr>
        </p:nvSpPr>
        <p:spPr/>
        <p:txBody>
          <a:bodyPr/>
          <a:lstStyle/>
          <a:p>
            <a:pPr>
              <a:defRPr/>
            </a:pPr>
            <a:fld id="{82D37A84-5577-4B99-AE2A-1A4F758610C4}" type="slidenum">
              <a:rPr lang="en-CA" smtClean="0"/>
              <a:pPr>
                <a:defRPr/>
              </a:pPr>
              <a:t>55</a:t>
            </a:fld>
            <a:endParaRPr lang="en-CA"/>
          </a:p>
        </p:txBody>
      </p:sp>
      <p:sp>
        <p:nvSpPr>
          <p:cNvPr id="8" name="Rectangle 7">
            <a:extLst>
              <a:ext uri="{FF2B5EF4-FFF2-40B4-BE49-F238E27FC236}">
                <a16:creationId xmlns="" xmlns:a16="http://schemas.microsoft.com/office/drawing/2014/main" id="{D4BB46E3-57D0-4544-9291-57B11E276444}"/>
              </a:ext>
            </a:extLst>
          </p:cNvPr>
          <p:cNvSpPr/>
          <p:nvPr/>
        </p:nvSpPr>
        <p:spPr>
          <a:xfrm>
            <a:off x="2235743" y="5800926"/>
            <a:ext cx="4485523" cy="338554"/>
          </a:xfrm>
          <a:prstGeom prst="rect">
            <a:avLst/>
          </a:prstGeom>
        </p:spPr>
        <p:txBody>
          <a:bodyPr wrap="none">
            <a:spAutoFit/>
          </a:bodyPr>
          <a:lstStyle/>
          <a:p>
            <a:r>
              <a:rPr lang="en-CA" dirty="0">
                <a:hlinkClick r:id="rId3"/>
              </a:rPr>
              <a:t>https://hpi.de/en/school-of-design-thinking.html</a:t>
            </a:r>
            <a:r>
              <a:rPr lang="en-CA" dirty="0"/>
              <a:t> </a:t>
            </a:r>
          </a:p>
        </p:txBody>
      </p:sp>
      <p:sp>
        <p:nvSpPr>
          <p:cNvPr id="10" name="Text Box 8">
            <a:extLst>
              <a:ext uri="{FF2B5EF4-FFF2-40B4-BE49-F238E27FC236}">
                <a16:creationId xmlns="" xmlns:a16="http://schemas.microsoft.com/office/drawing/2014/main" id="{29E6C71F-E7D8-4AB7-83C8-6DF6A0E706A0}"/>
              </a:ext>
            </a:extLst>
          </p:cNvPr>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a:t>
            </a:r>
            <a:r>
              <a:rPr lang="en-CA" altLang="en-US" sz="1200" u="sng" dirty="0">
                <a:solidFill>
                  <a:schemeClr val="tx1"/>
                </a:solidFill>
              </a:rPr>
              <a:t>Brainstorming</a:t>
            </a:r>
            <a:r>
              <a:rPr lang="en-CA" altLang="en-US" sz="1200" dirty="0">
                <a:solidFill>
                  <a:srgbClr val="969696"/>
                </a:solidFill>
              </a:rPr>
              <a:t>      Prototyping      Use Cases</a:t>
            </a:r>
          </a:p>
        </p:txBody>
      </p:sp>
    </p:spTree>
    <p:extLst>
      <p:ext uri="{BB962C8B-B14F-4D97-AF65-F5344CB8AC3E}">
        <p14:creationId xmlns:p14="http://schemas.microsoft.com/office/powerpoint/2010/main" val="41350719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Design Thinking Empathy Map</a:t>
            </a:r>
          </a:p>
        </p:txBody>
      </p:sp>
      <p:pic>
        <p:nvPicPr>
          <p:cNvPr id="5" name="Content Placeholder 4"/>
          <p:cNvPicPr>
            <a:picLocks noGrp="1" noChangeAspect="1"/>
          </p:cNvPicPr>
          <p:nvPr>
            <p:ph idx="1"/>
          </p:nvPr>
        </p:nvPicPr>
        <p:blipFill>
          <a:blip r:embed="rId2"/>
          <a:stretch>
            <a:fillRect/>
          </a:stretch>
        </p:blipFill>
        <p:spPr>
          <a:xfrm>
            <a:off x="4564608" y="927100"/>
            <a:ext cx="4027093" cy="5575300"/>
          </a:xfrm>
          <a:prstGeom prst="rect">
            <a:avLst/>
          </a:prstGeom>
        </p:spPr>
      </p:pic>
      <p:sp>
        <p:nvSpPr>
          <p:cNvPr id="4" name="Slide Number Placeholder 3"/>
          <p:cNvSpPr>
            <a:spLocks noGrp="1"/>
          </p:cNvSpPr>
          <p:nvPr>
            <p:ph type="sldNum" sz="quarter" idx="10"/>
          </p:nvPr>
        </p:nvSpPr>
        <p:spPr/>
        <p:txBody>
          <a:bodyPr/>
          <a:lstStyle/>
          <a:p>
            <a:pPr>
              <a:defRPr/>
            </a:pPr>
            <a:fld id="{5579BAB2-D80A-42EF-88EC-FDB6C133F113}" type="slidenum">
              <a:rPr lang="fr-CA" altLang="en-US" smtClean="0"/>
              <a:pPr>
                <a:defRPr/>
              </a:pPr>
              <a:t>56</a:t>
            </a:fld>
            <a:endParaRPr lang="fr-CA" altLang="en-US"/>
          </a:p>
        </p:txBody>
      </p:sp>
      <p:sp>
        <p:nvSpPr>
          <p:cNvPr id="6" name="Text Box 8"/>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a:t>
            </a:r>
            <a:r>
              <a:rPr lang="en-CA" altLang="en-US" sz="1200" u="sng" dirty="0">
                <a:solidFill>
                  <a:schemeClr val="tx1"/>
                </a:solidFill>
              </a:rPr>
              <a:t>Brainstorming</a:t>
            </a:r>
            <a:r>
              <a:rPr lang="en-CA" altLang="en-US" sz="1200" dirty="0">
                <a:solidFill>
                  <a:srgbClr val="969696"/>
                </a:solidFill>
              </a:rPr>
              <a:t>      Prototyping      Use Cases</a:t>
            </a:r>
          </a:p>
        </p:txBody>
      </p:sp>
      <p:sp>
        <p:nvSpPr>
          <p:cNvPr id="7" name="Rectangle 3">
            <a:extLst>
              <a:ext uri="{FF2B5EF4-FFF2-40B4-BE49-F238E27FC236}">
                <a16:creationId xmlns="" xmlns:a16="http://schemas.microsoft.com/office/drawing/2014/main" id="{6F444AEC-09D7-4F08-8C47-B089BC49DFDA}"/>
              </a:ext>
            </a:extLst>
          </p:cNvPr>
          <p:cNvSpPr txBox="1">
            <a:spLocks noChangeArrowheads="1"/>
          </p:cNvSpPr>
          <p:nvPr/>
        </p:nvSpPr>
        <p:spPr bwMode="auto">
          <a:xfrm>
            <a:off x="117475" y="927100"/>
            <a:ext cx="3716770" cy="557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84175" indent="-198438" algn="l" rtl="0" eaLnBrk="1" fontAlgn="base" hangingPunct="1">
              <a:lnSpc>
                <a:spcPts val="2600"/>
              </a:lnSpc>
              <a:spcBef>
                <a:spcPts val="600"/>
              </a:spcBef>
              <a:spcAft>
                <a:spcPct val="0"/>
              </a:spcAft>
              <a:buClr>
                <a:srgbClr val="D62828"/>
              </a:buClr>
              <a:buSzPct val="130000"/>
              <a:buChar char="•"/>
              <a:defRPr sz="2400">
                <a:solidFill>
                  <a:srgbClr val="002654"/>
                </a:solidFill>
                <a:latin typeface="+mn-lt"/>
                <a:ea typeface="+mn-ea"/>
                <a:cs typeface="+mn-cs"/>
              </a:defRPr>
            </a:lvl1pPr>
            <a:lvl2pPr marL="773113" indent="-198438" algn="l" rtl="0" eaLnBrk="1" fontAlgn="base" hangingPunct="1">
              <a:lnSpc>
                <a:spcPts val="2600"/>
              </a:lnSpc>
              <a:spcBef>
                <a:spcPts val="600"/>
              </a:spcBef>
              <a:spcAft>
                <a:spcPct val="0"/>
              </a:spcAft>
              <a:buChar char="•"/>
              <a:defRPr sz="2000">
                <a:solidFill>
                  <a:srgbClr val="002654"/>
                </a:solidFill>
                <a:latin typeface="+mn-lt"/>
              </a:defRPr>
            </a:lvl2pPr>
            <a:lvl3pPr marL="1149350" indent="-185738" algn="l" rtl="0" eaLnBrk="1" fontAlgn="base" hangingPunct="1">
              <a:lnSpc>
                <a:spcPts val="2600"/>
              </a:lnSpc>
              <a:spcBef>
                <a:spcPts val="600"/>
              </a:spcBef>
              <a:spcAft>
                <a:spcPct val="0"/>
              </a:spcAft>
              <a:buChar char="•"/>
              <a:defRPr>
                <a:solidFill>
                  <a:srgbClr val="002654"/>
                </a:solidFill>
                <a:latin typeface="+mn-lt"/>
              </a:defRPr>
            </a:lvl3pPr>
            <a:lvl4pPr marL="1524000" indent="-184150" algn="l" rtl="0" eaLnBrk="1" fontAlgn="base" hangingPunct="1">
              <a:lnSpc>
                <a:spcPts val="2600"/>
              </a:lnSpc>
              <a:spcBef>
                <a:spcPts val="600"/>
              </a:spcBef>
              <a:spcAft>
                <a:spcPct val="0"/>
              </a:spcAft>
              <a:buChar char="•"/>
              <a:defRPr sz="1600">
                <a:solidFill>
                  <a:srgbClr val="002654"/>
                </a:solidFill>
                <a:latin typeface="+mn-lt"/>
              </a:defRPr>
            </a:lvl4pPr>
            <a:lvl5pPr marL="1905000" indent="-185738" algn="l" rtl="0" eaLnBrk="1" fontAlgn="base" hangingPunct="1">
              <a:lnSpc>
                <a:spcPct val="110000"/>
              </a:lnSpc>
              <a:spcBef>
                <a:spcPct val="30000"/>
              </a:spcBef>
              <a:spcAft>
                <a:spcPct val="0"/>
              </a:spcAft>
              <a:defRPr sz="1200">
                <a:solidFill>
                  <a:srgbClr val="002654"/>
                </a:solidFill>
                <a:latin typeface="+mn-lt"/>
              </a:defRPr>
            </a:lvl5pPr>
            <a:lvl6pPr marL="2362200" indent="-185738" algn="l" rtl="0" eaLnBrk="1" fontAlgn="base" hangingPunct="1">
              <a:lnSpc>
                <a:spcPct val="110000"/>
              </a:lnSpc>
              <a:spcBef>
                <a:spcPct val="30000"/>
              </a:spcBef>
              <a:spcAft>
                <a:spcPct val="0"/>
              </a:spcAft>
              <a:defRPr sz="1200">
                <a:solidFill>
                  <a:srgbClr val="002654"/>
                </a:solidFill>
                <a:latin typeface="+mn-lt"/>
              </a:defRPr>
            </a:lvl6pPr>
            <a:lvl7pPr marL="2819400" indent="-185738" algn="l" rtl="0" eaLnBrk="1" fontAlgn="base" hangingPunct="1">
              <a:lnSpc>
                <a:spcPct val="110000"/>
              </a:lnSpc>
              <a:spcBef>
                <a:spcPct val="30000"/>
              </a:spcBef>
              <a:spcAft>
                <a:spcPct val="0"/>
              </a:spcAft>
              <a:defRPr sz="1200">
                <a:solidFill>
                  <a:srgbClr val="002654"/>
                </a:solidFill>
                <a:latin typeface="+mn-lt"/>
              </a:defRPr>
            </a:lvl7pPr>
            <a:lvl8pPr marL="3276600" indent="-185738" algn="l" rtl="0" eaLnBrk="1" fontAlgn="base" hangingPunct="1">
              <a:lnSpc>
                <a:spcPct val="110000"/>
              </a:lnSpc>
              <a:spcBef>
                <a:spcPct val="30000"/>
              </a:spcBef>
              <a:spcAft>
                <a:spcPct val="0"/>
              </a:spcAft>
              <a:defRPr sz="1200">
                <a:solidFill>
                  <a:srgbClr val="002654"/>
                </a:solidFill>
                <a:latin typeface="+mn-lt"/>
              </a:defRPr>
            </a:lvl8pPr>
            <a:lvl9pPr marL="3733800" indent="-185738" algn="l" rtl="0" eaLnBrk="1" fontAlgn="base" hangingPunct="1">
              <a:lnSpc>
                <a:spcPct val="110000"/>
              </a:lnSpc>
              <a:spcBef>
                <a:spcPct val="30000"/>
              </a:spcBef>
              <a:spcAft>
                <a:spcPct val="0"/>
              </a:spcAft>
              <a:defRPr sz="1200">
                <a:solidFill>
                  <a:srgbClr val="002654"/>
                </a:solidFill>
                <a:latin typeface="+mn-lt"/>
              </a:defRPr>
            </a:lvl9pPr>
          </a:lstStyle>
          <a:p>
            <a:r>
              <a:rPr lang="en-CA" altLang="en-US" b="0" kern="0" dirty="0"/>
              <a:t>Perspective of one stakeholder</a:t>
            </a:r>
          </a:p>
          <a:p>
            <a:pPr lvl="1"/>
            <a:r>
              <a:rPr lang="en-CA" altLang="en-US" b="0" kern="0" dirty="0"/>
              <a:t>Says</a:t>
            </a:r>
          </a:p>
          <a:p>
            <a:pPr lvl="1"/>
            <a:r>
              <a:rPr lang="en-CA" altLang="en-US" kern="0" dirty="0"/>
              <a:t>Thinks</a:t>
            </a:r>
          </a:p>
          <a:p>
            <a:pPr lvl="1"/>
            <a:r>
              <a:rPr lang="en-CA" altLang="en-US" b="0" kern="0" dirty="0"/>
              <a:t>Does</a:t>
            </a:r>
          </a:p>
          <a:p>
            <a:pPr lvl="1"/>
            <a:r>
              <a:rPr lang="en-CA" altLang="en-US" kern="0" dirty="0"/>
              <a:t>Feels</a:t>
            </a:r>
          </a:p>
          <a:p>
            <a:endParaRPr lang="en-CA" altLang="en-US" b="0" kern="0" dirty="0"/>
          </a:p>
          <a:p>
            <a:r>
              <a:rPr lang="en-CA" altLang="en-US" b="0" kern="0" dirty="0"/>
              <a:t>Related to personas</a:t>
            </a:r>
          </a:p>
          <a:p>
            <a:pPr lvl="1"/>
            <a:endParaRPr lang="en-CA" altLang="en-US" b="0" kern="0" dirty="0"/>
          </a:p>
        </p:txBody>
      </p:sp>
    </p:spTree>
    <p:extLst>
      <p:ext uri="{BB962C8B-B14F-4D97-AF65-F5344CB8AC3E}">
        <p14:creationId xmlns:p14="http://schemas.microsoft.com/office/powerpoint/2010/main" val="19725929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Design Thinking Scenario Maps</a:t>
            </a:r>
            <a:endParaRPr lang="en-CA" i="1"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6923" b="20724"/>
          <a:stretch/>
        </p:blipFill>
        <p:spPr>
          <a:xfrm>
            <a:off x="117475" y="2133600"/>
            <a:ext cx="8907463" cy="3124200"/>
          </a:xfrm>
        </p:spPr>
      </p:pic>
      <p:sp>
        <p:nvSpPr>
          <p:cNvPr id="4" name="Slide Number Placeholder 3"/>
          <p:cNvSpPr>
            <a:spLocks noGrp="1"/>
          </p:cNvSpPr>
          <p:nvPr>
            <p:ph type="sldNum" sz="quarter" idx="10"/>
          </p:nvPr>
        </p:nvSpPr>
        <p:spPr/>
        <p:txBody>
          <a:bodyPr/>
          <a:lstStyle/>
          <a:p>
            <a:pPr>
              <a:defRPr/>
            </a:pPr>
            <a:fld id="{5579BAB2-D80A-42EF-88EC-FDB6C133F113}" type="slidenum">
              <a:rPr lang="fr-CA" altLang="en-US" smtClean="0"/>
              <a:pPr>
                <a:defRPr/>
              </a:pPr>
              <a:t>57</a:t>
            </a:fld>
            <a:endParaRPr lang="fr-CA" altLang="en-US"/>
          </a:p>
        </p:txBody>
      </p:sp>
      <p:sp>
        <p:nvSpPr>
          <p:cNvPr id="6" name="Rectangle 3"/>
          <p:cNvSpPr txBox="1">
            <a:spLocks noChangeArrowheads="1"/>
          </p:cNvSpPr>
          <p:nvPr/>
        </p:nvSpPr>
        <p:spPr bwMode="auto">
          <a:xfrm>
            <a:off x="117475" y="927100"/>
            <a:ext cx="8907463" cy="557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84175" indent="-198438" algn="l" rtl="0" eaLnBrk="1" fontAlgn="base" hangingPunct="1">
              <a:lnSpc>
                <a:spcPts val="2600"/>
              </a:lnSpc>
              <a:spcBef>
                <a:spcPts val="600"/>
              </a:spcBef>
              <a:spcAft>
                <a:spcPct val="0"/>
              </a:spcAft>
              <a:buClr>
                <a:srgbClr val="D62828"/>
              </a:buClr>
              <a:buSzPct val="130000"/>
              <a:buChar char="•"/>
              <a:defRPr sz="2400">
                <a:solidFill>
                  <a:srgbClr val="002654"/>
                </a:solidFill>
                <a:latin typeface="+mn-lt"/>
                <a:ea typeface="+mn-ea"/>
                <a:cs typeface="+mn-cs"/>
              </a:defRPr>
            </a:lvl1pPr>
            <a:lvl2pPr marL="773113" indent="-198438" algn="l" rtl="0" eaLnBrk="1" fontAlgn="base" hangingPunct="1">
              <a:lnSpc>
                <a:spcPts val="2600"/>
              </a:lnSpc>
              <a:spcBef>
                <a:spcPts val="600"/>
              </a:spcBef>
              <a:spcAft>
                <a:spcPct val="0"/>
              </a:spcAft>
              <a:buChar char="•"/>
              <a:defRPr sz="2000">
                <a:solidFill>
                  <a:srgbClr val="002654"/>
                </a:solidFill>
                <a:latin typeface="+mn-lt"/>
              </a:defRPr>
            </a:lvl2pPr>
            <a:lvl3pPr marL="1149350" indent="-185738" algn="l" rtl="0" eaLnBrk="1" fontAlgn="base" hangingPunct="1">
              <a:lnSpc>
                <a:spcPts val="2600"/>
              </a:lnSpc>
              <a:spcBef>
                <a:spcPts val="600"/>
              </a:spcBef>
              <a:spcAft>
                <a:spcPct val="0"/>
              </a:spcAft>
              <a:buChar char="•"/>
              <a:defRPr>
                <a:solidFill>
                  <a:srgbClr val="002654"/>
                </a:solidFill>
                <a:latin typeface="+mn-lt"/>
              </a:defRPr>
            </a:lvl3pPr>
            <a:lvl4pPr marL="1524000" indent="-184150" algn="l" rtl="0" eaLnBrk="1" fontAlgn="base" hangingPunct="1">
              <a:lnSpc>
                <a:spcPts val="2600"/>
              </a:lnSpc>
              <a:spcBef>
                <a:spcPts val="600"/>
              </a:spcBef>
              <a:spcAft>
                <a:spcPct val="0"/>
              </a:spcAft>
              <a:buChar char="•"/>
              <a:defRPr sz="1600">
                <a:solidFill>
                  <a:srgbClr val="002654"/>
                </a:solidFill>
                <a:latin typeface="+mn-lt"/>
              </a:defRPr>
            </a:lvl4pPr>
            <a:lvl5pPr marL="1905000" indent="-185738" algn="l" rtl="0" eaLnBrk="1" fontAlgn="base" hangingPunct="1">
              <a:lnSpc>
                <a:spcPct val="110000"/>
              </a:lnSpc>
              <a:spcBef>
                <a:spcPct val="30000"/>
              </a:spcBef>
              <a:spcAft>
                <a:spcPct val="0"/>
              </a:spcAft>
              <a:defRPr sz="1200">
                <a:solidFill>
                  <a:srgbClr val="002654"/>
                </a:solidFill>
                <a:latin typeface="+mn-lt"/>
              </a:defRPr>
            </a:lvl5pPr>
            <a:lvl6pPr marL="2362200" indent="-185738" algn="l" rtl="0" eaLnBrk="1" fontAlgn="base" hangingPunct="1">
              <a:lnSpc>
                <a:spcPct val="110000"/>
              </a:lnSpc>
              <a:spcBef>
                <a:spcPct val="30000"/>
              </a:spcBef>
              <a:spcAft>
                <a:spcPct val="0"/>
              </a:spcAft>
              <a:defRPr sz="1200">
                <a:solidFill>
                  <a:srgbClr val="002654"/>
                </a:solidFill>
                <a:latin typeface="+mn-lt"/>
              </a:defRPr>
            </a:lvl6pPr>
            <a:lvl7pPr marL="2819400" indent="-185738" algn="l" rtl="0" eaLnBrk="1" fontAlgn="base" hangingPunct="1">
              <a:lnSpc>
                <a:spcPct val="110000"/>
              </a:lnSpc>
              <a:spcBef>
                <a:spcPct val="30000"/>
              </a:spcBef>
              <a:spcAft>
                <a:spcPct val="0"/>
              </a:spcAft>
              <a:defRPr sz="1200">
                <a:solidFill>
                  <a:srgbClr val="002654"/>
                </a:solidFill>
                <a:latin typeface="+mn-lt"/>
              </a:defRPr>
            </a:lvl7pPr>
            <a:lvl8pPr marL="3276600" indent="-185738" algn="l" rtl="0" eaLnBrk="1" fontAlgn="base" hangingPunct="1">
              <a:lnSpc>
                <a:spcPct val="110000"/>
              </a:lnSpc>
              <a:spcBef>
                <a:spcPct val="30000"/>
              </a:spcBef>
              <a:spcAft>
                <a:spcPct val="0"/>
              </a:spcAft>
              <a:defRPr sz="1200">
                <a:solidFill>
                  <a:srgbClr val="002654"/>
                </a:solidFill>
                <a:latin typeface="+mn-lt"/>
              </a:defRPr>
            </a:lvl8pPr>
            <a:lvl9pPr marL="3733800" indent="-185738" algn="l" rtl="0" eaLnBrk="1" fontAlgn="base" hangingPunct="1">
              <a:lnSpc>
                <a:spcPct val="110000"/>
              </a:lnSpc>
              <a:spcBef>
                <a:spcPct val="30000"/>
              </a:spcBef>
              <a:spcAft>
                <a:spcPct val="0"/>
              </a:spcAft>
              <a:defRPr sz="1200">
                <a:solidFill>
                  <a:srgbClr val="002654"/>
                </a:solidFill>
                <a:latin typeface="+mn-lt"/>
              </a:defRPr>
            </a:lvl9pPr>
          </a:lstStyle>
          <a:p>
            <a:r>
              <a:rPr lang="fr-CA" altLang="en-US" b="0" kern="0" dirty="0" err="1"/>
              <a:t>As-is</a:t>
            </a:r>
            <a:r>
              <a:rPr lang="fr-CA" altLang="en-US" b="0" kern="0" dirty="0"/>
              <a:t> and To-Be scenarios</a:t>
            </a:r>
          </a:p>
          <a:p>
            <a:pPr lvl="1"/>
            <a:r>
              <a:rPr lang="fr-CA" altLang="en-US" b="0" i="1" kern="0" dirty="0" err="1"/>
              <a:t>Steps</a:t>
            </a:r>
            <a:r>
              <a:rPr lang="fr-CA" altLang="en-US" b="0" i="1" kern="0" dirty="0"/>
              <a:t>, </a:t>
            </a:r>
            <a:r>
              <a:rPr lang="fr-CA" altLang="en-US" b="0" i="1" kern="0" dirty="0" err="1"/>
              <a:t>Doing</a:t>
            </a:r>
            <a:r>
              <a:rPr lang="fr-CA" altLang="en-US" b="0" i="1" kern="0" dirty="0"/>
              <a:t>, </a:t>
            </a:r>
            <a:r>
              <a:rPr lang="fr-CA" altLang="en-US" b="0" i="1" kern="0" dirty="0" err="1"/>
              <a:t>Saying</a:t>
            </a:r>
            <a:r>
              <a:rPr lang="fr-CA" altLang="en-US" b="0" i="1" kern="0" dirty="0"/>
              <a:t>, Feeling</a:t>
            </a:r>
          </a:p>
          <a:p>
            <a:pPr lvl="1"/>
            <a:endParaRPr lang="fr-CA" altLang="en-US" b="0" kern="0" dirty="0"/>
          </a:p>
        </p:txBody>
      </p:sp>
      <p:sp>
        <p:nvSpPr>
          <p:cNvPr id="7" name="Text Box 8"/>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a:t>
            </a:r>
            <a:r>
              <a:rPr lang="en-CA" altLang="en-US" sz="1200" u="sng" dirty="0">
                <a:solidFill>
                  <a:schemeClr val="tx1"/>
                </a:solidFill>
              </a:rPr>
              <a:t>Brainstorming</a:t>
            </a:r>
            <a:r>
              <a:rPr lang="en-CA" altLang="en-US" sz="1200" dirty="0">
                <a:solidFill>
                  <a:srgbClr val="969696"/>
                </a:solidFill>
              </a:rPr>
              <a:t>      Prototyping      Use Cases</a:t>
            </a:r>
          </a:p>
        </p:txBody>
      </p:sp>
      <p:sp>
        <p:nvSpPr>
          <p:cNvPr id="8" name="Rectangle 7">
            <a:extLst>
              <a:ext uri="{FF2B5EF4-FFF2-40B4-BE49-F238E27FC236}">
                <a16:creationId xmlns="" xmlns:a16="http://schemas.microsoft.com/office/drawing/2014/main" id="{7A491AAA-4DC7-4413-AA49-653638D534E1}"/>
              </a:ext>
            </a:extLst>
          </p:cNvPr>
          <p:cNvSpPr/>
          <p:nvPr/>
        </p:nvSpPr>
        <p:spPr>
          <a:xfrm>
            <a:off x="2220852" y="5749276"/>
            <a:ext cx="4386394" cy="400110"/>
          </a:xfrm>
          <a:prstGeom prst="rect">
            <a:avLst/>
          </a:prstGeom>
        </p:spPr>
        <p:txBody>
          <a:bodyPr wrap="none">
            <a:spAutoFit/>
          </a:bodyPr>
          <a:lstStyle/>
          <a:p>
            <a:r>
              <a:rPr lang="en-CA" sz="2000" dirty="0">
                <a:hlinkClick r:id="rId3"/>
              </a:rPr>
              <a:t>https://www.ibm.com/design/thinking</a:t>
            </a:r>
            <a:r>
              <a:rPr lang="en-CA" sz="2000" dirty="0"/>
              <a:t> </a:t>
            </a:r>
          </a:p>
        </p:txBody>
      </p:sp>
    </p:spTree>
    <p:extLst>
      <p:ext uri="{BB962C8B-B14F-4D97-AF65-F5344CB8AC3E}">
        <p14:creationId xmlns:p14="http://schemas.microsoft.com/office/powerpoint/2010/main" val="10001509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a:lnSpc>
                <a:spcPct val="150000"/>
              </a:lnSpc>
            </a:pPr>
            <a:r>
              <a:rPr lang="en-CA" altLang="en-US" dirty="0"/>
              <a:t>Challenges of Brainstorming and its Variants</a:t>
            </a:r>
          </a:p>
        </p:txBody>
      </p:sp>
      <p:sp>
        <p:nvSpPr>
          <p:cNvPr id="67587" name="Content Placeholder 2"/>
          <p:cNvSpPr>
            <a:spLocks noGrp="1"/>
          </p:cNvSpPr>
          <p:nvPr>
            <p:ph idx="1"/>
          </p:nvPr>
        </p:nvSpPr>
        <p:spPr/>
        <p:txBody>
          <a:bodyPr/>
          <a:lstStyle/>
          <a:p>
            <a:pPr>
              <a:lnSpc>
                <a:spcPct val="150000"/>
              </a:lnSpc>
            </a:pPr>
            <a:r>
              <a:rPr lang="en-CA" altLang="en-US" dirty="0"/>
              <a:t>Unnatural clusters of (uncomfortable) participants</a:t>
            </a:r>
          </a:p>
          <a:p>
            <a:pPr>
              <a:lnSpc>
                <a:spcPct val="150000"/>
              </a:lnSpc>
            </a:pPr>
            <a:r>
              <a:rPr lang="en-CA" altLang="en-US" dirty="0"/>
              <a:t>“Groupthink”</a:t>
            </a:r>
          </a:p>
          <a:p>
            <a:pPr>
              <a:lnSpc>
                <a:spcPct val="150000"/>
              </a:lnSpc>
            </a:pPr>
            <a:r>
              <a:rPr lang="en-CA" altLang="en-US" dirty="0"/>
              <a:t>Superficial responses to technical issues</a:t>
            </a:r>
          </a:p>
          <a:p>
            <a:pPr>
              <a:lnSpc>
                <a:spcPct val="150000"/>
              </a:lnSpc>
            </a:pPr>
            <a:r>
              <a:rPr lang="en-CA" altLang="en-US" dirty="0"/>
              <a:t>Bias and dominance</a:t>
            </a:r>
          </a:p>
        </p:txBody>
      </p:sp>
      <p:sp>
        <p:nvSpPr>
          <p:cNvPr id="67588" name="Slide Number Placeholder 3"/>
          <p:cNvSpPr>
            <a:spLocks noGrp="1"/>
          </p:cNvSpPr>
          <p:nvPr>
            <p:ph type="sldNum" sz="quarter" idx="10"/>
          </p:nvPr>
        </p:nvSpPr>
        <p:spPr>
          <a:noFill/>
        </p:spPr>
        <p:txBody>
          <a:bodyPr/>
          <a:lstStyle>
            <a:lvl1pPr defTabSz="762000" eaLnBrk="0" hangingPunct="0">
              <a:defRPr sz="1600">
                <a:solidFill>
                  <a:schemeClr val="tx1"/>
                </a:solidFill>
                <a:latin typeface="Arial" pitchFamily="34" charset="0"/>
              </a:defRPr>
            </a:lvl1pPr>
            <a:lvl2pPr marL="742950" indent="-285750" defTabSz="762000" eaLnBrk="0" hangingPunct="0">
              <a:defRPr sz="1600">
                <a:solidFill>
                  <a:schemeClr val="tx1"/>
                </a:solidFill>
                <a:latin typeface="Arial" pitchFamily="34" charset="0"/>
              </a:defRPr>
            </a:lvl2pPr>
            <a:lvl3pPr marL="1143000" indent="-228600" defTabSz="762000" eaLnBrk="0" hangingPunct="0">
              <a:defRPr sz="1600">
                <a:solidFill>
                  <a:schemeClr val="tx1"/>
                </a:solidFill>
                <a:latin typeface="Arial" pitchFamily="34" charset="0"/>
              </a:defRPr>
            </a:lvl3pPr>
            <a:lvl4pPr marL="1600200" indent="-228600" defTabSz="762000" eaLnBrk="0" hangingPunct="0">
              <a:defRPr sz="1600">
                <a:solidFill>
                  <a:schemeClr val="tx1"/>
                </a:solidFill>
                <a:latin typeface="Arial" pitchFamily="34" charset="0"/>
              </a:defRPr>
            </a:lvl4pPr>
            <a:lvl5pPr marL="2057400" indent="-228600" defTabSz="762000" eaLnBrk="0" hangingPunct="0">
              <a:defRPr sz="1600">
                <a:solidFill>
                  <a:schemeClr val="tx1"/>
                </a:solidFill>
                <a:latin typeface="Arial" pitchFamily="34" charset="0"/>
              </a:defRPr>
            </a:lvl5pPr>
            <a:lvl6pPr marL="2514600" indent="-228600" defTabSz="762000" eaLnBrk="0" fontAlgn="base" hangingPunct="0">
              <a:spcBef>
                <a:spcPct val="50000"/>
              </a:spcBef>
              <a:spcAft>
                <a:spcPct val="0"/>
              </a:spcAft>
              <a:defRPr sz="1600">
                <a:solidFill>
                  <a:schemeClr val="tx1"/>
                </a:solidFill>
                <a:latin typeface="Arial" pitchFamily="34" charset="0"/>
              </a:defRPr>
            </a:lvl6pPr>
            <a:lvl7pPr marL="2971800" indent="-228600" defTabSz="762000" eaLnBrk="0" fontAlgn="base" hangingPunct="0">
              <a:spcBef>
                <a:spcPct val="50000"/>
              </a:spcBef>
              <a:spcAft>
                <a:spcPct val="0"/>
              </a:spcAft>
              <a:defRPr sz="1600">
                <a:solidFill>
                  <a:schemeClr val="tx1"/>
                </a:solidFill>
                <a:latin typeface="Arial" pitchFamily="34" charset="0"/>
              </a:defRPr>
            </a:lvl7pPr>
            <a:lvl8pPr marL="3429000" indent="-228600" defTabSz="762000" eaLnBrk="0" fontAlgn="base" hangingPunct="0">
              <a:spcBef>
                <a:spcPct val="50000"/>
              </a:spcBef>
              <a:spcAft>
                <a:spcPct val="0"/>
              </a:spcAft>
              <a:defRPr sz="1600">
                <a:solidFill>
                  <a:schemeClr val="tx1"/>
                </a:solidFill>
                <a:latin typeface="Arial" pitchFamily="34" charset="0"/>
              </a:defRPr>
            </a:lvl8pPr>
            <a:lvl9pPr marL="3886200" indent="-228600" defTabSz="762000" eaLnBrk="0" fontAlgn="base" hangingPunct="0">
              <a:spcBef>
                <a:spcPct val="50000"/>
              </a:spcBef>
              <a:spcAft>
                <a:spcPct val="0"/>
              </a:spcAft>
              <a:defRPr sz="1600">
                <a:solidFill>
                  <a:schemeClr val="tx1"/>
                </a:solidFill>
                <a:latin typeface="Arial" pitchFamily="34" charset="0"/>
              </a:defRPr>
            </a:lvl9pPr>
          </a:lstStyle>
          <a:p>
            <a:pPr>
              <a:lnSpc>
                <a:spcPct val="150000"/>
              </a:lnSpc>
            </a:pPr>
            <a:fld id="{5CCFB900-B915-4291-9FD1-FBA80234E26E}" type="slidenum">
              <a:rPr lang="en-CA" altLang="en-US" sz="1200" smtClean="0">
                <a:solidFill>
                  <a:srgbClr val="002654"/>
                </a:solidFill>
              </a:rPr>
              <a:pPr>
                <a:lnSpc>
                  <a:spcPct val="150000"/>
                </a:lnSpc>
              </a:pPr>
              <a:t>58</a:t>
            </a:fld>
            <a:endParaRPr lang="en-CA" altLang="en-US" sz="1200">
              <a:solidFill>
                <a:srgbClr val="002654"/>
              </a:solidFill>
            </a:endParaRPr>
          </a:p>
        </p:txBody>
      </p:sp>
      <p:sp>
        <p:nvSpPr>
          <p:cNvPr id="5" name="Text Box 8"/>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Questionnaires      </a:t>
            </a:r>
            <a:r>
              <a:rPr lang="en-CA" altLang="en-US" sz="1200" u="sng" dirty="0">
                <a:solidFill>
                  <a:schemeClr val="tx1"/>
                </a:solidFill>
              </a:rPr>
              <a:t>Brainstorming</a:t>
            </a:r>
            <a:r>
              <a:rPr lang="en-CA" altLang="en-US" sz="1200" dirty="0">
                <a:solidFill>
                  <a:srgbClr val="969696"/>
                </a:solidFill>
              </a:rPr>
              <a:t>      Prototyping      Use Cases</a:t>
            </a:r>
          </a:p>
        </p:txBody>
      </p:sp>
    </p:spTree>
    <p:extLst>
      <p:ext uri="{BB962C8B-B14F-4D97-AF65-F5344CB8AC3E}">
        <p14:creationId xmlns:p14="http://schemas.microsoft.com/office/powerpoint/2010/main" val="37503999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p:txBody>
          <a:bodyPr/>
          <a:lstStyle/>
          <a:p>
            <a:pPr eaLnBrk="1" hangingPunct="1"/>
            <a:r>
              <a:rPr lang="en-CA" altLang="en-US"/>
              <a:t>Analysis of Existing Systems</a:t>
            </a:r>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0"/>
          <p:cNvSpPr>
            <a:spLocks noGrp="1" noChangeArrowheads="1"/>
          </p:cNvSpPr>
          <p:nvPr>
            <p:ph type="title"/>
          </p:nvPr>
        </p:nvSpPr>
        <p:spPr/>
        <p:txBody>
          <a:bodyPr/>
          <a:lstStyle/>
          <a:p>
            <a:pPr eaLnBrk="1" hangingPunct="1"/>
            <a:r>
              <a:rPr lang="en-CA" altLang="en-US"/>
              <a:t>Elicitation Goals</a:t>
            </a:r>
          </a:p>
        </p:txBody>
      </p:sp>
      <p:sp>
        <p:nvSpPr>
          <p:cNvPr id="8195" name="Rectangle 51"/>
          <p:cNvSpPr>
            <a:spLocks noGrp="1" noChangeArrowheads="1"/>
          </p:cNvSpPr>
          <p:nvPr>
            <p:ph type="body" idx="1"/>
          </p:nvPr>
        </p:nvSpPr>
        <p:spPr/>
        <p:txBody>
          <a:bodyPr/>
          <a:lstStyle/>
          <a:p>
            <a:pPr eaLnBrk="1" hangingPunct="1"/>
            <a:r>
              <a:rPr lang="en-CA" altLang="en-US" dirty="0"/>
              <a:t>Determine information needed, the sources of information &amp; the appropriate techniques</a:t>
            </a:r>
          </a:p>
          <a:p>
            <a:pPr eaLnBrk="1" hangingPunct="1"/>
            <a:endParaRPr lang="en-CA" altLang="en-US" dirty="0"/>
          </a:p>
          <a:p>
            <a:pPr eaLnBrk="1" hangingPunct="1"/>
            <a:r>
              <a:rPr lang="en-CA" altLang="en-US" dirty="0"/>
              <a:t>Get information on domain, problem, constraints</a:t>
            </a:r>
          </a:p>
          <a:p>
            <a:pPr eaLnBrk="1" hangingPunct="1"/>
            <a:endParaRPr lang="en-CA" altLang="en-US" dirty="0"/>
          </a:p>
          <a:p>
            <a:pPr eaLnBrk="1" hangingPunct="1"/>
            <a:r>
              <a:rPr lang="en-CA" altLang="en-US" dirty="0"/>
              <a:t>Produce a </a:t>
            </a:r>
            <a:r>
              <a:rPr lang="en-CA" altLang="en-US" i="1" dirty="0"/>
              <a:t>first document</a:t>
            </a:r>
          </a:p>
          <a:p>
            <a:pPr lvl="1" eaLnBrk="1" hangingPunct="1"/>
            <a:r>
              <a:rPr lang="en-CA" altLang="en-US" dirty="0"/>
              <a:t>Mainly user requirements and elicitation notes</a:t>
            </a:r>
          </a:p>
          <a:p>
            <a:pPr lvl="1" eaLnBrk="1" hangingPunct="1"/>
            <a:r>
              <a:rPr lang="en-CA" altLang="en-US" dirty="0"/>
              <a:t>Potentially incomplete, disorganized, inconsistent</a:t>
            </a:r>
          </a:p>
          <a:p>
            <a:pPr lvl="1" eaLnBrk="1" hangingPunct="1"/>
            <a:r>
              <a:rPr lang="en-CA" altLang="en-US" dirty="0"/>
              <a:t>But we must start somewhere!</a:t>
            </a:r>
          </a:p>
        </p:txBody>
      </p:sp>
      <p:sp>
        <p:nvSpPr>
          <p:cNvPr id="8196" name="Text Box 58"/>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u="sng">
                <a:solidFill>
                  <a:schemeClr val="tx1"/>
                </a:solidFill>
              </a:rPr>
              <a:t>Goals, Risks, and Challenges</a:t>
            </a:r>
            <a:r>
              <a:rPr lang="en-CA" altLang="en-US" sz="1200">
                <a:solidFill>
                  <a:schemeClr val="tx1"/>
                </a:solidFill>
              </a:rPr>
              <a:t>             </a:t>
            </a:r>
            <a:r>
              <a:rPr lang="en-CA" altLang="en-US" sz="1200">
                <a:solidFill>
                  <a:srgbClr val="969696"/>
                </a:solidFill>
              </a:rPr>
              <a:t>Sources of Requirements             Requirements Elicitation Tasks             Elicitation Problems</a:t>
            </a:r>
          </a:p>
        </p:txBody>
      </p:sp>
      <p:sp>
        <p:nvSpPr>
          <p:cNvPr id="8197"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a:lnSpc>
                <a:spcPct val="100000"/>
              </a:lnSpc>
              <a:spcBef>
                <a:spcPct val="0"/>
              </a:spcBef>
              <a:buClrTx/>
              <a:buSzTx/>
              <a:buFontTx/>
              <a:buNone/>
            </a:pPr>
            <a:fld id="{3D5FD6F8-0A94-4D77-ADB8-4C3E267F2BC4}" type="slidenum">
              <a:rPr lang="en-CA" altLang="en-US" sz="1200" smtClean="0"/>
              <a:pPr>
                <a:lnSpc>
                  <a:spcPct val="100000"/>
                </a:lnSpc>
                <a:spcBef>
                  <a:spcPct val="0"/>
                </a:spcBef>
                <a:buClrTx/>
                <a:buSzTx/>
                <a:buFontTx/>
                <a:buNone/>
              </a:pPr>
              <a:t>6</a:t>
            </a:fld>
            <a:endParaRPr lang="en-CA" altLang="en-US" sz="1200"/>
          </a:p>
        </p:txBody>
      </p:sp>
    </p:spTree>
    <p:extLst>
      <p:ext uri="{BB962C8B-B14F-4D97-AF65-F5344CB8AC3E}">
        <p14:creationId xmlns:p14="http://schemas.microsoft.com/office/powerpoint/2010/main" val="6903303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528DAACE-C71B-48EC-806D-693EE08971C8}" type="slidenum">
              <a:rPr lang="en-CA" altLang="en-US" sz="1200" smtClean="0"/>
              <a:pPr>
                <a:lnSpc>
                  <a:spcPct val="100000"/>
                </a:lnSpc>
                <a:spcBef>
                  <a:spcPct val="0"/>
                </a:spcBef>
                <a:buClrTx/>
                <a:buSzTx/>
                <a:buFontTx/>
                <a:buNone/>
              </a:pPr>
              <a:t>60</a:t>
            </a:fld>
            <a:endParaRPr lang="en-CA" altLang="en-US" sz="1200"/>
          </a:p>
        </p:txBody>
      </p:sp>
      <p:sp>
        <p:nvSpPr>
          <p:cNvPr id="9219" name="Rectangle 5"/>
          <p:cNvSpPr>
            <a:spLocks noGrp="1" noChangeArrowheads="1"/>
          </p:cNvSpPr>
          <p:nvPr>
            <p:ph type="title"/>
          </p:nvPr>
        </p:nvSpPr>
        <p:spPr/>
        <p:txBody>
          <a:bodyPr/>
          <a:lstStyle/>
          <a:p>
            <a:pPr eaLnBrk="1" hangingPunct="1"/>
            <a:r>
              <a:rPr lang="en-CA" altLang="en-US"/>
              <a:t>Analysis of Existing Systems (1)</a:t>
            </a:r>
          </a:p>
        </p:txBody>
      </p:sp>
      <p:sp>
        <p:nvSpPr>
          <p:cNvPr id="9220" name="Rectangle 6"/>
          <p:cNvSpPr>
            <a:spLocks noGrp="1" noChangeArrowheads="1"/>
          </p:cNvSpPr>
          <p:nvPr>
            <p:ph type="body" idx="1"/>
          </p:nvPr>
        </p:nvSpPr>
        <p:spPr/>
        <p:txBody>
          <a:bodyPr/>
          <a:lstStyle/>
          <a:p>
            <a:pPr eaLnBrk="1" hangingPunct="1"/>
            <a:r>
              <a:rPr lang="en-CA" altLang="en-US"/>
              <a:t>Useful when building a </a:t>
            </a:r>
            <a:r>
              <a:rPr lang="en-CA" altLang="en-US">
                <a:solidFill>
                  <a:srgbClr val="FF0000"/>
                </a:solidFill>
              </a:rPr>
              <a:t>new improved version</a:t>
            </a:r>
            <a:r>
              <a:rPr lang="en-CA" altLang="en-US"/>
              <a:t> of an existing system</a:t>
            </a:r>
          </a:p>
          <a:p>
            <a:pPr eaLnBrk="1" hangingPunct="1"/>
            <a:r>
              <a:rPr lang="en-CA" altLang="en-US"/>
              <a:t>Important to know:</a:t>
            </a:r>
          </a:p>
          <a:p>
            <a:pPr lvl="1" eaLnBrk="1" hangingPunct="1"/>
            <a:r>
              <a:rPr lang="en-CA" altLang="en-US"/>
              <a:t>What is used, not used, or missing</a:t>
            </a:r>
          </a:p>
          <a:p>
            <a:pPr lvl="1" eaLnBrk="1" hangingPunct="1"/>
            <a:r>
              <a:rPr lang="en-CA" altLang="en-US"/>
              <a:t>What works well, what does not work</a:t>
            </a:r>
          </a:p>
          <a:p>
            <a:pPr lvl="1" eaLnBrk="1" hangingPunct="1"/>
            <a:r>
              <a:rPr lang="en-CA" altLang="en-US"/>
              <a:t>How the system is used (with frequency and importance) and it was supposed to be used, and how we would like to use it</a:t>
            </a:r>
          </a:p>
          <a:p>
            <a:pPr eaLnBrk="1" hangingPunct="1"/>
            <a:endParaRPr lang="en-CA" altLang="en-US"/>
          </a:p>
        </p:txBody>
      </p:sp>
      <p:pic>
        <p:nvPicPr>
          <p:cNvPr id="9221" name="Picture 4" descr="MCIN01067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6938" y="3529013"/>
            <a:ext cx="3038475"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7"/>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a:t>
            </a:r>
            <a:r>
              <a:rPr lang="en-CA" altLang="en-US" sz="1200" dirty="0">
                <a:solidFill>
                  <a:schemeClr val="tx1"/>
                </a:solidFill>
              </a:rPr>
              <a:t>      </a:t>
            </a:r>
            <a:r>
              <a:rPr lang="en-CA" altLang="en-US" sz="1200" u="sng" dirty="0">
                <a:solidFill>
                  <a:schemeClr val="tx1"/>
                </a:solidFill>
              </a:rPr>
              <a:t>Existing Systems</a:t>
            </a:r>
            <a:r>
              <a:rPr lang="en-CA" altLang="en-US" sz="1200" dirty="0">
                <a:solidFill>
                  <a:srgbClr val="969696"/>
                </a:solidFill>
              </a:rPr>
              <a:t>      Interviews      Questionnaires      Brainstorming      Prototyping      Use Cases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p:txBody>
          <a:bodyPr/>
          <a:lstStyle/>
          <a:p>
            <a:pPr eaLnBrk="1" hangingPunct="1"/>
            <a:r>
              <a:rPr lang="en-CA" altLang="en-US"/>
              <a:t>Analysis of Existing Systems (2)</a:t>
            </a:r>
          </a:p>
        </p:txBody>
      </p:sp>
      <p:sp>
        <p:nvSpPr>
          <p:cNvPr id="10243" name="Rectangle 5"/>
          <p:cNvSpPr>
            <a:spLocks noGrp="1" noChangeArrowheads="1"/>
          </p:cNvSpPr>
          <p:nvPr>
            <p:ph type="body" idx="1"/>
          </p:nvPr>
        </p:nvSpPr>
        <p:spPr/>
        <p:txBody>
          <a:bodyPr/>
          <a:lstStyle/>
          <a:p>
            <a:pPr eaLnBrk="1" hangingPunct="1"/>
            <a:r>
              <a:rPr lang="en-CA" altLang="en-US" dirty="0"/>
              <a:t>Why analyze an existing system?</a:t>
            </a:r>
          </a:p>
          <a:p>
            <a:pPr lvl="1" eaLnBrk="1" hangingPunct="1"/>
            <a:r>
              <a:rPr lang="en-CA" altLang="en-US" dirty="0"/>
              <a:t>Users may become disillusioned with new system or do not like the new system if it is too different or does not do what they want (risk of </a:t>
            </a:r>
            <a:r>
              <a:rPr lang="en-CA" altLang="en-US" i="1" dirty="0"/>
              <a:t>nostalgia</a:t>
            </a:r>
            <a:r>
              <a:rPr lang="en-CA" altLang="en-US" dirty="0"/>
              <a:t> towards old systems)</a:t>
            </a:r>
          </a:p>
          <a:p>
            <a:pPr lvl="1" eaLnBrk="1" hangingPunct="1"/>
            <a:r>
              <a:rPr lang="en-CA" altLang="en-US" dirty="0"/>
              <a:t>To appropriately take into account real usage patterns, human issues, common activities, relative importance of tasks/features</a:t>
            </a:r>
          </a:p>
          <a:p>
            <a:pPr lvl="1" eaLnBrk="1" hangingPunct="1"/>
            <a:r>
              <a:rPr lang="en-CA" altLang="en-US" dirty="0"/>
              <a:t>To catch obvious possible improvements (features that are missing or do not currently work well)</a:t>
            </a:r>
          </a:p>
          <a:p>
            <a:pPr lvl="1" eaLnBrk="1" hangingPunct="1"/>
            <a:r>
              <a:rPr lang="en-CA" altLang="en-US" dirty="0"/>
              <a:t>To find out which "legacy" features can/cannot be left out</a:t>
            </a:r>
          </a:p>
        </p:txBody>
      </p:sp>
      <p:sp>
        <p:nvSpPr>
          <p:cNvPr id="10244"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a:t>
            </a:r>
            <a:r>
              <a:rPr lang="en-CA" altLang="en-US" sz="1200" dirty="0">
                <a:solidFill>
                  <a:schemeClr val="tx1"/>
                </a:solidFill>
              </a:rPr>
              <a:t>      </a:t>
            </a:r>
            <a:r>
              <a:rPr lang="en-CA" altLang="en-US" sz="1200" u="sng" dirty="0">
                <a:solidFill>
                  <a:schemeClr val="tx1"/>
                </a:solidFill>
              </a:rPr>
              <a:t>Existing Systems</a:t>
            </a:r>
            <a:r>
              <a:rPr lang="en-CA" altLang="en-US" sz="1200" dirty="0">
                <a:solidFill>
                  <a:srgbClr val="969696"/>
                </a:solidFill>
              </a:rPr>
              <a:t>      Interviews      Questionnaires      Brainstorming      Prototyping      Use Cases</a:t>
            </a:r>
          </a:p>
        </p:txBody>
      </p:sp>
      <p:sp>
        <p:nvSpPr>
          <p:cNvPr id="10245"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26D1972E-8930-4E7E-9858-732A24B6B43E}" type="slidenum">
              <a:rPr lang="en-CA" altLang="en-US" sz="1200" smtClean="0"/>
              <a:pPr>
                <a:lnSpc>
                  <a:spcPct val="100000"/>
                </a:lnSpc>
                <a:spcBef>
                  <a:spcPct val="0"/>
                </a:spcBef>
                <a:buClrTx/>
                <a:buSzTx/>
                <a:buFontTx/>
                <a:buNone/>
              </a:pPr>
              <a:t>61</a:t>
            </a:fld>
            <a:endParaRPr lang="en-CA" altLang="en-US" sz="1200"/>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Grp="1" noChangeArrowheads="1"/>
          </p:cNvSpPr>
          <p:nvPr>
            <p:ph type="title"/>
          </p:nvPr>
        </p:nvSpPr>
        <p:spPr/>
        <p:txBody>
          <a:bodyPr/>
          <a:lstStyle/>
          <a:p>
            <a:pPr eaLnBrk="1" hangingPunct="1"/>
            <a:r>
              <a:rPr lang="en-CA" altLang="en-US"/>
              <a:t>Review Available Documentation</a:t>
            </a:r>
          </a:p>
        </p:txBody>
      </p:sp>
      <p:sp>
        <p:nvSpPr>
          <p:cNvPr id="1249287" name="Rectangle 7"/>
          <p:cNvSpPr>
            <a:spLocks noGrp="1" noChangeArrowheads="1"/>
          </p:cNvSpPr>
          <p:nvPr>
            <p:ph type="body" idx="1"/>
          </p:nvPr>
        </p:nvSpPr>
        <p:spPr/>
        <p:txBody>
          <a:bodyPr/>
          <a:lstStyle/>
          <a:p>
            <a:pPr eaLnBrk="1" hangingPunct="1"/>
            <a:r>
              <a:rPr lang="en-CA" altLang="en-US" dirty="0"/>
              <a:t>Start with </a:t>
            </a:r>
            <a:r>
              <a:rPr lang="en-CA" altLang="en-US" dirty="0">
                <a:solidFill>
                  <a:srgbClr val="FF0000"/>
                </a:solidFill>
              </a:rPr>
              <a:t>reading </a:t>
            </a:r>
            <a:r>
              <a:rPr lang="en-CA" altLang="en-US" dirty="0"/>
              <a:t>available documentation</a:t>
            </a:r>
          </a:p>
          <a:p>
            <a:pPr lvl="1" eaLnBrk="1" hangingPunct="1"/>
            <a:r>
              <a:rPr lang="en-CA" altLang="en-US" dirty="0"/>
              <a:t>User documents (manual, guides…)</a:t>
            </a:r>
          </a:p>
          <a:p>
            <a:pPr lvl="1" eaLnBrk="1" hangingPunct="1"/>
            <a:r>
              <a:rPr lang="en-CA" altLang="en-US" dirty="0"/>
              <a:t>Development documents</a:t>
            </a:r>
          </a:p>
          <a:p>
            <a:pPr lvl="1" eaLnBrk="1" hangingPunct="1"/>
            <a:r>
              <a:rPr lang="en-CA" altLang="en-US" dirty="0"/>
              <a:t>Requirements documents</a:t>
            </a:r>
          </a:p>
          <a:p>
            <a:pPr lvl="1" eaLnBrk="1" hangingPunct="1"/>
            <a:r>
              <a:rPr lang="en-CA" altLang="en-US" dirty="0"/>
              <a:t>Internal memos</a:t>
            </a:r>
          </a:p>
          <a:p>
            <a:pPr lvl="1" eaLnBrk="1" hangingPunct="1"/>
            <a:r>
              <a:rPr lang="en-CA" altLang="en-US" dirty="0"/>
              <a:t>Change histories</a:t>
            </a:r>
          </a:p>
          <a:p>
            <a:pPr lvl="1" eaLnBrk="1" hangingPunct="1"/>
            <a:r>
              <a:rPr lang="en-CA" altLang="en-US" dirty="0"/>
              <a:t>…</a:t>
            </a:r>
          </a:p>
          <a:p>
            <a:pPr lvl="1" eaLnBrk="1" hangingPunct="1"/>
            <a:endParaRPr lang="en-CA" altLang="en-US" dirty="0"/>
          </a:p>
          <a:p>
            <a:pPr eaLnBrk="1" hangingPunct="1"/>
            <a:r>
              <a:rPr lang="en-CA" altLang="en-US" dirty="0"/>
              <a:t>Of course, often these are out of date, poorly written, wrong, etc., but it's a good starting point</a:t>
            </a:r>
          </a:p>
          <a:p>
            <a:pPr eaLnBrk="1" hangingPunct="1"/>
            <a:endParaRPr lang="en-CA" altLang="en-US" dirty="0"/>
          </a:p>
          <a:p>
            <a:pPr eaLnBrk="1" hangingPunct="1"/>
            <a:r>
              <a:rPr lang="en-CA" altLang="en-US" dirty="0"/>
              <a:t>Complement with observations, questionnaires, interviews…</a:t>
            </a:r>
          </a:p>
        </p:txBody>
      </p:sp>
      <p:sp>
        <p:nvSpPr>
          <p:cNvPr id="11268" name="Text Box 10"/>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a:t>
            </a:r>
            <a:r>
              <a:rPr lang="en-CA" altLang="en-US" sz="1200" dirty="0">
                <a:solidFill>
                  <a:schemeClr val="tx1"/>
                </a:solidFill>
              </a:rPr>
              <a:t>      </a:t>
            </a:r>
            <a:r>
              <a:rPr lang="en-CA" altLang="en-US" sz="1200" u="sng" dirty="0">
                <a:solidFill>
                  <a:schemeClr val="tx1"/>
                </a:solidFill>
              </a:rPr>
              <a:t>Existing Systems</a:t>
            </a:r>
            <a:r>
              <a:rPr lang="en-CA" altLang="en-US" sz="1200" dirty="0">
                <a:solidFill>
                  <a:srgbClr val="969696"/>
                </a:solidFill>
              </a:rPr>
              <a:t>      Interviews      Questionnaires      Brainstorming      Prototyping      Use Cases</a:t>
            </a:r>
          </a:p>
        </p:txBody>
      </p:sp>
      <p:sp>
        <p:nvSpPr>
          <p:cNvPr id="11269"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E56F7DD0-D169-407F-9861-7033D46AFCCF}" type="slidenum">
              <a:rPr lang="en-CA" altLang="en-US" sz="1200" smtClean="0"/>
              <a:pPr>
                <a:lnSpc>
                  <a:spcPct val="100000"/>
                </a:lnSpc>
                <a:spcBef>
                  <a:spcPct val="0"/>
                </a:spcBef>
                <a:buClrTx/>
                <a:buSzTx/>
                <a:buFontTx/>
                <a:buNone/>
              </a:pPr>
              <a:t>62</a:t>
            </a:fld>
            <a:endParaRPr lang="en-CA" altLang="en-US" sz="1200"/>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94004643-BA14-4408-8523-12A0B47C8283}" type="slidenum">
              <a:rPr lang="en-CA" altLang="en-US" sz="1200" smtClean="0"/>
              <a:pPr>
                <a:lnSpc>
                  <a:spcPct val="100000"/>
                </a:lnSpc>
                <a:spcBef>
                  <a:spcPct val="0"/>
                </a:spcBef>
                <a:buClrTx/>
                <a:buSzTx/>
                <a:buFontTx/>
                <a:buNone/>
              </a:pPr>
              <a:t>63</a:t>
            </a:fld>
            <a:endParaRPr lang="en-CA" altLang="en-US" sz="1200"/>
          </a:p>
        </p:txBody>
      </p:sp>
      <p:sp>
        <p:nvSpPr>
          <p:cNvPr id="12291" name="Rectangle 4"/>
          <p:cNvSpPr>
            <a:spLocks noGrp="1" noChangeArrowheads="1"/>
          </p:cNvSpPr>
          <p:nvPr>
            <p:ph type="title"/>
          </p:nvPr>
        </p:nvSpPr>
        <p:spPr/>
        <p:txBody>
          <a:bodyPr/>
          <a:lstStyle/>
          <a:p>
            <a:pPr eaLnBrk="1" hangingPunct="1"/>
            <a:r>
              <a:rPr lang="en-CA" altLang="en-US" dirty="0"/>
              <a:t>Observation and Related Techniques</a:t>
            </a:r>
          </a:p>
        </p:txBody>
      </p:sp>
      <p:sp>
        <p:nvSpPr>
          <p:cNvPr id="1316869" name="Rectangle 5"/>
          <p:cNvSpPr>
            <a:spLocks noGrp="1" noChangeArrowheads="1"/>
          </p:cNvSpPr>
          <p:nvPr>
            <p:ph type="body" idx="1"/>
          </p:nvPr>
        </p:nvSpPr>
        <p:spPr/>
        <p:txBody>
          <a:bodyPr/>
          <a:lstStyle/>
          <a:p>
            <a:pPr eaLnBrk="1" hangingPunct="1"/>
            <a:r>
              <a:rPr lang="en-CA" altLang="en-US" dirty="0">
                <a:solidFill>
                  <a:srgbClr val="FF0000"/>
                </a:solidFill>
              </a:rPr>
              <a:t>Observation</a:t>
            </a:r>
            <a:r>
              <a:rPr lang="en-CA" altLang="en-US" dirty="0"/>
              <a:t> </a:t>
            </a:r>
          </a:p>
          <a:p>
            <a:pPr lvl="1" eaLnBrk="1" hangingPunct="1"/>
            <a:r>
              <a:rPr lang="en-CA" altLang="en-US" dirty="0"/>
              <a:t>Get into the trenches and observe specialists “in the wild”</a:t>
            </a:r>
          </a:p>
          <a:p>
            <a:pPr lvl="1" eaLnBrk="1" hangingPunct="1"/>
            <a:r>
              <a:rPr lang="en-CA" altLang="en-US" dirty="0"/>
              <a:t>Shadow important potential users as they do their work </a:t>
            </a:r>
          </a:p>
          <a:p>
            <a:pPr lvl="1" eaLnBrk="1" hangingPunct="1"/>
            <a:r>
              <a:rPr lang="en-CA" altLang="en-US" dirty="0"/>
              <a:t>Silent approach, or ask user to explain everything he or she is doing  </a:t>
            </a:r>
          </a:p>
          <a:p>
            <a:pPr lvl="1" eaLnBrk="1" hangingPunct="1"/>
            <a:r>
              <a:rPr lang="en-CA" altLang="en-US" dirty="0"/>
              <a:t>Session videotaping</a:t>
            </a:r>
          </a:p>
          <a:p>
            <a:pPr lvl="1" eaLnBrk="1" hangingPunct="1"/>
            <a:endParaRPr lang="en-CA" altLang="en-US" dirty="0"/>
          </a:p>
          <a:p>
            <a:pPr eaLnBrk="1" hangingPunct="1"/>
            <a:r>
              <a:rPr lang="en-CA" altLang="en-US" dirty="0"/>
              <a:t>Challenge</a:t>
            </a:r>
          </a:p>
          <a:p>
            <a:pPr lvl="1" eaLnBrk="1" hangingPunct="1"/>
            <a:r>
              <a:rPr lang="en-CA" altLang="en-US" dirty="0"/>
              <a:t>Observed people can be conscious of the presence of external observers and change their behaviour accordingly (</a:t>
            </a:r>
            <a:r>
              <a:rPr lang="en-CA" altLang="en-US" i="1" dirty="0"/>
              <a:t>Hawthorne </a:t>
            </a:r>
            <a:r>
              <a:rPr lang="en-CA" altLang="en-US" dirty="0"/>
              <a:t>effect)</a:t>
            </a:r>
            <a:endParaRPr lang="en-US" altLang="en-US" dirty="0"/>
          </a:p>
          <a:p>
            <a:pPr eaLnBrk="1" hangingPunct="1"/>
            <a:endParaRPr lang="en-CA" altLang="en-US" dirty="0">
              <a:solidFill>
                <a:srgbClr val="FF0000"/>
              </a:solidFill>
            </a:endParaRPr>
          </a:p>
          <a:p>
            <a:pPr eaLnBrk="1" hangingPunct="1"/>
            <a:r>
              <a:rPr lang="en-CA" altLang="en-US" dirty="0">
                <a:solidFill>
                  <a:srgbClr val="FF0000"/>
                </a:solidFill>
              </a:rPr>
              <a:t>Ethnography</a:t>
            </a:r>
            <a:r>
              <a:rPr lang="en-CA" altLang="en-US" dirty="0"/>
              <a:t> also attempts to discover social, human, and political factors, which may also impact requirements</a:t>
            </a:r>
          </a:p>
        </p:txBody>
      </p:sp>
      <p:sp>
        <p:nvSpPr>
          <p:cNvPr id="12293"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a:t>
            </a:r>
            <a:r>
              <a:rPr lang="en-CA" altLang="en-US" sz="1200" dirty="0">
                <a:solidFill>
                  <a:schemeClr val="tx1"/>
                </a:solidFill>
              </a:rPr>
              <a:t>      </a:t>
            </a:r>
            <a:r>
              <a:rPr lang="en-CA" altLang="en-US" sz="1200" u="sng" dirty="0">
                <a:solidFill>
                  <a:schemeClr val="tx1"/>
                </a:solidFill>
              </a:rPr>
              <a:t>Existing Systems</a:t>
            </a:r>
            <a:r>
              <a:rPr lang="en-CA" altLang="en-US" sz="1200" dirty="0">
                <a:solidFill>
                  <a:srgbClr val="969696"/>
                </a:solidFill>
              </a:rPr>
              <a:t>      Interviews      Questionnaires      Brainstorming      Prototyping      Use Cases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686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6869"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FB7D43F0-3306-4708-AC33-0AA638974D14}" type="slidenum">
              <a:rPr lang="en-CA" altLang="en-US" sz="1200" smtClean="0"/>
              <a:pPr>
                <a:lnSpc>
                  <a:spcPct val="100000"/>
                </a:lnSpc>
                <a:spcBef>
                  <a:spcPct val="0"/>
                </a:spcBef>
                <a:buClrTx/>
                <a:buSzTx/>
                <a:buFontTx/>
                <a:buNone/>
              </a:pPr>
              <a:t>64</a:t>
            </a:fld>
            <a:endParaRPr lang="en-CA" altLang="en-US" sz="1200"/>
          </a:p>
        </p:txBody>
      </p:sp>
      <p:sp>
        <p:nvSpPr>
          <p:cNvPr id="15363" name="Rectangle 4"/>
          <p:cNvSpPr>
            <a:spLocks noGrp="1" noChangeArrowheads="1"/>
          </p:cNvSpPr>
          <p:nvPr>
            <p:ph type="title"/>
          </p:nvPr>
        </p:nvSpPr>
        <p:spPr/>
        <p:txBody>
          <a:bodyPr/>
          <a:lstStyle/>
          <a:p>
            <a:pPr eaLnBrk="1" hangingPunct="1"/>
            <a:r>
              <a:rPr lang="en-CA" altLang="en-US" dirty="0"/>
              <a:t>Ethnography – Overview</a:t>
            </a:r>
          </a:p>
        </p:txBody>
      </p:sp>
      <p:sp>
        <p:nvSpPr>
          <p:cNvPr id="15364" name="Rectangle 5"/>
          <p:cNvSpPr>
            <a:spLocks noGrp="1" noChangeArrowheads="1"/>
          </p:cNvSpPr>
          <p:nvPr>
            <p:ph type="body" idx="1"/>
          </p:nvPr>
        </p:nvSpPr>
        <p:spPr/>
        <p:txBody>
          <a:bodyPr/>
          <a:lstStyle/>
          <a:p>
            <a:pPr eaLnBrk="1" hangingPunct="1"/>
            <a:r>
              <a:rPr lang="en-CA" altLang="en-US" dirty="0"/>
              <a:t>Comes from anthropology, literally means "writing the culture"</a:t>
            </a:r>
          </a:p>
          <a:p>
            <a:pPr eaLnBrk="1" hangingPunct="1"/>
            <a:r>
              <a:rPr lang="en-CA" altLang="en-US" dirty="0"/>
              <a:t>Essentially seeks to explore the human factors and social organization of activities </a:t>
            </a:r>
            <a:r>
              <a:rPr lang="en-CA" altLang="en-US" dirty="0">
                <a:sym typeface="Wingdings" pitchFamily="2" charset="2"/>
              </a:rPr>
              <a:t> understand work</a:t>
            </a:r>
            <a:endParaRPr lang="en-CA" altLang="en-US" dirty="0"/>
          </a:p>
          <a:p>
            <a:pPr lvl="1" eaLnBrk="1" hangingPunct="1"/>
            <a:r>
              <a:rPr lang="en-CA" altLang="en-US" dirty="0"/>
              <a:t>Studies have shown that work is often richer and more complex than is suggested by simple models derived from interviews</a:t>
            </a:r>
          </a:p>
          <a:p>
            <a:pPr eaLnBrk="1" hangingPunct="1"/>
            <a:r>
              <a:rPr lang="en-CA" altLang="en-US" dirty="0"/>
              <a:t>Social scientists are trained in observation and work analysis</a:t>
            </a:r>
          </a:p>
          <a:p>
            <a:pPr eaLnBrk="1" hangingPunct="1"/>
            <a:r>
              <a:rPr lang="en-CA" altLang="en-US" dirty="0"/>
              <a:t>Discoveries are made by observation and analysis, workers are not asked to explain what they do</a:t>
            </a:r>
          </a:p>
          <a:p>
            <a:pPr lvl="1" eaLnBrk="1" hangingPunct="1"/>
            <a:r>
              <a:rPr lang="en-CA" altLang="en-US" dirty="0"/>
              <a:t>Collect what is ordinary/what is it that people do (aim at making the implicit explicit)</a:t>
            </a:r>
          </a:p>
          <a:p>
            <a:pPr lvl="1" eaLnBrk="1" hangingPunct="1"/>
            <a:r>
              <a:rPr lang="en-CA" altLang="en-US" dirty="0"/>
              <a:t>Study the context of work and watch work being done</a:t>
            </a:r>
          </a:p>
          <a:p>
            <a:pPr eaLnBrk="1" hangingPunct="1"/>
            <a:r>
              <a:rPr lang="en-CA" altLang="en-US" dirty="0"/>
              <a:t>Useful to discover for example</a:t>
            </a:r>
          </a:p>
          <a:p>
            <a:pPr lvl="1" eaLnBrk="1" hangingPunct="1"/>
            <a:r>
              <a:rPr lang="en-CA" altLang="en-US" dirty="0"/>
              <a:t>What does a nuclear technician do during the day?</a:t>
            </a:r>
          </a:p>
          <a:p>
            <a:pPr lvl="1" eaLnBrk="1" hangingPunct="1"/>
            <a:r>
              <a:rPr lang="en-CA" altLang="en-US" dirty="0"/>
              <a:t>What does his workspace look like?</a:t>
            </a:r>
          </a:p>
          <a:p>
            <a:pPr marL="185737" indent="0" eaLnBrk="1" hangingPunct="1">
              <a:buNone/>
            </a:pPr>
            <a:endParaRPr lang="en-CA" altLang="en-US" dirty="0"/>
          </a:p>
        </p:txBody>
      </p:sp>
      <p:sp>
        <p:nvSpPr>
          <p:cNvPr id="15365"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a:t>
            </a:r>
            <a:r>
              <a:rPr lang="en-CA" altLang="en-US" sz="1200" dirty="0">
                <a:solidFill>
                  <a:schemeClr val="tx1"/>
                </a:solidFill>
              </a:rPr>
              <a:t>      </a:t>
            </a:r>
            <a:r>
              <a:rPr lang="en-CA" altLang="en-US" sz="1200" u="sng" dirty="0">
                <a:solidFill>
                  <a:schemeClr val="tx1"/>
                </a:solidFill>
              </a:rPr>
              <a:t>Existing Systems</a:t>
            </a:r>
            <a:r>
              <a:rPr lang="en-CA" altLang="en-US" sz="1200" dirty="0">
                <a:solidFill>
                  <a:srgbClr val="969696"/>
                </a:solidFill>
              </a:rPr>
              <a:t>      Interviews      Questionnaires      Brainstorming      Prototyping      Use Cases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93B28670-BA89-4E0C-9E98-3AAC6C7C5F77}" type="slidenum">
              <a:rPr lang="en-CA" altLang="en-US" sz="1200" smtClean="0"/>
              <a:pPr>
                <a:lnSpc>
                  <a:spcPct val="100000"/>
                </a:lnSpc>
                <a:spcBef>
                  <a:spcPct val="0"/>
                </a:spcBef>
                <a:buClrTx/>
                <a:buSzTx/>
                <a:buFontTx/>
                <a:buNone/>
              </a:pPr>
              <a:t>65</a:t>
            </a:fld>
            <a:endParaRPr lang="en-CA" altLang="en-US" sz="1200"/>
          </a:p>
        </p:txBody>
      </p:sp>
      <p:sp>
        <p:nvSpPr>
          <p:cNvPr id="17411" name="Rectangle 5"/>
          <p:cNvSpPr>
            <a:spLocks noGrp="1" noChangeArrowheads="1"/>
          </p:cNvSpPr>
          <p:nvPr>
            <p:ph type="title"/>
          </p:nvPr>
        </p:nvSpPr>
        <p:spPr/>
        <p:txBody>
          <a:bodyPr/>
          <a:lstStyle/>
          <a:p>
            <a:pPr eaLnBrk="1" hangingPunct="1"/>
            <a:r>
              <a:rPr lang="en-CA" altLang="en-US"/>
              <a:t>Ethnography – Example</a:t>
            </a:r>
          </a:p>
        </p:txBody>
      </p:sp>
      <p:sp>
        <p:nvSpPr>
          <p:cNvPr id="17412" name="Rectangle 6"/>
          <p:cNvSpPr>
            <a:spLocks noGrp="1" noChangeArrowheads="1"/>
          </p:cNvSpPr>
          <p:nvPr>
            <p:ph type="body" idx="1"/>
          </p:nvPr>
        </p:nvSpPr>
        <p:spPr>
          <a:xfrm>
            <a:off x="117475" y="927099"/>
            <a:ext cx="8907463" cy="5724221"/>
          </a:xfrm>
        </p:spPr>
        <p:txBody>
          <a:bodyPr/>
          <a:lstStyle/>
          <a:p>
            <a:pPr eaLnBrk="1" hangingPunct="1"/>
            <a:r>
              <a:rPr lang="en-CA" altLang="en-US" dirty="0" err="1"/>
              <a:t>Sommerville</a:t>
            </a:r>
            <a:r>
              <a:rPr lang="en-CA" altLang="en-US" dirty="0"/>
              <a:t> et al. were involved in a project where they had to elicit the requirements of an air traffic control system</a:t>
            </a:r>
          </a:p>
          <a:p>
            <a:pPr eaLnBrk="1" hangingPunct="1"/>
            <a:r>
              <a:rPr lang="en-CA" altLang="en-US" dirty="0"/>
              <a:t>They observed the air traffic controllers in action with the existing system</a:t>
            </a:r>
          </a:p>
          <a:p>
            <a:pPr eaLnBrk="1" hangingPunct="1"/>
            <a:r>
              <a:rPr lang="en-CA" altLang="en-US" dirty="0"/>
              <a:t>Surprising observations</a:t>
            </a:r>
          </a:p>
          <a:p>
            <a:pPr lvl="1" eaLnBrk="1" hangingPunct="1"/>
            <a:r>
              <a:rPr lang="en-CA" altLang="en-US" dirty="0"/>
              <a:t>Controllers often put aircrafts on potentially conflicting headings with the intention of fixing them later</a:t>
            </a:r>
          </a:p>
          <a:p>
            <a:pPr lvl="1" eaLnBrk="1" hangingPunct="1"/>
            <a:r>
              <a:rPr lang="en-CA" altLang="en-US" dirty="0"/>
              <a:t>System generates an audible alarm when there is a possible conflict</a:t>
            </a:r>
          </a:p>
          <a:p>
            <a:pPr lvl="1" eaLnBrk="1" hangingPunct="1"/>
            <a:r>
              <a:rPr lang="en-CA" altLang="en-US" dirty="0"/>
              <a:t>The controllers close the alarms because they are annoyed by the constant warnings</a:t>
            </a:r>
          </a:p>
          <a:p>
            <a:pPr eaLnBrk="1" hangingPunct="1"/>
            <a:r>
              <a:rPr lang="en-CA" altLang="en-US" dirty="0"/>
              <a:t>Incorrect conclusion</a:t>
            </a:r>
          </a:p>
          <a:p>
            <a:pPr lvl="1" eaLnBrk="1" hangingPunct="1"/>
            <a:r>
              <a:rPr lang="en-CA" altLang="en-US" dirty="0"/>
              <a:t>The controllers do not like audible alarms because they close them</a:t>
            </a:r>
          </a:p>
          <a:p>
            <a:pPr eaLnBrk="1" hangingPunct="1"/>
            <a:r>
              <a:rPr lang="en-CA" altLang="en-US" dirty="0"/>
              <a:t>More accurate observation</a:t>
            </a:r>
          </a:p>
          <a:p>
            <a:pPr lvl="1" eaLnBrk="1" hangingPunct="1"/>
            <a:r>
              <a:rPr lang="en-CA" altLang="en-US" dirty="0"/>
              <a:t>The controllers do not like being treated like idiots!</a:t>
            </a:r>
          </a:p>
          <a:p>
            <a:pPr lvl="1" eaLnBrk="1" hangingPunct="1"/>
            <a:r>
              <a:rPr lang="en-CA" altLang="en-US" dirty="0"/>
              <a:t>Need to minimize </a:t>
            </a:r>
            <a:r>
              <a:rPr lang="en-CA" altLang="en-US" b="1" dirty="0"/>
              <a:t>false alarms </a:t>
            </a:r>
            <a:r>
              <a:rPr lang="en-CA" altLang="en-US" dirty="0"/>
              <a:t>(more generally: </a:t>
            </a:r>
            <a:r>
              <a:rPr lang="en-CA" altLang="en-US" i="1" dirty="0"/>
              <a:t>false positives</a:t>
            </a:r>
            <a:r>
              <a:rPr lang="en-CA" altLang="en-US" dirty="0"/>
              <a:t>)</a:t>
            </a:r>
          </a:p>
        </p:txBody>
      </p:sp>
      <p:sp>
        <p:nvSpPr>
          <p:cNvPr id="17413" name="Text Box 7"/>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a:t>
            </a:r>
            <a:r>
              <a:rPr lang="en-CA" altLang="en-US" sz="1200" dirty="0">
                <a:solidFill>
                  <a:schemeClr val="tx1"/>
                </a:solidFill>
              </a:rPr>
              <a:t>      </a:t>
            </a:r>
            <a:r>
              <a:rPr lang="en-CA" altLang="en-US" sz="1200" u="sng" dirty="0">
                <a:solidFill>
                  <a:schemeClr val="tx1"/>
                </a:solidFill>
              </a:rPr>
              <a:t>Existing Systems</a:t>
            </a:r>
            <a:r>
              <a:rPr lang="en-CA" altLang="en-US" sz="1200" dirty="0">
                <a:solidFill>
                  <a:srgbClr val="969696"/>
                </a:solidFill>
              </a:rPr>
              <a:t>      Interviews      Questionnaires      Brainstorming      Prototyping      Use Cases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1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41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41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1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4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36525" y="1543858"/>
            <a:ext cx="8872538" cy="1143000"/>
          </a:xfrm>
        </p:spPr>
        <p:txBody>
          <a:bodyPr/>
          <a:lstStyle/>
          <a:p>
            <a:pPr eaLnBrk="1" hangingPunct="1"/>
            <a:r>
              <a:rPr lang="en-CA" altLang="en-US"/>
              <a:t>Interviews</a:t>
            </a:r>
            <a:endParaRPr lang="en-US" altLang="en-US"/>
          </a:p>
        </p:txBody>
      </p:sp>
      <p:pic>
        <p:nvPicPr>
          <p:cNvPr id="3" name="Picture 6" descr="http://www.umsl.edu/%7Esauterv/analysis/graphics/comics/questionnaires/interview.05071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661" y="2929002"/>
            <a:ext cx="7540336" cy="320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5C46AAA0-38EE-47DA-933D-08C99A3311B0}" type="slidenum">
              <a:rPr lang="en-CA" altLang="en-US" sz="1200" smtClean="0"/>
              <a:pPr>
                <a:lnSpc>
                  <a:spcPct val="100000"/>
                </a:lnSpc>
                <a:spcBef>
                  <a:spcPct val="0"/>
                </a:spcBef>
                <a:buClrTx/>
                <a:buSzTx/>
                <a:buFontTx/>
                <a:buNone/>
              </a:pPr>
              <a:t>67</a:t>
            </a:fld>
            <a:endParaRPr lang="en-CA" altLang="en-US" sz="1200"/>
          </a:p>
        </p:txBody>
      </p:sp>
      <p:sp>
        <p:nvSpPr>
          <p:cNvPr id="20483" name="Rectangle 4"/>
          <p:cNvSpPr>
            <a:spLocks noGrp="1" noChangeArrowheads="1"/>
          </p:cNvSpPr>
          <p:nvPr>
            <p:ph type="title"/>
          </p:nvPr>
        </p:nvSpPr>
        <p:spPr/>
        <p:txBody>
          <a:bodyPr/>
          <a:lstStyle/>
          <a:p>
            <a:pPr eaLnBrk="1" hangingPunct="1"/>
            <a:r>
              <a:rPr lang="en-CA" altLang="en-US"/>
              <a:t>Interviews (1)</a:t>
            </a:r>
          </a:p>
        </p:txBody>
      </p:sp>
      <p:sp>
        <p:nvSpPr>
          <p:cNvPr id="20484" name="Rectangle 5"/>
          <p:cNvSpPr>
            <a:spLocks noGrp="1" noChangeArrowheads="1"/>
          </p:cNvSpPr>
          <p:nvPr>
            <p:ph type="body" idx="1"/>
          </p:nvPr>
        </p:nvSpPr>
        <p:spPr/>
        <p:txBody>
          <a:bodyPr/>
          <a:lstStyle/>
          <a:p>
            <a:pPr eaLnBrk="1" hangingPunct="1"/>
            <a:r>
              <a:rPr lang="en-CA" altLang="en-US" dirty="0"/>
              <a:t>Requires preparation and good communication management</a:t>
            </a:r>
          </a:p>
          <a:p>
            <a:pPr lvl="1" eaLnBrk="1" hangingPunct="1"/>
            <a:r>
              <a:rPr lang="en-CA" altLang="en-US" dirty="0"/>
              <a:t>Achieve interview objectives without preventing the exploration of promising leads</a:t>
            </a:r>
          </a:p>
          <a:p>
            <a:pPr eaLnBrk="1" hangingPunct="1"/>
            <a:endParaRPr lang="en-CA" altLang="en-US" dirty="0"/>
          </a:p>
          <a:p>
            <a:pPr eaLnBrk="1" hangingPunct="1"/>
            <a:r>
              <a:rPr lang="en-CA" altLang="en-US" dirty="0"/>
              <a:t>Interview as </a:t>
            </a:r>
            <a:r>
              <a:rPr lang="en-CA" altLang="en-US" dirty="0">
                <a:solidFill>
                  <a:srgbClr val="FF0000"/>
                </a:solidFill>
              </a:rPr>
              <a:t>many</a:t>
            </a:r>
            <a:r>
              <a:rPr lang="en-CA" altLang="en-US" dirty="0"/>
              <a:t> stakeholders as possible </a:t>
            </a:r>
          </a:p>
          <a:p>
            <a:pPr lvl="1" eaLnBrk="1" hangingPunct="1"/>
            <a:r>
              <a:rPr lang="en-CA" altLang="en-US" dirty="0"/>
              <a:t>Not just clients and users… DIFFERENT TYPES!</a:t>
            </a:r>
          </a:p>
          <a:p>
            <a:pPr eaLnBrk="1" hangingPunct="1"/>
            <a:endParaRPr lang="en-CA" altLang="en-US" dirty="0"/>
          </a:p>
          <a:p>
            <a:pPr eaLnBrk="1" hangingPunct="1"/>
            <a:r>
              <a:rPr lang="en-CA" altLang="en-US" dirty="0"/>
              <a:t>Ask </a:t>
            </a:r>
            <a:r>
              <a:rPr lang="en-CA" altLang="en-US" dirty="0">
                <a:solidFill>
                  <a:srgbClr val="FF0000"/>
                </a:solidFill>
              </a:rPr>
              <a:t>problem-oriented</a:t>
            </a:r>
            <a:r>
              <a:rPr lang="en-CA" altLang="en-US" dirty="0"/>
              <a:t> questions</a:t>
            </a:r>
          </a:p>
          <a:p>
            <a:pPr lvl="1" eaLnBrk="1" hangingPunct="1"/>
            <a:r>
              <a:rPr lang="en-CA" altLang="en-US" dirty="0"/>
              <a:t>Ask about specific details, but…</a:t>
            </a:r>
          </a:p>
          <a:p>
            <a:pPr lvl="1" eaLnBrk="1" hangingPunct="1"/>
            <a:r>
              <a:rPr lang="en-CA" altLang="en-US" dirty="0"/>
              <a:t>Detailed and solution-specific questions may miss the stakeholder’s real requirements. Example:</a:t>
            </a:r>
          </a:p>
          <a:p>
            <a:pPr lvl="2" eaLnBrk="1" hangingPunct="1"/>
            <a:r>
              <a:rPr lang="en-CA" altLang="en-US" dirty="0"/>
              <a:t>Would you like Word 2016, Excel 2016 or both?</a:t>
            </a:r>
          </a:p>
          <a:p>
            <a:pPr lvl="2" eaLnBrk="1" hangingPunct="1">
              <a:buFontTx/>
              <a:buNone/>
            </a:pPr>
            <a:r>
              <a:rPr lang="en-CA" altLang="en-US" dirty="0"/>
              <a:t>				vs.</a:t>
            </a:r>
          </a:p>
          <a:p>
            <a:pPr lvl="2" eaLnBrk="1" hangingPunct="1"/>
            <a:r>
              <a:rPr lang="en-CA" altLang="en-US" dirty="0"/>
              <a:t>Would you like to do word processing, computations, or both?</a:t>
            </a:r>
          </a:p>
        </p:txBody>
      </p:sp>
      <p:sp>
        <p:nvSpPr>
          <p:cNvPr id="20485"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a:t>
            </a:r>
            <a:r>
              <a:rPr lang="en-CA" altLang="en-US" sz="1200" u="sng" dirty="0">
                <a:solidFill>
                  <a:schemeClr val="tx1"/>
                </a:solidFill>
              </a:rPr>
              <a:t>Interviews</a:t>
            </a:r>
            <a:r>
              <a:rPr lang="en-CA" altLang="en-US" sz="1200" dirty="0">
                <a:solidFill>
                  <a:srgbClr val="969696"/>
                </a:solidFill>
              </a:rPr>
              <a:t>      Questionnaires      Brainstorming      Prototyping      Use Cases</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p:nvPr>
        </p:nvSpPr>
        <p:spPr/>
        <p:txBody>
          <a:bodyPr/>
          <a:lstStyle/>
          <a:p>
            <a:pPr eaLnBrk="1" hangingPunct="1"/>
            <a:r>
              <a:rPr lang="en-CA" altLang="en-US"/>
              <a:t>Interviews – Objectives and </a:t>
            </a:r>
            <a:r>
              <a:rPr lang="en-US" altLang="en-US"/>
              <a:t>Process</a:t>
            </a:r>
            <a:r>
              <a:rPr lang="en-CA" altLang="en-US"/>
              <a:t> (2)</a:t>
            </a:r>
          </a:p>
        </p:txBody>
      </p:sp>
      <p:sp>
        <p:nvSpPr>
          <p:cNvPr id="1253381" name="Rectangle 5"/>
          <p:cNvSpPr>
            <a:spLocks noGrp="1" noChangeArrowheads="1"/>
          </p:cNvSpPr>
          <p:nvPr>
            <p:ph type="body" idx="1"/>
          </p:nvPr>
        </p:nvSpPr>
        <p:spPr/>
        <p:txBody>
          <a:bodyPr/>
          <a:lstStyle/>
          <a:p>
            <a:pPr eaLnBrk="1" hangingPunct="1"/>
            <a:r>
              <a:rPr lang="en-CA" altLang="en-US"/>
              <a:t>Three main objectives:</a:t>
            </a:r>
          </a:p>
          <a:p>
            <a:pPr lvl="1" eaLnBrk="1" hangingPunct="1"/>
            <a:r>
              <a:rPr lang="en-CA" altLang="en-US">
                <a:solidFill>
                  <a:srgbClr val="FF0000"/>
                </a:solidFill>
              </a:rPr>
              <a:t>Record</a:t>
            </a:r>
            <a:r>
              <a:rPr lang="en-CA" altLang="en-US"/>
              <a:t> information to be used as input to requirements analysis and modeling</a:t>
            </a:r>
          </a:p>
          <a:p>
            <a:pPr lvl="1" eaLnBrk="1" hangingPunct="1"/>
            <a:r>
              <a:rPr lang="en-CA" altLang="en-US">
                <a:solidFill>
                  <a:srgbClr val="FF0000"/>
                </a:solidFill>
              </a:rPr>
              <a:t>Discover</a:t>
            </a:r>
            <a:r>
              <a:rPr lang="en-CA" altLang="en-US"/>
              <a:t> information  from interviewee accurately and efficiently</a:t>
            </a:r>
          </a:p>
          <a:p>
            <a:pPr lvl="1" eaLnBrk="1" hangingPunct="1"/>
            <a:r>
              <a:rPr lang="en-CA" altLang="en-US">
                <a:solidFill>
                  <a:srgbClr val="FF0000"/>
                </a:solidFill>
              </a:rPr>
              <a:t>Reassure</a:t>
            </a:r>
            <a:r>
              <a:rPr lang="en-CA" altLang="en-US"/>
              <a:t> interviewee that his/her understanding of the topic has been explored, listened to, and valued</a:t>
            </a:r>
          </a:p>
          <a:p>
            <a:pPr eaLnBrk="1" hangingPunct="1"/>
            <a:endParaRPr lang="en-CA" altLang="en-US"/>
          </a:p>
          <a:p>
            <a:pPr eaLnBrk="1" hangingPunct="1"/>
            <a:r>
              <a:rPr lang="en-CA" altLang="en-US"/>
              <a:t>Process consists of four important steps:</a:t>
            </a:r>
          </a:p>
          <a:p>
            <a:pPr lvl="1" eaLnBrk="1" hangingPunct="1"/>
            <a:r>
              <a:rPr lang="en-CA" altLang="en-US"/>
              <a:t>Planning and preparation</a:t>
            </a:r>
          </a:p>
          <a:p>
            <a:pPr lvl="1" eaLnBrk="1" hangingPunct="1"/>
            <a:r>
              <a:rPr lang="en-CA" altLang="en-US"/>
              <a:t>Interview session</a:t>
            </a:r>
          </a:p>
          <a:p>
            <a:pPr lvl="1" eaLnBrk="1" hangingPunct="1"/>
            <a:r>
              <a:rPr lang="en-CA" altLang="en-US"/>
              <a:t>Consolidation of information</a:t>
            </a:r>
          </a:p>
          <a:p>
            <a:pPr lvl="1" eaLnBrk="1" hangingPunct="1"/>
            <a:r>
              <a:rPr lang="en-CA" altLang="en-US"/>
              <a:t>Follow-up</a:t>
            </a:r>
          </a:p>
          <a:p>
            <a:pPr eaLnBrk="1" hangingPunct="1"/>
            <a:endParaRPr lang="en-CA" altLang="en-US"/>
          </a:p>
          <a:p>
            <a:pPr eaLnBrk="1" hangingPunct="1"/>
            <a:r>
              <a:rPr lang="en-CA" altLang="en-US"/>
              <a:t>Many strategies for questioning</a:t>
            </a:r>
          </a:p>
        </p:txBody>
      </p:sp>
      <p:sp>
        <p:nvSpPr>
          <p:cNvPr id="21508"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a:t>
            </a:r>
            <a:r>
              <a:rPr lang="en-CA" altLang="en-US" sz="1200" u="sng" dirty="0">
                <a:solidFill>
                  <a:schemeClr val="tx1"/>
                </a:solidFill>
              </a:rPr>
              <a:t>Interviews</a:t>
            </a:r>
            <a:r>
              <a:rPr lang="en-CA" altLang="en-US" sz="1200" dirty="0">
                <a:solidFill>
                  <a:srgbClr val="969696"/>
                </a:solidFill>
              </a:rPr>
              <a:t>      Questionnaires      Brainstorming      Prototyping      Use Cases</a:t>
            </a:r>
          </a:p>
        </p:txBody>
      </p:sp>
      <p:sp>
        <p:nvSpPr>
          <p:cNvPr id="21509"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655D9229-94BE-4FE7-9D0E-EDFCAF6E2D7F}" type="slidenum">
              <a:rPr lang="en-CA" altLang="en-US" sz="1200" smtClean="0"/>
              <a:pPr>
                <a:lnSpc>
                  <a:spcPct val="100000"/>
                </a:lnSpc>
                <a:spcBef>
                  <a:spcPct val="0"/>
                </a:spcBef>
                <a:buClrTx/>
                <a:buSzTx/>
                <a:buFontTx/>
                <a:buNone/>
              </a:pPr>
              <a:t>68</a:t>
            </a:fld>
            <a:endParaRPr lang="en-CA" altLang="en-US" sz="120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3381">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53381">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53381">
                                            <p:txEl>
                                              <p:pRg st="7" end="7"/>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53381">
                                            <p:txEl>
                                              <p:pRg st="8" end="8"/>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53381">
                                            <p:txEl>
                                              <p:pRg st="9" end="9"/>
                                            </p:txEl>
                                          </p:spTgt>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25338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3381"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p:txBody>
          <a:bodyPr/>
          <a:lstStyle/>
          <a:p>
            <a:pPr eaLnBrk="1" hangingPunct="1"/>
            <a:r>
              <a:rPr lang="en-CA" altLang="en-US"/>
              <a:t>Interviews – Planning and Preparation</a:t>
            </a:r>
          </a:p>
        </p:txBody>
      </p:sp>
      <p:sp>
        <p:nvSpPr>
          <p:cNvPr id="22531" name="Rectangle 5"/>
          <p:cNvSpPr>
            <a:spLocks noGrp="1" noChangeArrowheads="1"/>
          </p:cNvSpPr>
          <p:nvPr>
            <p:ph type="body" idx="1"/>
          </p:nvPr>
        </p:nvSpPr>
        <p:spPr/>
        <p:txBody>
          <a:bodyPr/>
          <a:lstStyle/>
          <a:p>
            <a:pPr eaLnBrk="1" hangingPunct="1"/>
            <a:r>
              <a:rPr lang="en-CA" altLang="en-US"/>
              <a:t>Important to plan and prepare interviews</a:t>
            </a:r>
          </a:p>
          <a:p>
            <a:pPr lvl="1" eaLnBrk="1" hangingPunct="1"/>
            <a:r>
              <a:rPr lang="en-CA" altLang="en-US"/>
              <a:t>Set goals and objectives for the interview</a:t>
            </a:r>
          </a:p>
          <a:p>
            <a:pPr lvl="1" eaLnBrk="1" hangingPunct="1"/>
            <a:r>
              <a:rPr lang="en-CA" altLang="en-US"/>
              <a:t>Acquire background knowledge of the subject matter to conduct an effective interview</a:t>
            </a:r>
          </a:p>
          <a:p>
            <a:pPr lvl="2" eaLnBrk="1" hangingPunct="1"/>
            <a:r>
              <a:rPr lang="en-CA" altLang="en-US"/>
              <a:t>About the domain (vocabulary, problems...) but also about the interviewee (work tasks, attitude...)</a:t>
            </a:r>
          </a:p>
          <a:p>
            <a:pPr lvl="1" eaLnBrk="1" hangingPunct="1"/>
            <a:r>
              <a:rPr lang="en-CA" altLang="en-US"/>
              <a:t>Prepare questions in advance, by subject</a:t>
            </a:r>
          </a:p>
          <a:p>
            <a:pPr lvl="1" eaLnBrk="1" hangingPunct="1"/>
            <a:r>
              <a:rPr lang="en-CA" altLang="en-US"/>
              <a:t>Organize the environment for conducting an effective interview</a:t>
            </a:r>
          </a:p>
          <a:p>
            <a:pPr lvl="2" eaLnBrk="1" hangingPunct="1"/>
            <a:r>
              <a:rPr lang="en-CA" altLang="en-US"/>
              <a:t>Determine how the elicitation notes will be taken (manually, audio, video, by whom…)</a:t>
            </a:r>
          </a:p>
        </p:txBody>
      </p:sp>
      <p:sp>
        <p:nvSpPr>
          <p:cNvPr id="22532"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a:t>
            </a:r>
            <a:r>
              <a:rPr lang="en-CA" altLang="en-US" sz="1200" u="sng" dirty="0">
                <a:solidFill>
                  <a:schemeClr val="tx1"/>
                </a:solidFill>
              </a:rPr>
              <a:t>Interviews</a:t>
            </a:r>
            <a:r>
              <a:rPr lang="en-CA" altLang="en-US" sz="1200" dirty="0">
                <a:solidFill>
                  <a:srgbClr val="969696"/>
                </a:solidFill>
              </a:rPr>
              <a:t>      Questionnaires      Brainstorming      Prototyping      Use Cases</a:t>
            </a:r>
          </a:p>
        </p:txBody>
      </p:sp>
      <p:sp>
        <p:nvSpPr>
          <p:cNvPr id="22533"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772471A6-1010-466F-8ED9-BD9AD16FF9BE}" type="slidenum">
              <a:rPr lang="en-CA" altLang="en-US" sz="1200" smtClean="0"/>
              <a:pPr>
                <a:lnSpc>
                  <a:spcPct val="100000"/>
                </a:lnSpc>
                <a:spcBef>
                  <a:spcPct val="0"/>
                </a:spcBef>
                <a:buClrTx/>
                <a:buSzTx/>
                <a:buFontTx/>
                <a:buNone/>
              </a:pPr>
              <a:t>69</a:t>
            </a:fld>
            <a:endParaRPr lang="en-CA" altLang="en-US" sz="120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a:lnSpc>
                <a:spcPct val="100000"/>
              </a:lnSpc>
              <a:spcBef>
                <a:spcPct val="0"/>
              </a:spcBef>
              <a:buClrTx/>
              <a:buSzTx/>
              <a:buFontTx/>
              <a:buNone/>
            </a:pPr>
            <a:fld id="{828B37F9-2F85-4370-BC5C-60E7C2639BFA}" type="slidenum">
              <a:rPr lang="en-CA" altLang="en-US" sz="1200" smtClean="0"/>
              <a:pPr>
                <a:lnSpc>
                  <a:spcPct val="100000"/>
                </a:lnSpc>
                <a:spcBef>
                  <a:spcPct val="0"/>
                </a:spcBef>
                <a:buClrTx/>
                <a:buSzTx/>
                <a:buFontTx/>
                <a:buNone/>
              </a:pPr>
              <a:t>7</a:t>
            </a:fld>
            <a:endParaRPr lang="en-CA" altLang="en-US" sz="1200"/>
          </a:p>
        </p:txBody>
      </p:sp>
      <p:sp>
        <p:nvSpPr>
          <p:cNvPr id="9219" name="Rectangle 2"/>
          <p:cNvSpPr>
            <a:spLocks noGrp="1" noChangeArrowheads="1"/>
          </p:cNvSpPr>
          <p:nvPr>
            <p:ph type="title"/>
          </p:nvPr>
        </p:nvSpPr>
        <p:spPr/>
        <p:txBody>
          <a:bodyPr/>
          <a:lstStyle/>
          <a:p>
            <a:pPr eaLnBrk="1" hangingPunct="1"/>
            <a:r>
              <a:rPr lang="en-CA" altLang="en-US"/>
              <a:t>Elicitation Risks and Challenges (1)</a:t>
            </a:r>
          </a:p>
        </p:txBody>
      </p:sp>
      <p:sp>
        <p:nvSpPr>
          <p:cNvPr id="1311747" name="Rectangle 3"/>
          <p:cNvSpPr>
            <a:spLocks noGrp="1" noChangeArrowheads="1"/>
          </p:cNvSpPr>
          <p:nvPr>
            <p:ph type="body" idx="1"/>
          </p:nvPr>
        </p:nvSpPr>
        <p:spPr/>
        <p:txBody>
          <a:bodyPr/>
          <a:lstStyle/>
          <a:p>
            <a:pPr eaLnBrk="1" hangingPunct="1"/>
            <a:r>
              <a:rPr lang="en-CA" altLang="en-US"/>
              <a:t>Problems of </a:t>
            </a:r>
            <a:r>
              <a:rPr lang="en-CA" altLang="en-US">
                <a:solidFill>
                  <a:srgbClr val="FF0000"/>
                </a:solidFill>
              </a:rPr>
              <a:t>scope</a:t>
            </a:r>
          </a:p>
          <a:p>
            <a:pPr lvl="1" eaLnBrk="1" hangingPunct="1"/>
            <a:r>
              <a:rPr lang="en-CA" altLang="en-US"/>
              <a:t>System boundaries inadequately defined or defined too soon</a:t>
            </a:r>
          </a:p>
          <a:p>
            <a:pPr lvl="1" eaLnBrk="1" hangingPunct="1"/>
            <a:r>
              <a:rPr lang="en-CA" altLang="en-US"/>
              <a:t>Unnecessary technical details</a:t>
            </a:r>
          </a:p>
          <a:p>
            <a:pPr eaLnBrk="1" hangingPunct="1"/>
            <a:r>
              <a:rPr lang="en-CA" altLang="en-US"/>
              <a:t>Problems of </a:t>
            </a:r>
            <a:r>
              <a:rPr lang="en-CA" altLang="en-US">
                <a:solidFill>
                  <a:srgbClr val="FF0000"/>
                </a:solidFill>
              </a:rPr>
              <a:t>understanding</a:t>
            </a:r>
            <a:endParaRPr lang="en-CA" altLang="en-US"/>
          </a:p>
          <a:p>
            <a:pPr lvl="1" eaLnBrk="1" hangingPunct="1"/>
            <a:r>
              <a:rPr lang="en-CA" altLang="en-US"/>
              <a:t>Stakeholder not sure of what is needed</a:t>
            </a:r>
          </a:p>
          <a:p>
            <a:pPr lvl="1" eaLnBrk="1" hangingPunct="1"/>
            <a:r>
              <a:rPr lang="en-CA" altLang="en-US"/>
              <a:t>Stakeholder has trouble communicating needs</a:t>
            </a:r>
          </a:p>
          <a:p>
            <a:pPr lvl="1" eaLnBrk="1" hangingPunct="1"/>
            <a:r>
              <a:rPr lang="en-CA" altLang="en-US"/>
              <a:t>Stakeholder does not understand capabilities and limitation of computing environment</a:t>
            </a:r>
          </a:p>
          <a:p>
            <a:pPr lvl="2" eaLnBrk="1" hangingPunct="1"/>
            <a:r>
              <a:rPr lang="en-CA" altLang="en-US"/>
              <a:t>Requirements limited by what stakeholders </a:t>
            </a:r>
            <a:r>
              <a:rPr lang="en-CA" altLang="en-US" i="1"/>
              <a:t>think</a:t>
            </a:r>
            <a:r>
              <a:rPr lang="en-CA" altLang="en-US"/>
              <a:t> is possible</a:t>
            </a:r>
          </a:p>
          <a:p>
            <a:pPr lvl="1" eaLnBrk="1" hangingPunct="1"/>
            <a:r>
              <a:rPr lang="en-CA" altLang="en-US"/>
              <a:t>Stakeholder does not have full understanding of domain</a:t>
            </a:r>
          </a:p>
          <a:p>
            <a:pPr lvl="1" eaLnBrk="1" hangingPunct="1"/>
            <a:r>
              <a:rPr lang="en-CA" altLang="en-US"/>
              <a:t>Stakeholders state conflicting requirements</a:t>
            </a:r>
          </a:p>
          <a:p>
            <a:pPr lvl="2" eaLnBrk="1" hangingPunct="1"/>
            <a:r>
              <a:rPr lang="en-CA" altLang="en-US"/>
              <a:t>Hard to detect, negotiate, and prioritize</a:t>
            </a:r>
          </a:p>
          <a:p>
            <a:pPr eaLnBrk="1" hangingPunct="1"/>
            <a:r>
              <a:rPr lang="en-CA" altLang="en-US"/>
              <a:t>Problems of </a:t>
            </a:r>
            <a:r>
              <a:rPr lang="en-CA" altLang="en-US">
                <a:solidFill>
                  <a:srgbClr val="FF0000"/>
                </a:solidFill>
              </a:rPr>
              <a:t>volatility</a:t>
            </a:r>
          </a:p>
          <a:p>
            <a:pPr lvl="1" eaLnBrk="1" hangingPunct="1"/>
            <a:r>
              <a:rPr lang="en-CA" altLang="en-US"/>
              <a:t>Stakeholders will not commit to a set of written requirements</a:t>
            </a:r>
          </a:p>
        </p:txBody>
      </p:sp>
      <p:sp>
        <p:nvSpPr>
          <p:cNvPr id="9221" name="Text Box 5"/>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u="sng">
                <a:solidFill>
                  <a:schemeClr val="tx1"/>
                </a:solidFill>
              </a:rPr>
              <a:t>Goals, Risks, and Challenges</a:t>
            </a:r>
            <a:r>
              <a:rPr lang="en-CA" altLang="en-US" sz="1200">
                <a:solidFill>
                  <a:schemeClr val="tx1"/>
                </a:solidFill>
              </a:rPr>
              <a:t>             </a:t>
            </a:r>
            <a:r>
              <a:rPr lang="en-CA" altLang="en-US" sz="1200">
                <a:solidFill>
                  <a:srgbClr val="969696"/>
                </a:solidFill>
              </a:rPr>
              <a:t>Sources of Requirements             Requirements Elicitation Tasks             Elicitation Problems</a:t>
            </a:r>
          </a:p>
        </p:txBody>
      </p:sp>
    </p:spTree>
    <p:extLst>
      <p:ext uri="{BB962C8B-B14F-4D97-AF65-F5344CB8AC3E}">
        <p14:creationId xmlns:p14="http://schemas.microsoft.com/office/powerpoint/2010/main" val="624940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117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1174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1174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1174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1174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1174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1174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1174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1174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1174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1174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11747">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1174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C1A0E0D2-96F1-4B84-A8CF-D4C9701B0680}" type="slidenum">
              <a:rPr lang="en-CA" altLang="en-US" sz="1200" smtClean="0"/>
              <a:pPr>
                <a:lnSpc>
                  <a:spcPct val="100000"/>
                </a:lnSpc>
                <a:spcBef>
                  <a:spcPct val="0"/>
                </a:spcBef>
                <a:buClrTx/>
                <a:buSzTx/>
                <a:buFontTx/>
                <a:buNone/>
              </a:pPr>
              <a:t>70</a:t>
            </a:fld>
            <a:endParaRPr lang="en-CA" altLang="en-US" sz="1200"/>
          </a:p>
        </p:txBody>
      </p:sp>
      <p:sp>
        <p:nvSpPr>
          <p:cNvPr id="23555" name="Rectangle 6"/>
          <p:cNvSpPr>
            <a:spLocks noGrp="1" noChangeArrowheads="1"/>
          </p:cNvSpPr>
          <p:nvPr>
            <p:ph type="title"/>
          </p:nvPr>
        </p:nvSpPr>
        <p:spPr/>
        <p:txBody>
          <a:bodyPr/>
          <a:lstStyle/>
          <a:p>
            <a:pPr eaLnBrk="1" hangingPunct="1"/>
            <a:r>
              <a:rPr lang="en-CA" altLang="en-US"/>
              <a:t>Interviews – Session</a:t>
            </a:r>
          </a:p>
        </p:txBody>
      </p:sp>
      <p:sp>
        <p:nvSpPr>
          <p:cNvPr id="23556" name="Rectangle 7"/>
          <p:cNvSpPr>
            <a:spLocks noGrp="1" noChangeArrowheads="1"/>
          </p:cNvSpPr>
          <p:nvPr>
            <p:ph type="body" idx="1"/>
          </p:nvPr>
        </p:nvSpPr>
        <p:spPr/>
        <p:txBody>
          <a:bodyPr/>
          <a:lstStyle/>
          <a:p>
            <a:pPr eaLnBrk="1" hangingPunct="1"/>
            <a:r>
              <a:rPr lang="en-CA" altLang="en-US"/>
              <a:t>Make the interviewee comfortable and confident</a:t>
            </a:r>
          </a:p>
          <a:p>
            <a:pPr eaLnBrk="1" hangingPunct="1"/>
            <a:r>
              <a:rPr lang="en-CA" altLang="en-US"/>
              <a:t>Be polite and respectful!</a:t>
            </a:r>
          </a:p>
          <a:p>
            <a:pPr eaLnBrk="1" hangingPunct="1"/>
            <a:r>
              <a:rPr lang="en-CA" altLang="en-US"/>
              <a:t>Adjust to the interviewee</a:t>
            </a:r>
          </a:p>
          <a:p>
            <a:pPr lvl="1" eaLnBrk="1" hangingPunct="1"/>
            <a:r>
              <a:rPr lang="en-CA" altLang="en-US"/>
              <a:t>You have your goals – be persistent but flexible</a:t>
            </a:r>
          </a:p>
          <a:p>
            <a:pPr lvl="1" eaLnBrk="1" hangingPunct="1"/>
            <a:endParaRPr lang="en-CA" altLang="en-US"/>
          </a:p>
          <a:p>
            <a:pPr eaLnBrk="1" hangingPunct="1"/>
            <a:r>
              <a:rPr lang="en-CA" altLang="en-US"/>
              <a:t>Interview several people at once to create synergy</a:t>
            </a:r>
          </a:p>
          <a:p>
            <a:pPr eaLnBrk="1" hangingPunct="1"/>
            <a:endParaRPr lang="en-CA" altLang="en-US"/>
          </a:p>
          <a:p>
            <a:pPr eaLnBrk="1" hangingPunct="1"/>
            <a:r>
              <a:rPr lang="en-CA" altLang="en-US"/>
              <a:t>Try to detect political aspects as they may influence the said and the unsaid</a:t>
            </a:r>
          </a:p>
        </p:txBody>
      </p:sp>
      <p:sp>
        <p:nvSpPr>
          <p:cNvPr id="23557" name="Text Box 8"/>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a:t>
            </a:r>
            <a:r>
              <a:rPr lang="en-CA" altLang="en-US" sz="1200" u="sng" dirty="0">
                <a:solidFill>
                  <a:schemeClr val="tx1"/>
                </a:solidFill>
              </a:rPr>
              <a:t>Interviews</a:t>
            </a:r>
            <a:r>
              <a:rPr lang="en-CA" altLang="en-US" sz="1200" dirty="0">
                <a:solidFill>
                  <a:srgbClr val="969696"/>
                </a:solidFill>
              </a:rPr>
              <a:t>      Questionnaires      Brainstorming      Prototyping      Use Cases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D1FDD91C-F9A8-45D6-9AC5-FACC83DBF556}" type="slidenum">
              <a:rPr lang="en-CA" altLang="en-US" sz="1200" smtClean="0"/>
              <a:pPr>
                <a:lnSpc>
                  <a:spcPct val="100000"/>
                </a:lnSpc>
                <a:spcBef>
                  <a:spcPct val="0"/>
                </a:spcBef>
                <a:buClrTx/>
                <a:buSzTx/>
                <a:buFontTx/>
                <a:buNone/>
              </a:pPr>
              <a:t>71</a:t>
            </a:fld>
            <a:endParaRPr lang="en-CA" altLang="en-US" sz="1200"/>
          </a:p>
        </p:txBody>
      </p:sp>
      <p:sp>
        <p:nvSpPr>
          <p:cNvPr id="24579" name="Rectangle 4"/>
          <p:cNvSpPr>
            <a:spLocks noGrp="1" noChangeArrowheads="1"/>
          </p:cNvSpPr>
          <p:nvPr>
            <p:ph type="title"/>
          </p:nvPr>
        </p:nvSpPr>
        <p:spPr/>
        <p:txBody>
          <a:bodyPr/>
          <a:lstStyle/>
          <a:p>
            <a:pPr eaLnBrk="1" hangingPunct="1"/>
            <a:r>
              <a:rPr lang="en-CA" altLang="en-US"/>
              <a:t>Interviews – Elicitation Notes</a:t>
            </a:r>
          </a:p>
        </p:txBody>
      </p:sp>
      <p:sp>
        <p:nvSpPr>
          <p:cNvPr id="24580" name="Rectangle 5"/>
          <p:cNvSpPr>
            <a:spLocks noGrp="1" noChangeArrowheads="1"/>
          </p:cNvSpPr>
          <p:nvPr>
            <p:ph type="body" idx="1"/>
          </p:nvPr>
        </p:nvSpPr>
        <p:spPr/>
        <p:txBody>
          <a:bodyPr/>
          <a:lstStyle/>
          <a:p>
            <a:pPr eaLnBrk="1" hangingPunct="1"/>
            <a:r>
              <a:rPr lang="en-CA" altLang="en-US" dirty="0"/>
              <a:t>Revise and complete the elicitation notes after the interview</a:t>
            </a:r>
          </a:p>
          <a:p>
            <a:pPr lvl="1" eaLnBrk="1" hangingPunct="1"/>
            <a:r>
              <a:rPr lang="en-CA" altLang="en-US" dirty="0"/>
              <a:t>Needs to be done soon after because one forgets the details (and everything else)</a:t>
            </a:r>
          </a:p>
          <a:p>
            <a:pPr eaLnBrk="1" hangingPunct="1"/>
            <a:r>
              <a:rPr lang="en-CA" altLang="en-US" dirty="0"/>
              <a:t>Identify inconsistencies and address them in a follow-up interview or by </a:t>
            </a:r>
            <a:r>
              <a:rPr lang="en-CA" altLang="en-US" dirty="0">
                <a:solidFill>
                  <a:srgbClr val="FF0000"/>
                </a:solidFill>
              </a:rPr>
              <a:t>email</a:t>
            </a:r>
          </a:p>
          <a:p>
            <a:pPr eaLnBrk="1" hangingPunct="1"/>
            <a:r>
              <a:rPr lang="en-CA" altLang="en-US" dirty="0"/>
              <a:t>Keep all diagrams, charts, models created during the discussions</a:t>
            </a:r>
          </a:p>
          <a:p>
            <a:pPr eaLnBrk="1" hangingPunct="1"/>
            <a:r>
              <a:rPr lang="en-CA" altLang="en-US" dirty="0"/>
              <a:t>You are learning, so be precise</a:t>
            </a:r>
          </a:p>
          <a:p>
            <a:pPr lvl="1" eaLnBrk="1" hangingPunct="1"/>
            <a:r>
              <a:rPr lang="en-CA" altLang="en-US" dirty="0"/>
              <a:t>Pay attention to terminology</a:t>
            </a:r>
          </a:p>
          <a:p>
            <a:pPr lvl="1" eaLnBrk="1" hangingPunct="1"/>
            <a:r>
              <a:rPr lang="en-CA" altLang="en-US" dirty="0"/>
              <a:t>Use the interviewee’s terminology</a:t>
            </a:r>
          </a:p>
          <a:p>
            <a:pPr lvl="1" eaLnBrk="1" hangingPunct="1"/>
            <a:r>
              <a:rPr lang="en-CA" altLang="en-US" dirty="0"/>
              <a:t>Identify synonyms</a:t>
            </a:r>
          </a:p>
          <a:p>
            <a:pPr lvl="1" eaLnBrk="1" hangingPunct="1"/>
            <a:r>
              <a:rPr lang="en-CA" altLang="en-US" dirty="0"/>
              <a:t>Create a glossary if necessary</a:t>
            </a:r>
          </a:p>
          <a:p>
            <a:pPr eaLnBrk="1" hangingPunct="1"/>
            <a:r>
              <a:rPr lang="en-CA" altLang="en-US" dirty="0">
                <a:solidFill>
                  <a:srgbClr val="FF0000"/>
                </a:solidFill>
              </a:rPr>
              <a:t>Thank the participants </a:t>
            </a:r>
            <a:r>
              <a:rPr lang="en-CA" altLang="en-US" dirty="0"/>
              <a:t>(e.g., by email), and keep the door open to future interactions. Take the opportunity to ask 2-3 short clarification questions if appropriate.</a:t>
            </a:r>
          </a:p>
        </p:txBody>
      </p:sp>
      <p:sp>
        <p:nvSpPr>
          <p:cNvPr id="24581"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a:t>
            </a:r>
            <a:r>
              <a:rPr lang="en-CA" altLang="en-US" sz="1200" u="sng" dirty="0">
                <a:solidFill>
                  <a:schemeClr val="tx1"/>
                </a:solidFill>
              </a:rPr>
              <a:t>Interviews</a:t>
            </a:r>
            <a:r>
              <a:rPr lang="en-CA" altLang="en-US" sz="1200" dirty="0">
                <a:solidFill>
                  <a:srgbClr val="969696"/>
                </a:solidFill>
              </a:rPr>
              <a:t>      Questionnaires      Brainstorming      Prototyping      Use Cases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noChangeArrowheads="1"/>
          </p:cNvSpPr>
          <p:nvPr>
            <p:ph type="title"/>
          </p:nvPr>
        </p:nvSpPr>
        <p:spPr/>
        <p:txBody>
          <a:bodyPr/>
          <a:lstStyle/>
          <a:p>
            <a:pPr eaLnBrk="1" hangingPunct="1"/>
            <a:r>
              <a:rPr lang="en-CA" altLang="en-US"/>
              <a:t>Common Interviewing Mistakes (1)</a:t>
            </a:r>
          </a:p>
        </p:txBody>
      </p:sp>
      <p:sp>
        <p:nvSpPr>
          <p:cNvPr id="1261573" name="Rectangle 5"/>
          <p:cNvSpPr>
            <a:spLocks noGrp="1" noChangeArrowheads="1"/>
          </p:cNvSpPr>
          <p:nvPr>
            <p:ph type="body" idx="1"/>
          </p:nvPr>
        </p:nvSpPr>
        <p:spPr/>
        <p:txBody>
          <a:bodyPr/>
          <a:lstStyle/>
          <a:p>
            <a:pPr eaLnBrk="1" hangingPunct="1"/>
            <a:r>
              <a:rPr lang="en-CA" altLang="en-US" dirty="0"/>
              <a:t>Not interviewing all of the necessary people</a:t>
            </a:r>
          </a:p>
          <a:p>
            <a:pPr lvl="1" eaLnBrk="1" hangingPunct="1"/>
            <a:r>
              <a:rPr lang="en-CA" altLang="en-US" dirty="0"/>
              <a:t>Different points of view of stakeholders </a:t>
            </a:r>
          </a:p>
          <a:p>
            <a:pPr eaLnBrk="1" hangingPunct="1"/>
            <a:endParaRPr lang="en-CA" altLang="en-US" dirty="0"/>
          </a:p>
          <a:p>
            <a:pPr eaLnBrk="1" hangingPunct="1"/>
            <a:r>
              <a:rPr lang="en-CA" altLang="en-US" dirty="0"/>
              <a:t>Asking direct questions too early</a:t>
            </a:r>
          </a:p>
          <a:p>
            <a:pPr lvl="1" eaLnBrk="1" hangingPunct="1"/>
            <a:r>
              <a:rPr lang="en-CA" altLang="en-US" dirty="0"/>
              <a:t>E.g., design of a transportation system:</a:t>
            </a:r>
          </a:p>
          <a:p>
            <a:pPr lvl="2" eaLnBrk="1" hangingPunct="1"/>
            <a:r>
              <a:rPr lang="en-CA" altLang="en-US" dirty="0"/>
              <a:t>How much horsepower do you need? (direct)</a:t>
            </a:r>
          </a:p>
          <a:p>
            <a:pPr lvl="2" eaLnBrk="1" hangingPunct="1"/>
            <a:r>
              <a:rPr lang="en-CA" altLang="en-US" dirty="0"/>
              <a:t>How many passengers? How far? How fast? (indirect)</a:t>
            </a:r>
          </a:p>
          <a:p>
            <a:pPr lvl="1" eaLnBrk="1" hangingPunct="1"/>
            <a:r>
              <a:rPr lang="en-CA" altLang="en-US" dirty="0"/>
              <a:t>E.g., camera design for novice photographer:</a:t>
            </a:r>
          </a:p>
          <a:p>
            <a:pPr lvl="2" eaLnBrk="1" hangingPunct="1"/>
            <a:r>
              <a:rPr lang="en-CA" altLang="en-US" dirty="0"/>
              <a:t>How important is control over shutter speed and aperture? (direct)</a:t>
            </a:r>
          </a:p>
          <a:p>
            <a:pPr lvl="2" eaLnBrk="1" hangingPunct="1"/>
            <a:r>
              <a:rPr lang="en-CA" altLang="en-US" dirty="0"/>
              <a:t>Will you be taking action shots, still shots, or both? (indirect)</a:t>
            </a:r>
          </a:p>
        </p:txBody>
      </p:sp>
      <p:sp>
        <p:nvSpPr>
          <p:cNvPr id="25604"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a:t>
            </a:r>
            <a:r>
              <a:rPr lang="en-CA" altLang="en-US" sz="1200" u="sng" dirty="0">
                <a:solidFill>
                  <a:schemeClr val="tx1"/>
                </a:solidFill>
              </a:rPr>
              <a:t>Interviews</a:t>
            </a:r>
            <a:r>
              <a:rPr lang="en-CA" altLang="en-US" sz="1200" dirty="0">
                <a:solidFill>
                  <a:srgbClr val="969696"/>
                </a:solidFill>
              </a:rPr>
              <a:t>      Questionnaires      Brainstorming      Prototyping      Use Cases</a:t>
            </a:r>
          </a:p>
        </p:txBody>
      </p:sp>
      <p:sp>
        <p:nvSpPr>
          <p:cNvPr id="25605"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BF50F7F1-3CBF-4F62-90C5-AEBDDAB8192F}" type="slidenum">
              <a:rPr lang="en-CA" altLang="en-US" sz="1200" smtClean="0"/>
              <a:pPr>
                <a:lnSpc>
                  <a:spcPct val="100000"/>
                </a:lnSpc>
                <a:spcBef>
                  <a:spcPct val="0"/>
                </a:spcBef>
                <a:buClrTx/>
                <a:buSzTx/>
                <a:buFontTx/>
                <a:buNone/>
              </a:pPr>
              <a:t>72</a:t>
            </a:fld>
            <a:endParaRPr lang="en-CA" altLang="en-US" sz="120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157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6157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6157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6157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61573">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61573">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6157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157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p:txBody>
          <a:bodyPr/>
          <a:lstStyle/>
          <a:p>
            <a:pPr eaLnBrk="1" hangingPunct="1"/>
            <a:r>
              <a:rPr lang="en-CA" altLang="en-US"/>
              <a:t>Common Interviewing Mistakes (2)</a:t>
            </a:r>
          </a:p>
        </p:txBody>
      </p:sp>
      <p:sp>
        <p:nvSpPr>
          <p:cNvPr id="1263621" name="Rectangle 5"/>
          <p:cNvSpPr>
            <a:spLocks noGrp="1" noChangeArrowheads="1"/>
          </p:cNvSpPr>
          <p:nvPr>
            <p:ph type="body" idx="1"/>
          </p:nvPr>
        </p:nvSpPr>
        <p:spPr/>
        <p:txBody>
          <a:bodyPr/>
          <a:lstStyle/>
          <a:p>
            <a:pPr eaLnBrk="1" hangingPunct="1"/>
            <a:r>
              <a:rPr lang="en-CA" altLang="en-US"/>
              <a:t>Interviewing one-at-a-time instead of in small groups</a:t>
            </a:r>
          </a:p>
          <a:p>
            <a:pPr lvl="1" eaLnBrk="1" hangingPunct="1"/>
            <a:r>
              <a:rPr lang="en-CA" altLang="en-US"/>
              <a:t>More people might help get juices flowing as in brainstorming</a:t>
            </a:r>
          </a:p>
          <a:p>
            <a:pPr lvl="1" eaLnBrk="1" hangingPunct="1"/>
            <a:r>
              <a:rPr lang="en-CA" altLang="en-US"/>
              <a:t>Users cannot think of everything they need when asked individually, but will recall more requirements when they hear others' needs</a:t>
            </a:r>
          </a:p>
          <a:p>
            <a:pPr lvl="1" eaLnBrk="1" hangingPunct="1"/>
            <a:r>
              <a:rPr lang="en-CA" altLang="en-US"/>
              <a:t>Reduces spotlight on individuals (may produce more interesting answers)</a:t>
            </a:r>
          </a:p>
          <a:p>
            <a:pPr lvl="1" eaLnBrk="1" hangingPunct="1"/>
            <a:r>
              <a:rPr lang="en-CA" altLang="en-US"/>
              <a:t>This interaction is called </a:t>
            </a:r>
            <a:r>
              <a:rPr lang="en-CA" altLang="en-US">
                <a:solidFill>
                  <a:srgbClr val="FF0000"/>
                </a:solidFill>
              </a:rPr>
              <a:t>synergy</a:t>
            </a:r>
            <a:r>
              <a:rPr lang="en-CA" altLang="en-US"/>
              <a:t>, the effect by which group responses outperform the sum of the individuals' responses</a:t>
            </a:r>
          </a:p>
          <a:p>
            <a:pPr lvl="2" eaLnBrk="1" hangingPunct="1"/>
            <a:r>
              <a:rPr lang="en-CA" altLang="en-US" u="sng"/>
              <a:t>Exercise</a:t>
            </a:r>
            <a:r>
              <a:rPr lang="en-CA" altLang="en-US"/>
              <a:t>: Tell me 10 jokes each… </a:t>
            </a:r>
          </a:p>
          <a:p>
            <a:pPr lvl="1" eaLnBrk="1" hangingPunct="1"/>
            <a:r>
              <a:rPr lang="en-CA" altLang="en-US"/>
              <a:t>Do not let one participant dominate the discussion</a:t>
            </a:r>
          </a:p>
          <a:p>
            <a:pPr eaLnBrk="1" hangingPunct="1"/>
            <a:r>
              <a:rPr lang="en-CA" altLang="en-US"/>
              <a:t>Assuming that stated needs are exactly correct</a:t>
            </a:r>
          </a:p>
          <a:p>
            <a:pPr lvl="1" eaLnBrk="1" hangingPunct="1"/>
            <a:r>
              <a:rPr lang="en-CA" altLang="en-US"/>
              <a:t>Often users do not know exactly what they want and order "what he is eating"</a:t>
            </a:r>
          </a:p>
          <a:p>
            <a:pPr lvl="1" eaLnBrk="1" hangingPunct="1"/>
            <a:r>
              <a:rPr lang="en-CA" altLang="en-US"/>
              <a:t>Need to narrow what is asked for down to what is needed</a:t>
            </a:r>
          </a:p>
        </p:txBody>
      </p:sp>
      <p:sp>
        <p:nvSpPr>
          <p:cNvPr id="26628"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a:t>
            </a:r>
            <a:r>
              <a:rPr lang="en-CA" altLang="en-US" sz="1200" u="sng" dirty="0">
                <a:solidFill>
                  <a:schemeClr val="tx1"/>
                </a:solidFill>
              </a:rPr>
              <a:t>Interviews</a:t>
            </a:r>
            <a:r>
              <a:rPr lang="en-CA" altLang="en-US" sz="1200" dirty="0">
                <a:solidFill>
                  <a:srgbClr val="969696"/>
                </a:solidFill>
              </a:rPr>
              <a:t>      Questionnaires      Brainstorming      Prototyping      Use Cases</a:t>
            </a:r>
          </a:p>
        </p:txBody>
      </p:sp>
      <p:sp>
        <p:nvSpPr>
          <p:cNvPr id="26629"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E5618304-C4D9-4F71-B47F-3313D6A12E53}" type="slidenum">
              <a:rPr lang="en-CA" altLang="en-US" sz="1200" smtClean="0"/>
              <a:pPr>
                <a:lnSpc>
                  <a:spcPct val="100000"/>
                </a:lnSpc>
                <a:spcBef>
                  <a:spcPct val="0"/>
                </a:spcBef>
                <a:buClrTx/>
                <a:buSzTx/>
                <a:buFontTx/>
                <a:buNone/>
              </a:pPr>
              <a:t>73</a:t>
            </a:fld>
            <a:endParaRPr lang="en-CA" altLang="en-US" sz="120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3621">
                                            <p:txEl>
                                              <p:pRg st="7" end="7"/>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63621">
                                            <p:txEl>
                                              <p:pRg st="8" end="8"/>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6362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3621"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1"/>
          <p:cNvSpPr>
            <a:spLocks noGrp="1" noChangeArrowheads="1"/>
          </p:cNvSpPr>
          <p:nvPr>
            <p:ph type="title"/>
          </p:nvPr>
        </p:nvSpPr>
        <p:spPr/>
        <p:txBody>
          <a:bodyPr/>
          <a:lstStyle/>
          <a:p>
            <a:pPr eaLnBrk="1" hangingPunct="1"/>
            <a:r>
              <a:rPr lang="en-CA" altLang="en-US"/>
              <a:t>Common Interviewing Mistakes (3)</a:t>
            </a:r>
          </a:p>
        </p:txBody>
      </p:sp>
      <p:sp>
        <p:nvSpPr>
          <p:cNvPr id="1265676" name="Rectangle 12"/>
          <p:cNvSpPr>
            <a:spLocks noGrp="1" noChangeArrowheads="1"/>
          </p:cNvSpPr>
          <p:nvPr>
            <p:ph type="body" idx="1"/>
          </p:nvPr>
        </p:nvSpPr>
        <p:spPr/>
        <p:txBody>
          <a:bodyPr/>
          <a:lstStyle/>
          <a:p>
            <a:pPr eaLnBrk="1" hangingPunct="1"/>
            <a:r>
              <a:rPr lang="en-CA" altLang="en-US"/>
              <a:t>Trying to convince stakeholders that YOU are smart – wrong place to do that!</a:t>
            </a:r>
          </a:p>
          <a:p>
            <a:pPr lvl="1" eaLnBrk="1" hangingPunct="1"/>
            <a:r>
              <a:rPr lang="en-CA" altLang="en-US"/>
              <a:t>Instead take every opportunity to show you think the stakeholder is smart</a:t>
            </a:r>
          </a:p>
          <a:p>
            <a:pPr lvl="1" eaLnBrk="1" hangingPunct="1"/>
            <a:r>
              <a:rPr lang="en-CA" altLang="en-US"/>
              <a:t>Contrast these two cases</a:t>
            </a:r>
            <a:r>
              <a:rPr lang="en-CA" altLang="en-US" baseline="30000"/>
              <a:t>1</a:t>
            </a:r>
          </a:p>
        </p:txBody>
      </p:sp>
      <p:sp>
        <p:nvSpPr>
          <p:cNvPr id="27652" name="Rectangle 4"/>
          <p:cNvSpPr>
            <a:spLocks noChangeArrowheads="1"/>
          </p:cNvSpPr>
          <p:nvPr/>
        </p:nvSpPr>
        <p:spPr bwMode="auto">
          <a:xfrm>
            <a:off x="6924675" y="5373688"/>
            <a:ext cx="1728788"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sp>
        <p:nvSpPr>
          <p:cNvPr id="27653" name="Rectangle 5"/>
          <p:cNvSpPr>
            <a:spLocks noChangeArrowheads="1"/>
          </p:cNvSpPr>
          <p:nvPr/>
        </p:nvSpPr>
        <p:spPr bwMode="auto">
          <a:xfrm>
            <a:off x="3330575" y="5237163"/>
            <a:ext cx="2627313"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endParaRPr lang="fr-CA" altLang="en-US" sz="1600">
              <a:solidFill>
                <a:schemeClr val="tx1"/>
              </a:solidFill>
            </a:endParaRPr>
          </a:p>
        </p:txBody>
      </p:sp>
      <p:pic>
        <p:nvPicPr>
          <p:cNvPr id="1265670" name="Picture 6"/>
          <p:cNvPicPr>
            <a:picLocks noChangeAspect="1" noChangeArrowheads="1"/>
          </p:cNvPicPr>
          <p:nvPr/>
        </p:nvPicPr>
        <p:blipFill>
          <a:blip r:embed="rId3">
            <a:extLst>
              <a:ext uri="{28A0092B-C50C-407E-A947-70E740481C1C}">
                <a14:useLocalDpi xmlns:a14="http://schemas.microsoft.com/office/drawing/2010/main" val="0"/>
              </a:ext>
            </a:extLst>
          </a:blip>
          <a:srcRect l="14293" t="18231" b="12317"/>
          <a:stretch>
            <a:fillRect/>
          </a:stretch>
        </p:blipFill>
        <p:spPr bwMode="auto">
          <a:xfrm>
            <a:off x="2778125" y="3370263"/>
            <a:ext cx="3455988" cy="2100262"/>
          </a:xfrm>
          <a:prstGeom prst="rect">
            <a:avLst/>
          </a:prstGeom>
          <a:noFill/>
          <a:ln>
            <a:noFill/>
          </a:ln>
          <a:effectLst/>
          <a:extLst>
            <a:ext uri="{909E8E84-426E-40DD-AFC4-6F175D3DCCD1}">
              <a14:hiddenFill xmlns:a14="http://schemas.microsoft.com/office/drawing/2010/main">
                <a:blipFill dpi="0" rotWithShape="0">
                  <a:blip/>
                  <a:srcRect l="14293" t="18231" b="1231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65671" name="AutoShape 7"/>
          <p:cNvSpPr>
            <a:spLocks noChangeArrowheads="1"/>
          </p:cNvSpPr>
          <p:nvPr/>
        </p:nvSpPr>
        <p:spPr bwMode="auto">
          <a:xfrm>
            <a:off x="6609770" y="2667723"/>
            <a:ext cx="2005013" cy="1104900"/>
          </a:xfrm>
          <a:prstGeom prst="wedgeRoundRectCallout">
            <a:avLst>
              <a:gd name="adj1" fmla="val -115301"/>
              <a:gd name="adj2" fmla="val 78384"/>
              <a:gd name="adj3" fmla="val 16667"/>
            </a:avLst>
          </a:prstGeom>
          <a:solidFill>
            <a:srgbClr val="C0C0C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lstStyle/>
          <a:p>
            <a:pPr algn="ctr" defTabSz="407988" hangingPunct="0">
              <a:lnSpc>
                <a:spcPct val="104000"/>
              </a:lnSpc>
              <a:spcBef>
                <a:spcPct val="0"/>
              </a:spcBef>
              <a:buClr>
                <a:srgbClr val="000000"/>
              </a:buClr>
              <a:buSzPct val="45000"/>
              <a:buFont typeface="Wingdings" pitchFamily="2" charset="2"/>
              <a:buNone/>
              <a:tabLst>
                <a:tab pos="657225" algn="l"/>
                <a:tab pos="1312863" algn="l"/>
                <a:tab pos="1970088" algn="l"/>
              </a:tabLst>
              <a:defRPr/>
            </a:pPr>
            <a:r>
              <a:rPr lang="en-CA" sz="1800" b="1">
                <a:solidFill>
                  <a:srgbClr val="000000"/>
                </a:solidFill>
                <a:effectLst>
                  <a:outerShdw blurRad="38100" dist="38100" dir="2700000" algn="tl">
                    <a:srgbClr val="FFFFFF"/>
                  </a:outerShdw>
                </a:effectLst>
              </a:rPr>
              <a:t>My Elevators Are</a:t>
            </a:r>
            <a:br>
              <a:rPr lang="en-CA" sz="1800" b="1">
                <a:solidFill>
                  <a:srgbClr val="000000"/>
                </a:solidFill>
                <a:effectLst>
                  <a:outerShdw blurRad="38100" dist="38100" dir="2700000" algn="tl">
                    <a:srgbClr val="FFFFFF"/>
                  </a:outerShdw>
                </a:effectLst>
              </a:rPr>
            </a:br>
            <a:r>
              <a:rPr lang="en-CA" sz="1800" b="1">
                <a:solidFill>
                  <a:srgbClr val="000000"/>
                </a:solidFill>
                <a:effectLst>
                  <a:outerShdw blurRad="38100" dist="38100" dir="2700000" algn="tl">
                    <a:srgbClr val="FFFFFF"/>
                  </a:outerShdw>
                </a:effectLst>
              </a:rPr>
              <a:t>Too Slow!</a:t>
            </a:r>
          </a:p>
        </p:txBody>
      </p:sp>
      <p:sp>
        <p:nvSpPr>
          <p:cNvPr id="1265672" name="AutoShape 8"/>
          <p:cNvSpPr>
            <a:spLocks noChangeArrowheads="1"/>
          </p:cNvSpPr>
          <p:nvPr/>
        </p:nvSpPr>
        <p:spPr bwMode="auto">
          <a:xfrm>
            <a:off x="704850" y="3992563"/>
            <a:ext cx="2003425" cy="1244600"/>
          </a:xfrm>
          <a:prstGeom prst="wedgeRoundRectCallout">
            <a:avLst>
              <a:gd name="adj1" fmla="val 86852"/>
              <a:gd name="adj2" fmla="val -33565"/>
              <a:gd name="adj3" fmla="val 16667"/>
            </a:avLst>
          </a:prstGeom>
          <a:solidFill>
            <a:srgbClr val="C0C0C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lstStyle/>
          <a:p>
            <a:pPr algn="ctr" defTabSz="407988" hangingPunct="0">
              <a:lnSpc>
                <a:spcPct val="104000"/>
              </a:lnSpc>
              <a:spcBef>
                <a:spcPct val="0"/>
              </a:spcBef>
              <a:buClr>
                <a:srgbClr val="000000"/>
              </a:buClr>
              <a:buSzPct val="45000"/>
              <a:buFont typeface="Wingdings" pitchFamily="2" charset="2"/>
              <a:buNone/>
              <a:tabLst>
                <a:tab pos="657225" algn="l"/>
                <a:tab pos="1312863" algn="l"/>
                <a:tab pos="1970088" algn="l"/>
              </a:tabLst>
              <a:defRPr/>
            </a:pPr>
            <a:r>
              <a:rPr lang="en-CA" sz="1800" b="1">
                <a:solidFill>
                  <a:srgbClr val="000000"/>
                </a:solidFill>
                <a:effectLst>
                  <a:outerShdw blurRad="38100" dist="38100" dir="2700000" algn="tl">
                    <a:srgbClr val="FFFFFF"/>
                  </a:outerShdw>
                </a:effectLst>
              </a:rPr>
              <a:t>I See.</a:t>
            </a:r>
            <a:br>
              <a:rPr lang="en-CA" sz="1800" b="1">
                <a:solidFill>
                  <a:srgbClr val="000000"/>
                </a:solidFill>
                <a:effectLst>
                  <a:outerShdw blurRad="38100" dist="38100" dir="2700000" algn="tl">
                    <a:srgbClr val="FFFFFF"/>
                  </a:outerShdw>
                </a:effectLst>
              </a:rPr>
            </a:br>
            <a:r>
              <a:rPr lang="en-CA" sz="1800" b="1">
                <a:solidFill>
                  <a:srgbClr val="000000"/>
                </a:solidFill>
                <a:effectLst>
                  <a:outerShdw blurRad="38100" dist="38100" dir="2700000" algn="tl">
                    <a:srgbClr val="FFFFFF"/>
                  </a:outerShdw>
                </a:effectLst>
              </a:rPr>
              <a:t>Tell Me Why</a:t>
            </a:r>
            <a:br>
              <a:rPr lang="en-CA" sz="1800" b="1">
                <a:solidFill>
                  <a:srgbClr val="000000"/>
                </a:solidFill>
                <a:effectLst>
                  <a:outerShdw blurRad="38100" dist="38100" dir="2700000" algn="tl">
                    <a:srgbClr val="FFFFFF"/>
                  </a:outerShdw>
                </a:effectLst>
              </a:rPr>
            </a:br>
            <a:r>
              <a:rPr lang="en-CA" sz="1800" b="1">
                <a:solidFill>
                  <a:srgbClr val="000000"/>
                </a:solidFill>
                <a:effectLst>
                  <a:outerShdw blurRad="38100" dist="38100" dir="2700000" algn="tl">
                    <a:srgbClr val="FFFFFF"/>
                  </a:outerShdw>
                </a:effectLst>
              </a:rPr>
              <a:t>You Feel They</a:t>
            </a:r>
            <a:br>
              <a:rPr lang="en-CA" sz="1800" b="1">
                <a:solidFill>
                  <a:srgbClr val="000000"/>
                </a:solidFill>
                <a:effectLst>
                  <a:outerShdw blurRad="38100" dist="38100" dir="2700000" algn="tl">
                    <a:srgbClr val="FFFFFF"/>
                  </a:outerShdw>
                </a:effectLst>
              </a:rPr>
            </a:br>
            <a:r>
              <a:rPr lang="en-CA" sz="1800" b="1">
                <a:solidFill>
                  <a:srgbClr val="000000"/>
                </a:solidFill>
                <a:effectLst>
                  <a:outerShdw blurRad="38100" dist="38100" dir="2700000" algn="tl">
                    <a:srgbClr val="FFFFFF"/>
                  </a:outerShdw>
                </a:effectLst>
              </a:rPr>
              <a:t>Are Too Slow.</a:t>
            </a:r>
          </a:p>
        </p:txBody>
      </p:sp>
      <p:sp>
        <p:nvSpPr>
          <p:cNvPr id="1265673" name="AutoShape 9"/>
          <p:cNvSpPr>
            <a:spLocks noChangeArrowheads="1"/>
          </p:cNvSpPr>
          <p:nvPr/>
        </p:nvSpPr>
        <p:spPr bwMode="auto">
          <a:xfrm>
            <a:off x="5541963" y="4267200"/>
            <a:ext cx="3041650" cy="1520825"/>
          </a:xfrm>
          <a:prstGeom prst="wedgeRoundRectCallout">
            <a:avLst>
              <a:gd name="adj1" fmla="val -115958"/>
              <a:gd name="adj2" fmla="val -53407"/>
              <a:gd name="adj3" fmla="val 16667"/>
            </a:avLst>
          </a:prstGeom>
          <a:solidFill>
            <a:srgbClr val="C0C0C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lstStyle/>
          <a:p>
            <a:pPr algn="ctr" defTabSz="407988" hangingPunct="0">
              <a:lnSpc>
                <a:spcPct val="104000"/>
              </a:lnSpc>
              <a:spcBef>
                <a:spcPct val="0"/>
              </a:spcBef>
              <a:buClr>
                <a:srgbClr val="000000"/>
              </a:buClr>
              <a:buSzPct val="45000"/>
              <a:buFont typeface="Wingdings" pitchFamily="2" charset="2"/>
              <a:buNone/>
              <a:tabLst>
                <a:tab pos="657225" algn="l"/>
                <a:tab pos="1312863" algn="l"/>
                <a:tab pos="1970088" algn="l"/>
                <a:tab pos="2627313" algn="l"/>
              </a:tabLst>
              <a:defRPr/>
            </a:pPr>
            <a:r>
              <a:rPr lang="en-CA" sz="1800" b="1" dirty="0">
                <a:solidFill>
                  <a:srgbClr val="000000"/>
                </a:solidFill>
                <a:effectLst>
                  <a:outerShdw blurRad="38100" dist="38100" dir="2700000" algn="tl">
                    <a:srgbClr val="FFFFFF"/>
                  </a:outerShdw>
                </a:effectLst>
              </a:rPr>
              <a:t>I Don’t Think So.</a:t>
            </a:r>
            <a:br>
              <a:rPr lang="en-CA" sz="1800" b="1" dirty="0">
                <a:solidFill>
                  <a:srgbClr val="000000"/>
                </a:solidFill>
                <a:effectLst>
                  <a:outerShdw blurRad="38100" dist="38100" dir="2700000" algn="tl">
                    <a:srgbClr val="FFFFFF"/>
                  </a:outerShdw>
                </a:effectLst>
              </a:rPr>
            </a:br>
            <a:r>
              <a:rPr lang="en-CA" sz="1800" b="1" dirty="0">
                <a:solidFill>
                  <a:srgbClr val="000000"/>
                </a:solidFill>
                <a:effectLst>
                  <a:outerShdw blurRad="38100" dist="38100" dir="2700000" algn="tl">
                    <a:srgbClr val="FFFFFF"/>
                  </a:outerShdw>
                </a:effectLst>
              </a:rPr>
              <a:t>I Think You Have an</a:t>
            </a:r>
            <a:br>
              <a:rPr lang="en-CA" sz="1800" b="1" dirty="0">
                <a:solidFill>
                  <a:srgbClr val="000000"/>
                </a:solidFill>
                <a:effectLst>
                  <a:outerShdw blurRad="38100" dist="38100" dir="2700000" algn="tl">
                    <a:srgbClr val="FFFFFF"/>
                  </a:outerShdw>
                </a:effectLst>
              </a:rPr>
            </a:br>
            <a:r>
              <a:rPr lang="en-CA" sz="1800" b="1" dirty="0">
                <a:solidFill>
                  <a:srgbClr val="000000"/>
                </a:solidFill>
                <a:effectLst>
                  <a:outerShdw blurRad="38100" dist="38100" dir="2700000" algn="tl">
                    <a:srgbClr val="FFFFFF"/>
                  </a:outerShdw>
                </a:effectLst>
              </a:rPr>
              <a:t>Elevator Throughput</a:t>
            </a:r>
            <a:br>
              <a:rPr lang="en-CA" sz="1800" b="1" dirty="0">
                <a:solidFill>
                  <a:srgbClr val="000000"/>
                </a:solidFill>
                <a:effectLst>
                  <a:outerShdw blurRad="38100" dist="38100" dir="2700000" algn="tl">
                    <a:srgbClr val="FFFFFF"/>
                  </a:outerShdw>
                </a:effectLst>
              </a:rPr>
            </a:br>
            <a:r>
              <a:rPr lang="en-CA" sz="1800" b="1" dirty="0">
                <a:solidFill>
                  <a:srgbClr val="000000"/>
                </a:solidFill>
                <a:effectLst>
                  <a:outerShdw blurRad="38100" dist="38100" dir="2700000" algn="tl">
                    <a:srgbClr val="FFFFFF"/>
                  </a:outerShdw>
                </a:effectLst>
              </a:rPr>
              <a:t>Problem, not a Speed Problem</a:t>
            </a:r>
          </a:p>
        </p:txBody>
      </p:sp>
      <p:sp>
        <p:nvSpPr>
          <p:cNvPr id="27658" name="Text Box 13"/>
          <p:cNvSpPr txBox="1">
            <a:spLocks noChangeArrowheads="1"/>
          </p:cNvSpPr>
          <p:nvPr/>
        </p:nvSpPr>
        <p:spPr bwMode="auto">
          <a:xfrm>
            <a:off x="117475" y="6086475"/>
            <a:ext cx="3857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r>
              <a:rPr lang="en-CA" altLang="en-US" sz="1200">
                <a:solidFill>
                  <a:schemeClr val="tx1"/>
                </a:solidFill>
                <a:latin typeface="Times New Roman" pitchFamily="18" charset="0"/>
              </a:rPr>
              <a:t/>
            </a:r>
            <a:br>
              <a:rPr lang="en-CA" altLang="en-US" sz="1200">
                <a:solidFill>
                  <a:schemeClr val="tx1"/>
                </a:solidFill>
                <a:latin typeface="Times New Roman" pitchFamily="18" charset="0"/>
              </a:rPr>
            </a:br>
            <a:r>
              <a:rPr lang="en-CA" altLang="en-US" sz="1200">
                <a:solidFill>
                  <a:schemeClr val="tx1"/>
                </a:solidFill>
                <a:latin typeface="Times New Roman" pitchFamily="18" charset="0"/>
              </a:rPr>
              <a:t>[1] Alan M. Davis “Just enough requirements management”</a:t>
            </a:r>
          </a:p>
        </p:txBody>
      </p:sp>
      <p:sp>
        <p:nvSpPr>
          <p:cNvPr id="27659" name="Text Box 14"/>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a:t>
            </a:r>
            <a:r>
              <a:rPr lang="en-CA" altLang="en-US" sz="1200" u="sng" dirty="0">
                <a:solidFill>
                  <a:schemeClr val="tx1"/>
                </a:solidFill>
              </a:rPr>
              <a:t>Interviews</a:t>
            </a:r>
            <a:r>
              <a:rPr lang="en-CA" altLang="en-US" sz="1200" dirty="0">
                <a:solidFill>
                  <a:srgbClr val="969696"/>
                </a:solidFill>
              </a:rPr>
              <a:t>      Questionnaires      Brainstorming      Prototyping      Use Cases</a:t>
            </a:r>
          </a:p>
        </p:txBody>
      </p:sp>
      <p:sp>
        <p:nvSpPr>
          <p:cNvPr id="27660"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F966120C-1D27-4732-A667-D2817990FA98}" type="slidenum">
              <a:rPr lang="en-CA" altLang="en-US" sz="1200" smtClean="0"/>
              <a:pPr>
                <a:lnSpc>
                  <a:spcPct val="100000"/>
                </a:lnSpc>
                <a:spcBef>
                  <a:spcPct val="0"/>
                </a:spcBef>
                <a:buClrTx/>
                <a:buSzTx/>
                <a:buFontTx/>
                <a:buNone/>
              </a:pPr>
              <a:t>74</a:t>
            </a:fld>
            <a:endParaRPr lang="en-CA" altLang="en-US" sz="120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5676">
                                            <p:txEl>
                                              <p:pRg st="2" end="2"/>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fill="hold" nodeType="afterEffect">
                                  <p:stCondLst>
                                    <p:cond delay="0"/>
                                  </p:stCondLst>
                                  <p:childTnLst>
                                    <p:set>
                                      <p:cBhvr additive="repl">
                                        <p:cTn id="9" dur="1" fill="hold">
                                          <p:stCondLst>
                                            <p:cond delay="0"/>
                                          </p:stCondLst>
                                        </p:cTn>
                                        <p:tgtEl>
                                          <p:spTgt spid="1265670"/>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fill="hold" nodeType="afterEffect">
                                  <p:stCondLst>
                                    <p:cond delay="0"/>
                                  </p:stCondLst>
                                  <p:childTnLst>
                                    <p:set>
                                      <p:cBhvr additive="repl">
                                        <p:cTn id="12" dur="1" fill="hold">
                                          <p:stCondLst>
                                            <p:cond delay="0"/>
                                          </p:stCondLst>
                                        </p:cTn>
                                        <p:tgtEl>
                                          <p:spTgt spid="126567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fill="hold" nodeType="clickEffect">
                                  <p:stCondLst>
                                    <p:cond delay="0"/>
                                  </p:stCondLst>
                                  <p:childTnLst>
                                    <p:set>
                                      <p:cBhvr additive="repl">
                                        <p:cTn id="16" dur="1" fill="hold">
                                          <p:stCondLst>
                                            <p:cond delay="0"/>
                                          </p:stCondLst>
                                        </p:cTn>
                                        <p:tgtEl>
                                          <p:spTgt spid="126567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xit" presetSubtype="4" fill="hold" grpId="0" nodeType="clickEffect">
                                  <p:stCondLst>
                                    <p:cond delay="0"/>
                                  </p:stCondLst>
                                  <p:childTnLst>
                                    <p:anim calcmode="lin" valueType="num">
                                      <p:cBhvr additive="base">
                                        <p:cTn id="20" dur="500"/>
                                        <p:tgtEl>
                                          <p:spTgt spid="1265673"/>
                                        </p:tgtEl>
                                        <p:attrNameLst>
                                          <p:attrName>ppt_x</p:attrName>
                                        </p:attrNameLst>
                                      </p:cBhvr>
                                      <p:tavLst>
                                        <p:tav tm="0">
                                          <p:val>
                                            <p:strVal val="ppt_x"/>
                                          </p:val>
                                        </p:tav>
                                        <p:tav tm="100000">
                                          <p:val>
                                            <p:strVal val="ppt_x"/>
                                          </p:val>
                                        </p:tav>
                                      </p:tavLst>
                                    </p:anim>
                                    <p:anim calcmode="lin" valueType="num">
                                      <p:cBhvr additive="base">
                                        <p:cTn id="21" dur="500"/>
                                        <p:tgtEl>
                                          <p:spTgt spid="1265673"/>
                                        </p:tgtEl>
                                        <p:attrNameLst>
                                          <p:attrName>ppt_y</p:attrName>
                                        </p:attrNameLst>
                                      </p:cBhvr>
                                      <p:tavLst>
                                        <p:tav tm="0">
                                          <p:val>
                                            <p:strVal val="ppt_y"/>
                                          </p:val>
                                        </p:tav>
                                        <p:tav tm="100000">
                                          <p:val>
                                            <p:strVal val="1+ppt_h/2"/>
                                          </p:val>
                                        </p:tav>
                                      </p:tavLst>
                                    </p:anim>
                                    <p:set>
                                      <p:cBhvr>
                                        <p:cTn id="22" dur="1" fill="hold">
                                          <p:stCondLst>
                                            <p:cond delay="499"/>
                                          </p:stCondLst>
                                        </p:cTn>
                                        <p:tgtEl>
                                          <p:spTgt spid="1265673"/>
                                        </p:tgtEl>
                                        <p:attrNameLst>
                                          <p:attrName>style.visibility</p:attrName>
                                        </p:attrNameLst>
                                      </p:cBhvr>
                                      <p:to>
                                        <p:strVal val="hidden"/>
                                      </p:to>
                                    </p:set>
                                  </p:childTnLst>
                                </p:cTn>
                              </p:par>
                            </p:childTnLst>
                          </p:cTn>
                        </p:par>
                        <p:par>
                          <p:cTn id="23" fill="hold">
                            <p:stCondLst>
                              <p:cond delay="500"/>
                            </p:stCondLst>
                            <p:childTnLst>
                              <p:par>
                                <p:cTn id="24" presetID="1" presetClass="entr" fill="hold" nodeType="afterEffect">
                                  <p:stCondLst>
                                    <p:cond delay="0"/>
                                  </p:stCondLst>
                                  <p:childTnLst>
                                    <p:set>
                                      <p:cBhvr additive="repl">
                                        <p:cTn id="25" dur="1" fill="hold">
                                          <p:stCondLst>
                                            <p:cond delay="0"/>
                                          </p:stCondLst>
                                        </p:cTn>
                                        <p:tgtEl>
                                          <p:spTgt spid="12656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5676" grpId="0" build="p"/>
      <p:bldP spid="126567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D0C380-9037-4B48-8944-45550CD7C7D9}"/>
              </a:ext>
            </a:extLst>
          </p:cNvPr>
          <p:cNvSpPr>
            <a:spLocks noGrp="1"/>
          </p:cNvSpPr>
          <p:nvPr>
            <p:ph type="title"/>
          </p:nvPr>
        </p:nvSpPr>
        <p:spPr/>
        <p:txBody>
          <a:bodyPr/>
          <a:lstStyle/>
          <a:p>
            <a:r>
              <a:rPr lang="en-CA" dirty="0"/>
              <a:t>Common Interview Mistakes Student Make</a:t>
            </a:r>
          </a:p>
        </p:txBody>
      </p:sp>
      <p:sp>
        <p:nvSpPr>
          <p:cNvPr id="3" name="Content Placeholder 2">
            <a:extLst>
              <a:ext uri="{FF2B5EF4-FFF2-40B4-BE49-F238E27FC236}">
                <a16:creationId xmlns="" xmlns:a16="http://schemas.microsoft.com/office/drawing/2014/main" id="{A3520899-BBF2-4A70-AC6B-FABD943266B6}"/>
              </a:ext>
            </a:extLst>
          </p:cNvPr>
          <p:cNvSpPr>
            <a:spLocks noGrp="1"/>
          </p:cNvSpPr>
          <p:nvPr>
            <p:ph idx="1"/>
          </p:nvPr>
        </p:nvSpPr>
        <p:spPr/>
        <p:txBody>
          <a:bodyPr/>
          <a:lstStyle/>
          <a:p>
            <a:r>
              <a:rPr lang="en-CA" dirty="0"/>
              <a:t>Recent study by </a:t>
            </a:r>
            <a:r>
              <a:rPr lang="en-CA" dirty="0">
                <a:hlinkClick r:id="rId2"/>
              </a:rPr>
              <a:t>Ferrari et al., RE 2017</a:t>
            </a:r>
            <a:r>
              <a:rPr lang="en-CA" dirty="0"/>
              <a:t> (have a look!)</a:t>
            </a:r>
          </a:p>
          <a:p>
            <a:endParaRPr lang="en-CA" dirty="0"/>
          </a:p>
          <a:p>
            <a:r>
              <a:rPr lang="en-CA" dirty="0"/>
              <a:t>Wrong opening</a:t>
            </a:r>
          </a:p>
          <a:p>
            <a:r>
              <a:rPr lang="en-CA" dirty="0"/>
              <a:t>Ambiguity not leveraged</a:t>
            </a:r>
          </a:p>
          <a:p>
            <a:r>
              <a:rPr lang="en-CA" dirty="0"/>
              <a:t>Implicit goals</a:t>
            </a:r>
          </a:p>
          <a:p>
            <a:r>
              <a:rPr lang="en-CA" dirty="0"/>
              <a:t>Implicit stakeholders</a:t>
            </a:r>
          </a:p>
          <a:p>
            <a:r>
              <a:rPr lang="en-CA" dirty="0"/>
              <a:t>Limitations in terms of resources not considered</a:t>
            </a:r>
          </a:p>
          <a:p>
            <a:r>
              <a:rPr lang="en-CA" dirty="0"/>
              <a:t>NFRs not elicited</a:t>
            </a:r>
          </a:p>
          <a:p>
            <a:r>
              <a:rPr lang="en-CA" dirty="0"/>
              <a:t>Interrogatory-like interviews</a:t>
            </a:r>
          </a:p>
          <a:p>
            <a:r>
              <a:rPr lang="en-CA" dirty="0"/>
              <a:t>Problems in phrasing questions</a:t>
            </a:r>
          </a:p>
          <a:p>
            <a:r>
              <a:rPr lang="en-CA" dirty="0"/>
              <a:t>Wrong closing</a:t>
            </a:r>
          </a:p>
          <a:p>
            <a:endParaRPr lang="en-CA" dirty="0"/>
          </a:p>
        </p:txBody>
      </p:sp>
      <p:sp>
        <p:nvSpPr>
          <p:cNvPr id="4" name="Slide Number Placeholder 3">
            <a:extLst>
              <a:ext uri="{FF2B5EF4-FFF2-40B4-BE49-F238E27FC236}">
                <a16:creationId xmlns="" xmlns:a16="http://schemas.microsoft.com/office/drawing/2014/main" id="{4C529A0B-FDB6-4A9C-9589-B785D3317281}"/>
              </a:ext>
            </a:extLst>
          </p:cNvPr>
          <p:cNvSpPr>
            <a:spLocks noGrp="1"/>
          </p:cNvSpPr>
          <p:nvPr>
            <p:ph type="sldNum" sz="quarter" idx="10"/>
          </p:nvPr>
        </p:nvSpPr>
        <p:spPr/>
        <p:txBody>
          <a:bodyPr/>
          <a:lstStyle/>
          <a:p>
            <a:pPr>
              <a:defRPr/>
            </a:pPr>
            <a:fld id="{82D37A84-5577-4B99-AE2A-1A4F758610C4}" type="slidenum">
              <a:rPr lang="en-CA" smtClean="0"/>
              <a:pPr>
                <a:defRPr/>
              </a:pPr>
              <a:t>75</a:t>
            </a:fld>
            <a:endParaRPr lang="en-CA"/>
          </a:p>
        </p:txBody>
      </p:sp>
    </p:spTree>
    <p:extLst>
      <p:ext uri="{BB962C8B-B14F-4D97-AF65-F5344CB8AC3E}">
        <p14:creationId xmlns:p14="http://schemas.microsoft.com/office/powerpoint/2010/main" val="1354852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p:txBody>
          <a:bodyPr/>
          <a:lstStyle/>
          <a:p>
            <a:pPr eaLnBrk="1" hangingPunct="1"/>
            <a:r>
              <a:rPr lang="en-CA" altLang="en-US"/>
              <a:t>Interviews – Start Up Questions (1)</a:t>
            </a:r>
          </a:p>
        </p:txBody>
      </p:sp>
      <p:sp>
        <p:nvSpPr>
          <p:cNvPr id="1267717" name="Rectangle 5"/>
          <p:cNvSpPr>
            <a:spLocks noGrp="1" noChangeArrowheads="1"/>
          </p:cNvSpPr>
          <p:nvPr>
            <p:ph type="body" idx="1"/>
          </p:nvPr>
        </p:nvSpPr>
        <p:spPr/>
        <p:txBody>
          <a:bodyPr/>
          <a:lstStyle/>
          <a:p>
            <a:pPr eaLnBrk="1" hangingPunct="1"/>
            <a:r>
              <a:rPr lang="en-CA" altLang="en-US"/>
              <a:t>Context-free questions to narrow the scope a bit (Weinberg)</a:t>
            </a:r>
          </a:p>
          <a:p>
            <a:pPr eaLnBrk="1" hangingPunct="1"/>
            <a:endParaRPr lang="en-CA" altLang="en-US"/>
          </a:p>
          <a:p>
            <a:pPr eaLnBrk="1" hangingPunct="1"/>
            <a:r>
              <a:rPr lang="en-CA" altLang="en-US"/>
              <a:t>Identify </a:t>
            </a:r>
            <a:r>
              <a:rPr lang="en-CA" altLang="en-US">
                <a:solidFill>
                  <a:srgbClr val="FF0000"/>
                </a:solidFill>
              </a:rPr>
              <a:t>customers</a:t>
            </a:r>
            <a:r>
              <a:rPr lang="en-CA" altLang="en-US"/>
              <a:t>, </a:t>
            </a:r>
            <a:r>
              <a:rPr lang="en-CA" altLang="en-US">
                <a:solidFill>
                  <a:srgbClr val="FF0000"/>
                </a:solidFill>
              </a:rPr>
              <a:t>goals</a:t>
            </a:r>
            <a:r>
              <a:rPr lang="en-CA" altLang="en-US"/>
              <a:t>, and </a:t>
            </a:r>
            <a:r>
              <a:rPr lang="en-CA" altLang="en-US">
                <a:solidFill>
                  <a:srgbClr val="FF0000"/>
                </a:solidFill>
              </a:rPr>
              <a:t>benefits</a:t>
            </a:r>
          </a:p>
          <a:p>
            <a:pPr lvl="1" eaLnBrk="1" hangingPunct="1"/>
            <a:r>
              <a:rPr lang="en-CA" altLang="en-US"/>
              <a:t>Who is (really) behind the request for the system?</a:t>
            </a:r>
          </a:p>
          <a:p>
            <a:pPr lvl="1" eaLnBrk="1" hangingPunct="1"/>
            <a:r>
              <a:rPr lang="en-CA" altLang="en-US"/>
              <a:t>Who will use the system? Willingly?</a:t>
            </a:r>
          </a:p>
          <a:p>
            <a:pPr lvl="1" eaLnBrk="1" hangingPunct="1"/>
            <a:r>
              <a:rPr lang="en-CA" altLang="en-US"/>
              <a:t>Are there several types of users?</a:t>
            </a:r>
          </a:p>
          <a:p>
            <a:pPr lvl="1" eaLnBrk="1" hangingPunct="1"/>
            <a:r>
              <a:rPr lang="en-CA" altLang="en-US"/>
              <a:t>What is the potential economic benefit from a successful solution?</a:t>
            </a:r>
          </a:p>
          <a:p>
            <a:pPr lvl="1" eaLnBrk="1" hangingPunct="1"/>
            <a:r>
              <a:rPr lang="en-CA" altLang="en-US"/>
              <a:t>Is a (pre-existing) solution available from another source?</a:t>
            </a:r>
          </a:p>
        </p:txBody>
      </p:sp>
      <p:sp>
        <p:nvSpPr>
          <p:cNvPr id="28676"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a:t>
            </a:r>
            <a:r>
              <a:rPr lang="en-CA" altLang="en-US" sz="1200" u="sng" dirty="0">
                <a:solidFill>
                  <a:schemeClr val="tx1"/>
                </a:solidFill>
              </a:rPr>
              <a:t>Interviews</a:t>
            </a:r>
            <a:r>
              <a:rPr lang="en-CA" altLang="en-US" sz="1200" dirty="0">
                <a:solidFill>
                  <a:srgbClr val="969696"/>
                </a:solidFill>
              </a:rPr>
              <a:t>      Questionnaires      Brainstorming      Prototyping      Use Cases</a:t>
            </a:r>
          </a:p>
        </p:txBody>
      </p:sp>
      <p:sp>
        <p:nvSpPr>
          <p:cNvPr id="28677"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FC848E02-3890-4BE6-90DD-3CA80507B585}" type="slidenum">
              <a:rPr lang="en-CA" altLang="en-US" sz="1200" smtClean="0"/>
              <a:pPr>
                <a:lnSpc>
                  <a:spcPct val="100000"/>
                </a:lnSpc>
                <a:spcBef>
                  <a:spcPct val="0"/>
                </a:spcBef>
                <a:buClrTx/>
                <a:buSzTx/>
                <a:buFontTx/>
                <a:buNone/>
              </a:pPr>
              <a:t>76</a:t>
            </a:fld>
            <a:endParaRPr lang="en-CA" altLang="en-US" sz="120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7717">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67717">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67717">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67717">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67717">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6771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7717"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p:txBody>
          <a:bodyPr/>
          <a:lstStyle/>
          <a:p>
            <a:pPr eaLnBrk="1" hangingPunct="1"/>
            <a:r>
              <a:rPr lang="en-CA" altLang="en-US"/>
              <a:t>Interviews – Start Up Questions (2)</a:t>
            </a:r>
          </a:p>
        </p:txBody>
      </p:sp>
      <p:sp>
        <p:nvSpPr>
          <p:cNvPr id="29699" name="Rectangle 5"/>
          <p:cNvSpPr>
            <a:spLocks noGrp="1" noChangeArrowheads="1"/>
          </p:cNvSpPr>
          <p:nvPr>
            <p:ph type="body" idx="1"/>
          </p:nvPr>
        </p:nvSpPr>
        <p:spPr/>
        <p:txBody>
          <a:bodyPr/>
          <a:lstStyle/>
          <a:p>
            <a:pPr eaLnBrk="1" hangingPunct="1"/>
            <a:r>
              <a:rPr lang="en-CA" altLang="en-US" dirty="0"/>
              <a:t> </a:t>
            </a:r>
            <a:r>
              <a:rPr lang="en-CA" altLang="en-US" dirty="0">
                <a:solidFill>
                  <a:srgbClr val="FF0000"/>
                </a:solidFill>
              </a:rPr>
              <a:t>When</a:t>
            </a:r>
            <a:r>
              <a:rPr lang="en-CA" altLang="en-US" dirty="0"/>
              <a:t> do you need it by?</a:t>
            </a:r>
          </a:p>
          <a:p>
            <a:pPr lvl="1" eaLnBrk="1" hangingPunct="1"/>
            <a:r>
              <a:rPr lang="en-CA" altLang="en-US" dirty="0"/>
              <a:t>Can you prioritize your needs?</a:t>
            </a:r>
          </a:p>
          <a:p>
            <a:pPr lvl="1" eaLnBrk="1" hangingPunct="1"/>
            <a:r>
              <a:rPr lang="en-CA" altLang="en-US" dirty="0"/>
              <a:t>What are your constraints?</a:t>
            </a:r>
          </a:p>
          <a:p>
            <a:pPr lvl="2" eaLnBrk="1" hangingPunct="1"/>
            <a:r>
              <a:rPr lang="en-CA" altLang="en-US" dirty="0"/>
              <a:t>Time</a:t>
            </a:r>
          </a:p>
          <a:p>
            <a:pPr lvl="2" eaLnBrk="1" hangingPunct="1"/>
            <a:r>
              <a:rPr lang="en-CA" altLang="en-US" dirty="0"/>
              <a:t>Budget</a:t>
            </a:r>
          </a:p>
          <a:p>
            <a:pPr lvl="2" eaLnBrk="1" hangingPunct="1"/>
            <a:r>
              <a:rPr lang="en-CA" altLang="en-US" dirty="0"/>
              <a:t>Resources (human or otherwise)</a:t>
            </a:r>
          </a:p>
          <a:p>
            <a:pPr lvl="1" eaLnBrk="1" hangingPunct="1"/>
            <a:r>
              <a:rPr lang="en-CA" altLang="en-US" dirty="0"/>
              <a:t>Expected milestones (deliverables and dates)?</a:t>
            </a:r>
          </a:p>
        </p:txBody>
      </p:sp>
      <p:sp>
        <p:nvSpPr>
          <p:cNvPr id="29700"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a:t>
            </a:r>
            <a:r>
              <a:rPr lang="en-CA" altLang="en-US" sz="1200" u="sng" dirty="0">
                <a:solidFill>
                  <a:schemeClr val="tx1"/>
                </a:solidFill>
              </a:rPr>
              <a:t>Interviews</a:t>
            </a:r>
            <a:r>
              <a:rPr lang="en-CA" altLang="en-US" sz="1200" dirty="0">
                <a:solidFill>
                  <a:srgbClr val="969696"/>
                </a:solidFill>
              </a:rPr>
              <a:t>      Questionnaires      Brainstorming      Prototyping      Use Cases</a:t>
            </a:r>
          </a:p>
        </p:txBody>
      </p:sp>
      <p:sp>
        <p:nvSpPr>
          <p:cNvPr id="29701"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1B0D3ED8-9169-4D0B-A3EB-706CEE80457A}" type="slidenum">
              <a:rPr lang="en-CA" altLang="en-US" sz="1200" smtClean="0"/>
              <a:pPr>
                <a:lnSpc>
                  <a:spcPct val="100000"/>
                </a:lnSpc>
                <a:spcBef>
                  <a:spcPct val="0"/>
                </a:spcBef>
                <a:buClrTx/>
                <a:buSzTx/>
                <a:buFontTx/>
                <a:buNone/>
              </a:pPr>
              <a:t>77</a:t>
            </a:fld>
            <a:endParaRPr lang="en-CA" altLang="en-US" sz="1200"/>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p:txBody>
          <a:bodyPr/>
          <a:lstStyle/>
          <a:p>
            <a:pPr eaLnBrk="1" hangingPunct="1"/>
            <a:r>
              <a:rPr lang="en-CA" altLang="en-US"/>
              <a:t>Interviews – Start Up Questions (3)</a:t>
            </a:r>
          </a:p>
        </p:txBody>
      </p:sp>
      <p:sp>
        <p:nvSpPr>
          <p:cNvPr id="30723" name="Rectangle 5"/>
          <p:cNvSpPr>
            <a:spLocks noGrp="1" noChangeArrowheads="1"/>
          </p:cNvSpPr>
          <p:nvPr>
            <p:ph type="body" idx="1"/>
          </p:nvPr>
        </p:nvSpPr>
        <p:spPr/>
        <p:txBody>
          <a:bodyPr/>
          <a:lstStyle/>
          <a:p>
            <a:pPr eaLnBrk="1" hangingPunct="1"/>
            <a:r>
              <a:rPr lang="en-CA" altLang="en-US" dirty="0"/>
              <a:t>Try to characterize the problem and its solution</a:t>
            </a:r>
          </a:p>
          <a:p>
            <a:pPr lvl="1" eaLnBrk="1" hangingPunct="1"/>
            <a:r>
              <a:rPr lang="en-CA" altLang="en-US" dirty="0"/>
              <a:t>What problems is the system trying to address? </a:t>
            </a:r>
          </a:p>
          <a:p>
            <a:pPr lvl="1" eaLnBrk="1" hangingPunct="1"/>
            <a:r>
              <a:rPr lang="en-CA" altLang="en-US" dirty="0"/>
              <a:t>What would be a "good" solution to the problem?</a:t>
            </a:r>
          </a:p>
          <a:p>
            <a:pPr lvl="1" eaLnBrk="1" hangingPunct="1"/>
            <a:r>
              <a:rPr lang="en-CA" altLang="en-US" dirty="0"/>
              <a:t>In what environment will the system be used?</a:t>
            </a:r>
          </a:p>
          <a:p>
            <a:pPr lvl="1" eaLnBrk="1" hangingPunct="1"/>
            <a:r>
              <a:rPr lang="en-CA" altLang="en-US" dirty="0"/>
              <a:t>Any special performance issues? </a:t>
            </a:r>
          </a:p>
          <a:p>
            <a:pPr lvl="1" eaLnBrk="1" hangingPunct="1"/>
            <a:r>
              <a:rPr lang="en-CA" altLang="en-US" dirty="0"/>
              <a:t>Other special constraints?</a:t>
            </a:r>
          </a:p>
          <a:p>
            <a:pPr lvl="1" eaLnBrk="1" hangingPunct="1"/>
            <a:r>
              <a:rPr lang="en-CA" altLang="en-US" dirty="0"/>
              <a:t>What is (un)likely to change? </a:t>
            </a:r>
          </a:p>
          <a:p>
            <a:pPr lvl="1" eaLnBrk="1" hangingPunct="1"/>
            <a:r>
              <a:rPr lang="en-CA" altLang="en-US" dirty="0"/>
              <a:t>Future evolution? </a:t>
            </a:r>
          </a:p>
          <a:p>
            <a:pPr lvl="1" eaLnBrk="1" hangingPunct="1"/>
            <a:r>
              <a:rPr lang="en-CA" altLang="en-US" dirty="0"/>
              <a:t>What needs to be flexible (vs. quick &amp; dirty)?</a:t>
            </a:r>
          </a:p>
        </p:txBody>
      </p:sp>
      <p:sp>
        <p:nvSpPr>
          <p:cNvPr id="30724"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a:t>
            </a:r>
            <a:r>
              <a:rPr lang="en-CA" altLang="en-US" sz="1200" u="sng" dirty="0">
                <a:solidFill>
                  <a:schemeClr val="tx1"/>
                </a:solidFill>
              </a:rPr>
              <a:t>Interviews</a:t>
            </a:r>
            <a:r>
              <a:rPr lang="en-CA" altLang="en-US" sz="1200" dirty="0">
                <a:solidFill>
                  <a:srgbClr val="969696"/>
                </a:solidFill>
              </a:rPr>
              <a:t>      Questionnaires      Brainstorming      Prototyping      Use Cases</a:t>
            </a:r>
          </a:p>
        </p:txBody>
      </p:sp>
      <p:sp>
        <p:nvSpPr>
          <p:cNvPr id="30725"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4D96E763-9BCD-426A-A085-D69329916511}" type="slidenum">
              <a:rPr lang="en-CA" altLang="en-US" sz="1200" smtClean="0"/>
              <a:pPr>
                <a:lnSpc>
                  <a:spcPct val="100000"/>
                </a:lnSpc>
                <a:spcBef>
                  <a:spcPct val="0"/>
                </a:spcBef>
                <a:buClrTx/>
                <a:buSzTx/>
                <a:buFontTx/>
                <a:buNone/>
              </a:pPr>
              <a:t>78</a:t>
            </a:fld>
            <a:endParaRPr lang="en-CA" altLang="en-US" sz="1200"/>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p:txBody>
          <a:bodyPr/>
          <a:lstStyle/>
          <a:p>
            <a:pPr eaLnBrk="1" hangingPunct="1"/>
            <a:r>
              <a:rPr lang="en-CA" altLang="en-US"/>
              <a:t>Interviews – Start Up Questions (4)</a:t>
            </a:r>
          </a:p>
        </p:txBody>
      </p:sp>
      <p:sp>
        <p:nvSpPr>
          <p:cNvPr id="31747" name="Rectangle 5"/>
          <p:cNvSpPr>
            <a:spLocks noGrp="1" noChangeArrowheads="1"/>
          </p:cNvSpPr>
          <p:nvPr>
            <p:ph type="body" idx="1"/>
          </p:nvPr>
        </p:nvSpPr>
        <p:spPr/>
        <p:txBody>
          <a:bodyPr/>
          <a:lstStyle/>
          <a:p>
            <a:pPr eaLnBrk="1" hangingPunct="1"/>
            <a:r>
              <a:rPr lang="en-CA" altLang="en-US"/>
              <a:t> </a:t>
            </a:r>
            <a:r>
              <a:rPr lang="en-CA" altLang="en-US">
                <a:solidFill>
                  <a:srgbClr val="FF0000"/>
                </a:solidFill>
              </a:rPr>
              <a:t>Calibration and tracking</a:t>
            </a:r>
            <a:r>
              <a:rPr lang="en-CA" altLang="en-US"/>
              <a:t> questions</a:t>
            </a:r>
          </a:p>
          <a:p>
            <a:pPr lvl="1" eaLnBrk="1" hangingPunct="1"/>
            <a:r>
              <a:rPr lang="en-CA" altLang="en-US"/>
              <a:t>Are you the right person to answer these questions?</a:t>
            </a:r>
          </a:p>
          <a:p>
            <a:pPr lvl="1" eaLnBrk="1" hangingPunct="1"/>
            <a:r>
              <a:rPr lang="en-CA" altLang="en-US"/>
              <a:t>Are your answers "official"? If not, whose are?</a:t>
            </a:r>
          </a:p>
          <a:p>
            <a:pPr lvl="1" eaLnBrk="1" hangingPunct="1"/>
            <a:r>
              <a:rPr lang="en-CA" altLang="en-US"/>
              <a:t>Are these questions relevant to the problem as you see it?</a:t>
            </a:r>
          </a:p>
          <a:p>
            <a:pPr lvl="1" eaLnBrk="1" hangingPunct="1"/>
            <a:r>
              <a:rPr lang="en-CA" altLang="en-US"/>
              <a:t>Are there too many questions? Is this the correct level of detail?</a:t>
            </a:r>
          </a:p>
          <a:p>
            <a:pPr lvl="1" eaLnBrk="1" hangingPunct="1"/>
            <a:r>
              <a:rPr lang="en-CA" altLang="en-US"/>
              <a:t>Is there anyone else I should talk to?</a:t>
            </a:r>
          </a:p>
          <a:p>
            <a:pPr lvl="1" eaLnBrk="1" hangingPunct="1"/>
            <a:r>
              <a:rPr lang="en-CA" altLang="en-US"/>
              <a:t>Is there anything else I should be asking you? Have you told me everything you know about the problem?</a:t>
            </a:r>
          </a:p>
          <a:p>
            <a:pPr lvl="1" eaLnBrk="1" hangingPunct="1"/>
            <a:r>
              <a:rPr lang="en-CA" altLang="en-US" b="1"/>
              <a:t>Do you have any questions</a:t>
            </a:r>
            <a:r>
              <a:rPr lang="en-CA" altLang="en-US"/>
              <a:t>?</a:t>
            </a:r>
          </a:p>
        </p:txBody>
      </p:sp>
      <p:sp>
        <p:nvSpPr>
          <p:cNvPr id="31748"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a:t>
            </a:r>
            <a:r>
              <a:rPr lang="en-CA" altLang="en-US" sz="1200" u="sng" dirty="0">
                <a:solidFill>
                  <a:schemeClr val="tx1"/>
                </a:solidFill>
              </a:rPr>
              <a:t>Interviews</a:t>
            </a:r>
            <a:r>
              <a:rPr lang="en-CA" altLang="en-US" sz="1200" dirty="0">
                <a:solidFill>
                  <a:srgbClr val="969696"/>
                </a:solidFill>
              </a:rPr>
              <a:t>      Questionnaires      Brainstorming      Prototyping      Use Cases</a:t>
            </a:r>
          </a:p>
        </p:txBody>
      </p:sp>
      <p:sp>
        <p:nvSpPr>
          <p:cNvPr id="31749"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1CAFC20C-5C21-4399-BC14-78234974C28B}" type="slidenum">
              <a:rPr lang="en-CA" altLang="en-US" sz="1200" smtClean="0"/>
              <a:pPr>
                <a:lnSpc>
                  <a:spcPct val="100000"/>
                </a:lnSpc>
                <a:spcBef>
                  <a:spcPct val="0"/>
                </a:spcBef>
                <a:buClrTx/>
                <a:buSzTx/>
                <a:buFontTx/>
                <a:buNone/>
              </a:pPr>
              <a:t>79</a:t>
            </a:fld>
            <a:endParaRPr lang="en-CA" altLang="en-US" sz="120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a:lnSpc>
                <a:spcPct val="100000"/>
              </a:lnSpc>
              <a:spcBef>
                <a:spcPct val="0"/>
              </a:spcBef>
              <a:buClrTx/>
              <a:buSzTx/>
              <a:buFontTx/>
              <a:buNone/>
            </a:pPr>
            <a:fld id="{C6EA613D-5A39-4C64-8F90-715288B0E44F}" type="slidenum">
              <a:rPr lang="en-CA" altLang="en-US" sz="1200" smtClean="0"/>
              <a:pPr>
                <a:lnSpc>
                  <a:spcPct val="100000"/>
                </a:lnSpc>
                <a:spcBef>
                  <a:spcPct val="0"/>
                </a:spcBef>
                <a:buClrTx/>
                <a:buSzTx/>
                <a:buFontTx/>
                <a:buNone/>
              </a:pPr>
              <a:t>8</a:t>
            </a:fld>
            <a:endParaRPr lang="en-CA" altLang="en-US" sz="1200"/>
          </a:p>
        </p:txBody>
      </p:sp>
      <p:sp>
        <p:nvSpPr>
          <p:cNvPr id="10243" name="Rectangle 5"/>
          <p:cNvSpPr>
            <a:spLocks noGrp="1" noChangeArrowheads="1"/>
          </p:cNvSpPr>
          <p:nvPr>
            <p:ph type="title"/>
          </p:nvPr>
        </p:nvSpPr>
        <p:spPr/>
        <p:txBody>
          <a:bodyPr/>
          <a:lstStyle/>
          <a:p>
            <a:pPr eaLnBrk="1" hangingPunct="1"/>
            <a:r>
              <a:rPr lang="en-CA" altLang="en-US"/>
              <a:t>Elicitation Risks and Challenges (2)</a:t>
            </a:r>
          </a:p>
        </p:txBody>
      </p:sp>
      <p:sp>
        <p:nvSpPr>
          <p:cNvPr id="1143814" name="Rectangle 6"/>
          <p:cNvSpPr>
            <a:spLocks noGrp="1" noChangeArrowheads="1"/>
          </p:cNvSpPr>
          <p:nvPr>
            <p:ph type="body" idx="1"/>
          </p:nvPr>
        </p:nvSpPr>
        <p:spPr/>
        <p:txBody>
          <a:bodyPr/>
          <a:lstStyle/>
          <a:p>
            <a:pPr eaLnBrk="1" hangingPunct="1"/>
            <a:r>
              <a:rPr lang="en-CA" altLang="en-US" dirty="0"/>
              <a:t>Other typical issues</a:t>
            </a:r>
          </a:p>
          <a:p>
            <a:pPr lvl="1" eaLnBrk="1" hangingPunct="1"/>
            <a:r>
              <a:rPr lang="en-CA" altLang="en-US" dirty="0"/>
              <a:t>Experts seldom available</a:t>
            </a:r>
          </a:p>
          <a:p>
            <a:pPr lvl="1" eaLnBrk="1" hangingPunct="1"/>
            <a:r>
              <a:rPr lang="en-CA" altLang="en-US" dirty="0"/>
              <a:t>Many stakeholders lack motivation or resist to change</a:t>
            </a:r>
          </a:p>
          <a:p>
            <a:pPr lvl="1" eaLnBrk="1" hangingPunct="1"/>
            <a:r>
              <a:rPr lang="en-CA" altLang="en-US" dirty="0"/>
              <a:t>Finding an adequate level of precision/detail</a:t>
            </a:r>
          </a:p>
          <a:p>
            <a:pPr lvl="1" eaLnBrk="1" hangingPunct="1"/>
            <a:r>
              <a:rPr lang="en-CA" altLang="en-US" dirty="0"/>
              <a:t>Mixing requirements with design</a:t>
            </a:r>
          </a:p>
          <a:p>
            <a:pPr lvl="1" eaLnBrk="1" hangingPunct="1"/>
            <a:r>
              <a:rPr lang="en-CA" altLang="en-US" dirty="0"/>
              <a:t>Common vocabulary often missing</a:t>
            </a:r>
          </a:p>
          <a:p>
            <a:pPr eaLnBrk="1" hangingPunct="1"/>
            <a:r>
              <a:rPr lang="en-CA" altLang="en-US" dirty="0"/>
              <a:t>Requirements do not fall from the sky!</a:t>
            </a:r>
          </a:p>
          <a:p>
            <a:pPr lvl="1" eaLnBrk="1" hangingPunct="1"/>
            <a:r>
              <a:rPr lang="en-CA" altLang="en-US" dirty="0"/>
              <a:t>Sometimes hidden</a:t>
            </a:r>
          </a:p>
          <a:p>
            <a:pPr lvl="1" eaLnBrk="1" hangingPunct="1"/>
            <a:r>
              <a:rPr lang="en-CA" altLang="en-US" dirty="0"/>
              <a:t>Sometimes too obvious, </a:t>
            </a:r>
            <a:r>
              <a:rPr lang="en-CA" altLang="en-US" dirty="0">
                <a:solidFill>
                  <a:srgbClr val="FF0000"/>
                </a:solidFill>
              </a:rPr>
              <a:t>implicit</a:t>
            </a:r>
            <a:r>
              <a:rPr lang="en-CA" altLang="en-US" dirty="0"/>
              <a:t>, ordinary…</a:t>
            </a:r>
          </a:p>
          <a:p>
            <a:pPr lvl="1" eaLnBrk="1" hangingPunct="1"/>
            <a:r>
              <a:rPr lang="en-CA" altLang="en-US" dirty="0"/>
              <a:t>Assume == “a**” of “u” and “me”</a:t>
            </a:r>
          </a:p>
          <a:p>
            <a:pPr eaLnBrk="1" hangingPunct="1"/>
            <a:r>
              <a:rPr lang="en-CA" altLang="en-US" dirty="0"/>
              <a:t>Need for </a:t>
            </a:r>
            <a:r>
              <a:rPr lang="en-CA" altLang="en-US" dirty="0">
                <a:solidFill>
                  <a:srgbClr val="FF0000"/>
                </a:solidFill>
              </a:rPr>
              <a:t>creative thinking </a:t>
            </a:r>
            <a:r>
              <a:rPr lang="en-CA" altLang="en-US" dirty="0"/>
              <a:t>in order to</a:t>
            </a:r>
            <a:br>
              <a:rPr lang="en-CA" altLang="en-US" dirty="0"/>
            </a:br>
            <a:r>
              <a:rPr lang="en-CA" altLang="en-US" dirty="0"/>
              <a:t>produce innovative and adequate</a:t>
            </a:r>
            <a:br>
              <a:rPr lang="en-CA" altLang="en-US" dirty="0"/>
            </a:br>
            <a:r>
              <a:rPr lang="en-CA" altLang="en-US" dirty="0"/>
              <a:t>requirements</a:t>
            </a:r>
          </a:p>
        </p:txBody>
      </p:sp>
      <p:pic>
        <p:nvPicPr>
          <p:cNvPr id="10245" name="Picture 4" descr="MCj0090548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7625" y="4316413"/>
            <a:ext cx="259080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7"/>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u="sng" dirty="0">
                <a:solidFill>
                  <a:schemeClr val="tx1"/>
                </a:solidFill>
              </a:rPr>
              <a:t>Goals, Risks, and Challenges</a:t>
            </a:r>
            <a:r>
              <a:rPr lang="en-CA" altLang="en-US" sz="1200" dirty="0">
                <a:solidFill>
                  <a:schemeClr val="tx1"/>
                </a:solidFill>
              </a:rPr>
              <a:t>             </a:t>
            </a:r>
            <a:r>
              <a:rPr lang="en-CA" altLang="en-US" sz="1200" dirty="0">
                <a:solidFill>
                  <a:srgbClr val="969696"/>
                </a:solidFill>
              </a:rPr>
              <a:t>Sources of Requirements             </a:t>
            </a:r>
            <a:r>
              <a:rPr lang="en-CA" altLang="en-US" sz="1200" dirty="0" err="1">
                <a:solidFill>
                  <a:srgbClr val="969696"/>
                </a:solidFill>
              </a:rPr>
              <a:t>Requirements</a:t>
            </a:r>
            <a:r>
              <a:rPr lang="en-CA" altLang="en-US" sz="1200" dirty="0">
                <a:solidFill>
                  <a:srgbClr val="969696"/>
                </a:solidFill>
              </a:rPr>
              <a:t> Elicitation Tasks             Elicitation Problems</a:t>
            </a:r>
          </a:p>
        </p:txBody>
      </p:sp>
    </p:spTree>
    <p:extLst>
      <p:ext uri="{BB962C8B-B14F-4D97-AF65-F5344CB8AC3E}">
        <p14:creationId xmlns:p14="http://schemas.microsoft.com/office/powerpoint/2010/main" val="3397155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3814">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43814">
                                            <p:txEl>
                                              <p:pRg st="7" end="7"/>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43814">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43814">
                                            <p:txEl>
                                              <p:pRg st="9" end="9"/>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4381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3814"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p:txBody>
          <a:bodyPr/>
          <a:lstStyle/>
          <a:p>
            <a:pPr eaLnBrk="1" hangingPunct="1"/>
            <a:r>
              <a:rPr lang="en-CA" altLang="en-US"/>
              <a:t>Interviews – Start Up Questions (5)</a:t>
            </a:r>
          </a:p>
        </p:txBody>
      </p:sp>
      <p:sp>
        <p:nvSpPr>
          <p:cNvPr id="32771" name="Rectangle 5"/>
          <p:cNvSpPr>
            <a:spLocks noGrp="1" noChangeArrowheads="1"/>
          </p:cNvSpPr>
          <p:nvPr>
            <p:ph type="body" idx="1"/>
          </p:nvPr>
        </p:nvSpPr>
        <p:spPr/>
        <p:txBody>
          <a:bodyPr/>
          <a:lstStyle/>
          <a:p>
            <a:pPr eaLnBrk="1" hangingPunct="1"/>
            <a:r>
              <a:rPr lang="en-CA" altLang="en-US"/>
              <a:t>Questions that cannot be asked directly (ask </a:t>
            </a:r>
            <a:r>
              <a:rPr lang="en-CA" altLang="en-US">
                <a:solidFill>
                  <a:srgbClr val="FF0000"/>
                </a:solidFill>
              </a:rPr>
              <a:t>indirectly</a:t>
            </a:r>
            <a:r>
              <a:rPr lang="en-CA" altLang="en-US"/>
              <a:t>)</a:t>
            </a:r>
          </a:p>
          <a:p>
            <a:pPr lvl="1" eaLnBrk="1" hangingPunct="1"/>
            <a:r>
              <a:rPr lang="en-CA" altLang="en-US"/>
              <a:t>Are you opposed to the system?</a:t>
            </a:r>
          </a:p>
          <a:p>
            <a:pPr lvl="1" eaLnBrk="1" hangingPunct="1"/>
            <a:r>
              <a:rPr lang="en-CA" altLang="en-US"/>
              <a:t>Are you trying to obstruct/delay the system?</a:t>
            </a:r>
          </a:p>
          <a:p>
            <a:pPr lvl="1" eaLnBrk="1" hangingPunct="1"/>
            <a:r>
              <a:rPr lang="en-CA" altLang="en-US"/>
              <a:t>Are you trying to create a more important role for yourself?</a:t>
            </a:r>
          </a:p>
          <a:p>
            <a:pPr lvl="1" eaLnBrk="1" hangingPunct="1"/>
            <a:r>
              <a:rPr lang="en-CA" altLang="en-US"/>
              <a:t>Do you feel threatened by the proposed system?</a:t>
            </a:r>
          </a:p>
          <a:p>
            <a:pPr lvl="1" eaLnBrk="1" hangingPunct="1"/>
            <a:r>
              <a:rPr lang="en-CA" altLang="en-US"/>
              <a:t>Are you trying to protect your job?</a:t>
            </a:r>
          </a:p>
          <a:p>
            <a:pPr lvl="1" eaLnBrk="1" hangingPunct="1"/>
            <a:r>
              <a:rPr lang="en-CA" altLang="en-US"/>
              <a:t>Is your job threatened by the new system?</a:t>
            </a:r>
          </a:p>
          <a:p>
            <a:pPr lvl="1" eaLnBrk="1" hangingPunct="1"/>
            <a:r>
              <a:rPr lang="en-CA" altLang="en-US"/>
              <a:t>Is anyone else's?</a:t>
            </a:r>
          </a:p>
        </p:txBody>
      </p:sp>
      <p:sp>
        <p:nvSpPr>
          <p:cNvPr id="32772"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a:t>
            </a:r>
            <a:r>
              <a:rPr lang="en-CA" altLang="en-US" sz="1200" u="sng" dirty="0">
                <a:solidFill>
                  <a:schemeClr val="tx1"/>
                </a:solidFill>
              </a:rPr>
              <a:t>Interviews</a:t>
            </a:r>
            <a:r>
              <a:rPr lang="en-CA" altLang="en-US" sz="1200" dirty="0">
                <a:solidFill>
                  <a:srgbClr val="969696"/>
                </a:solidFill>
              </a:rPr>
              <a:t>      Questionnaires      Brainstorming      Prototyping      Use Cases</a:t>
            </a:r>
          </a:p>
        </p:txBody>
      </p:sp>
      <p:sp>
        <p:nvSpPr>
          <p:cNvPr id="32773"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520AFB6B-56BF-43AB-8525-7B4AB7D91805}" type="slidenum">
              <a:rPr lang="en-CA" altLang="en-US" sz="1200" smtClean="0"/>
              <a:pPr>
                <a:lnSpc>
                  <a:spcPct val="100000"/>
                </a:lnSpc>
                <a:spcBef>
                  <a:spcPct val="0"/>
                </a:spcBef>
                <a:buClrTx/>
                <a:buSzTx/>
                <a:buFontTx/>
                <a:buNone/>
              </a:pPr>
              <a:t>80</a:t>
            </a:fld>
            <a:endParaRPr lang="en-CA" altLang="en-US" sz="1200"/>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lstStyle/>
          <a:p>
            <a:pPr eaLnBrk="1" hangingPunct="1"/>
            <a:r>
              <a:rPr lang="en-CA" altLang="en-US"/>
              <a:t>Interviews – Specific Questions (1)</a:t>
            </a:r>
          </a:p>
        </p:txBody>
      </p:sp>
      <p:sp>
        <p:nvSpPr>
          <p:cNvPr id="33795" name="Rectangle 5"/>
          <p:cNvSpPr>
            <a:spLocks noGrp="1" noChangeArrowheads="1"/>
          </p:cNvSpPr>
          <p:nvPr>
            <p:ph type="body" idx="1"/>
          </p:nvPr>
        </p:nvSpPr>
        <p:spPr/>
        <p:txBody>
          <a:bodyPr/>
          <a:lstStyle/>
          <a:p>
            <a:pPr eaLnBrk="1" hangingPunct="1"/>
            <a:r>
              <a:rPr lang="en-CA" altLang="en-US"/>
              <a:t>Functional requirements</a:t>
            </a:r>
          </a:p>
          <a:p>
            <a:pPr lvl="1" eaLnBrk="1" hangingPunct="1"/>
            <a:r>
              <a:rPr lang="en-CA" altLang="en-US"/>
              <a:t>What will the system do?</a:t>
            </a:r>
          </a:p>
          <a:p>
            <a:pPr lvl="1" eaLnBrk="1" hangingPunct="1"/>
            <a:r>
              <a:rPr lang="en-CA" altLang="en-US"/>
              <a:t>When will the system do it?</a:t>
            </a:r>
          </a:p>
          <a:p>
            <a:pPr lvl="1" eaLnBrk="1" hangingPunct="1"/>
            <a:r>
              <a:rPr lang="en-CA" altLang="en-US"/>
              <a:t>Are there several modes of operations?</a:t>
            </a:r>
          </a:p>
          <a:p>
            <a:pPr lvl="1" eaLnBrk="1" hangingPunct="1"/>
            <a:r>
              <a:rPr lang="en-CA" altLang="en-US"/>
              <a:t>What kinds of computations or data transformations must be performed?</a:t>
            </a:r>
          </a:p>
          <a:p>
            <a:pPr lvl="1" eaLnBrk="1" hangingPunct="1"/>
            <a:r>
              <a:rPr lang="en-CA" altLang="en-US"/>
              <a:t>What are the appropriate reactions to possible stimuli?</a:t>
            </a:r>
          </a:p>
          <a:p>
            <a:pPr lvl="1" eaLnBrk="1" hangingPunct="1"/>
            <a:r>
              <a:rPr lang="en-CA" altLang="en-US"/>
              <a:t>For both input and output, what should be the format of the data?</a:t>
            </a:r>
          </a:p>
          <a:p>
            <a:pPr lvl="1" eaLnBrk="1" hangingPunct="1"/>
            <a:r>
              <a:rPr lang="en-CA" altLang="en-US"/>
              <a:t>Must any data be retained for any period of time?</a:t>
            </a:r>
          </a:p>
        </p:txBody>
      </p:sp>
      <p:sp>
        <p:nvSpPr>
          <p:cNvPr id="33796"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a:t>
            </a:r>
            <a:r>
              <a:rPr lang="en-CA" altLang="en-US" sz="1200" u="sng" dirty="0">
                <a:solidFill>
                  <a:schemeClr val="tx1"/>
                </a:solidFill>
              </a:rPr>
              <a:t>Interviews</a:t>
            </a:r>
            <a:r>
              <a:rPr lang="en-CA" altLang="en-US" sz="1200" dirty="0">
                <a:solidFill>
                  <a:srgbClr val="969696"/>
                </a:solidFill>
              </a:rPr>
              <a:t>      Questionnaires      Brainstorming      Prototyping      Use Cases</a:t>
            </a:r>
          </a:p>
        </p:txBody>
      </p:sp>
      <p:sp>
        <p:nvSpPr>
          <p:cNvPr id="33797"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EA82A50E-103C-45D6-A30B-23B530D39792}" type="slidenum">
              <a:rPr lang="en-CA" altLang="en-US" sz="1200" smtClean="0"/>
              <a:pPr>
                <a:lnSpc>
                  <a:spcPct val="100000"/>
                </a:lnSpc>
                <a:spcBef>
                  <a:spcPct val="0"/>
                </a:spcBef>
                <a:buClrTx/>
                <a:buSzTx/>
                <a:buFontTx/>
                <a:buNone/>
              </a:pPr>
              <a:t>81</a:t>
            </a:fld>
            <a:endParaRPr lang="en-CA" altLang="en-US" sz="1200"/>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p:txBody>
          <a:bodyPr/>
          <a:lstStyle/>
          <a:p>
            <a:pPr eaLnBrk="1" hangingPunct="1"/>
            <a:r>
              <a:rPr lang="en-CA" altLang="en-US"/>
              <a:t>Interviews – Specific Questions (2)</a:t>
            </a:r>
          </a:p>
        </p:txBody>
      </p:sp>
      <p:sp>
        <p:nvSpPr>
          <p:cNvPr id="34819" name="Rectangle 5"/>
          <p:cNvSpPr>
            <a:spLocks noGrp="1" noChangeArrowheads="1"/>
          </p:cNvSpPr>
          <p:nvPr>
            <p:ph type="body" idx="1"/>
          </p:nvPr>
        </p:nvSpPr>
        <p:spPr/>
        <p:txBody>
          <a:bodyPr/>
          <a:lstStyle/>
          <a:p>
            <a:pPr eaLnBrk="1" hangingPunct="1"/>
            <a:r>
              <a:rPr lang="en-CA" altLang="en-US"/>
              <a:t>Design Constraints</a:t>
            </a:r>
          </a:p>
          <a:p>
            <a:pPr lvl="1" eaLnBrk="1" hangingPunct="1"/>
            <a:r>
              <a:rPr lang="en-CA" altLang="en-US"/>
              <a:t>Physical environment</a:t>
            </a:r>
          </a:p>
          <a:p>
            <a:pPr lvl="2" eaLnBrk="1" hangingPunct="1"/>
            <a:r>
              <a:rPr lang="en-CA" altLang="en-US"/>
              <a:t>Where is the equipment to be located?</a:t>
            </a:r>
          </a:p>
          <a:p>
            <a:pPr lvl="2" eaLnBrk="1" hangingPunct="1"/>
            <a:r>
              <a:rPr lang="en-CA" altLang="en-US"/>
              <a:t>Is there one location or several?</a:t>
            </a:r>
          </a:p>
          <a:p>
            <a:pPr lvl="2" eaLnBrk="1" hangingPunct="1"/>
            <a:r>
              <a:rPr lang="en-CA" altLang="en-US"/>
              <a:t>Are there any environmental restrictions, such as temperature, humidity, or magnetic interference?</a:t>
            </a:r>
          </a:p>
          <a:p>
            <a:pPr lvl="2" eaLnBrk="1" hangingPunct="1"/>
            <a:r>
              <a:rPr lang="en-CA" altLang="en-US"/>
              <a:t>Are there any constraints on the size of the system?</a:t>
            </a:r>
          </a:p>
          <a:p>
            <a:pPr lvl="2" eaLnBrk="1" hangingPunct="1"/>
            <a:r>
              <a:rPr lang="en-CA" altLang="en-US"/>
              <a:t>Are there any constraints on power, heating, or air conditioning?</a:t>
            </a:r>
          </a:p>
          <a:p>
            <a:pPr lvl="2" eaLnBrk="1" hangingPunct="1"/>
            <a:r>
              <a:rPr lang="en-CA" altLang="en-US"/>
              <a:t>Are there constraints on the programming language because of existing software components?</a:t>
            </a:r>
          </a:p>
        </p:txBody>
      </p:sp>
      <p:sp>
        <p:nvSpPr>
          <p:cNvPr id="34820"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a:t>
            </a:r>
            <a:r>
              <a:rPr lang="en-CA" altLang="en-US" sz="1200" u="sng" dirty="0">
                <a:solidFill>
                  <a:schemeClr val="tx1"/>
                </a:solidFill>
              </a:rPr>
              <a:t>Interviews</a:t>
            </a:r>
            <a:r>
              <a:rPr lang="en-CA" altLang="en-US" sz="1200" dirty="0">
                <a:solidFill>
                  <a:srgbClr val="969696"/>
                </a:solidFill>
              </a:rPr>
              <a:t>      Questionnaires      Brainstorming      Prototyping      Use Cases</a:t>
            </a:r>
          </a:p>
        </p:txBody>
      </p:sp>
      <p:sp>
        <p:nvSpPr>
          <p:cNvPr id="34821"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EAF9D4BC-EE7A-462A-A1E8-B41AFD6E69AE}" type="slidenum">
              <a:rPr lang="en-CA" altLang="en-US" sz="1200" smtClean="0"/>
              <a:pPr>
                <a:lnSpc>
                  <a:spcPct val="100000"/>
                </a:lnSpc>
                <a:spcBef>
                  <a:spcPct val="0"/>
                </a:spcBef>
                <a:buClrTx/>
                <a:buSzTx/>
                <a:buFontTx/>
                <a:buNone/>
              </a:pPr>
              <a:t>82</a:t>
            </a:fld>
            <a:endParaRPr lang="en-CA" altLang="en-US" sz="1200"/>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p:txBody>
          <a:bodyPr/>
          <a:lstStyle/>
          <a:p>
            <a:pPr eaLnBrk="1" hangingPunct="1"/>
            <a:r>
              <a:rPr lang="en-CA" altLang="en-US"/>
              <a:t>Interviews – Specific Questions (3)</a:t>
            </a:r>
          </a:p>
        </p:txBody>
      </p:sp>
      <p:sp>
        <p:nvSpPr>
          <p:cNvPr id="1282053" name="Rectangle 5"/>
          <p:cNvSpPr>
            <a:spLocks noGrp="1" noChangeArrowheads="1"/>
          </p:cNvSpPr>
          <p:nvPr>
            <p:ph type="body" idx="1"/>
          </p:nvPr>
        </p:nvSpPr>
        <p:spPr/>
        <p:txBody>
          <a:bodyPr/>
          <a:lstStyle/>
          <a:p>
            <a:pPr eaLnBrk="1" hangingPunct="1"/>
            <a:r>
              <a:rPr lang="en-CA" altLang="en-US"/>
              <a:t>Design Constraints</a:t>
            </a:r>
          </a:p>
          <a:p>
            <a:pPr lvl="1" eaLnBrk="1" hangingPunct="1"/>
            <a:r>
              <a:rPr lang="en-CA" altLang="en-US"/>
              <a:t>Interfaces</a:t>
            </a:r>
          </a:p>
          <a:p>
            <a:pPr lvl="2" eaLnBrk="1" hangingPunct="1"/>
            <a:r>
              <a:rPr lang="en-CA" altLang="en-US"/>
              <a:t>Is input coming from one or more other systems?</a:t>
            </a:r>
          </a:p>
          <a:p>
            <a:pPr lvl="2" eaLnBrk="1" hangingPunct="1"/>
            <a:r>
              <a:rPr lang="en-CA" altLang="en-US"/>
              <a:t>Is output going to one or more other systems?</a:t>
            </a:r>
          </a:p>
          <a:p>
            <a:pPr lvl="2" eaLnBrk="1" hangingPunct="1"/>
            <a:r>
              <a:rPr lang="en-CA" altLang="en-US"/>
              <a:t>Is there a prescribed way in which input/output need to be formatted?</a:t>
            </a:r>
          </a:p>
          <a:p>
            <a:pPr lvl="2" eaLnBrk="1" hangingPunct="1"/>
            <a:r>
              <a:rPr lang="en-CA" altLang="en-US"/>
              <a:t>Is there a prescribed way for storing data?</a:t>
            </a:r>
          </a:p>
          <a:p>
            <a:pPr lvl="2" eaLnBrk="1" hangingPunct="1"/>
            <a:r>
              <a:rPr lang="en-CA" altLang="en-US"/>
              <a:t>Is there a prescribed medium that the data must use?</a:t>
            </a:r>
          </a:p>
          <a:p>
            <a:pPr lvl="1" eaLnBrk="1" hangingPunct="1"/>
            <a:r>
              <a:rPr lang="en-CA" altLang="en-US"/>
              <a:t>Standards</a:t>
            </a:r>
          </a:p>
          <a:p>
            <a:pPr lvl="2" eaLnBrk="1" hangingPunct="1"/>
            <a:r>
              <a:rPr lang="en-CA" altLang="en-US"/>
              <a:t>Are there any standards relevant to the system?</a:t>
            </a:r>
          </a:p>
          <a:p>
            <a:pPr lvl="1" eaLnBrk="1" hangingPunct="1"/>
            <a:r>
              <a:rPr lang="en-CA" altLang="en-US"/>
              <a:t>Laws, policies, and regulations</a:t>
            </a:r>
          </a:p>
          <a:p>
            <a:pPr lvl="2" eaLnBrk="1" hangingPunct="1"/>
            <a:r>
              <a:rPr lang="en-CA" altLang="en-US"/>
              <a:t>Are there any laws, policies, or regulations applicable here?</a:t>
            </a:r>
          </a:p>
          <a:p>
            <a:pPr lvl="2" eaLnBrk="1" hangingPunct="1"/>
            <a:endParaRPr lang="en-CA" altLang="en-US"/>
          </a:p>
        </p:txBody>
      </p:sp>
      <p:sp>
        <p:nvSpPr>
          <p:cNvPr id="35844"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a:t>
            </a:r>
            <a:r>
              <a:rPr lang="en-CA" altLang="en-US" sz="1200" u="sng" dirty="0">
                <a:solidFill>
                  <a:schemeClr val="tx1"/>
                </a:solidFill>
              </a:rPr>
              <a:t>Interviews</a:t>
            </a:r>
            <a:r>
              <a:rPr lang="en-CA" altLang="en-US" sz="1200" dirty="0">
                <a:solidFill>
                  <a:srgbClr val="969696"/>
                </a:solidFill>
              </a:rPr>
              <a:t>      Questionnaires      Brainstorming      Prototyping      Use Cases</a:t>
            </a:r>
          </a:p>
        </p:txBody>
      </p:sp>
      <p:sp>
        <p:nvSpPr>
          <p:cNvPr id="35845"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ADA649A3-9429-42E8-9AEF-CB9D49F27FDE}" type="slidenum">
              <a:rPr lang="en-CA" altLang="en-US" sz="1200" smtClean="0"/>
              <a:pPr>
                <a:lnSpc>
                  <a:spcPct val="100000"/>
                </a:lnSpc>
                <a:spcBef>
                  <a:spcPct val="0"/>
                </a:spcBef>
                <a:buClrTx/>
                <a:buSzTx/>
                <a:buFontTx/>
                <a:buNone/>
              </a:pPr>
              <a:t>83</a:t>
            </a:fld>
            <a:endParaRPr lang="en-CA" altLang="en-US" sz="120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2053">
                                            <p:txEl>
                                              <p:pRg st="7" end="7"/>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82053">
                                            <p:txEl>
                                              <p:pRg st="8" end="8"/>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82053">
                                            <p:txEl>
                                              <p:pRg st="9" end="9"/>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8205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205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p:txBody>
          <a:bodyPr/>
          <a:lstStyle/>
          <a:p>
            <a:pPr eaLnBrk="1" hangingPunct="1"/>
            <a:r>
              <a:rPr lang="en-CA" altLang="en-US"/>
              <a:t>Interviews – Specific Questions (4)</a:t>
            </a:r>
          </a:p>
        </p:txBody>
      </p:sp>
      <p:sp>
        <p:nvSpPr>
          <p:cNvPr id="36867" name="Rectangle 5"/>
          <p:cNvSpPr>
            <a:spLocks noGrp="1" noChangeArrowheads="1"/>
          </p:cNvSpPr>
          <p:nvPr>
            <p:ph type="body" idx="1"/>
          </p:nvPr>
        </p:nvSpPr>
        <p:spPr/>
        <p:txBody>
          <a:bodyPr/>
          <a:lstStyle/>
          <a:p>
            <a:pPr eaLnBrk="1" hangingPunct="1"/>
            <a:r>
              <a:rPr lang="en-CA" altLang="en-US"/>
              <a:t>Performance</a:t>
            </a:r>
          </a:p>
          <a:p>
            <a:pPr lvl="1" eaLnBrk="1" hangingPunct="1"/>
            <a:r>
              <a:rPr lang="en-CA" altLang="en-US"/>
              <a:t>Are there constraints on execution speed, response time, or throughput?</a:t>
            </a:r>
          </a:p>
          <a:p>
            <a:pPr lvl="1" eaLnBrk="1" hangingPunct="1"/>
            <a:r>
              <a:rPr lang="en-CA" altLang="en-US"/>
              <a:t>What efficiency measure will apply to resource usage and response time?</a:t>
            </a:r>
          </a:p>
          <a:p>
            <a:pPr lvl="1" eaLnBrk="1" hangingPunct="1"/>
            <a:r>
              <a:rPr lang="en-CA" altLang="en-US"/>
              <a:t>How much data will flow through the system?</a:t>
            </a:r>
          </a:p>
          <a:p>
            <a:pPr lvl="1" eaLnBrk="1" hangingPunct="1"/>
            <a:r>
              <a:rPr lang="en-CA" altLang="en-US"/>
              <a:t>How often will data be received or sent?</a:t>
            </a:r>
          </a:p>
        </p:txBody>
      </p:sp>
      <p:sp>
        <p:nvSpPr>
          <p:cNvPr id="36868"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a:t>
            </a:r>
            <a:r>
              <a:rPr lang="en-CA" altLang="en-US" sz="1200" u="sng" dirty="0">
                <a:solidFill>
                  <a:schemeClr val="tx1"/>
                </a:solidFill>
              </a:rPr>
              <a:t>Interviews</a:t>
            </a:r>
            <a:r>
              <a:rPr lang="en-CA" altLang="en-US" sz="1200" dirty="0">
                <a:solidFill>
                  <a:srgbClr val="969696"/>
                </a:solidFill>
              </a:rPr>
              <a:t>      Questionnaires      Brainstorming      Prototyping      Use Cases</a:t>
            </a:r>
          </a:p>
        </p:txBody>
      </p:sp>
      <p:sp>
        <p:nvSpPr>
          <p:cNvPr id="36869"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CD00F3D3-B158-40A3-801C-2849CE1F3489}" type="slidenum">
              <a:rPr lang="en-CA" altLang="en-US" sz="1200" smtClean="0"/>
              <a:pPr>
                <a:lnSpc>
                  <a:spcPct val="100000"/>
                </a:lnSpc>
                <a:spcBef>
                  <a:spcPct val="0"/>
                </a:spcBef>
                <a:buClrTx/>
                <a:buSzTx/>
                <a:buFontTx/>
                <a:buNone/>
              </a:pPr>
              <a:t>84</a:t>
            </a:fld>
            <a:endParaRPr lang="en-CA" altLang="en-US" sz="1200"/>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noChangeArrowheads="1"/>
          </p:cNvSpPr>
          <p:nvPr>
            <p:ph type="title"/>
          </p:nvPr>
        </p:nvSpPr>
        <p:spPr/>
        <p:txBody>
          <a:bodyPr/>
          <a:lstStyle/>
          <a:p>
            <a:pPr eaLnBrk="1" hangingPunct="1"/>
            <a:r>
              <a:rPr lang="en-CA" altLang="en-US"/>
              <a:t>Interviews – Specific Questions (5)</a:t>
            </a:r>
          </a:p>
        </p:txBody>
      </p:sp>
      <p:sp>
        <p:nvSpPr>
          <p:cNvPr id="37891" name="Rectangle 5"/>
          <p:cNvSpPr>
            <a:spLocks noGrp="1" noChangeArrowheads="1"/>
          </p:cNvSpPr>
          <p:nvPr>
            <p:ph type="body" idx="1"/>
          </p:nvPr>
        </p:nvSpPr>
        <p:spPr/>
        <p:txBody>
          <a:bodyPr/>
          <a:lstStyle/>
          <a:p>
            <a:pPr eaLnBrk="1" hangingPunct="1"/>
            <a:r>
              <a:rPr lang="en-CA" altLang="en-US"/>
              <a:t>Usability and Human Factors</a:t>
            </a:r>
          </a:p>
          <a:p>
            <a:pPr lvl="1" eaLnBrk="1" hangingPunct="1"/>
            <a:r>
              <a:rPr lang="en-CA" altLang="en-US"/>
              <a:t>What kind of training will be required for each type of user?</a:t>
            </a:r>
          </a:p>
          <a:p>
            <a:pPr lvl="1" eaLnBrk="1" hangingPunct="1"/>
            <a:r>
              <a:rPr lang="en-CA" altLang="en-US"/>
              <a:t>How easy should it be for a user to understand and use the system?</a:t>
            </a:r>
          </a:p>
          <a:p>
            <a:pPr lvl="1" eaLnBrk="1" hangingPunct="1"/>
            <a:r>
              <a:rPr lang="en-CA" altLang="en-US"/>
              <a:t>How difficult should it be for a user to misuse the system?</a:t>
            </a:r>
          </a:p>
        </p:txBody>
      </p:sp>
      <p:sp>
        <p:nvSpPr>
          <p:cNvPr id="37892"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a:t>
            </a:r>
            <a:r>
              <a:rPr lang="en-CA" altLang="en-US" sz="1200" u="sng" dirty="0">
                <a:solidFill>
                  <a:schemeClr val="tx1"/>
                </a:solidFill>
              </a:rPr>
              <a:t>Interviews</a:t>
            </a:r>
            <a:r>
              <a:rPr lang="en-CA" altLang="en-US" sz="1200" dirty="0">
                <a:solidFill>
                  <a:srgbClr val="969696"/>
                </a:solidFill>
              </a:rPr>
              <a:t>      Questionnaires      Brainstorming      Prototyping      Use Cases</a:t>
            </a:r>
          </a:p>
        </p:txBody>
      </p:sp>
      <p:sp>
        <p:nvSpPr>
          <p:cNvPr id="37893"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2C635968-CA71-40EC-A261-72B7D94F192B}" type="slidenum">
              <a:rPr lang="en-CA" altLang="en-US" sz="1200" smtClean="0"/>
              <a:pPr>
                <a:lnSpc>
                  <a:spcPct val="100000"/>
                </a:lnSpc>
                <a:spcBef>
                  <a:spcPct val="0"/>
                </a:spcBef>
                <a:buClrTx/>
                <a:buSzTx/>
                <a:buFontTx/>
                <a:buNone/>
              </a:pPr>
              <a:t>85</a:t>
            </a:fld>
            <a:endParaRPr lang="en-CA" altLang="en-US" sz="1200"/>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p:txBody>
          <a:bodyPr/>
          <a:lstStyle/>
          <a:p>
            <a:pPr eaLnBrk="1" hangingPunct="1"/>
            <a:r>
              <a:rPr lang="en-CA" altLang="en-US"/>
              <a:t>Interviews – Specific Questions (6)</a:t>
            </a:r>
          </a:p>
        </p:txBody>
      </p:sp>
      <p:sp>
        <p:nvSpPr>
          <p:cNvPr id="38915" name="Rectangle 5"/>
          <p:cNvSpPr>
            <a:spLocks noGrp="1" noChangeArrowheads="1"/>
          </p:cNvSpPr>
          <p:nvPr>
            <p:ph type="body" idx="1"/>
          </p:nvPr>
        </p:nvSpPr>
        <p:spPr/>
        <p:txBody>
          <a:bodyPr/>
          <a:lstStyle/>
          <a:p>
            <a:pPr eaLnBrk="1" hangingPunct="1"/>
            <a:r>
              <a:rPr lang="en-CA" altLang="en-US"/>
              <a:t>Security</a:t>
            </a:r>
          </a:p>
          <a:p>
            <a:pPr lvl="1" eaLnBrk="1" hangingPunct="1"/>
            <a:r>
              <a:rPr lang="en-CA" altLang="en-US"/>
              <a:t>Must access to the system or information be controlled?</a:t>
            </a:r>
          </a:p>
          <a:p>
            <a:pPr lvl="1" eaLnBrk="1" hangingPunct="1"/>
            <a:r>
              <a:rPr lang="en-CA" altLang="en-US"/>
              <a:t>Should each user's data be isolated from data of other users?</a:t>
            </a:r>
          </a:p>
          <a:p>
            <a:pPr lvl="1" eaLnBrk="1" hangingPunct="1"/>
            <a:r>
              <a:rPr lang="en-CA" altLang="en-US"/>
              <a:t>Should user programs be isolated from other programs and from the operating system?</a:t>
            </a:r>
          </a:p>
          <a:p>
            <a:pPr lvl="1" eaLnBrk="1" hangingPunct="1"/>
            <a:r>
              <a:rPr lang="en-CA" altLang="en-US"/>
              <a:t>Should precautions be taken against theft or vandalism?</a:t>
            </a:r>
          </a:p>
        </p:txBody>
      </p:sp>
      <p:sp>
        <p:nvSpPr>
          <p:cNvPr id="38916"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a:t>
            </a:r>
            <a:r>
              <a:rPr lang="en-CA" altLang="en-US" sz="1200" u="sng" dirty="0">
                <a:solidFill>
                  <a:schemeClr val="tx1"/>
                </a:solidFill>
              </a:rPr>
              <a:t>Interviews</a:t>
            </a:r>
            <a:r>
              <a:rPr lang="en-CA" altLang="en-US" sz="1200" dirty="0">
                <a:solidFill>
                  <a:srgbClr val="969696"/>
                </a:solidFill>
              </a:rPr>
              <a:t>      Questionnaires      Brainstorming      Prototyping      Use Cases</a:t>
            </a:r>
          </a:p>
        </p:txBody>
      </p:sp>
      <p:sp>
        <p:nvSpPr>
          <p:cNvPr id="38917"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D602FD93-E75F-4A46-93A3-03D480EBEF93}" type="slidenum">
              <a:rPr lang="en-CA" altLang="en-US" sz="1200" smtClean="0"/>
              <a:pPr>
                <a:lnSpc>
                  <a:spcPct val="100000"/>
                </a:lnSpc>
                <a:spcBef>
                  <a:spcPct val="0"/>
                </a:spcBef>
                <a:buClrTx/>
                <a:buSzTx/>
                <a:buFontTx/>
                <a:buNone/>
              </a:pPr>
              <a:t>86</a:t>
            </a:fld>
            <a:endParaRPr lang="en-CA" altLang="en-US" sz="1200"/>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title"/>
          </p:nvPr>
        </p:nvSpPr>
        <p:spPr/>
        <p:txBody>
          <a:bodyPr/>
          <a:lstStyle/>
          <a:p>
            <a:pPr eaLnBrk="1" hangingPunct="1"/>
            <a:r>
              <a:rPr lang="en-CA" altLang="en-US"/>
              <a:t>Interviews – Specific Questions (7)</a:t>
            </a:r>
          </a:p>
        </p:txBody>
      </p:sp>
      <p:sp>
        <p:nvSpPr>
          <p:cNvPr id="39939" name="Rectangle 5"/>
          <p:cNvSpPr>
            <a:spLocks noGrp="1" noChangeArrowheads="1"/>
          </p:cNvSpPr>
          <p:nvPr>
            <p:ph type="body" idx="1"/>
          </p:nvPr>
        </p:nvSpPr>
        <p:spPr/>
        <p:txBody>
          <a:bodyPr/>
          <a:lstStyle/>
          <a:p>
            <a:pPr eaLnBrk="1" hangingPunct="1"/>
            <a:r>
              <a:rPr lang="en-CA" altLang="en-US"/>
              <a:t>Reliability and Availability</a:t>
            </a:r>
          </a:p>
          <a:p>
            <a:pPr lvl="1" eaLnBrk="1" hangingPunct="1"/>
            <a:r>
              <a:rPr lang="en-CA" altLang="en-US"/>
              <a:t>Must the system detect and isolate faults?</a:t>
            </a:r>
          </a:p>
          <a:p>
            <a:pPr lvl="1" eaLnBrk="1" hangingPunct="1"/>
            <a:r>
              <a:rPr lang="en-CA" altLang="en-US"/>
              <a:t>What is the prescribed mean time between failures?</a:t>
            </a:r>
          </a:p>
          <a:p>
            <a:pPr lvl="1" eaLnBrk="1" hangingPunct="1"/>
            <a:r>
              <a:rPr lang="en-CA" altLang="en-US"/>
              <a:t>Is there a maximum time allowed for restarting the system after failure?</a:t>
            </a:r>
          </a:p>
          <a:p>
            <a:pPr lvl="1" eaLnBrk="1" hangingPunct="1"/>
            <a:r>
              <a:rPr lang="en-CA" altLang="en-US"/>
              <a:t>How often will the system be backed up?</a:t>
            </a:r>
          </a:p>
          <a:p>
            <a:pPr lvl="1" eaLnBrk="1" hangingPunct="1"/>
            <a:r>
              <a:rPr lang="en-CA" altLang="en-US"/>
              <a:t>Must backup copies be stored at a different location?</a:t>
            </a:r>
          </a:p>
          <a:p>
            <a:pPr lvl="1" eaLnBrk="1" hangingPunct="1"/>
            <a:r>
              <a:rPr lang="en-CA" altLang="en-US"/>
              <a:t>Should precautions be taken against fire or water damage?</a:t>
            </a:r>
          </a:p>
        </p:txBody>
      </p:sp>
      <p:sp>
        <p:nvSpPr>
          <p:cNvPr id="39940"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a:t>
            </a:r>
            <a:r>
              <a:rPr lang="en-CA" altLang="en-US" sz="1200" u="sng" dirty="0">
                <a:solidFill>
                  <a:schemeClr val="tx1"/>
                </a:solidFill>
              </a:rPr>
              <a:t>Interviews</a:t>
            </a:r>
            <a:r>
              <a:rPr lang="en-CA" altLang="en-US" sz="1200" dirty="0">
                <a:solidFill>
                  <a:srgbClr val="969696"/>
                </a:solidFill>
              </a:rPr>
              <a:t>      Questionnaires      Brainstorming      Prototyping      Use Cases</a:t>
            </a:r>
          </a:p>
        </p:txBody>
      </p:sp>
      <p:sp>
        <p:nvSpPr>
          <p:cNvPr id="39941"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6899AAF8-5B81-4532-B25C-98E75201A434}" type="slidenum">
              <a:rPr lang="en-CA" altLang="en-US" sz="1200" smtClean="0"/>
              <a:pPr>
                <a:lnSpc>
                  <a:spcPct val="100000"/>
                </a:lnSpc>
                <a:spcBef>
                  <a:spcPct val="0"/>
                </a:spcBef>
                <a:buClrTx/>
                <a:buSzTx/>
                <a:buFontTx/>
                <a:buNone/>
              </a:pPr>
              <a:t>87</a:t>
            </a:fld>
            <a:endParaRPr lang="en-CA" altLang="en-US" sz="1200"/>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noChangeArrowheads="1"/>
          </p:cNvSpPr>
          <p:nvPr>
            <p:ph type="title"/>
          </p:nvPr>
        </p:nvSpPr>
        <p:spPr/>
        <p:txBody>
          <a:bodyPr/>
          <a:lstStyle/>
          <a:p>
            <a:pPr eaLnBrk="1" hangingPunct="1"/>
            <a:r>
              <a:rPr lang="en-CA" altLang="en-US"/>
              <a:t>Interviews – Specific Questions (8)</a:t>
            </a:r>
          </a:p>
        </p:txBody>
      </p:sp>
      <p:sp>
        <p:nvSpPr>
          <p:cNvPr id="40963" name="Rectangle 5"/>
          <p:cNvSpPr>
            <a:spLocks noGrp="1" noChangeArrowheads="1"/>
          </p:cNvSpPr>
          <p:nvPr>
            <p:ph type="body" idx="1"/>
          </p:nvPr>
        </p:nvSpPr>
        <p:spPr/>
        <p:txBody>
          <a:bodyPr/>
          <a:lstStyle/>
          <a:p>
            <a:pPr eaLnBrk="1" hangingPunct="1"/>
            <a:r>
              <a:rPr lang="en-CA" altLang="en-US"/>
              <a:t>Maintainability</a:t>
            </a:r>
          </a:p>
          <a:p>
            <a:pPr lvl="1" eaLnBrk="1" hangingPunct="1"/>
            <a:r>
              <a:rPr lang="en-CA" altLang="en-US"/>
              <a:t>Will maintenance merely correct errors, or will it also include improving the system?</a:t>
            </a:r>
          </a:p>
          <a:p>
            <a:pPr lvl="1" eaLnBrk="1" hangingPunct="1"/>
            <a:r>
              <a:rPr lang="en-CA" altLang="en-US"/>
              <a:t>When and in what ways might the system be changed in the future?</a:t>
            </a:r>
          </a:p>
          <a:p>
            <a:pPr lvl="1" eaLnBrk="1" hangingPunct="1"/>
            <a:r>
              <a:rPr lang="en-CA" altLang="en-US"/>
              <a:t>How easy should it be to add features to the system?</a:t>
            </a:r>
          </a:p>
          <a:p>
            <a:pPr lvl="1" eaLnBrk="1" hangingPunct="1"/>
            <a:r>
              <a:rPr lang="en-CA" altLang="en-US"/>
              <a:t>How easy should it be to port the system from one platform (computer, operating system) to another?</a:t>
            </a:r>
          </a:p>
        </p:txBody>
      </p:sp>
      <p:sp>
        <p:nvSpPr>
          <p:cNvPr id="40964"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a:t>
            </a:r>
            <a:r>
              <a:rPr lang="en-CA" altLang="en-US" sz="1200" u="sng" dirty="0">
                <a:solidFill>
                  <a:schemeClr val="tx1"/>
                </a:solidFill>
              </a:rPr>
              <a:t>Interviews</a:t>
            </a:r>
            <a:r>
              <a:rPr lang="en-CA" altLang="en-US" sz="1200" dirty="0">
                <a:solidFill>
                  <a:srgbClr val="969696"/>
                </a:solidFill>
              </a:rPr>
              <a:t>      Questionnaires      Brainstorming      Prototyping      Use Cases</a:t>
            </a:r>
          </a:p>
        </p:txBody>
      </p:sp>
      <p:sp>
        <p:nvSpPr>
          <p:cNvPr id="40965"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1F7ADCAC-53B3-4EBF-A9C5-721DC5A7118C}" type="slidenum">
              <a:rPr lang="en-CA" altLang="en-US" sz="1200" smtClean="0"/>
              <a:pPr>
                <a:lnSpc>
                  <a:spcPct val="100000"/>
                </a:lnSpc>
                <a:spcBef>
                  <a:spcPct val="0"/>
                </a:spcBef>
                <a:buClrTx/>
                <a:buSzTx/>
                <a:buFontTx/>
                <a:buNone/>
              </a:pPr>
              <a:t>88</a:t>
            </a:fld>
            <a:endParaRPr lang="en-CA" altLang="en-US" sz="1200"/>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ChangeArrowheads="1"/>
          </p:cNvSpPr>
          <p:nvPr>
            <p:ph type="title"/>
          </p:nvPr>
        </p:nvSpPr>
        <p:spPr/>
        <p:txBody>
          <a:bodyPr/>
          <a:lstStyle/>
          <a:p>
            <a:pPr eaLnBrk="1" hangingPunct="1"/>
            <a:r>
              <a:rPr lang="en-CA" altLang="en-US"/>
              <a:t>Interviews – Specific Questions (9)</a:t>
            </a:r>
          </a:p>
        </p:txBody>
      </p:sp>
      <p:sp>
        <p:nvSpPr>
          <p:cNvPr id="41987" name="Rectangle 5"/>
          <p:cNvSpPr>
            <a:spLocks noGrp="1" noChangeArrowheads="1"/>
          </p:cNvSpPr>
          <p:nvPr>
            <p:ph type="body" idx="1"/>
          </p:nvPr>
        </p:nvSpPr>
        <p:spPr/>
        <p:txBody>
          <a:bodyPr/>
          <a:lstStyle/>
          <a:p>
            <a:pPr eaLnBrk="1" hangingPunct="1"/>
            <a:r>
              <a:rPr lang="en-CA" altLang="en-US"/>
              <a:t>Precision and Accuracy</a:t>
            </a:r>
          </a:p>
          <a:p>
            <a:pPr lvl="1" eaLnBrk="1" hangingPunct="1"/>
            <a:r>
              <a:rPr lang="en-CA" altLang="en-US"/>
              <a:t>How accurate must data calculations be?</a:t>
            </a:r>
          </a:p>
          <a:p>
            <a:pPr lvl="1" eaLnBrk="1" hangingPunct="1"/>
            <a:r>
              <a:rPr lang="en-CA" altLang="en-US"/>
              <a:t>To what degree of precision must calculations be made?</a:t>
            </a:r>
          </a:p>
        </p:txBody>
      </p:sp>
      <p:sp>
        <p:nvSpPr>
          <p:cNvPr id="41988"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a:t>
            </a:r>
            <a:r>
              <a:rPr lang="en-CA" altLang="en-US" sz="1200" u="sng" dirty="0">
                <a:solidFill>
                  <a:schemeClr val="tx1"/>
                </a:solidFill>
              </a:rPr>
              <a:t>Interviews</a:t>
            </a:r>
            <a:r>
              <a:rPr lang="en-CA" altLang="en-US" sz="1200" dirty="0">
                <a:solidFill>
                  <a:srgbClr val="969696"/>
                </a:solidFill>
              </a:rPr>
              <a:t>      Questionnaires      Brainstorming      Prototyping      Use Cases</a:t>
            </a:r>
          </a:p>
        </p:txBody>
      </p:sp>
      <p:sp>
        <p:nvSpPr>
          <p:cNvPr id="41989"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EF361CCC-7284-4785-BE07-1C74331F22F8}" type="slidenum">
              <a:rPr lang="en-CA" altLang="en-US" sz="1200" smtClean="0"/>
              <a:pPr>
                <a:lnSpc>
                  <a:spcPct val="100000"/>
                </a:lnSpc>
                <a:spcBef>
                  <a:spcPct val="0"/>
                </a:spcBef>
                <a:buClrTx/>
                <a:buSzTx/>
                <a:buFontTx/>
                <a:buNone/>
              </a:pPr>
              <a:t>89</a:t>
            </a:fld>
            <a:endParaRPr lang="en-CA" altLang="en-US" sz="120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019C90-8B2D-474D-9990-51A8AE4A40CA}"/>
              </a:ext>
            </a:extLst>
          </p:cNvPr>
          <p:cNvSpPr>
            <a:spLocks noGrp="1"/>
          </p:cNvSpPr>
          <p:nvPr>
            <p:ph type="title"/>
          </p:nvPr>
        </p:nvSpPr>
        <p:spPr/>
        <p:txBody>
          <a:bodyPr/>
          <a:lstStyle/>
          <a:p>
            <a:r>
              <a:rPr lang="en-CA" dirty="0"/>
              <a:t>Risks of Bias?</a:t>
            </a:r>
          </a:p>
        </p:txBody>
      </p:sp>
      <p:sp>
        <p:nvSpPr>
          <p:cNvPr id="4" name="Slide Number Placeholder 3">
            <a:extLst>
              <a:ext uri="{FF2B5EF4-FFF2-40B4-BE49-F238E27FC236}">
                <a16:creationId xmlns="" xmlns:a16="http://schemas.microsoft.com/office/drawing/2014/main" id="{FE788E0C-BC65-4FE9-89DC-A5E127AC1DFE}"/>
              </a:ext>
            </a:extLst>
          </p:cNvPr>
          <p:cNvSpPr>
            <a:spLocks noGrp="1"/>
          </p:cNvSpPr>
          <p:nvPr>
            <p:ph type="sldNum" sz="quarter" idx="10"/>
          </p:nvPr>
        </p:nvSpPr>
        <p:spPr/>
        <p:txBody>
          <a:bodyPr/>
          <a:lstStyle/>
          <a:p>
            <a:pPr>
              <a:defRPr/>
            </a:pPr>
            <a:fld id="{5579BAB2-D80A-42EF-88EC-FDB6C133F113}" type="slidenum">
              <a:rPr lang="fr-CA" altLang="en-US" smtClean="0"/>
              <a:pPr>
                <a:defRPr/>
              </a:pPr>
              <a:t>9</a:t>
            </a:fld>
            <a:endParaRPr lang="fr-CA" altLang="en-US"/>
          </a:p>
        </p:txBody>
      </p:sp>
      <p:pic>
        <p:nvPicPr>
          <p:cNvPr id="100354" name="Picture 2" descr="Every Single Cognitive Bias in One Infographic">
            <a:extLst>
              <a:ext uri="{FF2B5EF4-FFF2-40B4-BE49-F238E27FC236}">
                <a16:creationId xmlns="" xmlns:a16="http://schemas.microsoft.com/office/drawing/2014/main" id="{31CAD553-026F-4201-ABCD-C862805E3DA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55403" y="927100"/>
            <a:ext cx="7431606" cy="5575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a:extLst>
              <a:ext uri="{FF2B5EF4-FFF2-40B4-BE49-F238E27FC236}">
                <a16:creationId xmlns="" xmlns:a16="http://schemas.microsoft.com/office/drawing/2014/main" id="{DAF9DEB0-0A99-4391-B71F-3EDB955EAA27}"/>
              </a:ext>
            </a:extLst>
          </p:cNvPr>
          <p:cNvSpPr txBox="1">
            <a:spLocks noChangeArrowheads="1"/>
          </p:cNvSpPr>
          <p:nvPr/>
        </p:nvSpPr>
        <p:spPr bwMode="auto">
          <a:xfrm>
            <a:off x="80963" y="46038"/>
            <a:ext cx="8982075" cy="22860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charset="0"/>
              </a:defRPr>
            </a:lvl1pPr>
            <a:lvl2pPr marL="742950" indent="-285750" defTabSz="762000" eaLnBrk="0" hangingPunct="0">
              <a:lnSpc>
                <a:spcPts val="2600"/>
              </a:lnSpc>
              <a:spcBef>
                <a:spcPts val="600"/>
              </a:spcBef>
              <a:buChar char="•"/>
              <a:defRPr sz="2000">
                <a:solidFill>
                  <a:srgbClr val="002654"/>
                </a:solidFill>
                <a:latin typeface="Arial" charset="0"/>
              </a:defRPr>
            </a:lvl2pPr>
            <a:lvl3pPr marL="1143000" indent="-228600" defTabSz="762000" eaLnBrk="0" hangingPunct="0">
              <a:lnSpc>
                <a:spcPts val="2600"/>
              </a:lnSpc>
              <a:spcBef>
                <a:spcPts val="600"/>
              </a:spcBef>
              <a:buChar char="•"/>
              <a:defRPr>
                <a:solidFill>
                  <a:srgbClr val="002654"/>
                </a:solidFill>
                <a:latin typeface="Arial" charset="0"/>
              </a:defRPr>
            </a:lvl3pPr>
            <a:lvl4pPr marL="1600200" indent="-228600" defTabSz="762000" eaLnBrk="0" hangingPunct="0">
              <a:lnSpc>
                <a:spcPts val="2600"/>
              </a:lnSpc>
              <a:spcBef>
                <a:spcPts val="600"/>
              </a:spcBef>
              <a:buChar char="•"/>
              <a:defRPr sz="1600">
                <a:solidFill>
                  <a:srgbClr val="002654"/>
                </a:solidFill>
                <a:latin typeface="Arial" charset="0"/>
              </a:defRPr>
            </a:lvl4pPr>
            <a:lvl5pPr marL="2057400" indent="-228600" defTabSz="762000" eaLnBrk="0" hangingPunct="0">
              <a:lnSpc>
                <a:spcPct val="110000"/>
              </a:lnSpc>
              <a:spcBef>
                <a:spcPct val="30000"/>
              </a:spcBef>
              <a:defRPr sz="1200">
                <a:solidFill>
                  <a:srgbClr val="002654"/>
                </a:solidFill>
                <a:latin typeface="Arial"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charset="0"/>
              </a:defRPr>
            </a:lvl9pPr>
          </a:lstStyle>
          <a:p>
            <a:pPr eaLnBrk="1" hangingPunct="1">
              <a:lnSpc>
                <a:spcPct val="100000"/>
              </a:lnSpc>
              <a:spcBef>
                <a:spcPct val="50000"/>
              </a:spcBef>
              <a:buClrTx/>
              <a:buSzTx/>
              <a:buFontTx/>
              <a:buNone/>
            </a:pPr>
            <a:r>
              <a:rPr lang="en-CA" altLang="en-US" sz="1200" u="sng" dirty="0">
                <a:solidFill>
                  <a:schemeClr val="tx1"/>
                </a:solidFill>
              </a:rPr>
              <a:t>Goals, Risks, and Challenges</a:t>
            </a:r>
            <a:r>
              <a:rPr lang="en-CA" altLang="en-US" sz="1200" dirty="0">
                <a:solidFill>
                  <a:schemeClr val="tx1"/>
                </a:solidFill>
              </a:rPr>
              <a:t>             </a:t>
            </a:r>
            <a:r>
              <a:rPr lang="en-CA" altLang="en-US" sz="1200" dirty="0">
                <a:solidFill>
                  <a:srgbClr val="969696"/>
                </a:solidFill>
              </a:rPr>
              <a:t>Sources of Requirements             </a:t>
            </a:r>
            <a:r>
              <a:rPr lang="en-CA" altLang="en-US" sz="1200" dirty="0" err="1">
                <a:solidFill>
                  <a:srgbClr val="969696"/>
                </a:solidFill>
              </a:rPr>
              <a:t>Requirements</a:t>
            </a:r>
            <a:r>
              <a:rPr lang="en-CA" altLang="en-US" sz="1200" dirty="0">
                <a:solidFill>
                  <a:srgbClr val="969696"/>
                </a:solidFill>
              </a:rPr>
              <a:t> Elicitation Tasks             Elicitation Problems</a:t>
            </a:r>
          </a:p>
        </p:txBody>
      </p:sp>
    </p:spTree>
    <p:extLst>
      <p:ext uri="{BB962C8B-B14F-4D97-AF65-F5344CB8AC3E}">
        <p14:creationId xmlns:p14="http://schemas.microsoft.com/office/powerpoint/2010/main" val="36533870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CA" altLang="en-US"/>
              <a:t>More on Interviews</a:t>
            </a:r>
          </a:p>
        </p:txBody>
      </p:sp>
      <p:sp>
        <p:nvSpPr>
          <p:cNvPr id="43011" name="Content Placeholder 2"/>
          <p:cNvSpPr>
            <a:spLocks noGrp="1"/>
          </p:cNvSpPr>
          <p:nvPr>
            <p:ph idx="1"/>
          </p:nvPr>
        </p:nvSpPr>
        <p:spPr/>
        <p:txBody>
          <a:bodyPr/>
          <a:lstStyle/>
          <a:p>
            <a:r>
              <a:rPr lang="en-CA" altLang="en-US" dirty="0"/>
              <a:t>Watch for unanswerable questions…</a:t>
            </a:r>
          </a:p>
          <a:p>
            <a:pPr lvl="1"/>
            <a:r>
              <a:rPr lang="en-CA" altLang="en-US" dirty="0"/>
              <a:t>How do you tie your shoelaces?</a:t>
            </a:r>
          </a:p>
          <a:p>
            <a:pPr lvl="1"/>
            <a:endParaRPr lang="en-CA" altLang="en-US" dirty="0"/>
          </a:p>
          <a:p>
            <a:r>
              <a:rPr lang="en-CA" altLang="en-US" dirty="0"/>
              <a:t>See interesting video:</a:t>
            </a:r>
          </a:p>
          <a:p>
            <a:pPr lvl="1"/>
            <a:r>
              <a:rPr lang="en-CA" altLang="en-US" dirty="0">
                <a:hlinkClick r:id="rId2"/>
              </a:rPr>
              <a:t>http://www.youtube.com/watch?v=2WBef84bodc</a:t>
            </a:r>
            <a:endParaRPr lang="en-CA" altLang="en-US" dirty="0"/>
          </a:p>
          <a:p>
            <a:pPr lvl="1"/>
            <a:endParaRPr lang="en-CA" altLang="en-US" dirty="0"/>
          </a:p>
          <a:p>
            <a:r>
              <a:rPr lang="en-CA" altLang="en-US" dirty="0"/>
              <a:t>Also:</a:t>
            </a:r>
          </a:p>
          <a:p>
            <a:pPr lvl="1"/>
            <a:r>
              <a:rPr lang="en-CA" altLang="en-US">
                <a:hlinkClick r:id="rId3"/>
              </a:rPr>
              <a:t>https://www.lynda.com/</a:t>
            </a:r>
            <a:r>
              <a:rPr lang="en-CA" altLang="en-US"/>
              <a:t>  </a:t>
            </a:r>
            <a:endParaRPr lang="en-CA" altLang="en-US" dirty="0"/>
          </a:p>
        </p:txBody>
      </p:sp>
      <p:sp>
        <p:nvSpPr>
          <p:cNvPr id="43012" name="Slide Number Placeholder 3"/>
          <p:cNvSpPr>
            <a:spLocks noGrp="1"/>
          </p:cNvSpPr>
          <p:nvPr>
            <p:ph type="sldNum" sz="quarter" idx="10"/>
          </p:nvPr>
        </p:nvSpPr>
        <p:spPr>
          <a:noFill/>
        </p:spPr>
        <p:txBody>
          <a:bodyPr/>
          <a:lstStyle>
            <a:lvl1pPr defTabSz="762000" eaLnBrk="0" hangingPunct="0">
              <a:defRPr sz="1600">
                <a:solidFill>
                  <a:schemeClr val="tx1"/>
                </a:solidFill>
                <a:latin typeface="Arial" pitchFamily="34" charset="0"/>
              </a:defRPr>
            </a:lvl1pPr>
            <a:lvl2pPr marL="742950" indent="-285750" defTabSz="762000" eaLnBrk="0" hangingPunct="0">
              <a:defRPr sz="1600">
                <a:solidFill>
                  <a:schemeClr val="tx1"/>
                </a:solidFill>
                <a:latin typeface="Arial" pitchFamily="34" charset="0"/>
              </a:defRPr>
            </a:lvl2pPr>
            <a:lvl3pPr marL="1143000" indent="-228600" defTabSz="762000" eaLnBrk="0" hangingPunct="0">
              <a:defRPr sz="1600">
                <a:solidFill>
                  <a:schemeClr val="tx1"/>
                </a:solidFill>
                <a:latin typeface="Arial" pitchFamily="34" charset="0"/>
              </a:defRPr>
            </a:lvl3pPr>
            <a:lvl4pPr marL="1600200" indent="-228600" defTabSz="762000" eaLnBrk="0" hangingPunct="0">
              <a:defRPr sz="1600">
                <a:solidFill>
                  <a:schemeClr val="tx1"/>
                </a:solidFill>
                <a:latin typeface="Arial" pitchFamily="34" charset="0"/>
              </a:defRPr>
            </a:lvl4pPr>
            <a:lvl5pPr marL="2057400" indent="-228600" defTabSz="762000" eaLnBrk="0" hangingPunct="0">
              <a:defRPr sz="1600">
                <a:solidFill>
                  <a:schemeClr val="tx1"/>
                </a:solidFill>
                <a:latin typeface="Arial" pitchFamily="34" charset="0"/>
              </a:defRPr>
            </a:lvl5pPr>
            <a:lvl6pPr marL="2514600" indent="-228600" defTabSz="762000" eaLnBrk="0" fontAlgn="base" hangingPunct="0">
              <a:spcBef>
                <a:spcPct val="50000"/>
              </a:spcBef>
              <a:spcAft>
                <a:spcPct val="0"/>
              </a:spcAft>
              <a:defRPr sz="1600">
                <a:solidFill>
                  <a:schemeClr val="tx1"/>
                </a:solidFill>
                <a:latin typeface="Arial" pitchFamily="34" charset="0"/>
              </a:defRPr>
            </a:lvl6pPr>
            <a:lvl7pPr marL="2971800" indent="-228600" defTabSz="762000" eaLnBrk="0" fontAlgn="base" hangingPunct="0">
              <a:spcBef>
                <a:spcPct val="50000"/>
              </a:spcBef>
              <a:spcAft>
                <a:spcPct val="0"/>
              </a:spcAft>
              <a:defRPr sz="1600">
                <a:solidFill>
                  <a:schemeClr val="tx1"/>
                </a:solidFill>
                <a:latin typeface="Arial" pitchFamily="34" charset="0"/>
              </a:defRPr>
            </a:lvl7pPr>
            <a:lvl8pPr marL="3429000" indent="-228600" defTabSz="762000" eaLnBrk="0" fontAlgn="base" hangingPunct="0">
              <a:spcBef>
                <a:spcPct val="50000"/>
              </a:spcBef>
              <a:spcAft>
                <a:spcPct val="0"/>
              </a:spcAft>
              <a:defRPr sz="1600">
                <a:solidFill>
                  <a:schemeClr val="tx1"/>
                </a:solidFill>
                <a:latin typeface="Arial" pitchFamily="34" charset="0"/>
              </a:defRPr>
            </a:lvl8pPr>
            <a:lvl9pPr marL="3886200" indent="-228600" defTabSz="762000" eaLnBrk="0" fontAlgn="base" hangingPunct="0">
              <a:spcBef>
                <a:spcPct val="50000"/>
              </a:spcBef>
              <a:spcAft>
                <a:spcPct val="0"/>
              </a:spcAft>
              <a:defRPr sz="1600">
                <a:solidFill>
                  <a:schemeClr val="tx1"/>
                </a:solidFill>
                <a:latin typeface="Arial" pitchFamily="34" charset="0"/>
              </a:defRPr>
            </a:lvl9pPr>
          </a:lstStyle>
          <a:p>
            <a:fld id="{C13168E4-927B-4F03-9636-302F7165DAB4}" type="slidenum">
              <a:rPr lang="en-CA" altLang="en-US" sz="1200" smtClean="0">
                <a:solidFill>
                  <a:srgbClr val="002654"/>
                </a:solidFill>
              </a:rPr>
              <a:pPr/>
              <a:t>90</a:t>
            </a:fld>
            <a:endParaRPr lang="en-CA" altLang="en-US" sz="1200">
              <a:solidFill>
                <a:srgbClr val="002654"/>
              </a:solidFill>
            </a:endParaRPr>
          </a:p>
        </p:txBody>
      </p:sp>
      <p:sp>
        <p:nvSpPr>
          <p:cNvPr id="43013"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a:t>
            </a:r>
            <a:r>
              <a:rPr lang="en-CA" altLang="en-US" sz="1200" u="sng" dirty="0">
                <a:solidFill>
                  <a:schemeClr val="tx1"/>
                </a:solidFill>
              </a:rPr>
              <a:t>Interviews</a:t>
            </a:r>
            <a:r>
              <a:rPr lang="en-CA" altLang="en-US" sz="1200" dirty="0">
                <a:solidFill>
                  <a:srgbClr val="969696"/>
                </a:solidFill>
              </a:rPr>
              <a:t>      Questionnaires      Brainstorming      Prototyping      Use Cases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Slide Number Placeholder 3"/>
          <p:cNvSpPr>
            <a:spLocks noGrp="1"/>
          </p:cNvSpPr>
          <p:nvPr>
            <p:ph type="sldNum" sz="quarter" idx="10"/>
          </p:nvPr>
        </p:nvSpPr>
        <p:spPr>
          <a:noFill/>
        </p:spPr>
        <p:txBody>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fld id="{3E357FC5-9D31-4095-9937-784255D418FB}" type="slidenum">
              <a:rPr lang="en-CA" altLang="en-US" sz="1200" smtClean="0"/>
              <a:pPr>
                <a:lnSpc>
                  <a:spcPct val="100000"/>
                </a:lnSpc>
                <a:spcBef>
                  <a:spcPct val="0"/>
                </a:spcBef>
                <a:buClrTx/>
                <a:buSzTx/>
                <a:buFontTx/>
                <a:buNone/>
              </a:pPr>
              <a:t>91</a:t>
            </a:fld>
            <a:endParaRPr lang="en-CA" altLang="en-US" sz="1200"/>
          </a:p>
        </p:txBody>
      </p:sp>
      <p:sp>
        <p:nvSpPr>
          <p:cNvPr id="44035" name="Rectangle 4"/>
          <p:cNvSpPr>
            <a:spLocks noGrp="1" noChangeArrowheads="1"/>
          </p:cNvSpPr>
          <p:nvPr>
            <p:ph type="title"/>
          </p:nvPr>
        </p:nvSpPr>
        <p:spPr/>
        <p:txBody>
          <a:bodyPr/>
          <a:lstStyle/>
          <a:p>
            <a:pPr eaLnBrk="1" hangingPunct="1"/>
            <a:r>
              <a:rPr lang="en-CA" altLang="en-US" dirty="0"/>
              <a:t>“Ignorance is bliss”</a:t>
            </a:r>
            <a:r>
              <a:rPr lang="en-CA" altLang="en-US" baseline="30000" dirty="0"/>
              <a:t>1</a:t>
            </a:r>
          </a:p>
        </p:txBody>
      </p:sp>
      <p:sp>
        <p:nvSpPr>
          <p:cNvPr id="1147909" name="Rectangle 5"/>
          <p:cNvSpPr>
            <a:spLocks noGrp="1" noChangeArrowheads="1"/>
          </p:cNvSpPr>
          <p:nvPr>
            <p:ph type="body" idx="1"/>
          </p:nvPr>
        </p:nvSpPr>
        <p:spPr>
          <a:xfrm>
            <a:off x="80963" y="968375"/>
            <a:ext cx="5448300" cy="5575300"/>
          </a:xfrm>
        </p:spPr>
        <p:txBody>
          <a:bodyPr/>
          <a:lstStyle/>
          <a:p>
            <a:pPr eaLnBrk="1" hangingPunct="1"/>
            <a:r>
              <a:rPr lang="en-CA" altLang="en-US" dirty="0"/>
              <a:t>According to Dan Berry, ignorance of a domain is a good thing!</a:t>
            </a:r>
          </a:p>
          <a:p>
            <a:pPr eaLnBrk="1" hangingPunct="1"/>
            <a:r>
              <a:rPr lang="en-CA" altLang="en-US" dirty="0"/>
              <a:t>Ignorance (not stupidity !) allows one to expose hypotheses and some implicit facts</a:t>
            </a:r>
          </a:p>
          <a:p>
            <a:pPr eaLnBrk="1" hangingPunct="1"/>
            <a:r>
              <a:rPr lang="en-CA" altLang="en-US" dirty="0"/>
              <a:t>Berry even suggests that one day, requirements engineers may advertise their domains of ignorance (rather than their domains of expertise) to find a job!</a:t>
            </a:r>
          </a:p>
          <a:p>
            <a:pPr eaLnBrk="1" hangingPunct="1"/>
            <a:r>
              <a:rPr lang="en-CA" altLang="en-US" dirty="0"/>
              <a:t>Actually, a mix of domain experts and domain </a:t>
            </a:r>
            <a:r>
              <a:rPr lang="en-CA" altLang="en-US" dirty="0" err="1"/>
              <a:t>ignorants</a:t>
            </a:r>
            <a:r>
              <a:rPr lang="en-CA" altLang="en-US" dirty="0"/>
              <a:t> on a team is a good thing</a:t>
            </a:r>
            <a:r>
              <a:rPr lang="en-CA" altLang="en-US" baseline="30000" dirty="0"/>
              <a:t>2</a:t>
            </a:r>
            <a:endParaRPr lang="en-CA" altLang="en-US" dirty="0"/>
          </a:p>
          <a:p>
            <a:pPr eaLnBrk="1" hangingPunct="1"/>
            <a:endParaRPr lang="en-CA" altLang="en-US" dirty="0"/>
          </a:p>
        </p:txBody>
      </p:sp>
      <p:sp>
        <p:nvSpPr>
          <p:cNvPr id="44037" name="Text Box 6"/>
          <p:cNvSpPr txBox="1">
            <a:spLocks noChangeArrowheads="1"/>
          </p:cNvSpPr>
          <p:nvPr/>
        </p:nvSpPr>
        <p:spPr bwMode="auto">
          <a:xfrm>
            <a:off x="117474" y="5531798"/>
            <a:ext cx="519430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eaLnBrk="0" hangingPunct="0">
              <a:lnSpc>
                <a:spcPts val="2600"/>
              </a:lnSpc>
              <a:spcBef>
                <a:spcPts val="600"/>
              </a:spcBef>
              <a:buChar char="•"/>
              <a:defRPr sz="2000">
                <a:solidFill>
                  <a:srgbClr val="002654"/>
                </a:solidFill>
                <a:latin typeface="Arial" pitchFamily="34" charset="0"/>
              </a:defRPr>
            </a:lvl2pPr>
            <a:lvl3pPr marL="1143000" indent="-228600" eaLnBrk="0" hangingPunct="0">
              <a:lnSpc>
                <a:spcPts val="2600"/>
              </a:lnSpc>
              <a:spcBef>
                <a:spcPts val="600"/>
              </a:spcBef>
              <a:buChar char="•"/>
              <a:defRPr>
                <a:solidFill>
                  <a:srgbClr val="002654"/>
                </a:solidFill>
                <a:latin typeface="Arial" pitchFamily="34" charset="0"/>
              </a:defRPr>
            </a:lvl3pPr>
            <a:lvl4pPr marL="1600200" indent="-228600" eaLnBrk="0" hangingPunct="0">
              <a:lnSpc>
                <a:spcPts val="2600"/>
              </a:lnSpc>
              <a:spcBef>
                <a:spcPts val="600"/>
              </a:spcBef>
              <a:buChar char="•"/>
              <a:defRPr sz="1600">
                <a:solidFill>
                  <a:srgbClr val="002654"/>
                </a:solidFill>
                <a:latin typeface="Arial" pitchFamily="34" charset="0"/>
              </a:defRPr>
            </a:lvl4pPr>
            <a:lvl5pPr marL="2057400" indent="-228600" eaLnBrk="0" hangingPunct="0">
              <a:lnSpc>
                <a:spcPct val="110000"/>
              </a:lnSpc>
              <a:spcBef>
                <a:spcPct val="30000"/>
              </a:spcBef>
              <a:defRPr sz="1200">
                <a:solidFill>
                  <a:srgbClr val="002654"/>
                </a:solidFill>
                <a:latin typeface="Arial" pitchFamily="34" charset="0"/>
              </a:defRPr>
            </a:lvl5pPr>
            <a:lvl6pPr marL="2514600" indent="-2286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eaLnBrk="0" fontAlgn="base" hangingPunct="0">
              <a:lnSpc>
                <a:spcPct val="110000"/>
              </a:lnSpc>
              <a:spcBef>
                <a:spcPct val="30000"/>
              </a:spcBef>
              <a:spcAft>
                <a:spcPct val="0"/>
              </a:spcAft>
              <a:defRPr sz="1200">
                <a:solidFill>
                  <a:srgbClr val="002654"/>
                </a:solidFill>
                <a:latin typeface="Arial" pitchFamily="34" charset="0"/>
              </a:defRPr>
            </a:lvl9pPr>
          </a:lstStyle>
          <a:p>
            <a:pPr>
              <a:lnSpc>
                <a:spcPct val="100000"/>
              </a:lnSpc>
              <a:spcBef>
                <a:spcPct val="0"/>
              </a:spcBef>
              <a:buClrTx/>
              <a:buSzTx/>
              <a:buFontTx/>
              <a:buNone/>
            </a:pPr>
            <a:r>
              <a:rPr lang="en-CA" altLang="en-US" sz="1200" dirty="0">
                <a:solidFill>
                  <a:schemeClr val="tx1"/>
                </a:solidFill>
                <a:latin typeface="Times New Roman" pitchFamily="18" charset="0"/>
              </a:rPr>
              <a:t/>
            </a:r>
            <a:br>
              <a:rPr lang="en-CA" altLang="en-US" sz="1200" dirty="0">
                <a:solidFill>
                  <a:schemeClr val="tx1"/>
                </a:solidFill>
                <a:latin typeface="Times New Roman" pitchFamily="18" charset="0"/>
              </a:rPr>
            </a:br>
            <a:r>
              <a:rPr lang="en-CA" altLang="en-US" sz="1200" dirty="0"/>
              <a:t>[1] The Matrix, 1999</a:t>
            </a:r>
          </a:p>
          <a:p>
            <a:pPr>
              <a:lnSpc>
                <a:spcPct val="100000"/>
              </a:lnSpc>
              <a:spcBef>
                <a:spcPct val="0"/>
              </a:spcBef>
              <a:buClrTx/>
              <a:buSzTx/>
              <a:buFontTx/>
              <a:buNone/>
            </a:pPr>
            <a:r>
              <a:rPr lang="en-CA" altLang="en-US" sz="1200" dirty="0"/>
              <a:t>[2] </a:t>
            </a:r>
            <a:r>
              <a:rPr lang="en-CA" sz="1200" dirty="0">
                <a:latin typeface="Arial"/>
                <a:hlinkClick r:id="rId3"/>
              </a:rPr>
              <a:t>Ali </a:t>
            </a:r>
            <a:r>
              <a:rPr lang="en-CA" sz="1200" dirty="0" err="1">
                <a:latin typeface="Arial"/>
                <a:hlinkClick r:id="rId3"/>
              </a:rPr>
              <a:t>Niknafs</a:t>
            </a:r>
            <a:r>
              <a:rPr lang="en-CA" sz="1200" dirty="0">
                <a:latin typeface="Arial"/>
              </a:rPr>
              <a:t>, Daniel M. Berry: The impact of domain knowledge on the effectiveness of requirements engineering activities. </a:t>
            </a:r>
            <a:r>
              <a:rPr lang="en-CA" sz="1200" i="1" dirty="0">
                <a:latin typeface="Arial"/>
              </a:rPr>
              <a:t>Empirical Software Engineering</a:t>
            </a:r>
            <a:r>
              <a:rPr lang="en-CA" sz="1200" dirty="0">
                <a:latin typeface="Arial"/>
              </a:rPr>
              <a:t>, 22(1), 80-133, February 2017.</a:t>
            </a:r>
            <a:endParaRPr lang="en-CA" altLang="en-US" sz="1200" dirty="0">
              <a:latin typeface="Arial"/>
            </a:endParaRPr>
          </a:p>
          <a:p>
            <a:pPr>
              <a:lnSpc>
                <a:spcPct val="100000"/>
              </a:lnSpc>
              <a:spcBef>
                <a:spcPct val="0"/>
              </a:spcBef>
              <a:buClrTx/>
              <a:buSzTx/>
              <a:buFontTx/>
              <a:buNone/>
            </a:pPr>
            <a:endParaRPr lang="en-CA" altLang="en-US" sz="1200" dirty="0">
              <a:solidFill>
                <a:schemeClr val="tx1"/>
              </a:solidFill>
              <a:latin typeface="Times New Roman" pitchFamily="18" charset="0"/>
            </a:endParaRPr>
          </a:p>
        </p:txBody>
      </p:sp>
      <p:pic>
        <p:nvPicPr>
          <p:cNvPr id="44038" name="Picture 8" descr="demotivational poster IGNORANCE IS BLI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1775" y="1033463"/>
            <a:ext cx="3751263"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a:t>
            </a:r>
            <a:r>
              <a:rPr lang="en-CA" altLang="en-US" sz="1200" u="sng" dirty="0">
                <a:solidFill>
                  <a:schemeClr val="tx1"/>
                </a:solidFill>
              </a:rPr>
              <a:t>Interviews</a:t>
            </a:r>
            <a:r>
              <a:rPr lang="en-CA" altLang="en-US" sz="1200" dirty="0">
                <a:solidFill>
                  <a:srgbClr val="969696"/>
                </a:solidFill>
              </a:rPr>
              <a:t>      Questionnaires      Brainstorming      Prototyping      Use Cases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479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909"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Beware of Participant Answers!</a:t>
            </a:r>
          </a:p>
        </p:txBody>
      </p:sp>
      <p:sp>
        <p:nvSpPr>
          <p:cNvPr id="3" name="Content Placeholder 2"/>
          <p:cNvSpPr>
            <a:spLocks noGrp="1"/>
          </p:cNvSpPr>
          <p:nvPr>
            <p:ph idx="1"/>
          </p:nvPr>
        </p:nvSpPr>
        <p:spPr/>
        <p:txBody>
          <a:bodyPr/>
          <a:lstStyle/>
          <a:p>
            <a:r>
              <a:rPr lang="en-CA" dirty="0"/>
              <a:t>“If I’d asked my customers what they wanted, they’d have said a faster horse.”</a:t>
            </a:r>
          </a:p>
          <a:p>
            <a:pPr marL="574675" lvl="1" indent="0" algn="r">
              <a:buNone/>
            </a:pPr>
            <a:r>
              <a:rPr lang="en-CA" i="1" dirty="0"/>
              <a:t>Henry T. Ford</a:t>
            </a:r>
          </a:p>
          <a:p>
            <a:pPr marL="574675" lvl="1" indent="0" algn="r">
              <a:buNone/>
            </a:pPr>
            <a:endParaRPr lang="en-CA" i="1" dirty="0"/>
          </a:p>
          <a:p>
            <a:r>
              <a:rPr lang="en-CA" dirty="0"/>
              <a:t>“The critical failing of user interviews is that you’re asking people to either remember past use or speculate on future use of a system.”</a:t>
            </a:r>
          </a:p>
          <a:p>
            <a:pPr marL="574675" lvl="1" indent="0" algn="r">
              <a:buNone/>
            </a:pPr>
            <a:r>
              <a:rPr lang="en-CA" i="1" dirty="0"/>
              <a:t>Jakob Nielsen</a:t>
            </a:r>
          </a:p>
          <a:p>
            <a:pPr marL="574675" lvl="1" indent="0" algn="r">
              <a:buNone/>
            </a:pPr>
            <a:endParaRPr lang="en-CA" i="1" dirty="0"/>
          </a:p>
          <a:p>
            <a:r>
              <a:rPr lang="en-CA" dirty="0"/>
              <a:t>“You can't just ask customers what they want and then try to give that to them. By the time you get it built, they'll want something new.”</a:t>
            </a:r>
          </a:p>
          <a:p>
            <a:pPr marL="574675" lvl="1" indent="0" algn="r">
              <a:buNone/>
            </a:pPr>
            <a:r>
              <a:rPr lang="en-CA" i="1" dirty="0"/>
              <a:t>Steve Jobs</a:t>
            </a:r>
          </a:p>
          <a:p>
            <a:endParaRPr lang="en-CA" dirty="0"/>
          </a:p>
        </p:txBody>
      </p:sp>
      <p:sp>
        <p:nvSpPr>
          <p:cNvPr id="4" name="Slide Number Placeholder 3"/>
          <p:cNvSpPr>
            <a:spLocks noGrp="1"/>
          </p:cNvSpPr>
          <p:nvPr>
            <p:ph type="sldNum" sz="quarter" idx="10"/>
          </p:nvPr>
        </p:nvSpPr>
        <p:spPr/>
        <p:txBody>
          <a:bodyPr/>
          <a:lstStyle/>
          <a:p>
            <a:pPr>
              <a:defRPr/>
            </a:pPr>
            <a:fld id="{82D37A84-5577-4B99-AE2A-1A4F758610C4}" type="slidenum">
              <a:rPr lang="en-CA" smtClean="0"/>
              <a:pPr>
                <a:defRPr/>
              </a:pPr>
              <a:t>92</a:t>
            </a:fld>
            <a:endParaRPr lang="en-CA"/>
          </a:p>
        </p:txBody>
      </p:sp>
      <p:sp>
        <p:nvSpPr>
          <p:cNvPr id="5"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a:t>
            </a:r>
            <a:r>
              <a:rPr lang="en-CA" altLang="en-US" sz="1200" u="sng" dirty="0">
                <a:solidFill>
                  <a:schemeClr val="tx1"/>
                </a:solidFill>
              </a:rPr>
              <a:t>Interviews</a:t>
            </a:r>
            <a:r>
              <a:rPr lang="en-CA" altLang="en-US" sz="1200" dirty="0">
                <a:solidFill>
                  <a:srgbClr val="969696"/>
                </a:solidFill>
              </a:rPr>
              <a:t>      Questionnaires      Brainstorming      Prototyping      Use Cases</a:t>
            </a:r>
          </a:p>
        </p:txBody>
      </p:sp>
    </p:spTree>
    <p:extLst>
      <p:ext uri="{BB962C8B-B14F-4D97-AF65-F5344CB8AC3E}">
        <p14:creationId xmlns:p14="http://schemas.microsoft.com/office/powerpoint/2010/main" val="38283392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ctrTitle"/>
          </p:nvPr>
        </p:nvSpPr>
        <p:spPr>
          <a:xfrm>
            <a:off x="136525" y="1794378"/>
            <a:ext cx="8872538" cy="1143000"/>
          </a:xfrm>
        </p:spPr>
        <p:txBody>
          <a:bodyPr/>
          <a:lstStyle/>
          <a:p>
            <a:pPr eaLnBrk="1" hangingPunct="1"/>
            <a:r>
              <a:rPr lang="en-CA" altLang="en-US" dirty="0"/>
              <a:t>Questionnaires</a:t>
            </a:r>
            <a:endParaRPr lang="en-US" altLang="en-US" dirty="0"/>
          </a:p>
        </p:txBody>
      </p:sp>
      <p:pic>
        <p:nvPicPr>
          <p:cNvPr id="247810" name="Picture 2" descr="http://dilbert.com/dyn/str_strip/000000000/00000000/0000000/000000/30000/4000/800/34808/34808.stri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161" y="3122328"/>
            <a:ext cx="7803394" cy="241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4982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2D37A84-5577-4B99-AE2A-1A4F758610C4}" type="slidenum">
              <a:rPr lang="en-CA" smtClean="0"/>
              <a:pPr>
                <a:defRPr/>
              </a:pPr>
              <a:t>94</a:t>
            </a:fld>
            <a:endParaRPr lang="en-CA"/>
          </a:p>
        </p:txBody>
      </p:sp>
      <p:sp>
        <p:nvSpPr>
          <p:cNvPr id="5" name="Title 1"/>
          <p:cNvSpPr>
            <a:spLocks noGrp="1"/>
          </p:cNvSpPr>
          <p:nvPr>
            <p:ph type="title"/>
          </p:nvPr>
        </p:nvSpPr>
        <p:spPr>
          <a:xfrm>
            <a:off x="117475" y="234950"/>
            <a:ext cx="8907463" cy="608013"/>
          </a:xfrm>
        </p:spPr>
        <p:txBody>
          <a:bodyPr/>
          <a:lstStyle/>
          <a:p>
            <a:r>
              <a:rPr lang="en-CA" altLang="en-US" dirty="0"/>
              <a:t>Questionnaires and Surveys</a:t>
            </a:r>
          </a:p>
        </p:txBody>
      </p:sp>
      <p:sp>
        <p:nvSpPr>
          <p:cNvPr id="6" name="Content Placeholder 2"/>
          <p:cNvSpPr>
            <a:spLocks noGrp="1"/>
          </p:cNvSpPr>
          <p:nvPr>
            <p:ph idx="1"/>
          </p:nvPr>
        </p:nvSpPr>
        <p:spPr>
          <a:xfrm>
            <a:off x="117475" y="927100"/>
            <a:ext cx="8907463" cy="5575300"/>
          </a:xfrm>
        </p:spPr>
        <p:txBody>
          <a:bodyPr/>
          <a:lstStyle/>
          <a:p>
            <a:r>
              <a:rPr lang="en-CA" altLang="en-US" dirty="0"/>
              <a:t>Some benefits:</a:t>
            </a:r>
          </a:p>
          <a:p>
            <a:pPr lvl="1"/>
            <a:r>
              <a:rPr lang="en-CA" altLang="en-US" dirty="0"/>
              <a:t>Can reach multiple people, maybe in an anonymous way</a:t>
            </a:r>
          </a:p>
          <a:p>
            <a:pPr lvl="1"/>
            <a:r>
              <a:rPr lang="en-CA" altLang="en-US" dirty="0"/>
              <a:t>Asynchronous, distributed, and can be quick to answer</a:t>
            </a:r>
          </a:p>
          <a:p>
            <a:pPr lvl="1"/>
            <a:r>
              <a:rPr lang="en-CA" altLang="en-US" dirty="0"/>
              <a:t>Cheap</a:t>
            </a:r>
          </a:p>
          <a:p>
            <a:r>
              <a:rPr lang="en-CA" altLang="en-US" dirty="0"/>
              <a:t>Challenges:</a:t>
            </a:r>
          </a:p>
          <a:p>
            <a:pPr lvl="1"/>
            <a:r>
              <a:rPr lang="en-CA" altLang="en-US" dirty="0"/>
              <a:t>Preparation time!</a:t>
            </a:r>
          </a:p>
          <a:p>
            <a:pPr lvl="1"/>
            <a:r>
              <a:rPr lang="en-CA" altLang="en-US" dirty="0"/>
              <a:t>Choice of questions: open-ended and close (lack of flexibility)</a:t>
            </a:r>
          </a:p>
          <a:p>
            <a:pPr lvl="1"/>
            <a:r>
              <a:rPr lang="en-CA" altLang="en-US" dirty="0"/>
              <a:t>Choice of answers and scales (nominal, intervals, Likert…); avoid centralist tendencies!</a:t>
            </a:r>
          </a:p>
          <a:p>
            <a:pPr lvl="1"/>
            <a:r>
              <a:rPr lang="en-CA" altLang="en-US" dirty="0"/>
              <a:t>Statistical significance during analysis</a:t>
            </a:r>
          </a:p>
          <a:p>
            <a:pPr lvl="1"/>
            <a:r>
              <a:rPr lang="en-CA" altLang="en-US" dirty="0"/>
              <a:t>Validity of questions (bias, ambiguities)</a:t>
            </a:r>
          </a:p>
          <a:p>
            <a:pPr lvl="1"/>
            <a:r>
              <a:rPr lang="en-CA" altLang="en-US" dirty="0"/>
              <a:t>Repetition and order of questions</a:t>
            </a:r>
          </a:p>
          <a:p>
            <a:pPr lvl="1"/>
            <a:r>
              <a:rPr lang="en-CA" altLang="en-US" dirty="0"/>
              <a:t>Determining suitable participants to invite (risk of bias, of fraud)</a:t>
            </a:r>
          </a:p>
          <a:p>
            <a:pPr lvl="1"/>
            <a:r>
              <a:rPr lang="en-CA" altLang="en-US" dirty="0"/>
              <a:t>Getting people to answer everything (exhaustion, unattractive…)!</a:t>
            </a:r>
          </a:p>
        </p:txBody>
      </p:sp>
      <p:sp>
        <p:nvSpPr>
          <p:cNvPr id="7"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a:t>
            </a:r>
            <a:r>
              <a:rPr lang="en-CA" altLang="en-US" sz="1200" u="sng" dirty="0">
                <a:solidFill>
                  <a:schemeClr val="tx1"/>
                </a:solidFill>
              </a:rPr>
              <a:t>Questionnaires</a:t>
            </a:r>
            <a:r>
              <a:rPr lang="en-CA" altLang="en-US" sz="1200" dirty="0">
                <a:solidFill>
                  <a:srgbClr val="969696"/>
                </a:solidFill>
              </a:rPr>
              <a:t>      Brainstorming      Prototyping      Use Cases</a:t>
            </a:r>
          </a:p>
        </p:txBody>
      </p:sp>
    </p:spTree>
    <p:extLst>
      <p:ext uri="{BB962C8B-B14F-4D97-AF65-F5344CB8AC3E}">
        <p14:creationId xmlns:p14="http://schemas.microsoft.com/office/powerpoint/2010/main" val="9632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Types of Questions to Consider</a:t>
            </a:r>
          </a:p>
        </p:txBody>
      </p:sp>
      <p:sp>
        <p:nvSpPr>
          <p:cNvPr id="3" name="Content Placeholder 2"/>
          <p:cNvSpPr>
            <a:spLocks noGrp="1"/>
          </p:cNvSpPr>
          <p:nvPr>
            <p:ph idx="1"/>
          </p:nvPr>
        </p:nvSpPr>
        <p:spPr/>
        <p:txBody>
          <a:bodyPr/>
          <a:lstStyle/>
          <a:p>
            <a:r>
              <a:rPr lang="en-CA" dirty="0"/>
              <a:t>Demography questions (for classification)</a:t>
            </a:r>
          </a:p>
          <a:p>
            <a:pPr lvl="1"/>
            <a:r>
              <a:rPr lang="en-CA" dirty="0"/>
              <a:t>Age, country, occupation… For analysis from many angles</a:t>
            </a:r>
          </a:p>
          <a:p>
            <a:pPr lvl="1"/>
            <a:r>
              <a:rPr lang="en-CA" dirty="0"/>
              <a:t>Beware of re-identification risks if supposed to be anonymous</a:t>
            </a:r>
          </a:p>
          <a:p>
            <a:r>
              <a:rPr lang="en-CA" dirty="0"/>
              <a:t>Attitudinal questions </a:t>
            </a:r>
          </a:p>
          <a:p>
            <a:pPr lvl="1"/>
            <a:r>
              <a:rPr lang="en-CA" dirty="0"/>
              <a:t>What do you think of…? Do you agree with…?</a:t>
            </a:r>
          </a:p>
          <a:p>
            <a:pPr lvl="1"/>
            <a:r>
              <a:rPr lang="en-CA" dirty="0"/>
              <a:t>Scale with 4-6 values (no center) or 5-7 values (with neutral value)</a:t>
            </a:r>
          </a:p>
          <a:p>
            <a:pPr marL="1306512" lvl="2" indent="-342900">
              <a:lnSpc>
                <a:spcPct val="100000"/>
              </a:lnSpc>
              <a:buFont typeface="+mj-lt"/>
              <a:buAutoNum type="arabicPeriod"/>
            </a:pPr>
            <a:r>
              <a:rPr lang="en-CA" dirty="0"/>
              <a:t>Strongly agree</a:t>
            </a:r>
          </a:p>
          <a:p>
            <a:pPr marL="1306512" lvl="2" indent="-342900">
              <a:lnSpc>
                <a:spcPct val="100000"/>
              </a:lnSpc>
              <a:buFont typeface="+mj-lt"/>
              <a:buAutoNum type="arabicPeriod"/>
            </a:pPr>
            <a:r>
              <a:rPr lang="en-CA" dirty="0"/>
              <a:t>Agree somewhat</a:t>
            </a:r>
          </a:p>
          <a:p>
            <a:pPr marL="1306512" lvl="2" indent="-342900">
              <a:lnSpc>
                <a:spcPct val="100000"/>
              </a:lnSpc>
              <a:buFont typeface="+mj-lt"/>
              <a:buAutoNum type="arabicPeriod"/>
            </a:pPr>
            <a:r>
              <a:rPr lang="en-CA" dirty="0"/>
              <a:t>Neither agree nor disagree (Undecided)</a:t>
            </a:r>
          </a:p>
          <a:p>
            <a:pPr marL="1306512" lvl="2" indent="-342900">
              <a:lnSpc>
                <a:spcPct val="100000"/>
              </a:lnSpc>
              <a:buFont typeface="+mj-lt"/>
              <a:buAutoNum type="arabicPeriod"/>
            </a:pPr>
            <a:r>
              <a:rPr lang="en-CA" dirty="0"/>
              <a:t>Disagree somewhat</a:t>
            </a:r>
          </a:p>
          <a:p>
            <a:pPr marL="1306512" lvl="2" indent="-342900">
              <a:lnSpc>
                <a:spcPct val="100000"/>
              </a:lnSpc>
              <a:buFont typeface="+mj-lt"/>
              <a:buAutoNum type="arabicPeriod"/>
            </a:pPr>
            <a:r>
              <a:rPr lang="en-CA" dirty="0"/>
              <a:t>Strongly disagree</a:t>
            </a:r>
            <a:endParaRPr lang="fr-CA" dirty="0"/>
          </a:p>
          <a:p>
            <a:r>
              <a:rPr lang="en-CA" dirty="0"/>
              <a:t>Supplementary open questions (instructive, but qualitative)</a:t>
            </a:r>
          </a:p>
          <a:p>
            <a:r>
              <a:rPr lang="en-CA" dirty="0"/>
              <a:t>Optional/alternative questions, by population</a:t>
            </a:r>
          </a:p>
          <a:p>
            <a:r>
              <a:rPr lang="en-CA" dirty="0"/>
              <a:t>Redundant questions, for robustness…</a:t>
            </a:r>
          </a:p>
        </p:txBody>
      </p:sp>
      <p:sp>
        <p:nvSpPr>
          <p:cNvPr id="4" name="Slide Number Placeholder 3"/>
          <p:cNvSpPr>
            <a:spLocks noGrp="1"/>
          </p:cNvSpPr>
          <p:nvPr>
            <p:ph type="sldNum" sz="quarter" idx="10"/>
          </p:nvPr>
        </p:nvSpPr>
        <p:spPr/>
        <p:txBody>
          <a:bodyPr/>
          <a:lstStyle/>
          <a:p>
            <a:pPr>
              <a:defRPr/>
            </a:pPr>
            <a:fld id="{82D37A84-5577-4B99-AE2A-1A4F758610C4}" type="slidenum">
              <a:rPr lang="en-CA" smtClean="0"/>
              <a:pPr>
                <a:defRPr/>
              </a:pPr>
              <a:t>95</a:t>
            </a:fld>
            <a:endParaRPr lang="en-CA"/>
          </a:p>
        </p:txBody>
      </p:sp>
      <p:sp>
        <p:nvSpPr>
          <p:cNvPr id="5"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a:t>
            </a:r>
            <a:r>
              <a:rPr lang="en-CA" altLang="en-US" sz="1200" u="sng" dirty="0">
                <a:solidFill>
                  <a:schemeClr val="tx1"/>
                </a:solidFill>
              </a:rPr>
              <a:t>Questionnaires</a:t>
            </a:r>
            <a:r>
              <a:rPr lang="en-CA" altLang="en-US" sz="1200" dirty="0">
                <a:solidFill>
                  <a:srgbClr val="969696"/>
                </a:solidFill>
              </a:rPr>
              <a:t>      Brainstorming      Prototyping      Use Cases</a:t>
            </a:r>
          </a:p>
        </p:txBody>
      </p:sp>
    </p:spTree>
    <p:extLst>
      <p:ext uri="{BB962C8B-B14F-4D97-AF65-F5344CB8AC3E}">
        <p14:creationId xmlns:p14="http://schemas.microsoft.com/office/powerpoint/2010/main" val="36183375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Analysis to Consider… In Advance!</a:t>
            </a:r>
          </a:p>
        </p:txBody>
      </p:sp>
      <p:sp>
        <p:nvSpPr>
          <p:cNvPr id="3" name="Content Placeholder 2"/>
          <p:cNvSpPr>
            <a:spLocks noGrp="1"/>
          </p:cNvSpPr>
          <p:nvPr>
            <p:ph idx="1"/>
          </p:nvPr>
        </p:nvSpPr>
        <p:spPr/>
        <p:txBody>
          <a:bodyPr/>
          <a:lstStyle/>
          <a:p>
            <a:r>
              <a:rPr lang="fr-CA" dirty="0"/>
              <a:t>Will the </a:t>
            </a:r>
            <a:r>
              <a:rPr lang="en-CA" dirty="0"/>
              <a:t>survey be repeated (before/after, for comparison)?</a:t>
            </a:r>
          </a:p>
          <a:p>
            <a:r>
              <a:rPr lang="en-CA" dirty="0"/>
              <a:t>Determine the type of (statistical) analysis, e.g.:</a:t>
            </a:r>
          </a:p>
          <a:p>
            <a:endParaRPr lang="en-CA" dirty="0"/>
          </a:p>
          <a:p>
            <a:endParaRPr lang="en-CA" dirty="0"/>
          </a:p>
          <a:p>
            <a:endParaRPr lang="en-CA" dirty="0"/>
          </a:p>
          <a:p>
            <a:endParaRPr lang="en-CA" dirty="0"/>
          </a:p>
          <a:p>
            <a:endParaRPr lang="en-CA" dirty="0"/>
          </a:p>
          <a:p>
            <a:endParaRPr lang="en-CA" dirty="0"/>
          </a:p>
          <a:p>
            <a:endParaRPr lang="en-CA" dirty="0"/>
          </a:p>
          <a:p>
            <a:r>
              <a:rPr lang="en-CA" dirty="0"/>
              <a:t>Statistical significance? </a:t>
            </a:r>
            <a:r>
              <a:rPr lang="en-CA" dirty="0">
                <a:hlinkClick r:id="rId2"/>
              </a:rPr>
              <a:t>http://en.wikipedia.org/wiki/Statistical_significance</a:t>
            </a:r>
            <a:r>
              <a:rPr lang="en-CA" dirty="0"/>
              <a:t> </a:t>
            </a:r>
          </a:p>
          <a:p>
            <a:r>
              <a:rPr lang="en-CA" dirty="0">
                <a:solidFill>
                  <a:srgbClr val="FF0000"/>
                </a:solidFill>
              </a:rPr>
              <a:t>Test your questionnaire and your analysis </a:t>
            </a:r>
            <a:r>
              <a:rPr lang="en-CA" dirty="0"/>
              <a:t>on a small group!</a:t>
            </a:r>
          </a:p>
          <a:p>
            <a:r>
              <a:rPr lang="en-CA" altLang="en-US" dirty="0"/>
              <a:t>See also this important video on surveys and questionnaires:</a:t>
            </a:r>
          </a:p>
          <a:p>
            <a:pPr lvl="1"/>
            <a:r>
              <a:rPr lang="en-CA" altLang="en-US" dirty="0">
                <a:hlinkClick r:id="rId3"/>
              </a:rPr>
              <a:t>http://www.youtube.com/watch?v=rSwVZJT9j1c</a:t>
            </a:r>
            <a:endParaRPr lang="en-CA" altLang="en-US" dirty="0"/>
          </a:p>
          <a:p>
            <a:endParaRPr lang="en-CA" dirty="0"/>
          </a:p>
        </p:txBody>
      </p:sp>
      <p:sp>
        <p:nvSpPr>
          <p:cNvPr id="4" name="Slide Number Placeholder 3"/>
          <p:cNvSpPr>
            <a:spLocks noGrp="1"/>
          </p:cNvSpPr>
          <p:nvPr>
            <p:ph type="sldNum" sz="quarter" idx="10"/>
          </p:nvPr>
        </p:nvSpPr>
        <p:spPr/>
        <p:txBody>
          <a:bodyPr/>
          <a:lstStyle/>
          <a:p>
            <a:pPr>
              <a:defRPr/>
            </a:pPr>
            <a:fld id="{82D37A84-5577-4B99-AE2A-1A4F758610C4}" type="slidenum">
              <a:rPr lang="en-CA" smtClean="0"/>
              <a:pPr>
                <a:defRPr/>
              </a:pPr>
              <a:t>96</a:t>
            </a:fld>
            <a:endParaRPr lang="en-CA"/>
          </a:p>
        </p:txBody>
      </p:sp>
      <p:sp>
        <p:nvSpPr>
          <p:cNvPr id="5" name="Text Box 6"/>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a:t>
            </a:r>
            <a:r>
              <a:rPr lang="en-CA" altLang="en-US" sz="1200" u="sng" dirty="0">
                <a:solidFill>
                  <a:schemeClr val="tx1"/>
                </a:solidFill>
              </a:rPr>
              <a:t>Questionnaires</a:t>
            </a:r>
            <a:r>
              <a:rPr lang="en-CA" altLang="en-US" sz="1200" dirty="0">
                <a:solidFill>
                  <a:srgbClr val="969696"/>
                </a:solidFill>
              </a:rPr>
              <a:t>      Brainstorming      Prototyping      Use Cases</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828800"/>
            <a:ext cx="3462338" cy="2447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29137118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C203A3-62F1-4B62-A5C0-5B9C54ADC3E4}"/>
              </a:ext>
            </a:extLst>
          </p:cNvPr>
          <p:cNvSpPr>
            <a:spLocks noGrp="1"/>
          </p:cNvSpPr>
          <p:nvPr>
            <p:ph type="title"/>
          </p:nvPr>
        </p:nvSpPr>
        <p:spPr/>
        <p:txBody>
          <a:bodyPr/>
          <a:lstStyle/>
          <a:p>
            <a:r>
              <a:rPr lang="en-CA" dirty="0"/>
              <a:t>Typical Errors in Survey Questions</a:t>
            </a:r>
            <a:r>
              <a:rPr lang="fr-CA" dirty="0"/>
              <a:t> (1/3)</a:t>
            </a:r>
            <a:endParaRPr lang="en-CA" dirty="0"/>
          </a:p>
        </p:txBody>
      </p:sp>
      <p:sp>
        <p:nvSpPr>
          <p:cNvPr id="3" name="Content Placeholder 2">
            <a:extLst>
              <a:ext uri="{FF2B5EF4-FFF2-40B4-BE49-F238E27FC236}">
                <a16:creationId xmlns="" xmlns:a16="http://schemas.microsoft.com/office/drawing/2014/main" id="{8321EB1A-1CD9-420D-B696-796F745E3902}"/>
              </a:ext>
            </a:extLst>
          </p:cNvPr>
          <p:cNvSpPr>
            <a:spLocks noGrp="1"/>
          </p:cNvSpPr>
          <p:nvPr>
            <p:ph idx="1"/>
          </p:nvPr>
        </p:nvSpPr>
        <p:spPr/>
        <p:txBody>
          <a:bodyPr/>
          <a:lstStyle/>
          <a:p>
            <a:r>
              <a:rPr lang="en-CA" dirty="0"/>
              <a:t>How dumb is Donald Trump when it comes to foreign policy?</a:t>
            </a:r>
          </a:p>
          <a:p>
            <a:pPr lvl="1"/>
            <a:r>
              <a:rPr lang="en-CA" b="1" dirty="0"/>
              <a:t>Leading question</a:t>
            </a:r>
            <a:r>
              <a:rPr lang="en-CA" dirty="0"/>
              <a:t>, which sways the reader to a particular side.</a:t>
            </a:r>
          </a:p>
          <a:p>
            <a:pPr lvl="1"/>
            <a:r>
              <a:rPr lang="en-CA" dirty="0"/>
              <a:t>Better: </a:t>
            </a:r>
            <a:r>
              <a:rPr lang="en-CA" i="1" dirty="0"/>
              <a:t>Please describe Donald Trump’s position on foreign policy.</a:t>
            </a:r>
          </a:p>
          <a:p>
            <a:r>
              <a:rPr lang="en-CA" dirty="0"/>
              <a:t>Where do you like to drink beer?</a:t>
            </a:r>
          </a:p>
          <a:p>
            <a:pPr lvl="1"/>
            <a:r>
              <a:rPr lang="en-CA" b="1" dirty="0"/>
              <a:t>Loaded question: </a:t>
            </a:r>
            <a:r>
              <a:rPr lang="en-CA" dirty="0"/>
              <a:t>what if one does not drink beer or alcohol? That person cannot answer this question truthfully.</a:t>
            </a:r>
          </a:p>
          <a:p>
            <a:pPr lvl="1"/>
            <a:r>
              <a:rPr lang="en-CA" dirty="0"/>
              <a:t>Better: use skip logic</a:t>
            </a:r>
          </a:p>
          <a:p>
            <a:pPr lvl="2"/>
            <a:r>
              <a:rPr lang="en-CA" i="1" dirty="0"/>
              <a:t>Do you drink beer? If not, please skip the next question</a:t>
            </a:r>
          </a:p>
          <a:p>
            <a:pPr lvl="2"/>
            <a:r>
              <a:rPr lang="en-CA" i="1" dirty="0"/>
              <a:t>Where do you like to drink beer?</a:t>
            </a:r>
          </a:p>
          <a:p>
            <a:r>
              <a:rPr lang="en-CA" dirty="0"/>
              <a:t>How happy or unhappy are you with the tuition fees and with your course curriculum?</a:t>
            </a:r>
          </a:p>
          <a:p>
            <a:pPr lvl="1"/>
            <a:r>
              <a:rPr lang="en-CA" b="1" dirty="0"/>
              <a:t>Double-barreled question</a:t>
            </a:r>
            <a:r>
              <a:rPr lang="en-CA" dirty="0"/>
              <a:t>: these are two different things...</a:t>
            </a:r>
          </a:p>
          <a:p>
            <a:pPr lvl="1"/>
            <a:r>
              <a:rPr lang="en-CA" dirty="0"/>
              <a:t>Better: </a:t>
            </a:r>
            <a:r>
              <a:rPr lang="en-CA" i="1" dirty="0"/>
              <a:t>How happy or unhappy are you with the tuition fees?</a:t>
            </a:r>
          </a:p>
          <a:p>
            <a:pPr lvl="1"/>
            <a:r>
              <a:rPr lang="en-CA" dirty="0"/>
              <a:t>Also: </a:t>
            </a:r>
            <a:r>
              <a:rPr lang="en-CA" i="1" dirty="0"/>
              <a:t>How happy or unhappy are you with your course curriculum?</a:t>
            </a:r>
          </a:p>
        </p:txBody>
      </p:sp>
      <p:sp>
        <p:nvSpPr>
          <p:cNvPr id="4" name="Slide Number Placeholder 3">
            <a:extLst>
              <a:ext uri="{FF2B5EF4-FFF2-40B4-BE49-F238E27FC236}">
                <a16:creationId xmlns="" xmlns:a16="http://schemas.microsoft.com/office/drawing/2014/main" id="{8CFCA407-55EF-4BE9-BB75-9031141E11C1}"/>
              </a:ext>
            </a:extLst>
          </p:cNvPr>
          <p:cNvSpPr>
            <a:spLocks noGrp="1"/>
          </p:cNvSpPr>
          <p:nvPr>
            <p:ph type="sldNum" sz="quarter" idx="10"/>
          </p:nvPr>
        </p:nvSpPr>
        <p:spPr/>
        <p:txBody>
          <a:bodyPr/>
          <a:lstStyle/>
          <a:p>
            <a:pPr>
              <a:defRPr/>
            </a:pPr>
            <a:fld id="{82D37A84-5577-4B99-AE2A-1A4F758610C4}" type="slidenum">
              <a:rPr lang="en-CA" smtClean="0"/>
              <a:pPr>
                <a:defRPr/>
              </a:pPr>
              <a:t>97</a:t>
            </a:fld>
            <a:endParaRPr lang="en-CA"/>
          </a:p>
        </p:txBody>
      </p:sp>
      <p:sp>
        <p:nvSpPr>
          <p:cNvPr id="5" name="Text Box 6">
            <a:extLst>
              <a:ext uri="{FF2B5EF4-FFF2-40B4-BE49-F238E27FC236}">
                <a16:creationId xmlns="" xmlns:a16="http://schemas.microsoft.com/office/drawing/2014/main" id="{6842B277-0C7C-44CC-9438-C901066D58B1}"/>
              </a:ext>
            </a:extLst>
          </p:cNvPr>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a:t>
            </a:r>
            <a:r>
              <a:rPr lang="en-CA" altLang="en-US" sz="1200" u="sng" dirty="0">
                <a:solidFill>
                  <a:schemeClr val="tx1"/>
                </a:solidFill>
              </a:rPr>
              <a:t>Questionnaires</a:t>
            </a:r>
            <a:r>
              <a:rPr lang="en-CA" altLang="en-US" sz="1200" dirty="0">
                <a:solidFill>
                  <a:srgbClr val="969696"/>
                </a:solidFill>
              </a:rPr>
              <a:t>      Brainstorming      Prototyping      Use Cases</a:t>
            </a:r>
          </a:p>
        </p:txBody>
      </p:sp>
    </p:spTree>
    <p:extLst>
      <p:ext uri="{BB962C8B-B14F-4D97-AF65-F5344CB8AC3E}">
        <p14:creationId xmlns:p14="http://schemas.microsoft.com/office/powerpoint/2010/main" val="153657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C203A3-62F1-4B62-A5C0-5B9C54ADC3E4}"/>
              </a:ext>
            </a:extLst>
          </p:cNvPr>
          <p:cNvSpPr>
            <a:spLocks noGrp="1"/>
          </p:cNvSpPr>
          <p:nvPr>
            <p:ph type="title"/>
          </p:nvPr>
        </p:nvSpPr>
        <p:spPr/>
        <p:txBody>
          <a:bodyPr/>
          <a:lstStyle/>
          <a:p>
            <a:r>
              <a:rPr lang="en-CA" dirty="0"/>
              <a:t>Typical Errors in Survey Questions</a:t>
            </a:r>
            <a:r>
              <a:rPr lang="fr-CA" dirty="0"/>
              <a:t> (2/3)</a:t>
            </a:r>
            <a:endParaRPr lang="en-CA" dirty="0"/>
          </a:p>
        </p:txBody>
      </p:sp>
      <p:sp>
        <p:nvSpPr>
          <p:cNvPr id="3" name="Content Placeholder 2">
            <a:extLst>
              <a:ext uri="{FF2B5EF4-FFF2-40B4-BE49-F238E27FC236}">
                <a16:creationId xmlns="" xmlns:a16="http://schemas.microsoft.com/office/drawing/2014/main" id="{8321EB1A-1CD9-420D-B696-796F745E3902}"/>
              </a:ext>
            </a:extLst>
          </p:cNvPr>
          <p:cNvSpPr>
            <a:spLocks noGrp="1"/>
          </p:cNvSpPr>
          <p:nvPr>
            <p:ph idx="1"/>
          </p:nvPr>
        </p:nvSpPr>
        <p:spPr/>
        <p:txBody>
          <a:bodyPr/>
          <a:lstStyle/>
          <a:p>
            <a:r>
              <a:rPr lang="en-CA" dirty="0"/>
              <a:t>Do you always shower before bed?</a:t>
            </a:r>
          </a:p>
          <a:p>
            <a:pPr lvl="1"/>
            <a:r>
              <a:rPr lang="en-CA" b="1" dirty="0"/>
              <a:t>Absolute question</a:t>
            </a:r>
            <a:r>
              <a:rPr lang="en-CA" dirty="0"/>
              <a:t>: participant is cornered and the answer will always be no…</a:t>
            </a:r>
          </a:p>
          <a:p>
            <a:pPr lvl="1"/>
            <a:r>
              <a:rPr lang="en-CA" dirty="0"/>
              <a:t>Better: </a:t>
            </a:r>
            <a:r>
              <a:rPr lang="en-CA" i="1" dirty="0"/>
              <a:t>How many nights a week do you shower before bed?</a:t>
            </a:r>
          </a:p>
          <a:p>
            <a:endParaRPr lang="en-CA" dirty="0"/>
          </a:p>
          <a:p>
            <a:r>
              <a:rPr lang="en-CA" dirty="0"/>
              <a:t>How many nights a week do you shower before bed:</a:t>
            </a:r>
            <a:br>
              <a:rPr lang="en-CA" dirty="0"/>
            </a:br>
            <a:r>
              <a:rPr lang="en-CA" dirty="0"/>
              <a:t>Every day, 5-6 days, 3-4 days, 1-3 days, 0-1 days?</a:t>
            </a:r>
          </a:p>
          <a:p>
            <a:pPr lvl="1"/>
            <a:r>
              <a:rPr lang="en-CA" b="1" dirty="0"/>
              <a:t>Overlapping answers</a:t>
            </a:r>
            <a:r>
              <a:rPr lang="en-CA" dirty="0"/>
              <a:t>: keep the multiple choice answers mutually exclusive</a:t>
            </a:r>
          </a:p>
          <a:p>
            <a:pPr lvl="1"/>
            <a:r>
              <a:rPr lang="en-CA" dirty="0"/>
              <a:t>Better: </a:t>
            </a:r>
            <a:r>
              <a:rPr lang="en-CA" i="1" dirty="0"/>
              <a:t>6-7 days, 4-5 days, 2-3 days, 0-1 day?</a:t>
            </a:r>
          </a:p>
          <a:p>
            <a:pPr lvl="1"/>
            <a:r>
              <a:rPr lang="en-CA" dirty="0"/>
              <a:t>Also, as this might be a sensitive topic, one option could be “prefer not to answer” </a:t>
            </a:r>
          </a:p>
          <a:p>
            <a:pPr lvl="1"/>
            <a:endParaRPr lang="en-CA" dirty="0"/>
          </a:p>
          <a:p>
            <a:pPr lvl="1"/>
            <a:endParaRPr lang="en-CA" dirty="0"/>
          </a:p>
          <a:p>
            <a:pPr lvl="1"/>
            <a:endParaRPr lang="en-CA" dirty="0"/>
          </a:p>
          <a:p>
            <a:pPr lvl="1"/>
            <a:endParaRPr lang="en-CA" dirty="0"/>
          </a:p>
        </p:txBody>
      </p:sp>
      <p:sp>
        <p:nvSpPr>
          <p:cNvPr id="4" name="Slide Number Placeholder 3">
            <a:extLst>
              <a:ext uri="{FF2B5EF4-FFF2-40B4-BE49-F238E27FC236}">
                <a16:creationId xmlns="" xmlns:a16="http://schemas.microsoft.com/office/drawing/2014/main" id="{8CFCA407-55EF-4BE9-BB75-9031141E11C1}"/>
              </a:ext>
            </a:extLst>
          </p:cNvPr>
          <p:cNvSpPr>
            <a:spLocks noGrp="1"/>
          </p:cNvSpPr>
          <p:nvPr>
            <p:ph type="sldNum" sz="quarter" idx="10"/>
          </p:nvPr>
        </p:nvSpPr>
        <p:spPr/>
        <p:txBody>
          <a:bodyPr/>
          <a:lstStyle/>
          <a:p>
            <a:pPr>
              <a:defRPr/>
            </a:pPr>
            <a:fld id="{82D37A84-5577-4B99-AE2A-1A4F758610C4}" type="slidenum">
              <a:rPr lang="en-CA" smtClean="0"/>
              <a:pPr>
                <a:defRPr/>
              </a:pPr>
              <a:t>98</a:t>
            </a:fld>
            <a:endParaRPr lang="en-CA"/>
          </a:p>
        </p:txBody>
      </p:sp>
      <p:sp>
        <p:nvSpPr>
          <p:cNvPr id="5" name="Text Box 6">
            <a:extLst>
              <a:ext uri="{FF2B5EF4-FFF2-40B4-BE49-F238E27FC236}">
                <a16:creationId xmlns="" xmlns:a16="http://schemas.microsoft.com/office/drawing/2014/main" id="{6842B277-0C7C-44CC-9438-C901066D58B1}"/>
              </a:ext>
            </a:extLst>
          </p:cNvPr>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a:t>
            </a:r>
            <a:r>
              <a:rPr lang="en-CA" altLang="en-US" sz="1200" u="sng" dirty="0">
                <a:solidFill>
                  <a:schemeClr val="tx1"/>
                </a:solidFill>
              </a:rPr>
              <a:t>Questionnaires</a:t>
            </a:r>
            <a:r>
              <a:rPr lang="en-CA" altLang="en-US" sz="1200" dirty="0">
                <a:solidFill>
                  <a:srgbClr val="969696"/>
                </a:solidFill>
              </a:rPr>
              <a:t>      Brainstorming      Prototyping      Use Cases</a:t>
            </a:r>
          </a:p>
        </p:txBody>
      </p:sp>
    </p:spTree>
    <p:extLst>
      <p:ext uri="{BB962C8B-B14F-4D97-AF65-F5344CB8AC3E}">
        <p14:creationId xmlns:p14="http://schemas.microsoft.com/office/powerpoint/2010/main" val="310707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C203A3-62F1-4B62-A5C0-5B9C54ADC3E4}"/>
              </a:ext>
            </a:extLst>
          </p:cNvPr>
          <p:cNvSpPr>
            <a:spLocks noGrp="1"/>
          </p:cNvSpPr>
          <p:nvPr>
            <p:ph type="title"/>
          </p:nvPr>
        </p:nvSpPr>
        <p:spPr/>
        <p:txBody>
          <a:bodyPr/>
          <a:lstStyle/>
          <a:p>
            <a:r>
              <a:rPr lang="en-CA" dirty="0"/>
              <a:t>Typical Errors in Survey Questions </a:t>
            </a:r>
            <a:r>
              <a:rPr lang="fr-CA" dirty="0"/>
              <a:t>(3/3)</a:t>
            </a:r>
            <a:endParaRPr lang="en-CA" dirty="0"/>
          </a:p>
        </p:txBody>
      </p:sp>
      <p:sp>
        <p:nvSpPr>
          <p:cNvPr id="3" name="Content Placeholder 2">
            <a:extLst>
              <a:ext uri="{FF2B5EF4-FFF2-40B4-BE49-F238E27FC236}">
                <a16:creationId xmlns="" xmlns:a16="http://schemas.microsoft.com/office/drawing/2014/main" id="{8321EB1A-1CD9-420D-B696-796F745E3902}"/>
              </a:ext>
            </a:extLst>
          </p:cNvPr>
          <p:cNvSpPr>
            <a:spLocks noGrp="1"/>
          </p:cNvSpPr>
          <p:nvPr>
            <p:ph idx="1"/>
          </p:nvPr>
        </p:nvSpPr>
        <p:spPr/>
        <p:txBody>
          <a:bodyPr/>
          <a:lstStyle/>
          <a:p>
            <a:r>
              <a:rPr lang="en-CA" dirty="0"/>
              <a:t>What was the quality of the service you received:</a:t>
            </a:r>
            <a:br>
              <a:rPr lang="en-CA" dirty="0"/>
            </a:br>
            <a:r>
              <a:rPr lang="en-CA" dirty="0"/>
              <a:t>Fair, Good, Very Good, or Excellent?</a:t>
            </a:r>
          </a:p>
          <a:p>
            <a:pPr lvl="1"/>
            <a:r>
              <a:rPr lang="en-CA" b="1" dirty="0"/>
              <a:t>Unbalanced scale</a:t>
            </a:r>
            <a:r>
              <a:rPr lang="en-CA" dirty="0"/>
              <a:t>: No option related to Poor service</a:t>
            </a:r>
          </a:p>
          <a:p>
            <a:r>
              <a:rPr lang="en-CA" dirty="0"/>
              <a:t>What type of vehicle do you own: Van, Sedan, or SUV?</a:t>
            </a:r>
          </a:p>
          <a:p>
            <a:pPr lvl="1"/>
            <a:r>
              <a:rPr lang="en-CA" b="1" dirty="0"/>
              <a:t>Incomplete scale</a:t>
            </a:r>
            <a:r>
              <a:rPr lang="en-CA" dirty="0"/>
              <a:t>: there exist many other options. Minimally, the options should include Other. One may not own a vehicle either…</a:t>
            </a:r>
          </a:p>
          <a:p>
            <a:pPr lvl="1"/>
            <a:endParaRPr lang="en-CA" dirty="0"/>
          </a:p>
          <a:p>
            <a:r>
              <a:rPr lang="en-CA" dirty="0"/>
              <a:t>Other examples:</a:t>
            </a:r>
          </a:p>
          <a:p>
            <a:pPr lvl="1"/>
            <a:r>
              <a:rPr lang="en-CA" dirty="0">
                <a:hlinkClick r:id="rId2"/>
              </a:rPr>
              <a:t>10 Examples Of Biased Survey Questions</a:t>
            </a:r>
            <a:endParaRPr lang="en-CA" dirty="0"/>
          </a:p>
          <a:p>
            <a:pPr lvl="1"/>
            <a:r>
              <a:rPr lang="en-CA" dirty="0">
                <a:hlinkClick r:id="rId3"/>
              </a:rPr>
              <a:t>5 Common Survey Question Mistakes That’ll Ruin Your Data</a:t>
            </a:r>
            <a:endParaRPr lang="en-CA" dirty="0"/>
          </a:p>
          <a:p>
            <a:pPr lvl="1"/>
            <a:r>
              <a:rPr lang="en-CA" dirty="0">
                <a:hlinkClick r:id="rId4"/>
              </a:rPr>
              <a:t>Survey Questions 101: Do You Make any of These 7 Question Writing Mistakes?</a:t>
            </a:r>
            <a:endParaRPr lang="en-CA" dirty="0"/>
          </a:p>
          <a:p>
            <a:pPr lvl="1"/>
            <a:endParaRPr lang="en-CA" dirty="0"/>
          </a:p>
          <a:p>
            <a:r>
              <a:rPr lang="en-CA" dirty="0"/>
              <a:t>Try also this </a:t>
            </a:r>
            <a:r>
              <a:rPr lang="en-CA" dirty="0">
                <a:hlinkClick r:id="rId5"/>
              </a:rPr>
              <a:t>simple exercise</a:t>
            </a:r>
            <a:endParaRPr lang="en-CA" dirty="0"/>
          </a:p>
          <a:p>
            <a:pPr lvl="1"/>
            <a:endParaRPr lang="en-CA" dirty="0"/>
          </a:p>
          <a:p>
            <a:endParaRPr lang="en-CA" dirty="0"/>
          </a:p>
          <a:p>
            <a:pPr lvl="1"/>
            <a:endParaRPr lang="en-CA" dirty="0"/>
          </a:p>
          <a:p>
            <a:pPr lvl="1"/>
            <a:endParaRPr lang="en-CA" dirty="0"/>
          </a:p>
          <a:p>
            <a:pPr lvl="1"/>
            <a:endParaRPr lang="en-CA" dirty="0"/>
          </a:p>
        </p:txBody>
      </p:sp>
      <p:sp>
        <p:nvSpPr>
          <p:cNvPr id="4" name="Slide Number Placeholder 3">
            <a:extLst>
              <a:ext uri="{FF2B5EF4-FFF2-40B4-BE49-F238E27FC236}">
                <a16:creationId xmlns="" xmlns:a16="http://schemas.microsoft.com/office/drawing/2014/main" id="{8CFCA407-55EF-4BE9-BB75-9031141E11C1}"/>
              </a:ext>
            </a:extLst>
          </p:cNvPr>
          <p:cNvSpPr>
            <a:spLocks noGrp="1"/>
          </p:cNvSpPr>
          <p:nvPr>
            <p:ph type="sldNum" sz="quarter" idx="10"/>
          </p:nvPr>
        </p:nvSpPr>
        <p:spPr/>
        <p:txBody>
          <a:bodyPr/>
          <a:lstStyle/>
          <a:p>
            <a:pPr>
              <a:defRPr/>
            </a:pPr>
            <a:fld id="{82D37A84-5577-4B99-AE2A-1A4F758610C4}" type="slidenum">
              <a:rPr lang="en-CA" smtClean="0"/>
              <a:pPr>
                <a:defRPr/>
              </a:pPr>
              <a:t>99</a:t>
            </a:fld>
            <a:endParaRPr lang="en-CA"/>
          </a:p>
        </p:txBody>
      </p:sp>
      <p:sp>
        <p:nvSpPr>
          <p:cNvPr id="5" name="Text Box 6">
            <a:extLst>
              <a:ext uri="{FF2B5EF4-FFF2-40B4-BE49-F238E27FC236}">
                <a16:creationId xmlns="" xmlns:a16="http://schemas.microsoft.com/office/drawing/2014/main" id="{6842B277-0C7C-44CC-9438-C901066D58B1}"/>
              </a:ext>
            </a:extLst>
          </p:cNvPr>
          <p:cNvSpPr txBox="1">
            <a:spLocks noChangeArrowheads="1"/>
          </p:cNvSpPr>
          <p:nvPr/>
        </p:nvSpPr>
        <p:spPr bwMode="auto">
          <a:xfrm>
            <a:off x="14288" y="46038"/>
            <a:ext cx="8577413" cy="230832"/>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wrap="none" tIns="0">
            <a:spAutoFit/>
          </a:bodyPr>
          <a:lstStyle>
            <a:lvl1pPr defTabSz="762000" eaLnBrk="0" hangingPunct="0">
              <a:lnSpc>
                <a:spcPts val="2600"/>
              </a:lnSpc>
              <a:spcBef>
                <a:spcPts val="600"/>
              </a:spcBef>
              <a:buClr>
                <a:srgbClr val="D62828"/>
              </a:buClr>
              <a:buSzPct val="130000"/>
              <a:buChar char="•"/>
              <a:defRPr sz="2400">
                <a:solidFill>
                  <a:srgbClr val="002654"/>
                </a:solidFill>
                <a:latin typeface="Arial" pitchFamily="34" charset="0"/>
              </a:defRPr>
            </a:lvl1pPr>
            <a:lvl2pPr marL="742950" indent="-285750" defTabSz="762000" eaLnBrk="0" hangingPunct="0">
              <a:lnSpc>
                <a:spcPts val="2600"/>
              </a:lnSpc>
              <a:spcBef>
                <a:spcPts val="600"/>
              </a:spcBef>
              <a:buChar char="•"/>
              <a:defRPr sz="2000">
                <a:solidFill>
                  <a:srgbClr val="002654"/>
                </a:solidFill>
                <a:latin typeface="Arial" pitchFamily="34" charset="0"/>
              </a:defRPr>
            </a:lvl2pPr>
            <a:lvl3pPr marL="1143000" indent="-228600" defTabSz="762000" eaLnBrk="0" hangingPunct="0">
              <a:lnSpc>
                <a:spcPts val="2600"/>
              </a:lnSpc>
              <a:spcBef>
                <a:spcPts val="600"/>
              </a:spcBef>
              <a:buChar char="•"/>
              <a:defRPr>
                <a:solidFill>
                  <a:srgbClr val="002654"/>
                </a:solidFill>
                <a:latin typeface="Arial" pitchFamily="34" charset="0"/>
              </a:defRPr>
            </a:lvl3pPr>
            <a:lvl4pPr marL="1600200" indent="-228600" defTabSz="762000" eaLnBrk="0" hangingPunct="0">
              <a:lnSpc>
                <a:spcPts val="2600"/>
              </a:lnSpc>
              <a:spcBef>
                <a:spcPts val="600"/>
              </a:spcBef>
              <a:buChar char="•"/>
              <a:defRPr sz="1600">
                <a:solidFill>
                  <a:srgbClr val="002654"/>
                </a:solidFill>
                <a:latin typeface="Arial" pitchFamily="34" charset="0"/>
              </a:defRPr>
            </a:lvl4pPr>
            <a:lvl5pPr marL="2057400" indent="-228600" defTabSz="762000" eaLnBrk="0" hangingPunct="0">
              <a:lnSpc>
                <a:spcPct val="110000"/>
              </a:lnSpc>
              <a:spcBef>
                <a:spcPct val="30000"/>
              </a:spcBef>
              <a:defRPr sz="1200">
                <a:solidFill>
                  <a:srgbClr val="002654"/>
                </a:solidFill>
                <a:latin typeface="Arial" pitchFamily="34" charset="0"/>
              </a:defRPr>
            </a:lvl5pPr>
            <a:lvl6pPr marL="2514600" indent="-228600" defTabSz="762000" eaLnBrk="0" fontAlgn="base" hangingPunct="0">
              <a:lnSpc>
                <a:spcPct val="110000"/>
              </a:lnSpc>
              <a:spcBef>
                <a:spcPct val="30000"/>
              </a:spcBef>
              <a:spcAft>
                <a:spcPct val="0"/>
              </a:spcAft>
              <a:defRPr sz="1200">
                <a:solidFill>
                  <a:srgbClr val="002654"/>
                </a:solidFill>
                <a:latin typeface="Arial" pitchFamily="34" charset="0"/>
              </a:defRPr>
            </a:lvl6pPr>
            <a:lvl7pPr marL="2971800" indent="-228600" defTabSz="762000" eaLnBrk="0" fontAlgn="base" hangingPunct="0">
              <a:lnSpc>
                <a:spcPct val="110000"/>
              </a:lnSpc>
              <a:spcBef>
                <a:spcPct val="30000"/>
              </a:spcBef>
              <a:spcAft>
                <a:spcPct val="0"/>
              </a:spcAft>
              <a:defRPr sz="1200">
                <a:solidFill>
                  <a:srgbClr val="002654"/>
                </a:solidFill>
                <a:latin typeface="Arial" pitchFamily="34" charset="0"/>
              </a:defRPr>
            </a:lvl7pPr>
            <a:lvl8pPr marL="3429000" indent="-228600" defTabSz="762000" eaLnBrk="0" fontAlgn="base" hangingPunct="0">
              <a:lnSpc>
                <a:spcPct val="110000"/>
              </a:lnSpc>
              <a:spcBef>
                <a:spcPct val="30000"/>
              </a:spcBef>
              <a:spcAft>
                <a:spcPct val="0"/>
              </a:spcAft>
              <a:defRPr sz="1200">
                <a:solidFill>
                  <a:srgbClr val="002654"/>
                </a:solidFill>
                <a:latin typeface="Arial" pitchFamily="34" charset="0"/>
              </a:defRPr>
            </a:lvl8pPr>
            <a:lvl9pPr marL="3886200" indent="-228600" defTabSz="762000" eaLnBrk="0" fontAlgn="base" hangingPunct="0">
              <a:lnSpc>
                <a:spcPct val="110000"/>
              </a:lnSpc>
              <a:spcBef>
                <a:spcPct val="30000"/>
              </a:spcBef>
              <a:spcAft>
                <a:spcPct val="0"/>
              </a:spcAft>
              <a:defRPr sz="1200">
                <a:solidFill>
                  <a:srgbClr val="002654"/>
                </a:solidFill>
                <a:latin typeface="Arial" pitchFamily="34" charset="0"/>
              </a:defRPr>
            </a:lvl9pPr>
          </a:lstStyle>
          <a:p>
            <a:pPr eaLnBrk="1" hangingPunct="1">
              <a:lnSpc>
                <a:spcPct val="100000"/>
              </a:lnSpc>
              <a:spcBef>
                <a:spcPct val="50000"/>
              </a:spcBef>
              <a:buClrTx/>
              <a:buSzTx/>
              <a:buFontTx/>
              <a:buNone/>
            </a:pPr>
            <a:r>
              <a:rPr lang="en-CA" altLang="en-US" sz="1200" dirty="0">
                <a:solidFill>
                  <a:srgbClr val="969696"/>
                </a:solidFill>
              </a:rPr>
              <a:t>Elicitation Techniques      Existing Systems      Interviews      </a:t>
            </a:r>
            <a:r>
              <a:rPr lang="en-CA" altLang="en-US" sz="1200" u="sng" dirty="0">
                <a:solidFill>
                  <a:schemeClr val="tx1"/>
                </a:solidFill>
              </a:rPr>
              <a:t>Questionnaires</a:t>
            </a:r>
            <a:r>
              <a:rPr lang="en-CA" altLang="en-US" sz="1200" dirty="0">
                <a:solidFill>
                  <a:srgbClr val="969696"/>
                </a:solidFill>
              </a:rPr>
              <a:t>      Brainstorming      Prototyping      Use Cases</a:t>
            </a:r>
          </a:p>
        </p:txBody>
      </p:sp>
    </p:spTree>
    <p:extLst>
      <p:ext uri="{BB962C8B-B14F-4D97-AF65-F5344CB8AC3E}">
        <p14:creationId xmlns:p14="http://schemas.microsoft.com/office/powerpoint/2010/main" val="397905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rporate_Presentation_template_2004">
  <a:themeElements>
    <a:clrScheme name="">
      <a:dk1>
        <a:srgbClr val="002654"/>
      </a:dk1>
      <a:lt1>
        <a:srgbClr val="FFFFFF"/>
      </a:lt1>
      <a:dk2>
        <a:srgbClr val="002654"/>
      </a:dk2>
      <a:lt2>
        <a:srgbClr val="000000"/>
      </a:lt2>
      <a:accent1>
        <a:srgbClr val="336699"/>
      </a:accent1>
      <a:accent2>
        <a:srgbClr val="FCB514"/>
      </a:accent2>
      <a:accent3>
        <a:srgbClr val="FFFFFF"/>
      </a:accent3>
      <a:accent4>
        <a:srgbClr val="001F46"/>
      </a:accent4>
      <a:accent5>
        <a:srgbClr val="ADB8CA"/>
      </a:accent5>
      <a:accent6>
        <a:srgbClr val="E4A411"/>
      </a:accent6>
      <a:hlink>
        <a:srgbClr val="007F99"/>
      </a:hlink>
      <a:folHlink>
        <a:srgbClr val="D62828"/>
      </a:folHlink>
    </a:clrScheme>
    <a:fontScheme name="Corporate_Presentation_template_200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a:spPr>
      <a:bodyPr vert="horz" wrap="none" lIns="91440" tIns="45720" rIns="91440" bIns="45720" numCol="1" anchor="t" anchorCtr="0" compatLnSpc="1">
        <a:prstTxWarp prst="textNoShape">
          <a:avLst/>
        </a:prstTxWarp>
        <a:spAutoFit/>
      </a:bodyPr>
      <a:lstStyle>
        <a:defPPr marL="0" marR="0" indent="0" algn="l" defTabSz="762000" rtl="0" eaLnBrk="1" fontAlgn="base" latinLnBrk="0" hangingPunct="1">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a:spPr>
      <a:bodyPr vert="horz" wrap="none" lIns="91440" tIns="45720" rIns="91440" bIns="45720" numCol="1" anchor="t" anchorCtr="0" compatLnSpc="1">
        <a:prstTxWarp prst="textNoShape">
          <a:avLst/>
        </a:prstTxWarp>
        <a:spAutoFit/>
      </a:bodyPr>
      <a:lstStyle>
        <a:defPPr marL="0" marR="0" indent="0" algn="l" defTabSz="762000" rtl="0" eaLnBrk="1" fontAlgn="base" latinLnBrk="0" hangingPunct="1">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orporate_Presentation_template_2004 1">
        <a:dk1>
          <a:srgbClr val="002654"/>
        </a:dk1>
        <a:lt1>
          <a:srgbClr val="FFFFFF"/>
        </a:lt1>
        <a:dk2>
          <a:srgbClr val="002654"/>
        </a:dk2>
        <a:lt2>
          <a:srgbClr val="000000"/>
        </a:lt2>
        <a:accent1>
          <a:srgbClr val="96AA99"/>
        </a:accent1>
        <a:accent2>
          <a:srgbClr val="FCB514"/>
        </a:accent2>
        <a:accent3>
          <a:srgbClr val="FFFFFF"/>
        </a:accent3>
        <a:accent4>
          <a:srgbClr val="001F46"/>
        </a:accent4>
        <a:accent5>
          <a:srgbClr val="C9D2CA"/>
        </a:accent5>
        <a:accent6>
          <a:srgbClr val="E4A411"/>
        </a:accent6>
        <a:hlink>
          <a:srgbClr val="007F99"/>
        </a:hlink>
        <a:folHlink>
          <a:srgbClr val="D6282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10934</TotalTime>
  <Words>11804</Words>
  <Application>Microsoft Office PowerPoint</Application>
  <PresentationFormat>On-screen Show (4:3)</PresentationFormat>
  <Paragraphs>1814</Paragraphs>
  <Slides>171</Slides>
  <Notes>103</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3</vt:i4>
      </vt:variant>
      <vt:variant>
        <vt:lpstr>Slide Titles</vt:lpstr>
      </vt:variant>
      <vt:variant>
        <vt:i4>171</vt:i4>
      </vt:variant>
    </vt:vector>
  </HeadingPairs>
  <TitlesOfParts>
    <vt:vector size="186" baseType="lpstr">
      <vt:lpstr>Arial</vt:lpstr>
      <vt:lpstr>Book Antiqua</vt:lpstr>
      <vt:lpstr>Calibri</vt:lpstr>
      <vt:lpstr>Courier New</vt:lpstr>
      <vt:lpstr>Helvetica</vt:lpstr>
      <vt:lpstr>ITCCheltenham BookCond</vt:lpstr>
      <vt:lpstr>Palatino</vt:lpstr>
      <vt:lpstr>Times</vt:lpstr>
      <vt:lpstr>Times New Roman</vt:lpstr>
      <vt:lpstr>Verdana</vt:lpstr>
      <vt:lpstr>Wingdings</vt:lpstr>
      <vt:lpstr>Corporate_Presentation_template_2004</vt:lpstr>
      <vt:lpstr>Document</vt:lpstr>
      <vt:lpstr>Microsoft Excel 97-2003 Worksheet</vt:lpstr>
      <vt:lpstr>Picture</vt:lpstr>
      <vt:lpstr>Requirements Elicitation</vt:lpstr>
      <vt:lpstr>Table of Contents</vt:lpstr>
      <vt:lpstr>PowerPoint Presentation</vt:lpstr>
      <vt:lpstr>Goals, Risks, and Challenges</vt:lpstr>
      <vt:lpstr>What is Requirements Elicitation?</vt:lpstr>
      <vt:lpstr>Elicitation Goals</vt:lpstr>
      <vt:lpstr>Elicitation Risks and Challenges (1)</vt:lpstr>
      <vt:lpstr>Elicitation Risks and Challenges (2)</vt:lpstr>
      <vt:lpstr>Risks of Bias?</vt:lpstr>
      <vt:lpstr>RE: More an Art than Science?</vt:lpstr>
      <vt:lpstr>Sources of Requirements  and Stakeholders</vt:lpstr>
      <vt:lpstr>Sources of Requirements</vt:lpstr>
      <vt:lpstr>Sources of Requirements: TELIS</vt:lpstr>
      <vt:lpstr>Stakeholder – Customer/Client</vt:lpstr>
      <vt:lpstr>Stakeholder – Buyer</vt:lpstr>
      <vt:lpstr>Stakeholder – User</vt:lpstr>
      <vt:lpstr>Stakeholder – Domain Expert</vt:lpstr>
      <vt:lpstr>Stakeholder – Software Engineer</vt:lpstr>
      <vt:lpstr>Stakeholder – Others</vt:lpstr>
      <vt:lpstr>Stakeholder – Others</vt:lpstr>
      <vt:lpstr>Onion Models: Spheres of Influence</vt:lpstr>
      <vt:lpstr>On Stakeholders Availability…</vt:lpstr>
      <vt:lpstr>Persona</vt:lpstr>
      <vt:lpstr>MSF Agile Persona Template </vt:lpstr>
      <vt:lpstr>Michael the Moderately Seasoned Professional</vt:lpstr>
      <vt:lpstr>Characteristics of personas: VARIED </vt:lpstr>
      <vt:lpstr>Example of Incorrect Persona</vt:lpstr>
      <vt:lpstr>Example of Incorrect Persona</vt:lpstr>
      <vt:lpstr>Example of Correct Persona</vt:lpstr>
      <vt:lpstr>Example of Correct Persona</vt:lpstr>
      <vt:lpstr>Think / See / Feel / Do Approach</vt:lpstr>
      <vt:lpstr>Requirements Elicitation Tasks</vt:lpstr>
      <vt:lpstr>Tasks Performed as Part of Elicitation (1)</vt:lpstr>
      <vt:lpstr>Tasks Performed as Part of Elicitation (2)</vt:lpstr>
      <vt:lpstr>Elicitation Plan – Objectives / Strategies &amp; Processes</vt:lpstr>
      <vt:lpstr>Elicitation Plan – Products</vt:lpstr>
      <vt:lpstr>Extract Essence</vt:lpstr>
      <vt:lpstr>Invent Better Ways</vt:lpstr>
      <vt:lpstr>Dilbert on Requirements Elicitation</vt:lpstr>
      <vt:lpstr>Elicitation Techniques</vt:lpstr>
      <vt:lpstr>Elicitation Techniques</vt:lpstr>
      <vt:lpstr>Popularity of Some Elicitation Technique</vt:lpstr>
      <vt:lpstr>Comparison of Data-Gathering Techniques1</vt:lpstr>
      <vt:lpstr>Brainstorming and Design Thinking</vt:lpstr>
      <vt:lpstr>Brainstorming</vt:lpstr>
      <vt:lpstr>Brainstorming – Objectives</vt:lpstr>
      <vt:lpstr>Brainstorming – Roles</vt:lpstr>
      <vt:lpstr>Brainstorming – Participants</vt:lpstr>
      <vt:lpstr>Brainstorming – The Storm</vt:lpstr>
      <vt:lpstr>Brainstorming – The Calm</vt:lpstr>
      <vt:lpstr>Brainstorming – Eliminating Ideas</vt:lpstr>
      <vt:lpstr>Brainstorming – Tool Support</vt:lpstr>
      <vt:lpstr>Variation: Joint Application Design (JAD)</vt:lpstr>
      <vt:lpstr>Variant: Design Thinking</vt:lpstr>
      <vt:lpstr>Design Thinking Tools</vt:lpstr>
      <vt:lpstr>Design Thinking Empathy Map</vt:lpstr>
      <vt:lpstr>Design Thinking Scenario Maps</vt:lpstr>
      <vt:lpstr>Challenges of Brainstorming and its Variants</vt:lpstr>
      <vt:lpstr>Analysis of Existing Systems</vt:lpstr>
      <vt:lpstr>Analysis of Existing Systems (1)</vt:lpstr>
      <vt:lpstr>Analysis of Existing Systems (2)</vt:lpstr>
      <vt:lpstr>Review Available Documentation</vt:lpstr>
      <vt:lpstr>Observation and Related Techniques</vt:lpstr>
      <vt:lpstr>Ethnography – Overview</vt:lpstr>
      <vt:lpstr>Ethnography – Example</vt:lpstr>
      <vt:lpstr>Interviews</vt:lpstr>
      <vt:lpstr>Interviews (1)</vt:lpstr>
      <vt:lpstr>Interviews – Objectives and Process (2)</vt:lpstr>
      <vt:lpstr>Interviews – Planning and Preparation</vt:lpstr>
      <vt:lpstr>Interviews – Session</vt:lpstr>
      <vt:lpstr>Interviews – Elicitation Notes</vt:lpstr>
      <vt:lpstr>Common Interviewing Mistakes (1)</vt:lpstr>
      <vt:lpstr>Common Interviewing Mistakes (2)</vt:lpstr>
      <vt:lpstr>Common Interviewing Mistakes (3)</vt:lpstr>
      <vt:lpstr>Common Interview Mistakes Student Make</vt:lpstr>
      <vt:lpstr>Interviews – Start Up Questions (1)</vt:lpstr>
      <vt:lpstr>Interviews – Start Up Questions (2)</vt:lpstr>
      <vt:lpstr>Interviews – Start Up Questions (3)</vt:lpstr>
      <vt:lpstr>Interviews – Start Up Questions (4)</vt:lpstr>
      <vt:lpstr>Interviews – Start Up Questions (5)</vt:lpstr>
      <vt:lpstr>Interviews – Specific Questions (1)</vt:lpstr>
      <vt:lpstr>Interviews – Specific Questions (2)</vt:lpstr>
      <vt:lpstr>Interviews – Specific Questions (3)</vt:lpstr>
      <vt:lpstr>Interviews – Specific Questions (4)</vt:lpstr>
      <vt:lpstr>Interviews – Specific Questions (5)</vt:lpstr>
      <vt:lpstr>Interviews – Specific Questions (6)</vt:lpstr>
      <vt:lpstr>Interviews – Specific Questions (7)</vt:lpstr>
      <vt:lpstr>Interviews – Specific Questions (8)</vt:lpstr>
      <vt:lpstr>Interviews – Specific Questions (9)</vt:lpstr>
      <vt:lpstr>More on Interviews</vt:lpstr>
      <vt:lpstr>“Ignorance is bliss”1</vt:lpstr>
      <vt:lpstr>Beware of Participant Answers!</vt:lpstr>
      <vt:lpstr>Questionnaires</vt:lpstr>
      <vt:lpstr>Questionnaires and Surveys</vt:lpstr>
      <vt:lpstr>Types of Questions to Consider</vt:lpstr>
      <vt:lpstr>Analysis to Consider… In Advance!</vt:lpstr>
      <vt:lpstr>Typical Errors in Survey Questions (1/3)</vt:lpstr>
      <vt:lpstr>Typical Errors in Survey Questions (2/3)</vt:lpstr>
      <vt:lpstr>Typical Errors in Survey Questions (3/3)</vt:lpstr>
      <vt:lpstr>Prototyping</vt:lpstr>
      <vt:lpstr>Prototyping</vt:lpstr>
      <vt:lpstr>Prototyping – Types</vt:lpstr>
      <vt:lpstr>Prototyping – Realizations</vt:lpstr>
      <vt:lpstr>Prototyping – Fidelity (1)</vt:lpstr>
      <vt:lpstr>Prototyping – Fidelity (2)</vt:lpstr>
      <vt:lpstr>Use Cases, Scenarios,  and User Stories</vt:lpstr>
      <vt:lpstr>Developing Use Case Models of Systems </vt:lpstr>
      <vt:lpstr>Use Cases</vt:lpstr>
      <vt:lpstr>Use Cases – Abstraction Level</vt:lpstr>
      <vt:lpstr>Scenarios (1)</vt:lpstr>
      <vt:lpstr>Scenarios (2)</vt:lpstr>
      <vt:lpstr>Types of Scenarios</vt:lpstr>
      <vt:lpstr>Use Case-Driven Software Lifecycle Activities (1)</vt:lpstr>
      <vt:lpstr>Use Case-Driven Software Lifecycle Activities (2)</vt:lpstr>
      <vt:lpstr>Representation of Scenarios (1)</vt:lpstr>
      <vt:lpstr>Representation of Scenarios (2)</vt:lpstr>
      <vt:lpstr>Use Case Modeling with UML</vt:lpstr>
      <vt:lpstr>Use Case Templates (1)</vt:lpstr>
      <vt:lpstr>Use Case Templates (2)</vt:lpstr>
      <vt:lpstr>Use Case Templates – Narrative Form</vt:lpstr>
      <vt:lpstr>Use Case Templates – Simple Column Form</vt:lpstr>
      <vt:lpstr>Use Case Templates – Multiple Column Form</vt:lpstr>
      <vt:lpstr>Use Case Diagrams</vt:lpstr>
      <vt:lpstr>Use Case Diagrams – &lt;&lt;include&gt;&gt; (Inclusions)</vt:lpstr>
      <vt:lpstr>Use Case Diagrams – &lt;&lt;extend&gt;&gt; (Extensions)</vt:lpstr>
      <vt:lpstr>Use Case Diagrams – Generalizations </vt:lpstr>
      <vt:lpstr>Use Case Development – Actors</vt:lpstr>
      <vt:lpstr>Use Cases Development</vt:lpstr>
      <vt:lpstr>Example: University Registration System (1)</vt:lpstr>
      <vt:lpstr>Example: University Registration System (2)</vt:lpstr>
      <vt:lpstr>Example: University Registration System (3)</vt:lpstr>
      <vt:lpstr>Example: University Registration System (4)</vt:lpstr>
      <vt:lpstr>Example: University Registration System (5)</vt:lpstr>
      <vt:lpstr>Tools</vt:lpstr>
      <vt:lpstr>Zen-RUCM Basic Editor (Yue and Ali)</vt:lpstr>
      <vt:lpstr>User Stories</vt:lpstr>
      <vt:lpstr>User Stories: The Three « C »</vt:lpstr>
      <vt:lpstr>User Stories: Various Templates</vt:lpstr>
      <vt:lpstr>User Stories: Conceptual Model</vt:lpstr>
      <vt:lpstr>User Stories: INVEST Characteristics</vt:lpstr>
      <vt:lpstr>User Stories: Appropriate Level of Detail</vt:lpstr>
      <vt:lpstr>User Story Map (with Epic Stories at the Top)</vt:lpstr>
      <vt:lpstr>User Stories with Acceptance Criteria</vt:lpstr>
      <vt:lpstr>Quality User Story Framework (1)</vt:lpstr>
      <vt:lpstr>Quality User Story Framework (2)</vt:lpstr>
      <vt:lpstr>User Stories: Other Remarks</vt:lpstr>
      <vt:lpstr>Don’t be Negative, But…</vt:lpstr>
      <vt:lpstr>Think about Negative Scenarios?</vt:lpstr>
      <vt:lpstr>Misuse Case</vt:lpstr>
      <vt:lpstr>A MiniMax1 for Security</vt:lpstr>
      <vt:lpstr>Finding Misuse Cases – Step 1</vt:lpstr>
      <vt:lpstr>Finding Misuse Cases – Step 2</vt:lpstr>
      <vt:lpstr>Finding Misuse Cases – Step 3</vt:lpstr>
      <vt:lpstr>Negative User Stories</vt:lpstr>
      <vt:lpstr>Benefits and Risks of Misuse Cases</vt:lpstr>
      <vt:lpstr>Conflict and Trade-off Analysis</vt:lpstr>
      <vt:lpstr>Benefits of Scenario-Based Software Development</vt:lpstr>
      <vt:lpstr>Use Cases are Not a Panacea…</vt:lpstr>
      <vt:lpstr>Usage Data Analysis</vt:lpstr>
      <vt:lpstr>Using Data as Requirements?</vt:lpstr>
      <vt:lpstr>Data and Continuous Delivery instead of Opinions</vt:lpstr>
      <vt:lpstr>Data Types and Amounts</vt:lpstr>
      <vt:lpstr>HYPEX Model</vt:lpstr>
      <vt:lpstr>Implications for Requirements Engineering</vt:lpstr>
      <vt:lpstr>PowerPoint Presentation</vt:lpstr>
      <vt:lpstr>Crowdsourcing Requirements</vt:lpstr>
      <vt:lpstr>Sample Crowdsourced Requirements</vt:lpstr>
      <vt:lpstr>Online Reviews as Data Sources for Requirements</vt:lpstr>
      <vt:lpstr>Sentiment Analysis for Good/Bad Features</vt:lpstr>
      <vt:lpstr>Relevance of Review Data to RE</vt:lpstr>
      <vt:lpstr>Elicitation Quiz</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damyot</dc:creator>
  <cp:lastModifiedBy>hayes</cp:lastModifiedBy>
  <cp:revision>797</cp:revision>
  <cp:lastPrinted>1999-09-17T12:56:14Z</cp:lastPrinted>
  <dcterms:created xsi:type="dcterms:W3CDTF">2004-04-05T23:48:23Z</dcterms:created>
  <dcterms:modified xsi:type="dcterms:W3CDTF">2019-01-06T14:52:33Z</dcterms:modified>
</cp:coreProperties>
</file>