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9"/>
  </p:notesMasterIdLst>
  <p:handoutMasterIdLst>
    <p:handoutMasterId r:id="rId20"/>
  </p:handoutMasterIdLst>
  <p:sldIdLst>
    <p:sldId id="316" r:id="rId2"/>
    <p:sldId id="322" r:id="rId3"/>
    <p:sldId id="393" r:id="rId4"/>
    <p:sldId id="394" r:id="rId5"/>
    <p:sldId id="396" r:id="rId6"/>
    <p:sldId id="399" r:id="rId7"/>
    <p:sldId id="401" r:id="rId8"/>
    <p:sldId id="425" r:id="rId9"/>
    <p:sldId id="405" r:id="rId10"/>
    <p:sldId id="406" r:id="rId11"/>
    <p:sldId id="407" r:id="rId12"/>
    <p:sldId id="422" r:id="rId13"/>
    <p:sldId id="421" r:id="rId14"/>
    <p:sldId id="423" r:id="rId15"/>
    <p:sldId id="416" r:id="rId16"/>
    <p:sldId id="411" r:id="rId17"/>
    <p:sldId id="424" r:id="rId18"/>
  </p:sldIdLst>
  <p:sldSz cx="9144000" cy="6858000" type="screen4x3"/>
  <p:notesSz cx="6996113" cy="9282113"/>
  <p:defaultTextStyle>
    <a:defPPr>
      <a:defRPr lang="en-US"/>
    </a:defPPr>
    <a:lvl1pPr algn="l" rtl="0" fontAlgn="base">
      <a:spcBef>
        <a:spcPct val="50000"/>
      </a:spcBef>
      <a:spcAft>
        <a:spcPct val="0"/>
      </a:spcAft>
      <a:defRPr sz="1600" kern="1200">
        <a:solidFill>
          <a:schemeClr val="tx1"/>
        </a:solidFill>
        <a:latin typeface="Arial" charset="0"/>
        <a:ea typeface="+mn-ea"/>
        <a:cs typeface="+mn-cs"/>
      </a:defRPr>
    </a:lvl1pPr>
    <a:lvl2pPr marL="457200" algn="l" rtl="0" fontAlgn="base">
      <a:spcBef>
        <a:spcPct val="50000"/>
      </a:spcBef>
      <a:spcAft>
        <a:spcPct val="0"/>
      </a:spcAft>
      <a:defRPr sz="1600" kern="1200">
        <a:solidFill>
          <a:schemeClr val="tx1"/>
        </a:solidFill>
        <a:latin typeface="Arial" charset="0"/>
        <a:ea typeface="+mn-ea"/>
        <a:cs typeface="+mn-cs"/>
      </a:defRPr>
    </a:lvl2pPr>
    <a:lvl3pPr marL="914400" algn="l" rtl="0" fontAlgn="base">
      <a:spcBef>
        <a:spcPct val="50000"/>
      </a:spcBef>
      <a:spcAft>
        <a:spcPct val="0"/>
      </a:spcAft>
      <a:defRPr sz="1600" kern="1200">
        <a:solidFill>
          <a:schemeClr val="tx1"/>
        </a:solidFill>
        <a:latin typeface="Arial" charset="0"/>
        <a:ea typeface="+mn-ea"/>
        <a:cs typeface="+mn-cs"/>
      </a:defRPr>
    </a:lvl3pPr>
    <a:lvl4pPr marL="1371600" algn="l" rtl="0" fontAlgn="base">
      <a:spcBef>
        <a:spcPct val="50000"/>
      </a:spcBef>
      <a:spcAft>
        <a:spcPct val="0"/>
      </a:spcAft>
      <a:defRPr sz="1600" kern="1200">
        <a:solidFill>
          <a:schemeClr val="tx1"/>
        </a:solidFill>
        <a:latin typeface="Arial" charset="0"/>
        <a:ea typeface="+mn-ea"/>
        <a:cs typeface="+mn-cs"/>
      </a:defRPr>
    </a:lvl4pPr>
    <a:lvl5pPr marL="1828800" algn="l" rtl="0" fontAlgn="base">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923">
          <p15:clr>
            <a:srgbClr val="A4A3A4"/>
          </p15:clr>
        </p15:guide>
        <p15:guide id="2" pos="220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7719"/>
    <a:srgbClr val="234F33"/>
    <a:srgbClr val="CDCDCD"/>
    <a:srgbClr val="D2D2D2"/>
    <a:srgbClr val="C2C2C2"/>
    <a:srgbClr val="C3C3C3"/>
    <a:srgbClr val="B3E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5249" autoAdjust="0"/>
  </p:normalViewPr>
  <p:slideViewPr>
    <p:cSldViewPr snapToGrid="0">
      <p:cViewPr varScale="1">
        <p:scale>
          <a:sx n="89" d="100"/>
          <a:sy n="89" d="100"/>
        </p:scale>
        <p:origin x="1572" y="84"/>
      </p:cViewPr>
      <p:guideLst>
        <p:guide orient="horz"/>
        <p:guide/>
      </p:guideLst>
    </p:cSldViewPr>
  </p:slideViewPr>
  <p:notesTextViewPr>
    <p:cViewPr>
      <p:scale>
        <a:sx n="100" d="100"/>
        <a:sy n="100" d="100"/>
      </p:scale>
      <p:origin x="0" y="0"/>
    </p:cViewPr>
  </p:notesTextViewPr>
  <p:sorterViewPr>
    <p:cViewPr>
      <p:scale>
        <a:sx n="70" d="100"/>
        <a:sy n="70" d="100"/>
      </p:scale>
      <p:origin x="0" y="2556"/>
    </p:cViewPr>
  </p:sorterViewPr>
  <p:notesViewPr>
    <p:cSldViewPr snapToGrid="0">
      <p:cViewPr varScale="1">
        <p:scale>
          <a:sx n="81" d="100"/>
          <a:sy n="81" d="100"/>
        </p:scale>
        <p:origin x="-1344" y="-96"/>
      </p:cViewPr>
      <p:guideLst>
        <p:guide orient="horz" pos="2923"/>
        <p:guide pos="220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303053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04" tIns="46502" rIns="93004" bIns="46502" numCol="1" anchor="t" anchorCtr="0" compatLnSpc="1">
            <a:prstTxWarp prst="textNoShape">
              <a:avLst/>
            </a:prstTxWarp>
          </a:bodyPr>
          <a:lstStyle>
            <a:lvl1pPr defTabSz="930275" eaLnBrk="0" hangingPunct="0">
              <a:spcBef>
                <a:spcPct val="0"/>
              </a:spcBef>
              <a:defRPr sz="1200">
                <a:latin typeface="Times New Roman" pitchFamily="18" charset="0"/>
              </a:defRPr>
            </a:lvl1pPr>
          </a:lstStyle>
          <a:p>
            <a:pPr>
              <a:defRPr/>
            </a:pPr>
            <a:endParaRPr lang="en-US"/>
          </a:p>
        </p:txBody>
      </p:sp>
      <p:sp>
        <p:nvSpPr>
          <p:cNvPr id="103427" name="Rectangle 3"/>
          <p:cNvSpPr>
            <a:spLocks noGrp="1" noChangeArrowheads="1"/>
          </p:cNvSpPr>
          <p:nvPr>
            <p:ph type="dt" sz="quarter" idx="1"/>
          </p:nvPr>
        </p:nvSpPr>
        <p:spPr bwMode="auto">
          <a:xfrm>
            <a:off x="3965575" y="0"/>
            <a:ext cx="303053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04" tIns="46502" rIns="93004" bIns="46502" numCol="1" anchor="t" anchorCtr="0" compatLnSpc="1">
            <a:prstTxWarp prst="textNoShape">
              <a:avLst/>
            </a:prstTxWarp>
          </a:bodyPr>
          <a:lstStyle>
            <a:lvl1pPr algn="r" defTabSz="930275" eaLnBrk="0" hangingPunct="0">
              <a:spcBef>
                <a:spcPct val="0"/>
              </a:spcBef>
              <a:defRPr sz="1200">
                <a:latin typeface="Times New Roman" pitchFamily="18" charset="0"/>
              </a:defRPr>
            </a:lvl1pPr>
          </a:lstStyle>
          <a:p>
            <a:pPr>
              <a:defRPr/>
            </a:pPr>
            <a:fld id="{67953F3D-00F4-4935-B4AC-10FE22A496F9}" type="datetime1">
              <a:rPr lang="en-US"/>
              <a:pPr>
                <a:defRPr/>
              </a:pPr>
              <a:t>1/6/2019</a:t>
            </a:fld>
            <a:endParaRPr lang="en-US"/>
          </a:p>
        </p:txBody>
      </p:sp>
      <p:sp>
        <p:nvSpPr>
          <p:cNvPr id="103428" name="Rectangle 4"/>
          <p:cNvSpPr>
            <a:spLocks noGrp="1" noChangeArrowheads="1"/>
          </p:cNvSpPr>
          <p:nvPr>
            <p:ph type="ftr" sz="quarter" idx="2"/>
          </p:nvPr>
        </p:nvSpPr>
        <p:spPr bwMode="auto">
          <a:xfrm>
            <a:off x="0" y="8818563"/>
            <a:ext cx="303053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04" tIns="46502" rIns="93004" bIns="46502" numCol="1" anchor="b" anchorCtr="0" compatLnSpc="1">
            <a:prstTxWarp prst="textNoShape">
              <a:avLst/>
            </a:prstTxWarp>
          </a:bodyPr>
          <a:lstStyle>
            <a:lvl1pPr defTabSz="930275" eaLnBrk="0" hangingPunct="0">
              <a:spcBef>
                <a:spcPct val="0"/>
              </a:spcBef>
              <a:defRPr sz="1200">
                <a:latin typeface="Times New Roman" pitchFamily="18" charset="0"/>
              </a:defRPr>
            </a:lvl1pPr>
          </a:lstStyle>
          <a:p>
            <a:pPr>
              <a:defRPr/>
            </a:pPr>
            <a:r>
              <a:rPr lang="en-US"/>
              <a:t>Thomas Hjelm</a:t>
            </a:r>
          </a:p>
        </p:txBody>
      </p:sp>
      <p:sp>
        <p:nvSpPr>
          <p:cNvPr id="103429" name="Rectangle 5"/>
          <p:cNvSpPr>
            <a:spLocks noGrp="1" noChangeArrowheads="1"/>
          </p:cNvSpPr>
          <p:nvPr>
            <p:ph type="sldNum" sz="quarter" idx="3"/>
          </p:nvPr>
        </p:nvSpPr>
        <p:spPr bwMode="auto">
          <a:xfrm>
            <a:off x="3965575" y="8818563"/>
            <a:ext cx="303053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04" tIns="46502" rIns="93004" bIns="46502" numCol="1" anchor="b" anchorCtr="0" compatLnSpc="1">
            <a:prstTxWarp prst="textNoShape">
              <a:avLst/>
            </a:prstTxWarp>
          </a:bodyPr>
          <a:lstStyle>
            <a:lvl1pPr algn="r" defTabSz="930275" eaLnBrk="0" hangingPunct="0">
              <a:spcBef>
                <a:spcPct val="0"/>
              </a:spcBef>
              <a:defRPr sz="1200">
                <a:latin typeface="Times New Roman" pitchFamily="18" charset="0"/>
              </a:defRPr>
            </a:lvl1pPr>
          </a:lstStyle>
          <a:p>
            <a:pPr>
              <a:defRPr/>
            </a:pPr>
            <a:fld id="{50FAA056-693A-4EAA-8DAC-0CAD83CD4612}" type="slidenum">
              <a:rPr lang="en-US"/>
              <a:pPr>
                <a:defRPr/>
              </a:pPr>
              <a:t>‹#›</a:t>
            </a:fld>
            <a:endParaRPr lang="en-US"/>
          </a:p>
        </p:txBody>
      </p:sp>
    </p:spTree>
    <p:extLst>
      <p:ext uri="{BB962C8B-B14F-4D97-AF65-F5344CB8AC3E}">
        <p14:creationId xmlns:p14="http://schemas.microsoft.com/office/powerpoint/2010/main" val="15034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55864"/>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1179513" y="696913"/>
            <a:ext cx="4638675" cy="34798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7" name="Rectangle 3"/>
          <p:cNvSpPr>
            <a:spLocks noGrp="1" noChangeArrowheads="1"/>
          </p:cNvSpPr>
          <p:nvPr>
            <p:ph type="body" idx="1"/>
          </p:nvPr>
        </p:nvSpPr>
        <p:spPr bwMode="auto">
          <a:xfrm>
            <a:off x="700088" y="4408488"/>
            <a:ext cx="5595937" cy="417671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ltLang="en-US"/>
          </a:p>
        </p:txBody>
      </p:sp>
    </p:spTree>
    <p:extLst>
      <p:ext uri="{BB962C8B-B14F-4D97-AF65-F5344CB8AC3E}">
        <p14:creationId xmlns:p14="http://schemas.microsoft.com/office/powerpoint/2010/main" val="2795049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27651" name="Rectangle 3"/>
          <p:cNvSpPr>
            <a:spLocks noGrp="1" noChangeArrowheads="1"/>
          </p:cNvSpPr>
          <p:nvPr>
            <p:ph type="body" idx="1"/>
          </p:nvPr>
        </p:nvSpPr>
        <p:spPr bwMode="auto">
          <a:xfrm>
            <a:off x="931863" y="4410075"/>
            <a:ext cx="5132387" cy="4175125"/>
          </a:xfrm>
          <a:prstGeom prst="rect">
            <a:avLst/>
          </a:prstGeom>
          <a:solidFill>
            <a:srgbClr val="FFFFFF"/>
          </a:solidFill>
          <a:ln>
            <a:solidFill>
              <a:srgbClr val="000000"/>
            </a:solidFill>
            <a:miter lim="800000"/>
            <a:headEnd/>
            <a:tailEnd/>
          </a:ln>
        </p:spPr>
        <p:txBody>
          <a:bodyPr lIns="87984" tIns="43992" rIns="87984" bIns="43992"/>
          <a:lstStyle/>
          <a:p>
            <a:endParaRPr lang="fr-CA" altLang="en-US"/>
          </a:p>
        </p:txBody>
      </p:sp>
    </p:spTree>
    <p:extLst>
      <p:ext uri="{BB962C8B-B14F-4D97-AF65-F5344CB8AC3E}">
        <p14:creationId xmlns:p14="http://schemas.microsoft.com/office/powerpoint/2010/main" val="21216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txBox="1">
            <a:spLocks noGrp="1" noRot="1" noChangeAspect="1" noChangeArrowheads="1" noTextEdit="1"/>
          </p:cNvSpPr>
          <p:nvPr>
            <p:ph type="sldImg"/>
          </p:nvPr>
        </p:nvSpPr>
        <p:spPr bwMode="auto">
          <a:xfrm>
            <a:off x="1376363" y="928688"/>
            <a:ext cx="4240212" cy="31813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1" name="Rectangle 3"/>
          <p:cNvSpPr txBox="1">
            <a:spLocks noGrp="1" noChangeArrowheads="1"/>
          </p:cNvSpPr>
          <p:nvPr>
            <p:ph type="body" idx="1"/>
          </p:nvPr>
        </p:nvSpPr>
        <p:spPr bwMode="auto">
          <a:xfrm>
            <a:off x="1066800" y="4418013"/>
            <a:ext cx="4867275" cy="3530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469" tIns="41734" rIns="83469" bIns="41734" anchor="ctr"/>
          <a:lstStyle/>
          <a:p>
            <a:endParaRPr lang="en-CA" altLang="en-US"/>
          </a:p>
        </p:txBody>
      </p:sp>
    </p:spTree>
    <p:extLst>
      <p:ext uri="{BB962C8B-B14F-4D97-AF65-F5344CB8AC3E}">
        <p14:creationId xmlns:p14="http://schemas.microsoft.com/office/powerpoint/2010/main" val="31166756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31"/>
          <p:cNvSpPr>
            <a:spLocks noChangeArrowheads="1"/>
          </p:cNvSpPr>
          <p:nvPr userDrawn="1"/>
        </p:nvSpPr>
        <p:spPr bwMode="auto">
          <a:xfrm>
            <a:off x="1588" y="1588"/>
            <a:ext cx="9140825" cy="6856412"/>
          </a:xfrm>
          <a:prstGeom prst="rect">
            <a:avLst/>
          </a:prstGeom>
          <a:solidFill>
            <a:schemeClr val="tx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eaLnBrk="1" hangingPunct="1">
              <a:defRPr/>
            </a:pPr>
            <a:endParaRPr lang="en-CA" altLang="en-US"/>
          </a:p>
        </p:txBody>
      </p:sp>
      <p:pic>
        <p:nvPicPr>
          <p:cNvPr id="4" name="Picture 19" descr="diveboat"/>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50" y="6513513"/>
            <a:ext cx="91408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p:cNvPicPr>
            <a:picLocks noChangeAspect="1" noChangeArrowheads="1"/>
          </p:cNvPicPr>
          <p:nvPr userDrawn="1"/>
        </p:nvPicPr>
        <p:blipFill>
          <a:blip r:embed="rId3">
            <a:extLst>
              <a:ext uri="{28A0092B-C50C-407E-A947-70E740481C1C}">
                <a14:useLocalDpi xmlns:a14="http://schemas.microsoft.com/office/drawing/2010/main" val="0"/>
              </a:ext>
            </a:extLst>
          </a:blip>
          <a:srcRect t="13208" b="18869"/>
          <a:stretch>
            <a:fillRect/>
          </a:stretch>
        </p:blipFill>
        <p:spPr bwMode="auto">
          <a:xfrm>
            <a:off x="0" y="6515100"/>
            <a:ext cx="1238250" cy="3429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pic>
      <p:pic>
        <p:nvPicPr>
          <p:cNvPr id="6" name="Picture 34" descr="diveboat"/>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t="1909" b="5249"/>
          <a:stretch>
            <a:fillRect/>
          </a:stretch>
        </p:blipFill>
        <p:spPr bwMode="auto">
          <a:xfrm>
            <a:off x="0" y="0"/>
            <a:ext cx="914082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6"/>
          <p:cNvSpPr>
            <a:spLocks noChangeArrowheads="1"/>
          </p:cNvSpPr>
          <p:nvPr userDrawn="1"/>
        </p:nvSpPr>
        <p:spPr bwMode="auto">
          <a:xfrm>
            <a:off x="0" y="857250"/>
            <a:ext cx="9144000" cy="73025"/>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eaLnBrk="1" hangingPunct="1">
              <a:defRPr/>
            </a:pPr>
            <a:endParaRPr lang="en-CA" altLang="en-US"/>
          </a:p>
        </p:txBody>
      </p:sp>
      <p:sp>
        <p:nvSpPr>
          <p:cNvPr id="8" name="Rectangle 37"/>
          <p:cNvSpPr>
            <a:spLocks noChangeArrowheads="1"/>
          </p:cNvSpPr>
          <p:nvPr userDrawn="1"/>
        </p:nvSpPr>
        <p:spPr bwMode="auto">
          <a:xfrm>
            <a:off x="0" y="6438900"/>
            <a:ext cx="9144000" cy="73025"/>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eaLnBrk="1" hangingPunct="1">
              <a:defRPr/>
            </a:pPr>
            <a:endParaRPr lang="en-CA" altLang="en-US"/>
          </a:p>
        </p:txBody>
      </p:sp>
      <p:sp>
        <p:nvSpPr>
          <p:cNvPr id="9" name="Line 29"/>
          <p:cNvSpPr>
            <a:spLocks noChangeShapeType="1"/>
          </p:cNvSpPr>
          <p:nvPr userDrawn="1"/>
        </p:nvSpPr>
        <p:spPr bwMode="auto">
          <a:xfrm>
            <a:off x="0" y="651351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spAutoFit/>
          </a:bodyPr>
          <a:lstStyle/>
          <a:p>
            <a:endParaRPr lang="en-CA"/>
          </a:p>
        </p:txBody>
      </p:sp>
      <p:sp>
        <p:nvSpPr>
          <p:cNvPr id="10" name="Line 38"/>
          <p:cNvSpPr>
            <a:spLocks noChangeShapeType="1"/>
          </p:cNvSpPr>
          <p:nvPr userDrawn="1"/>
        </p:nvSpPr>
        <p:spPr bwMode="auto">
          <a:xfrm>
            <a:off x="0" y="85407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spAutoFit/>
          </a:bodyPr>
          <a:lstStyle/>
          <a:p>
            <a:endParaRPr lang="en-CA"/>
          </a:p>
        </p:txBody>
      </p:sp>
      <p:sp>
        <p:nvSpPr>
          <p:cNvPr id="504835" name="Rectangle 3"/>
          <p:cNvSpPr>
            <a:spLocks noGrp="1" noChangeArrowheads="1"/>
          </p:cNvSpPr>
          <p:nvPr>
            <p:ph type="ctrTitle"/>
          </p:nvPr>
        </p:nvSpPr>
        <p:spPr>
          <a:xfrm>
            <a:off x="136525" y="2859088"/>
            <a:ext cx="8872538" cy="1143000"/>
          </a:xfrm>
        </p:spPr>
        <p:txBody>
          <a:bodyPr/>
          <a:lstStyle>
            <a:lvl1pPr algn="ctr">
              <a:defRPr sz="4000">
                <a:solidFill>
                  <a:schemeClr val="bg1"/>
                </a:solidFill>
              </a:defRPr>
            </a:lvl1pPr>
          </a:lstStyle>
          <a:p>
            <a:pPr lvl="0"/>
            <a:r>
              <a:rPr lang="en-CA" noProof="0"/>
              <a:t>Click to edit Master title style</a:t>
            </a:r>
          </a:p>
        </p:txBody>
      </p:sp>
    </p:spTree>
    <p:extLst>
      <p:ext uri="{BB962C8B-B14F-4D97-AF65-F5344CB8AC3E}">
        <p14:creationId xmlns:p14="http://schemas.microsoft.com/office/powerpoint/2010/main" val="1539431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DEFE5708-7D56-46F9-A9AA-596199A8FEF1}" type="slidenum">
              <a:rPr lang="en-CA"/>
              <a:pPr>
                <a:defRPr/>
              </a:pPr>
              <a:t>‹#›</a:t>
            </a:fld>
            <a:endParaRPr lang="en-CA"/>
          </a:p>
        </p:txBody>
      </p:sp>
    </p:spTree>
    <p:extLst>
      <p:ext uri="{BB962C8B-B14F-4D97-AF65-F5344CB8AC3E}">
        <p14:creationId xmlns:p14="http://schemas.microsoft.com/office/powerpoint/2010/main" val="72077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234950"/>
            <a:ext cx="2225675" cy="626745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117475" y="234950"/>
            <a:ext cx="6529388" cy="6267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E8AB62E4-297D-4E4F-A4FF-083F632BDA06}" type="slidenum">
              <a:rPr lang="en-CA"/>
              <a:pPr>
                <a:defRPr/>
              </a:pPr>
              <a:t>‹#›</a:t>
            </a:fld>
            <a:endParaRPr lang="en-CA"/>
          </a:p>
        </p:txBody>
      </p:sp>
    </p:spTree>
    <p:extLst>
      <p:ext uri="{BB962C8B-B14F-4D97-AF65-F5344CB8AC3E}">
        <p14:creationId xmlns:p14="http://schemas.microsoft.com/office/powerpoint/2010/main" val="269386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D7AB84C9-74EC-4036-8AE9-2C794CAFCB44}" type="slidenum">
              <a:rPr lang="en-CA"/>
              <a:pPr>
                <a:defRPr/>
              </a:pPr>
              <a:t>‹#›</a:t>
            </a:fld>
            <a:endParaRPr lang="en-CA"/>
          </a:p>
        </p:txBody>
      </p:sp>
    </p:spTree>
    <p:extLst>
      <p:ext uri="{BB962C8B-B14F-4D97-AF65-F5344CB8AC3E}">
        <p14:creationId xmlns:p14="http://schemas.microsoft.com/office/powerpoint/2010/main" val="287426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AE4B0E4-13AF-473B-8274-64CB93E2107B}" type="slidenum">
              <a:rPr lang="en-CA"/>
              <a:pPr>
                <a:defRPr/>
              </a:pPr>
              <a:t>‹#›</a:t>
            </a:fld>
            <a:endParaRPr lang="en-CA"/>
          </a:p>
        </p:txBody>
      </p:sp>
    </p:spTree>
    <p:extLst>
      <p:ext uri="{BB962C8B-B14F-4D97-AF65-F5344CB8AC3E}">
        <p14:creationId xmlns:p14="http://schemas.microsoft.com/office/powerpoint/2010/main" val="235883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117475" y="927100"/>
            <a:ext cx="4376738"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6613" y="927100"/>
            <a:ext cx="4378325" cy="5575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6"/>
          <p:cNvSpPr>
            <a:spLocks noGrp="1" noChangeArrowheads="1"/>
          </p:cNvSpPr>
          <p:nvPr>
            <p:ph type="sldNum" sz="quarter" idx="10"/>
          </p:nvPr>
        </p:nvSpPr>
        <p:spPr>
          <a:ln/>
        </p:spPr>
        <p:txBody>
          <a:bodyPr/>
          <a:lstStyle>
            <a:lvl1pPr>
              <a:defRPr/>
            </a:lvl1pPr>
          </a:lstStyle>
          <a:p>
            <a:pPr>
              <a:defRPr/>
            </a:pPr>
            <a:fld id="{FA542432-370F-4834-88B3-83311BB82CE0}" type="slidenum">
              <a:rPr lang="en-CA"/>
              <a:pPr>
                <a:defRPr/>
              </a:pPr>
              <a:t>‹#›</a:t>
            </a:fld>
            <a:endParaRPr lang="en-CA"/>
          </a:p>
        </p:txBody>
      </p:sp>
    </p:spTree>
    <p:extLst>
      <p:ext uri="{BB962C8B-B14F-4D97-AF65-F5344CB8AC3E}">
        <p14:creationId xmlns:p14="http://schemas.microsoft.com/office/powerpoint/2010/main" val="34079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6"/>
          <p:cNvSpPr>
            <a:spLocks noGrp="1" noChangeArrowheads="1"/>
          </p:cNvSpPr>
          <p:nvPr>
            <p:ph type="sldNum" sz="quarter" idx="10"/>
          </p:nvPr>
        </p:nvSpPr>
        <p:spPr>
          <a:ln/>
        </p:spPr>
        <p:txBody>
          <a:bodyPr/>
          <a:lstStyle>
            <a:lvl1pPr>
              <a:defRPr/>
            </a:lvl1pPr>
          </a:lstStyle>
          <a:p>
            <a:pPr>
              <a:defRPr/>
            </a:pPr>
            <a:fld id="{DF4F2BAE-550C-4F0E-875C-578CA7C1EDA9}" type="slidenum">
              <a:rPr lang="en-CA"/>
              <a:pPr>
                <a:defRPr/>
              </a:pPr>
              <a:t>‹#›</a:t>
            </a:fld>
            <a:endParaRPr lang="en-CA"/>
          </a:p>
        </p:txBody>
      </p:sp>
    </p:spTree>
    <p:extLst>
      <p:ext uri="{BB962C8B-B14F-4D97-AF65-F5344CB8AC3E}">
        <p14:creationId xmlns:p14="http://schemas.microsoft.com/office/powerpoint/2010/main" val="107628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6"/>
          <p:cNvSpPr>
            <a:spLocks noGrp="1" noChangeArrowheads="1"/>
          </p:cNvSpPr>
          <p:nvPr>
            <p:ph type="sldNum" sz="quarter" idx="10"/>
          </p:nvPr>
        </p:nvSpPr>
        <p:spPr>
          <a:ln/>
        </p:spPr>
        <p:txBody>
          <a:bodyPr/>
          <a:lstStyle>
            <a:lvl1pPr>
              <a:defRPr/>
            </a:lvl1pPr>
          </a:lstStyle>
          <a:p>
            <a:pPr>
              <a:defRPr/>
            </a:pPr>
            <a:fld id="{0F14CAC7-8155-41D5-9089-D1C7B451BF02}" type="slidenum">
              <a:rPr lang="en-CA"/>
              <a:pPr>
                <a:defRPr/>
              </a:pPr>
              <a:t>‹#›</a:t>
            </a:fld>
            <a:endParaRPr lang="en-CA"/>
          </a:p>
        </p:txBody>
      </p:sp>
    </p:spTree>
    <p:extLst>
      <p:ext uri="{BB962C8B-B14F-4D97-AF65-F5344CB8AC3E}">
        <p14:creationId xmlns:p14="http://schemas.microsoft.com/office/powerpoint/2010/main" val="349358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87BAB10-4993-4274-9692-714DD7648832}" type="slidenum">
              <a:rPr lang="en-CA"/>
              <a:pPr>
                <a:defRPr/>
              </a:pPr>
              <a:t>‹#›</a:t>
            </a:fld>
            <a:endParaRPr lang="en-CA"/>
          </a:p>
        </p:txBody>
      </p:sp>
    </p:spTree>
    <p:extLst>
      <p:ext uri="{BB962C8B-B14F-4D97-AF65-F5344CB8AC3E}">
        <p14:creationId xmlns:p14="http://schemas.microsoft.com/office/powerpoint/2010/main" val="186054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1F6D5AE-C1AF-44A9-B03E-4C515CDF8060}" type="slidenum">
              <a:rPr lang="en-CA"/>
              <a:pPr>
                <a:defRPr/>
              </a:pPr>
              <a:t>‹#›</a:t>
            </a:fld>
            <a:endParaRPr lang="en-CA"/>
          </a:p>
        </p:txBody>
      </p:sp>
    </p:spTree>
    <p:extLst>
      <p:ext uri="{BB962C8B-B14F-4D97-AF65-F5344CB8AC3E}">
        <p14:creationId xmlns:p14="http://schemas.microsoft.com/office/powerpoint/2010/main" val="159863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24E070C-1751-45BC-A841-967292D3F3A2}" type="slidenum">
              <a:rPr lang="en-CA"/>
              <a:pPr>
                <a:defRPr/>
              </a:pPr>
              <a:t>‹#›</a:t>
            </a:fld>
            <a:endParaRPr lang="en-CA"/>
          </a:p>
        </p:txBody>
      </p:sp>
    </p:spTree>
    <p:extLst>
      <p:ext uri="{BB962C8B-B14F-4D97-AF65-F5344CB8AC3E}">
        <p14:creationId xmlns:p14="http://schemas.microsoft.com/office/powerpoint/2010/main" val="16691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6"/>
          <p:cNvPicPr>
            <a:picLocks noChangeAspect="1" noChangeArrowheads="1"/>
          </p:cNvPicPr>
          <p:nvPr userDrawn="1"/>
        </p:nvPicPr>
        <p:blipFill>
          <a:blip r:embed="rId13">
            <a:extLst>
              <a:ext uri="{28A0092B-C50C-407E-A947-70E740481C1C}">
                <a14:useLocalDpi xmlns:a14="http://schemas.microsoft.com/office/drawing/2010/main" val="0"/>
              </a:ext>
            </a:extLst>
          </a:blip>
          <a:srcRect t="13208" b="18869"/>
          <a:stretch>
            <a:fillRect/>
          </a:stretch>
        </p:blipFill>
        <p:spPr bwMode="auto">
          <a:xfrm>
            <a:off x="0" y="6515100"/>
            <a:ext cx="1238250" cy="3429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pic>
      <p:pic>
        <p:nvPicPr>
          <p:cNvPr id="1027" name="Picture 64" descr="diveboat"/>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t="1909" b="5249"/>
          <a:stretch>
            <a:fillRect/>
          </a:stretch>
        </p:blipFill>
        <p:spPr bwMode="auto">
          <a:xfrm>
            <a:off x="0" y="0"/>
            <a:ext cx="914082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3"/>
          <p:cNvSpPr>
            <a:spLocks noGrp="1" noChangeArrowheads="1"/>
          </p:cNvSpPr>
          <p:nvPr>
            <p:ph type="title"/>
          </p:nvPr>
        </p:nvSpPr>
        <p:spPr bwMode="auto">
          <a:xfrm>
            <a:off x="117475" y="234950"/>
            <a:ext cx="8907463"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altLang="en-US"/>
              <a:t>Click to edit Master title style</a:t>
            </a:r>
          </a:p>
        </p:txBody>
      </p:sp>
      <p:sp>
        <p:nvSpPr>
          <p:cNvPr id="1029" name="Rectangle 4"/>
          <p:cNvSpPr>
            <a:spLocks noGrp="1" noChangeArrowheads="1"/>
          </p:cNvSpPr>
          <p:nvPr>
            <p:ph type="body" idx="1"/>
          </p:nvPr>
        </p:nvSpPr>
        <p:spPr bwMode="auto">
          <a:xfrm>
            <a:off x="117475" y="927100"/>
            <a:ext cx="8907463" cy="55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a:t>Click to edit Master text styles </a:t>
            </a:r>
          </a:p>
          <a:p>
            <a:pPr lvl="1"/>
            <a:r>
              <a:rPr lang="en-CA" altLang="en-US"/>
              <a:t>Level two</a:t>
            </a:r>
          </a:p>
          <a:p>
            <a:pPr lvl="2"/>
            <a:r>
              <a:rPr lang="en-CA" altLang="en-US"/>
              <a:t>Level three</a:t>
            </a:r>
          </a:p>
          <a:p>
            <a:pPr lvl="3"/>
            <a:r>
              <a:rPr lang="en-CA" altLang="en-US"/>
              <a:t>Level four</a:t>
            </a:r>
          </a:p>
        </p:txBody>
      </p:sp>
      <p:sp>
        <p:nvSpPr>
          <p:cNvPr id="350214" name="Rectangle 6"/>
          <p:cNvSpPr>
            <a:spLocks noGrp="1" noChangeArrowheads="1"/>
          </p:cNvSpPr>
          <p:nvPr>
            <p:ph type="sldNum" sz="quarter" idx="4"/>
          </p:nvPr>
        </p:nvSpPr>
        <p:spPr bwMode="auto">
          <a:xfrm>
            <a:off x="8504238" y="6472238"/>
            <a:ext cx="639762" cy="30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defTabSz="762000" eaLnBrk="0" hangingPunct="0">
              <a:spcBef>
                <a:spcPct val="0"/>
              </a:spcBef>
              <a:defRPr sz="1200">
                <a:solidFill>
                  <a:srgbClr val="002654"/>
                </a:solidFill>
                <a:latin typeface="Arial" pitchFamily="34" charset="0"/>
              </a:defRPr>
            </a:lvl1pPr>
          </a:lstStyle>
          <a:p>
            <a:pPr>
              <a:defRPr/>
            </a:pPr>
            <a:fld id="{2D9ED9B9-0AB0-49B2-BDB9-131313A77DA1}" type="slidenum">
              <a:rPr lang="en-CA"/>
              <a:pPr>
                <a:defRPr/>
              </a:pPr>
              <a:t>‹#›</a:t>
            </a:fld>
            <a:endParaRPr lang="en-CA"/>
          </a:p>
        </p:txBody>
      </p:sp>
      <p:sp>
        <p:nvSpPr>
          <p:cNvPr id="1031" name="Text Box 13"/>
          <p:cNvSpPr txBox="1">
            <a:spLocks noChangeArrowheads="1"/>
          </p:cNvSpPr>
          <p:nvPr/>
        </p:nvSpPr>
        <p:spPr bwMode="auto">
          <a:xfrm>
            <a:off x="2781300" y="6659563"/>
            <a:ext cx="5681663"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algn="r" eaLnBrk="1" hangingPunct="1">
              <a:defRPr/>
            </a:pPr>
            <a:r>
              <a:rPr lang="en-CA" sz="700" dirty="0">
                <a:cs typeface="Arial" charset="0"/>
              </a:rPr>
              <a:t>SEG3101 (Fall 2018).   Requirements Inception.   </a:t>
            </a:r>
            <a:endParaRPr lang="en-CA" sz="700" dirty="0"/>
          </a:p>
        </p:txBody>
      </p:sp>
      <p:sp>
        <p:nvSpPr>
          <p:cNvPr id="1032" name="Rectangle 60"/>
          <p:cNvSpPr>
            <a:spLocks noChangeArrowheads="1"/>
          </p:cNvSpPr>
          <p:nvPr userDrawn="1"/>
        </p:nvSpPr>
        <p:spPr bwMode="auto">
          <a:xfrm>
            <a:off x="0" y="0"/>
            <a:ext cx="9144000" cy="271463"/>
          </a:xfrm>
          <a:prstGeom prst="rect">
            <a:avLst/>
          </a:prstGeom>
          <a:solidFill>
            <a:srgbClr val="CDCDCD">
              <a:alpha val="39999"/>
            </a:srgb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eaLnBrk="1" hangingPunct="1">
              <a:defRPr/>
            </a:pPr>
            <a:endParaRPr lang="en-CA" altLang="en-US"/>
          </a:p>
        </p:txBody>
      </p:sp>
      <p:sp>
        <p:nvSpPr>
          <p:cNvPr id="1033" name="Rectangle 46"/>
          <p:cNvSpPr>
            <a:spLocks noChangeArrowheads="1"/>
          </p:cNvSpPr>
          <p:nvPr userDrawn="1"/>
        </p:nvSpPr>
        <p:spPr bwMode="auto">
          <a:xfrm>
            <a:off x="0" y="781050"/>
            <a:ext cx="9144000" cy="68263"/>
          </a:xfrm>
          <a:prstGeom prst="rect">
            <a:avLst/>
          </a:prstGeom>
          <a:solidFill>
            <a:srgbClr val="CDCDCD">
              <a:alpha val="39999"/>
            </a:srgb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50000"/>
              </a:spcBef>
              <a:spcAft>
                <a:spcPct val="0"/>
              </a:spcAft>
              <a:defRPr sz="1600">
                <a:solidFill>
                  <a:schemeClr val="tx1"/>
                </a:solidFill>
                <a:latin typeface="Arial" charset="0"/>
              </a:defRPr>
            </a:lvl6pPr>
            <a:lvl7pPr marL="2971800" indent="-228600" eaLnBrk="0" fontAlgn="base" hangingPunct="0">
              <a:spcBef>
                <a:spcPct val="50000"/>
              </a:spcBef>
              <a:spcAft>
                <a:spcPct val="0"/>
              </a:spcAft>
              <a:defRPr sz="1600">
                <a:solidFill>
                  <a:schemeClr val="tx1"/>
                </a:solidFill>
                <a:latin typeface="Arial" charset="0"/>
              </a:defRPr>
            </a:lvl7pPr>
            <a:lvl8pPr marL="3429000" indent="-228600" eaLnBrk="0" fontAlgn="base" hangingPunct="0">
              <a:spcBef>
                <a:spcPct val="50000"/>
              </a:spcBef>
              <a:spcAft>
                <a:spcPct val="0"/>
              </a:spcAft>
              <a:defRPr sz="1600">
                <a:solidFill>
                  <a:schemeClr val="tx1"/>
                </a:solidFill>
                <a:latin typeface="Arial" charset="0"/>
              </a:defRPr>
            </a:lvl8pPr>
            <a:lvl9pPr marL="3886200" indent="-228600" eaLnBrk="0" fontAlgn="base" hangingPunct="0">
              <a:spcBef>
                <a:spcPct val="50000"/>
              </a:spcBef>
              <a:spcAft>
                <a:spcPct val="0"/>
              </a:spcAft>
              <a:defRPr sz="1600">
                <a:solidFill>
                  <a:schemeClr val="tx1"/>
                </a:solidFill>
                <a:latin typeface="Arial" charset="0"/>
              </a:defRPr>
            </a:lvl9pPr>
          </a:lstStyle>
          <a:p>
            <a:pPr eaLnBrk="1" hangingPunct="1">
              <a:defRPr/>
            </a:pPr>
            <a:endParaRPr lang="en-CA" altLang="en-US"/>
          </a:p>
        </p:txBody>
      </p:sp>
      <p:sp>
        <p:nvSpPr>
          <p:cNvPr id="1034" name="Line 61"/>
          <p:cNvSpPr>
            <a:spLocks noChangeShapeType="1"/>
          </p:cNvSpPr>
          <p:nvPr userDrawn="1"/>
        </p:nvSpPr>
        <p:spPr bwMode="auto">
          <a:xfrm>
            <a:off x="0" y="781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spAutoFit/>
          </a:bodyPr>
          <a:lstStyle/>
          <a:p>
            <a:endParaRPr lang="en-CA"/>
          </a:p>
        </p:txBody>
      </p:sp>
      <p:sp>
        <p:nvSpPr>
          <p:cNvPr id="1035" name="Line 62"/>
          <p:cNvSpPr>
            <a:spLocks noChangeShapeType="1"/>
          </p:cNvSpPr>
          <p:nvPr userDrawn="1"/>
        </p:nvSpPr>
        <p:spPr bwMode="auto">
          <a:xfrm>
            <a:off x="0" y="27146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spAutoFit/>
          </a:bodyPr>
          <a:lstStyle/>
          <a:p>
            <a:endParaRPr lang="en-CA"/>
          </a:p>
        </p:txBody>
      </p:sp>
      <p:sp>
        <p:nvSpPr>
          <p:cNvPr id="1036" name="Line 63"/>
          <p:cNvSpPr>
            <a:spLocks noChangeShapeType="1"/>
          </p:cNvSpPr>
          <p:nvPr userDrawn="1"/>
        </p:nvSpPr>
        <p:spPr bwMode="auto">
          <a:xfrm>
            <a:off x="0" y="84931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a:spAutoFit/>
          </a:bodyPr>
          <a:lstStyle/>
          <a:p>
            <a:endParaRPr lang="en-CA"/>
          </a:p>
        </p:txBody>
      </p:sp>
    </p:spTree>
  </p:cSld>
  <p:clrMap bg1="lt1" tx1="dk1" bg2="lt2" tx2="dk2" accent1="accent1" accent2="accent2" accent3="accent3" accent4="accent4" accent5="accent5" accent6="accent6" hlink="hlink" folHlink="folHlink"/>
  <p:sldLayoutIdLst>
    <p:sldLayoutId id="2147483721"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l" rtl="0" eaLnBrk="0" fontAlgn="base" hangingPunct="0">
        <a:spcBef>
          <a:spcPct val="0"/>
        </a:spcBef>
        <a:spcAft>
          <a:spcPct val="0"/>
        </a:spcAft>
        <a:defRPr sz="2800" b="1">
          <a:solidFill>
            <a:srgbClr val="002654"/>
          </a:solidFill>
          <a:latin typeface="+mj-lt"/>
          <a:ea typeface="+mj-ea"/>
          <a:cs typeface="+mj-cs"/>
        </a:defRPr>
      </a:lvl1pPr>
      <a:lvl2pPr algn="l" rtl="0" eaLnBrk="0" fontAlgn="base" hangingPunct="0">
        <a:spcBef>
          <a:spcPct val="0"/>
        </a:spcBef>
        <a:spcAft>
          <a:spcPct val="0"/>
        </a:spcAft>
        <a:defRPr sz="2800" b="1">
          <a:solidFill>
            <a:srgbClr val="002654"/>
          </a:solidFill>
          <a:latin typeface="Arial" pitchFamily="34" charset="0"/>
        </a:defRPr>
      </a:lvl2pPr>
      <a:lvl3pPr algn="l" rtl="0" eaLnBrk="0" fontAlgn="base" hangingPunct="0">
        <a:spcBef>
          <a:spcPct val="0"/>
        </a:spcBef>
        <a:spcAft>
          <a:spcPct val="0"/>
        </a:spcAft>
        <a:defRPr sz="2800" b="1">
          <a:solidFill>
            <a:srgbClr val="002654"/>
          </a:solidFill>
          <a:latin typeface="Arial" pitchFamily="34" charset="0"/>
        </a:defRPr>
      </a:lvl3pPr>
      <a:lvl4pPr algn="l" rtl="0" eaLnBrk="0" fontAlgn="base" hangingPunct="0">
        <a:spcBef>
          <a:spcPct val="0"/>
        </a:spcBef>
        <a:spcAft>
          <a:spcPct val="0"/>
        </a:spcAft>
        <a:defRPr sz="2800" b="1">
          <a:solidFill>
            <a:srgbClr val="002654"/>
          </a:solidFill>
          <a:latin typeface="Arial" pitchFamily="34" charset="0"/>
        </a:defRPr>
      </a:lvl4pPr>
      <a:lvl5pPr algn="l" rtl="0" eaLnBrk="0" fontAlgn="base" hangingPunct="0">
        <a:spcBef>
          <a:spcPct val="0"/>
        </a:spcBef>
        <a:spcAft>
          <a:spcPct val="0"/>
        </a:spcAft>
        <a:defRPr sz="2800" b="1">
          <a:solidFill>
            <a:srgbClr val="002654"/>
          </a:solidFill>
          <a:latin typeface="Arial" pitchFamily="34" charset="0"/>
        </a:defRPr>
      </a:lvl5pPr>
      <a:lvl6pPr marL="457200" algn="l" rtl="0" fontAlgn="base">
        <a:spcBef>
          <a:spcPct val="0"/>
        </a:spcBef>
        <a:spcAft>
          <a:spcPct val="0"/>
        </a:spcAft>
        <a:defRPr sz="2800" b="1">
          <a:solidFill>
            <a:srgbClr val="002654"/>
          </a:solidFill>
          <a:latin typeface="Arial" pitchFamily="34" charset="0"/>
        </a:defRPr>
      </a:lvl6pPr>
      <a:lvl7pPr marL="914400" algn="l" rtl="0" fontAlgn="base">
        <a:spcBef>
          <a:spcPct val="0"/>
        </a:spcBef>
        <a:spcAft>
          <a:spcPct val="0"/>
        </a:spcAft>
        <a:defRPr sz="2800" b="1">
          <a:solidFill>
            <a:srgbClr val="002654"/>
          </a:solidFill>
          <a:latin typeface="Arial" pitchFamily="34" charset="0"/>
        </a:defRPr>
      </a:lvl7pPr>
      <a:lvl8pPr marL="1371600" algn="l" rtl="0" fontAlgn="base">
        <a:spcBef>
          <a:spcPct val="0"/>
        </a:spcBef>
        <a:spcAft>
          <a:spcPct val="0"/>
        </a:spcAft>
        <a:defRPr sz="2800" b="1">
          <a:solidFill>
            <a:srgbClr val="002654"/>
          </a:solidFill>
          <a:latin typeface="Arial" pitchFamily="34" charset="0"/>
        </a:defRPr>
      </a:lvl8pPr>
      <a:lvl9pPr marL="1828800" algn="l" rtl="0" fontAlgn="base">
        <a:spcBef>
          <a:spcPct val="0"/>
        </a:spcBef>
        <a:spcAft>
          <a:spcPct val="0"/>
        </a:spcAft>
        <a:defRPr sz="2800" b="1">
          <a:solidFill>
            <a:srgbClr val="002654"/>
          </a:solidFill>
          <a:latin typeface="Arial" pitchFamily="34" charset="0"/>
        </a:defRPr>
      </a:lvl9pPr>
    </p:titleStyle>
    <p:bodyStyle>
      <a:lvl1pPr marL="384175" indent="-198438" algn="l" rtl="0" eaLnBrk="0" fontAlgn="base" hangingPunct="0">
        <a:lnSpc>
          <a:spcPts val="2600"/>
        </a:lnSpc>
        <a:spcBef>
          <a:spcPts val="600"/>
        </a:spcBef>
        <a:spcAft>
          <a:spcPct val="0"/>
        </a:spcAft>
        <a:buClr>
          <a:srgbClr val="D62828"/>
        </a:buClr>
        <a:buSzPct val="130000"/>
        <a:buChar char="•"/>
        <a:defRPr sz="2400">
          <a:solidFill>
            <a:srgbClr val="002654"/>
          </a:solidFill>
          <a:latin typeface="+mn-lt"/>
          <a:ea typeface="+mn-ea"/>
          <a:cs typeface="+mn-cs"/>
        </a:defRPr>
      </a:lvl1pPr>
      <a:lvl2pPr marL="773113" indent="-198438" algn="l" rtl="0" eaLnBrk="0" fontAlgn="base" hangingPunct="0">
        <a:lnSpc>
          <a:spcPts val="2600"/>
        </a:lnSpc>
        <a:spcBef>
          <a:spcPts val="600"/>
        </a:spcBef>
        <a:spcAft>
          <a:spcPct val="0"/>
        </a:spcAft>
        <a:buChar char="•"/>
        <a:defRPr sz="2000">
          <a:solidFill>
            <a:srgbClr val="002654"/>
          </a:solidFill>
          <a:latin typeface="+mn-lt"/>
        </a:defRPr>
      </a:lvl2pPr>
      <a:lvl3pPr marL="1149350" indent="-185738" algn="l" rtl="0" eaLnBrk="0" fontAlgn="base" hangingPunct="0">
        <a:lnSpc>
          <a:spcPts val="2600"/>
        </a:lnSpc>
        <a:spcBef>
          <a:spcPts val="600"/>
        </a:spcBef>
        <a:spcAft>
          <a:spcPct val="0"/>
        </a:spcAft>
        <a:buChar char="•"/>
        <a:defRPr>
          <a:solidFill>
            <a:srgbClr val="002654"/>
          </a:solidFill>
          <a:latin typeface="+mn-lt"/>
        </a:defRPr>
      </a:lvl3pPr>
      <a:lvl4pPr marL="1524000" indent="-184150" algn="l" rtl="0" eaLnBrk="0" fontAlgn="base" hangingPunct="0">
        <a:lnSpc>
          <a:spcPts val="2600"/>
        </a:lnSpc>
        <a:spcBef>
          <a:spcPts val="600"/>
        </a:spcBef>
        <a:spcAft>
          <a:spcPct val="0"/>
        </a:spcAft>
        <a:buChar char="•"/>
        <a:defRPr sz="1600">
          <a:solidFill>
            <a:srgbClr val="002654"/>
          </a:solidFill>
          <a:latin typeface="+mn-lt"/>
        </a:defRPr>
      </a:lvl4pPr>
      <a:lvl5pPr marL="1905000" indent="-185738" algn="l" rtl="0" eaLnBrk="0" fontAlgn="base" hangingPunct="0">
        <a:lnSpc>
          <a:spcPct val="110000"/>
        </a:lnSpc>
        <a:spcBef>
          <a:spcPct val="30000"/>
        </a:spcBef>
        <a:spcAft>
          <a:spcPct val="0"/>
        </a:spcAft>
        <a:defRPr sz="1200">
          <a:solidFill>
            <a:srgbClr val="002654"/>
          </a:solidFill>
          <a:latin typeface="+mn-lt"/>
        </a:defRPr>
      </a:lvl5pPr>
      <a:lvl6pPr marL="2362200" indent="-185738" algn="l" rtl="0" fontAlgn="base">
        <a:lnSpc>
          <a:spcPct val="110000"/>
        </a:lnSpc>
        <a:spcBef>
          <a:spcPct val="30000"/>
        </a:spcBef>
        <a:spcAft>
          <a:spcPct val="0"/>
        </a:spcAft>
        <a:defRPr sz="1200">
          <a:solidFill>
            <a:srgbClr val="002654"/>
          </a:solidFill>
          <a:latin typeface="+mn-lt"/>
        </a:defRPr>
      </a:lvl6pPr>
      <a:lvl7pPr marL="2819400" indent="-185738" algn="l" rtl="0" fontAlgn="base">
        <a:lnSpc>
          <a:spcPct val="110000"/>
        </a:lnSpc>
        <a:spcBef>
          <a:spcPct val="30000"/>
        </a:spcBef>
        <a:spcAft>
          <a:spcPct val="0"/>
        </a:spcAft>
        <a:defRPr sz="1200">
          <a:solidFill>
            <a:srgbClr val="002654"/>
          </a:solidFill>
          <a:latin typeface="+mn-lt"/>
        </a:defRPr>
      </a:lvl7pPr>
      <a:lvl8pPr marL="3276600" indent="-185738" algn="l" rtl="0" fontAlgn="base">
        <a:lnSpc>
          <a:spcPct val="110000"/>
        </a:lnSpc>
        <a:spcBef>
          <a:spcPct val="30000"/>
        </a:spcBef>
        <a:spcAft>
          <a:spcPct val="0"/>
        </a:spcAft>
        <a:defRPr sz="1200">
          <a:solidFill>
            <a:srgbClr val="002654"/>
          </a:solidFill>
          <a:latin typeface="+mn-lt"/>
        </a:defRPr>
      </a:lvl8pPr>
      <a:lvl9pPr marL="3733800" indent="-185738" algn="l" rtl="0" fontAlgn="base">
        <a:lnSpc>
          <a:spcPct val="110000"/>
        </a:lnSpc>
        <a:spcBef>
          <a:spcPct val="30000"/>
        </a:spcBef>
        <a:spcAft>
          <a:spcPct val="0"/>
        </a:spcAft>
        <a:defRPr sz="1200">
          <a:solidFill>
            <a:srgbClr val="00265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ottawahospital.on.ca/en/about-us/our-vision/" TargetMode="External"/><Relationship Id="rId2" Type="http://schemas.openxmlformats.org/officeDocument/2006/relationships/hyperlink" Target="http://www.uottawa.ca/about/sites/www.uottawa.ca.about/files/destination-2020-plan-strategiqu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6sigma.us/training/create-pareto-chart-root-cause-analysi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0" y="5230813"/>
            <a:ext cx="9144000" cy="1154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indent="185738"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80000"/>
              </a:lnSpc>
              <a:spcBef>
                <a:spcPct val="25000"/>
              </a:spcBef>
              <a:buFontTx/>
              <a:buNone/>
            </a:pPr>
            <a:r>
              <a:rPr lang="en-US" altLang="en-US" dirty="0">
                <a:solidFill>
                  <a:schemeClr val="bg1"/>
                </a:solidFill>
                <a:cs typeface="Times New Roman" pitchFamily="18" charset="0"/>
              </a:rPr>
              <a:t>Daniel Amyot, University of Ottawa</a:t>
            </a:r>
          </a:p>
          <a:p>
            <a:pPr algn="ctr" eaLnBrk="1" hangingPunct="1">
              <a:lnSpc>
                <a:spcPct val="80000"/>
              </a:lnSpc>
              <a:spcBef>
                <a:spcPct val="25000"/>
              </a:spcBef>
              <a:buFontTx/>
              <a:buNone/>
            </a:pPr>
            <a:endParaRPr lang="en-US" altLang="en-US" sz="1200" dirty="0">
              <a:solidFill>
                <a:schemeClr val="bg1"/>
              </a:solidFill>
              <a:cs typeface="Times New Roman" pitchFamily="18" charset="0"/>
            </a:endParaRPr>
          </a:p>
          <a:p>
            <a:pPr algn="ctr" eaLnBrk="1" hangingPunct="1">
              <a:lnSpc>
                <a:spcPct val="80000"/>
              </a:lnSpc>
              <a:spcBef>
                <a:spcPct val="25000"/>
              </a:spcBef>
              <a:buFontTx/>
              <a:buNone/>
            </a:pPr>
            <a:r>
              <a:rPr lang="en-US" altLang="en-US" sz="2000" dirty="0">
                <a:solidFill>
                  <a:schemeClr val="bg1"/>
                </a:solidFill>
                <a:cs typeface="Times New Roman" pitchFamily="18" charset="0"/>
              </a:rPr>
              <a:t>Based on </a:t>
            </a:r>
            <a:r>
              <a:rPr lang="en-US" altLang="en-US" sz="2000" dirty="0" err="1">
                <a:solidFill>
                  <a:schemeClr val="bg1"/>
                </a:solidFill>
                <a:cs typeface="Times New Roman" pitchFamily="18" charset="0"/>
              </a:rPr>
              <a:t>Powerpoint</a:t>
            </a:r>
            <a:r>
              <a:rPr lang="en-US" altLang="en-US" sz="2000" dirty="0">
                <a:solidFill>
                  <a:schemeClr val="bg1"/>
                </a:solidFill>
                <a:cs typeface="Times New Roman" pitchFamily="18" charset="0"/>
              </a:rPr>
              <a:t> slides by Gunter Mussbacher</a:t>
            </a:r>
          </a:p>
          <a:p>
            <a:pPr algn="ctr" eaLnBrk="1" hangingPunct="1">
              <a:lnSpc>
                <a:spcPct val="80000"/>
              </a:lnSpc>
              <a:spcBef>
                <a:spcPct val="25000"/>
              </a:spcBef>
              <a:buFontTx/>
              <a:buNone/>
            </a:pPr>
            <a:r>
              <a:rPr lang="en-US" altLang="en-US" sz="2000" dirty="0">
                <a:solidFill>
                  <a:schemeClr val="bg1"/>
                </a:solidFill>
                <a:cs typeface="Times New Roman" pitchFamily="18" charset="0"/>
              </a:rPr>
              <a:t>with material from:</a:t>
            </a:r>
          </a:p>
          <a:p>
            <a:pPr algn="ctr" eaLnBrk="1" hangingPunct="1">
              <a:lnSpc>
                <a:spcPct val="80000"/>
              </a:lnSpc>
              <a:spcBef>
                <a:spcPct val="25000"/>
              </a:spcBef>
              <a:buFontTx/>
              <a:buNone/>
            </a:pPr>
            <a:r>
              <a:rPr lang="en-CA" altLang="en-US" sz="2000" dirty="0" err="1">
                <a:solidFill>
                  <a:schemeClr val="bg1"/>
                </a:solidFill>
                <a:cs typeface="Times New Roman" pitchFamily="18" charset="0"/>
              </a:rPr>
              <a:t>Wiegers</a:t>
            </a:r>
            <a:r>
              <a:rPr lang="en-CA" altLang="en-US" sz="2000" dirty="0">
                <a:solidFill>
                  <a:schemeClr val="bg1"/>
                </a:solidFill>
                <a:cs typeface="Times New Roman" pitchFamily="18" charset="0"/>
              </a:rPr>
              <a:t> (Software Requirements), </a:t>
            </a:r>
            <a:r>
              <a:rPr lang="en-CA" altLang="en-US" sz="2000" dirty="0" err="1">
                <a:solidFill>
                  <a:schemeClr val="bg1"/>
                </a:solidFill>
                <a:cs typeface="Times New Roman" pitchFamily="18" charset="0"/>
              </a:rPr>
              <a:t>Leffingwell</a:t>
            </a:r>
            <a:r>
              <a:rPr lang="en-CA" altLang="en-US" sz="2000" dirty="0">
                <a:solidFill>
                  <a:schemeClr val="bg1"/>
                </a:solidFill>
                <a:cs typeface="Times New Roman" pitchFamily="18" charset="0"/>
              </a:rPr>
              <a:t> &amp; </a:t>
            </a:r>
            <a:r>
              <a:rPr lang="en-CA" altLang="en-US" sz="2000" dirty="0" err="1">
                <a:solidFill>
                  <a:schemeClr val="bg1"/>
                </a:solidFill>
                <a:cs typeface="Times New Roman" pitchFamily="18" charset="0"/>
              </a:rPr>
              <a:t>Widrig</a:t>
            </a:r>
            <a:r>
              <a:rPr lang="en-CA" altLang="en-US" sz="2000" dirty="0">
                <a:solidFill>
                  <a:schemeClr val="bg1"/>
                </a:solidFill>
                <a:cs typeface="Times New Roman" pitchFamily="18" charset="0"/>
              </a:rPr>
              <a:t> (Managing Software Requirements), and U. Waterloo colleagues (J. Atlee, D. Berry, N. Day)</a:t>
            </a:r>
            <a:endParaRPr lang="en-US" altLang="en-US" sz="2000" dirty="0">
              <a:solidFill>
                <a:schemeClr val="bg1"/>
              </a:solidFill>
              <a:cs typeface="Times New Roman" pitchFamily="18" charset="0"/>
            </a:endParaRPr>
          </a:p>
        </p:txBody>
      </p:sp>
      <p:sp>
        <p:nvSpPr>
          <p:cNvPr id="3075" name="Rectangle 13"/>
          <p:cNvSpPr>
            <a:spLocks noGrp="1" noChangeArrowheads="1"/>
          </p:cNvSpPr>
          <p:nvPr>
            <p:ph type="ctrTitle"/>
          </p:nvPr>
        </p:nvSpPr>
        <p:spPr/>
        <p:txBody>
          <a:bodyPr/>
          <a:lstStyle/>
          <a:p>
            <a:pPr eaLnBrk="1" hangingPunct="1"/>
            <a:r>
              <a:rPr lang="en-CA" altLang="en-US"/>
              <a:t>Requirements Inception</a:t>
            </a:r>
          </a:p>
        </p:txBody>
      </p:sp>
      <p:sp>
        <p:nvSpPr>
          <p:cNvPr id="3076" name="Rectangle 17"/>
          <p:cNvSpPr>
            <a:spLocks noChangeArrowheads="1"/>
          </p:cNvSpPr>
          <p:nvPr/>
        </p:nvSpPr>
        <p:spPr bwMode="auto">
          <a:xfrm>
            <a:off x="2647950" y="842963"/>
            <a:ext cx="64008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lvl1pPr indent="185738"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algn="r" eaLnBrk="1" hangingPunct="1">
              <a:buFontTx/>
              <a:buNone/>
            </a:pPr>
            <a:r>
              <a:rPr lang="en-CA" altLang="en-US" sz="1400" dirty="0">
                <a:solidFill>
                  <a:schemeClr val="bg1"/>
                </a:solidFill>
              </a:rPr>
              <a:t>SEG3101 (Fall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DB5CFE3B-6F36-4B10-B85D-63E8E6BB4367}" type="slidenum">
              <a:rPr lang="en-CA" altLang="en-US" sz="1200" smtClean="0"/>
              <a:pPr>
                <a:lnSpc>
                  <a:spcPct val="100000"/>
                </a:lnSpc>
                <a:spcBef>
                  <a:spcPct val="0"/>
                </a:spcBef>
                <a:buClrTx/>
                <a:buSzTx/>
                <a:buFontTx/>
                <a:buNone/>
              </a:pPr>
              <a:t>10</a:t>
            </a:fld>
            <a:endParaRPr lang="en-CA" altLang="en-US" sz="1200"/>
          </a:p>
        </p:txBody>
      </p:sp>
      <p:sp>
        <p:nvSpPr>
          <p:cNvPr id="11267" name="Rectangle 4"/>
          <p:cNvSpPr>
            <a:spLocks noGrp="1" noChangeArrowheads="1"/>
          </p:cNvSpPr>
          <p:nvPr>
            <p:ph type="title"/>
          </p:nvPr>
        </p:nvSpPr>
        <p:spPr/>
        <p:txBody>
          <a:bodyPr/>
          <a:lstStyle/>
          <a:p>
            <a:pPr eaLnBrk="1" hangingPunct="1"/>
            <a:r>
              <a:rPr lang="en-CA" altLang="en-US"/>
              <a:t>Vision Statement (1)</a:t>
            </a:r>
          </a:p>
        </p:txBody>
      </p:sp>
      <p:sp>
        <p:nvSpPr>
          <p:cNvPr id="1006597" name="Rectangle 5"/>
          <p:cNvSpPr>
            <a:spLocks noGrp="1" noChangeArrowheads="1"/>
          </p:cNvSpPr>
          <p:nvPr>
            <p:ph type="body" idx="1"/>
          </p:nvPr>
        </p:nvSpPr>
        <p:spPr/>
        <p:txBody>
          <a:bodyPr/>
          <a:lstStyle/>
          <a:p>
            <a:pPr eaLnBrk="1" hangingPunct="1"/>
            <a:r>
              <a:rPr lang="en-CA" altLang="en-US"/>
              <a:t>Vision Statement template for </a:t>
            </a:r>
            <a:r>
              <a:rPr lang="en-CA" altLang="en-US" i="1"/>
              <a:t>Products</a:t>
            </a:r>
            <a:r>
              <a:rPr lang="en-CA" altLang="en-US"/>
              <a:t> (according to Moore) </a:t>
            </a:r>
          </a:p>
          <a:p>
            <a:pPr lvl="1" eaLnBrk="1" hangingPunct="1"/>
            <a:r>
              <a:rPr lang="en-CA" altLang="en-US">
                <a:solidFill>
                  <a:srgbClr val="FF0000"/>
                </a:solidFill>
              </a:rPr>
              <a:t>For</a:t>
            </a:r>
            <a:r>
              <a:rPr lang="en-CA" altLang="en-US"/>
              <a:t> [target customer] </a:t>
            </a:r>
          </a:p>
          <a:p>
            <a:pPr lvl="1" eaLnBrk="1" hangingPunct="1"/>
            <a:r>
              <a:rPr lang="en-CA" altLang="en-US">
                <a:solidFill>
                  <a:srgbClr val="FF0000"/>
                </a:solidFill>
              </a:rPr>
              <a:t>Who</a:t>
            </a:r>
            <a:r>
              <a:rPr lang="en-CA" altLang="en-US"/>
              <a:t> [statement of the need or opportunity] </a:t>
            </a:r>
          </a:p>
          <a:p>
            <a:pPr lvl="1" eaLnBrk="1" hangingPunct="1"/>
            <a:r>
              <a:rPr lang="en-CA" altLang="en-US">
                <a:solidFill>
                  <a:srgbClr val="FF0000"/>
                </a:solidFill>
              </a:rPr>
              <a:t>The</a:t>
            </a:r>
            <a:r>
              <a:rPr lang="en-CA" altLang="en-US"/>
              <a:t> [product name] </a:t>
            </a:r>
          </a:p>
          <a:p>
            <a:pPr lvl="1" eaLnBrk="1" hangingPunct="1"/>
            <a:r>
              <a:rPr lang="en-CA" altLang="en-US">
                <a:solidFill>
                  <a:srgbClr val="FF0000"/>
                </a:solidFill>
              </a:rPr>
              <a:t>Is</a:t>
            </a:r>
            <a:r>
              <a:rPr lang="en-CA" altLang="en-US"/>
              <a:t> [a product category] </a:t>
            </a:r>
          </a:p>
          <a:p>
            <a:pPr lvl="1" eaLnBrk="1" hangingPunct="1"/>
            <a:r>
              <a:rPr lang="en-CA" altLang="en-US">
                <a:solidFill>
                  <a:srgbClr val="FF0000"/>
                </a:solidFill>
              </a:rPr>
              <a:t>That</a:t>
            </a:r>
            <a:r>
              <a:rPr lang="en-CA" altLang="en-US"/>
              <a:t> [key benefit, compelling reason to buy or use] </a:t>
            </a:r>
          </a:p>
          <a:p>
            <a:pPr lvl="1" eaLnBrk="1" hangingPunct="1"/>
            <a:r>
              <a:rPr lang="en-CA" altLang="en-US">
                <a:solidFill>
                  <a:srgbClr val="FF0000"/>
                </a:solidFill>
              </a:rPr>
              <a:t>Unlike</a:t>
            </a:r>
            <a:r>
              <a:rPr lang="en-CA" altLang="en-US"/>
              <a:t> [primary competitive alternative, current system, or current business process], </a:t>
            </a:r>
          </a:p>
          <a:p>
            <a:pPr lvl="1" eaLnBrk="1" hangingPunct="1"/>
            <a:r>
              <a:rPr lang="en-CA" altLang="en-US">
                <a:solidFill>
                  <a:srgbClr val="FF0000"/>
                </a:solidFill>
              </a:rPr>
              <a:t>Our product</a:t>
            </a:r>
            <a:r>
              <a:rPr lang="en-CA" altLang="en-US"/>
              <a:t> [statement of primary differentiation and advantages of new product] </a:t>
            </a:r>
          </a:p>
        </p:txBody>
      </p:sp>
      <p:sp>
        <p:nvSpPr>
          <p:cNvPr id="11269"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a:t>
            </a:r>
            <a:r>
              <a:rPr lang="en-CA" altLang="en-US" sz="1200" u="sng">
                <a:solidFill>
                  <a:schemeClr val="tx1"/>
                </a:solidFill>
              </a:rPr>
              <a:t>Vision &amp; Scope</a:t>
            </a:r>
            <a:r>
              <a:rPr lang="en-CA" altLang="en-US" sz="1200">
                <a:solidFill>
                  <a:srgbClr val="969696"/>
                </a:solidFill>
              </a:rPr>
              <a:t>    Constraints    Document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006597">
                                            <p:txEl>
                                              <p:pRg st="1" end="1"/>
                                            </p:txEl>
                                          </p:spTgt>
                                        </p:tgtEl>
                                        <p:attrNameLst>
                                          <p:attrName>style.visibility</p:attrName>
                                        </p:attrNameLst>
                                      </p:cBhvr>
                                      <p:to>
                                        <p:strVal val="visible"/>
                                      </p:to>
                                    </p:set>
                                    <p:anim calcmode="lin" valueType="num">
                                      <p:cBhvr additive="base">
                                        <p:cTn id="7" dur="1000" fill="hold"/>
                                        <p:tgtEl>
                                          <p:spTgt spid="1006597">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1006597">
                                            <p:txEl>
                                              <p:pRg st="1" end="1"/>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1006597">
                                            <p:txEl>
                                              <p:pRg st="2" end="2"/>
                                            </p:txEl>
                                          </p:spTgt>
                                        </p:tgtEl>
                                        <p:attrNameLst>
                                          <p:attrName>style.visibility</p:attrName>
                                        </p:attrNameLst>
                                      </p:cBhvr>
                                      <p:to>
                                        <p:strVal val="visible"/>
                                      </p:to>
                                    </p:set>
                                    <p:anim calcmode="lin" valueType="num">
                                      <p:cBhvr additive="base">
                                        <p:cTn id="12" dur="1000" fill="hold"/>
                                        <p:tgtEl>
                                          <p:spTgt spid="1006597">
                                            <p:txEl>
                                              <p:pRg st="2" end="2"/>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1006597">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2" fill="hold" grpId="0" nodeType="afterEffect">
                                  <p:stCondLst>
                                    <p:cond delay="0"/>
                                  </p:stCondLst>
                                  <p:childTnLst>
                                    <p:set>
                                      <p:cBhvr>
                                        <p:cTn id="16" dur="1" fill="hold">
                                          <p:stCondLst>
                                            <p:cond delay="0"/>
                                          </p:stCondLst>
                                        </p:cTn>
                                        <p:tgtEl>
                                          <p:spTgt spid="1006597">
                                            <p:txEl>
                                              <p:pRg st="3" end="3"/>
                                            </p:txEl>
                                          </p:spTgt>
                                        </p:tgtEl>
                                        <p:attrNameLst>
                                          <p:attrName>style.visibility</p:attrName>
                                        </p:attrNameLst>
                                      </p:cBhvr>
                                      <p:to>
                                        <p:strVal val="visible"/>
                                      </p:to>
                                    </p:set>
                                    <p:anim calcmode="lin" valueType="num">
                                      <p:cBhvr additive="base">
                                        <p:cTn id="17" dur="1000" fill="hold"/>
                                        <p:tgtEl>
                                          <p:spTgt spid="1006597">
                                            <p:txEl>
                                              <p:pRg st="3" end="3"/>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1006597">
                                            <p:txEl>
                                              <p:pRg st="3" end="3"/>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3000"/>
                            </p:stCondLst>
                            <p:childTnLst>
                              <p:par>
                                <p:cTn id="20" presetID="2" presetClass="entr" presetSubtype="2" fill="hold" grpId="0" nodeType="afterEffect">
                                  <p:stCondLst>
                                    <p:cond delay="0"/>
                                  </p:stCondLst>
                                  <p:childTnLst>
                                    <p:set>
                                      <p:cBhvr>
                                        <p:cTn id="21" dur="1" fill="hold">
                                          <p:stCondLst>
                                            <p:cond delay="0"/>
                                          </p:stCondLst>
                                        </p:cTn>
                                        <p:tgtEl>
                                          <p:spTgt spid="1006597">
                                            <p:txEl>
                                              <p:pRg st="4" end="4"/>
                                            </p:txEl>
                                          </p:spTgt>
                                        </p:tgtEl>
                                        <p:attrNameLst>
                                          <p:attrName>style.visibility</p:attrName>
                                        </p:attrNameLst>
                                      </p:cBhvr>
                                      <p:to>
                                        <p:strVal val="visible"/>
                                      </p:to>
                                    </p:set>
                                    <p:anim calcmode="lin" valueType="num">
                                      <p:cBhvr additive="base">
                                        <p:cTn id="22" dur="1000" fill="hold"/>
                                        <p:tgtEl>
                                          <p:spTgt spid="1006597">
                                            <p:txEl>
                                              <p:pRg st="4" end="4"/>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1006597">
                                            <p:txEl>
                                              <p:pRg st="4" end="4"/>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4000"/>
                            </p:stCondLst>
                            <p:childTnLst>
                              <p:par>
                                <p:cTn id="25" presetID="2" presetClass="entr" presetSubtype="2" fill="hold" grpId="0" nodeType="afterEffect">
                                  <p:stCondLst>
                                    <p:cond delay="0"/>
                                  </p:stCondLst>
                                  <p:childTnLst>
                                    <p:set>
                                      <p:cBhvr>
                                        <p:cTn id="26" dur="1" fill="hold">
                                          <p:stCondLst>
                                            <p:cond delay="0"/>
                                          </p:stCondLst>
                                        </p:cTn>
                                        <p:tgtEl>
                                          <p:spTgt spid="1006597">
                                            <p:txEl>
                                              <p:pRg st="5" end="5"/>
                                            </p:txEl>
                                          </p:spTgt>
                                        </p:tgtEl>
                                        <p:attrNameLst>
                                          <p:attrName>style.visibility</p:attrName>
                                        </p:attrNameLst>
                                      </p:cBhvr>
                                      <p:to>
                                        <p:strVal val="visible"/>
                                      </p:to>
                                    </p:set>
                                    <p:anim calcmode="lin" valueType="num">
                                      <p:cBhvr additive="base">
                                        <p:cTn id="27" dur="1000" fill="hold"/>
                                        <p:tgtEl>
                                          <p:spTgt spid="1006597">
                                            <p:txEl>
                                              <p:pRg st="5" end="5"/>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1006597">
                                            <p:txEl>
                                              <p:pRg st="5" end="5"/>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0"/>
                            </p:stCondLst>
                            <p:childTnLst>
                              <p:par>
                                <p:cTn id="30" presetID="2" presetClass="entr" presetSubtype="2" fill="hold" grpId="0" nodeType="afterEffect">
                                  <p:stCondLst>
                                    <p:cond delay="0"/>
                                  </p:stCondLst>
                                  <p:childTnLst>
                                    <p:set>
                                      <p:cBhvr>
                                        <p:cTn id="31" dur="1" fill="hold">
                                          <p:stCondLst>
                                            <p:cond delay="0"/>
                                          </p:stCondLst>
                                        </p:cTn>
                                        <p:tgtEl>
                                          <p:spTgt spid="1006597">
                                            <p:txEl>
                                              <p:pRg st="6" end="6"/>
                                            </p:txEl>
                                          </p:spTgt>
                                        </p:tgtEl>
                                        <p:attrNameLst>
                                          <p:attrName>style.visibility</p:attrName>
                                        </p:attrNameLst>
                                      </p:cBhvr>
                                      <p:to>
                                        <p:strVal val="visible"/>
                                      </p:to>
                                    </p:set>
                                    <p:anim calcmode="lin" valueType="num">
                                      <p:cBhvr additive="base">
                                        <p:cTn id="32" dur="1000" fill="hold"/>
                                        <p:tgtEl>
                                          <p:spTgt spid="1006597">
                                            <p:txEl>
                                              <p:pRg st="6" end="6"/>
                                            </p:txEl>
                                          </p:spTgt>
                                        </p:tgtEl>
                                        <p:attrNameLst>
                                          <p:attrName>ppt_x</p:attrName>
                                        </p:attrNameLst>
                                      </p:cBhvr>
                                      <p:tavLst>
                                        <p:tav tm="0">
                                          <p:val>
                                            <p:strVal val="1+#ppt_w/2"/>
                                          </p:val>
                                        </p:tav>
                                        <p:tav tm="100000">
                                          <p:val>
                                            <p:strVal val="#ppt_x"/>
                                          </p:val>
                                        </p:tav>
                                      </p:tavLst>
                                    </p:anim>
                                    <p:anim calcmode="lin" valueType="num">
                                      <p:cBhvr additive="base">
                                        <p:cTn id="33" dur="1000" fill="hold"/>
                                        <p:tgtEl>
                                          <p:spTgt spid="1006597">
                                            <p:txEl>
                                              <p:pRg st="6" end="6"/>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6000"/>
                            </p:stCondLst>
                            <p:childTnLst>
                              <p:par>
                                <p:cTn id="35" presetID="2" presetClass="entr" presetSubtype="2" fill="hold" grpId="0" nodeType="afterEffect">
                                  <p:stCondLst>
                                    <p:cond delay="0"/>
                                  </p:stCondLst>
                                  <p:childTnLst>
                                    <p:set>
                                      <p:cBhvr>
                                        <p:cTn id="36" dur="1" fill="hold">
                                          <p:stCondLst>
                                            <p:cond delay="0"/>
                                          </p:stCondLst>
                                        </p:cTn>
                                        <p:tgtEl>
                                          <p:spTgt spid="1006597">
                                            <p:txEl>
                                              <p:pRg st="7" end="7"/>
                                            </p:txEl>
                                          </p:spTgt>
                                        </p:tgtEl>
                                        <p:attrNameLst>
                                          <p:attrName>style.visibility</p:attrName>
                                        </p:attrNameLst>
                                      </p:cBhvr>
                                      <p:to>
                                        <p:strVal val="visible"/>
                                      </p:to>
                                    </p:set>
                                    <p:anim calcmode="lin" valueType="num">
                                      <p:cBhvr additive="base">
                                        <p:cTn id="37" dur="1000" fill="hold"/>
                                        <p:tgtEl>
                                          <p:spTgt spid="1006597">
                                            <p:txEl>
                                              <p:pRg st="7" end="7"/>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100659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659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85078DCC-AAB3-4C05-99C0-4C2F828DD85A}" type="slidenum">
              <a:rPr lang="en-CA" altLang="en-US" sz="1200" smtClean="0"/>
              <a:pPr>
                <a:lnSpc>
                  <a:spcPct val="100000"/>
                </a:lnSpc>
                <a:spcBef>
                  <a:spcPct val="0"/>
                </a:spcBef>
                <a:buClrTx/>
                <a:buSzTx/>
                <a:buFontTx/>
                <a:buNone/>
              </a:pPr>
              <a:t>11</a:t>
            </a:fld>
            <a:endParaRPr lang="en-CA" altLang="en-US" sz="1200"/>
          </a:p>
        </p:txBody>
      </p:sp>
      <p:sp>
        <p:nvSpPr>
          <p:cNvPr id="12291" name="Rectangle 4"/>
          <p:cNvSpPr>
            <a:spLocks noGrp="1" noChangeArrowheads="1"/>
          </p:cNvSpPr>
          <p:nvPr>
            <p:ph type="title"/>
          </p:nvPr>
        </p:nvSpPr>
        <p:spPr/>
        <p:txBody>
          <a:bodyPr/>
          <a:lstStyle/>
          <a:p>
            <a:pPr eaLnBrk="1" hangingPunct="1"/>
            <a:r>
              <a:rPr lang="en-CA" altLang="en-US"/>
              <a:t>Vision Statement (2)</a:t>
            </a:r>
          </a:p>
        </p:txBody>
      </p:sp>
      <p:sp>
        <p:nvSpPr>
          <p:cNvPr id="12292" name="Rectangle 5"/>
          <p:cNvSpPr>
            <a:spLocks noGrp="1" noChangeArrowheads="1"/>
          </p:cNvSpPr>
          <p:nvPr>
            <p:ph type="body" idx="1"/>
          </p:nvPr>
        </p:nvSpPr>
        <p:spPr/>
        <p:txBody>
          <a:bodyPr/>
          <a:lstStyle/>
          <a:p>
            <a:pPr eaLnBrk="1" hangingPunct="1"/>
            <a:r>
              <a:rPr lang="en-CA" altLang="en-US"/>
              <a:t>Example </a:t>
            </a:r>
          </a:p>
          <a:p>
            <a:pPr lvl="1" eaLnBrk="1" hangingPunct="1"/>
            <a:r>
              <a:rPr lang="en-CA" altLang="en-US">
                <a:solidFill>
                  <a:srgbClr val="FF0000"/>
                </a:solidFill>
              </a:rPr>
              <a:t>For</a:t>
            </a:r>
            <a:r>
              <a:rPr lang="en-CA" altLang="en-US"/>
              <a:t> scientists </a:t>
            </a:r>
            <a:r>
              <a:rPr lang="en-CA" altLang="en-US">
                <a:solidFill>
                  <a:srgbClr val="FF0000"/>
                </a:solidFill>
              </a:rPr>
              <a:t>who</a:t>
            </a:r>
            <a:r>
              <a:rPr lang="en-CA" altLang="en-US"/>
              <a:t> need to request containers of chemicals, </a:t>
            </a:r>
            <a:r>
              <a:rPr lang="en-CA" altLang="en-US">
                <a:solidFill>
                  <a:srgbClr val="FF0000"/>
                </a:solidFill>
              </a:rPr>
              <a:t>the</a:t>
            </a:r>
            <a:r>
              <a:rPr lang="en-CA" altLang="en-US"/>
              <a:t> Chemical Tracking System </a:t>
            </a:r>
            <a:r>
              <a:rPr lang="en-CA" altLang="en-US">
                <a:solidFill>
                  <a:srgbClr val="FF0000"/>
                </a:solidFill>
              </a:rPr>
              <a:t>is</a:t>
            </a:r>
            <a:r>
              <a:rPr lang="en-CA" altLang="en-US"/>
              <a:t> an information system </a:t>
            </a:r>
            <a:r>
              <a:rPr lang="en-CA" altLang="en-US">
                <a:solidFill>
                  <a:srgbClr val="FF0000"/>
                </a:solidFill>
              </a:rPr>
              <a:t>that</a:t>
            </a:r>
            <a:r>
              <a:rPr lang="en-CA" altLang="en-US"/>
              <a:t> will provide a single point of access to the chemical stockroom and vendors. The system will store the location of every chemical container within the company, the quantity of material remaining in it and the complete history of each container's location and usage. This system will save the company 25% on chemical costs in the first year of use by allowing the company to fully exploit chemicals that are already available within the company, dispose of fewer partially used or expired containers and use a single standard chemical purchasing process. </a:t>
            </a:r>
            <a:r>
              <a:rPr lang="en-CA" altLang="en-US">
                <a:solidFill>
                  <a:srgbClr val="FF0000"/>
                </a:solidFill>
              </a:rPr>
              <a:t>Unlike</a:t>
            </a:r>
            <a:r>
              <a:rPr lang="en-CA" altLang="en-US"/>
              <a:t> the current manual ordering processes, </a:t>
            </a:r>
            <a:r>
              <a:rPr lang="en-CA" altLang="en-US">
                <a:solidFill>
                  <a:srgbClr val="FF0000"/>
                </a:solidFill>
              </a:rPr>
              <a:t>our product</a:t>
            </a:r>
            <a:r>
              <a:rPr lang="en-CA" altLang="en-US"/>
              <a:t> will generate all reports required to comply with government regulations that require the reporting of chemical usage, storage, and disposal. </a:t>
            </a:r>
          </a:p>
        </p:txBody>
      </p:sp>
      <p:sp>
        <p:nvSpPr>
          <p:cNvPr id="12293"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a:t>
            </a:r>
            <a:r>
              <a:rPr lang="en-CA" altLang="en-US" sz="1200" u="sng">
                <a:solidFill>
                  <a:schemeClr val="tx1"/>
                </a:solidFill>
              </a:rPr>
              <a:t>Vision &amp; Scope</a:t>
            </a:r>
            <a:r>
              <a:rPr lang="en-CA" altLang="en-US" sz="1200">
                <a:solidFill>
                  <a:srgbClr val="969696"/>
                </a:solidFill>
              </a:rPr>
              <a:t>    Constraints    Document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57C0A5BE-7E1D-44FE-9D3C-5A3C4C3BE826}" type="slidenum">
              <a:rPr lang="en-CA" altLang="en-US" sz="1200" smtClean="0"/>
              <a:pPr>
                <a:lnSpc>
                  <a:spcPct val="100000"/>
                </a:lnSpc>
                <a:spcBef>
                  <a:spcPct val="0"/>
                </a:spcBef>
                <a:buClrTx/>
                <a:buSzTx/>
                <a:buFontTx/>
                <a:buNone/>
              </a:pPr>
              <a:t>12</a:t>
            </a:fld>
            <a:endParaRPr lang="en-CA" altLang="en-US" sz="1200"/>
          </a:p>
        </p:txBody>
      </p:sp>
      <p:sp>
        <p:nvSpPr>
          <p:cNvPr id="13315" name="Rectangle 4"/>
          <p:cNvSpPr>
            <a:spLocks noGrp="1" noChangeArrowheads="1"/>
          </p:cNvSpPr>
          <p:nvPr>
            <p:ph type="title"/>
          </p:nvPr>
        </p:nvSpPr>
        <p:spPr/>
        <p:txBody>
          <a:bodyPr/>
          <a:lstStyle/>
          <a:p>
            <a:pPr eaLnBrk="1" hangingPunct="1"/>
            <a:r>
              <a:rPr lang="en-CA" altLang="en-US"/>
              <a:t>Vision Statement (Enterprise Level) (3)</a:t>
            </a:r>
          </a:p>
        </p:txBody>
      </p:sp>
      <p:sp>
        <p:nvSpPr>
          <p:cNvPr id="13316" name="Rectangle 5"/>
          <p:cNvSpPr>
            <a:spLocks noGrp="1" noChangeArrowheads="1"/>
          </p:cNvSpPr>
          <p:nvPr>
            <p:ph type="body" idx="1"/>
          </p:nvPr>
        </p:nvSpPr>
        <p:spPr>
          <a:xfrm>
            <a:off x="117475" y="927100"/>
            <a:ext cx="8907463" cy="6083300"/>
          </a:xfrm>
        </p:spPr>
        <p:txBody>
          <a:bodyPr/>
          <a:lstStyle/>
          <a:p>
            <a:pPr eaLnBrk="1" hangingPunct="1"/>
            <a:r>
              <a:rPr lang="en-CA" altLang="en-US"/>
              <a:t>uOttawa Vision (2010)</a:t>
            </a:r>
          </a:p>
          <a:p>
            <a:pPr lvl="1" eaLnBrk="1" hangingPunct="1"/>
            <a:r>
              <a:rPr lang="en-CA" altLang="en-US"/>
              <a:t>We aspire to be, among universities, the essential reference on what Canada represents: a university that is an integral part of its community, open to the world, and distinguished by its search for excellence in research, its high-quality learning environment, its passion for knowledge and innovation, its leadership on language issues, and its openness to diversity. Every member of our institution will take part in our educational mission.</a:t>
            </a:r>
          </a:p>
          <a:p>
            <a:pPr lvl="1" eaLnBrk="1" hangingPunct="1"/>
            <a:endParaRPr lang="en-CA" altLang="en-US"/>
          </a:p>
          <a:p>
            <a:pPr eaLnBrk="1" hangingPunct="1"/>
            <a:endParaRPr lang="en-CA" altLang="en-US"/>
          </a:p>
        </p:txBody>
      </p:sp>
      <p:sp>
        <p:nvSpPr>
          <p:cNvPr id="13317"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a:t>
            </a:r>
            <a:r>
              <a:rPr lang="en-CA" altLang="en-US" sz="1200" u="sng">
                <a:solidFill>
                  <a:schemeClr val="tx1"/>
                </a:solidFill>
              </a:rPr>
              <a:t>Vision &amp; Scope</a:t>
            </a:r>
            <a:r>
              <a:rPr lang="en-CA" altLang="en-US" sz="1200">
                <a:solidFill>
                  <a:srgbClr val="969696"/>
                </a:solidFill>
              </a:rPr>
              <a:t>    Constraints    Document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56641389-DADE-4539-8E22-A4BCD69BDC1B}" type="slidenum">
              <a:rPr lang="en-CA" altLang="en-US" sz="1200" smtClean="0"/>
              <a:pPr>
                <a:lnSpc>
                  <a:spcPct val="100000"/>
                </a:lnSpc>
                <a:spcBef>
                  <a:spcPct val="0"/>
                </a:spcBef>
                <a:buClrTx/>
                <a:buSzTx/>
                <a:buFontTx/>
                <a:buNone/>
              </a:pPr>
              <a:t>13</a:t>
            </a:fld>
            <a:endParaRPr lang="en-CA" altLang="en-US" sz="1200"/>
          </a:p>
        </p:txBody>
      </p:sp>
      <p:sp>
        <p:nvSpPr>
          <p:cNvPr id="14339" name="Rectangle 4"/>
          <p:cNvSpPr>
            <a:spLocks noGrp="1" noChangeArrowheads="1"/>
          </p:cNvSpPr>
          <p:nvPr>
            <p:ph type="title"/>
          </p:nvPr>
        </p:nvSpPr>
        <p:spPr/>
        <p:txBody>
          <a:bodyPr/>
          <a:lstStyle/>
          <a:p>
            <a:pPr eaLnBrk="1" hangingPunct="1"/>
            <a:r>
              <a:rPr lang="en-CA" altLang="en-US"/>
              <a:t>Vision Statement (Enterprise Level) (4)</a:t>
            </a:r>
          </a:p>
        </p:txBody>
      </p:sp>
      <p:sp>
        <p:nvSpPr>
          <p:cNvPr id="16388" name="Rectangle 5"/>
          <p:cNvSpPr>
            <a:spLocks noGrp="1" noChangeArrowheads="1"/>
          </p:cNvSpPr>
          <p:nvPr>
            <p:ph type="body" idx="1"/>
          </p:nvPr>
        </p:nvSpPr>
        <p:spPr>
          <a:xfrm>
            <a:off x="117475" y="927100"/>
            <a:ext cx="8907463" cy="6083300"/>
          </a:xfrm>
        </p:spPr>
        <p:txBody>
          <a:bodyPr/>
          <a:lstStyle/>
          <a:p>
            <a:pPr eaLnBrk="1" hangingPunct="1"/>
            <a:r>
              <a:rPr lang="en-CA" altLang="en-US" dirty="0"/>
              <a:t>uOttawa Vision (Today)</a:t>
            </a:r>
          </a:p>
          <a:p>
            <a:pPr lvl="1" eaLnBrk="1" hangingPunct="1"/>
            <a:r>
              <a:rPr lang="en-CA" altLang="en-US" dirty="0"/>
              <a:t>The University of Ottawa will offer an unparalleled university experience and, through outstanding teaching and research, play a vital role in defining the world of tomorrow. We will instil in each of our graduates an ethic of service, a culture of engagement and an awareness of shared responsibility that will prepare them for global citizenship.</a:t>
            </a:r>
          </a:p>
          <a:p>
            <a:pPr lvl="1" eaLnBrk="1" hangingPunct="1"/>
            <a:r>
              <a:rPr lang="en-CA" altLang="en-US" dirty="0">
                <a:hlinkClick r:id="rId2"/>
              </a:rPr>
              <a:t>http://www.uottawa.ca/about/sites/www.uottawa.ca.about/files/destination-2020-plan-strategique.pdf</a:t>
            </a:r>
            <a:r>
              <a:rPr lang="en-CA" altLang="en-US" dirty="0"/>
              <a:t> </a:t>
            </a:r>
          </a:p>
          <a:p>
            <a:pPr lvl="1" eaLnBrk="1" hangingPunct="1"/>
            <a:endParaRPr lang="en-CA" altLang="en-US" dirty="0"/>
          </a:p>
          <a:p>
            <a:pPr eaLnBrk="1" hangingPunct="1"/>
            <a:r>
              <a:rPr lang="en-CA" altLang="en-US" dirty="0"/>
              <a:t>Vision at The Ottawa Hospital </a:t>
            </a:r>
          </a:p>
          <a:p>
            <a:pPr lvl="1" eaLnBrk="1" hangingPunct="1"/>
            <a:r>
              <a:rPr lang="en-CA" altLang="en-US" dirty="0"/>
              <a:t>To provide each patient with the world-class care, exceptional service and compassion we would want for our loved ones.</a:t>
            </a:r>
          </a:p>
          <a:p>
            <a:pPr lvl="1" eaLnBrk="1" hangingPunct="1"/>
            <a:r>
              <a:rPr lang="en-CA" altLang="en-US" dirty="0">
                <a:hlinkClick r:id="rId3"/>
              </a:rPr>
              <a:t>http://www.ottawahospital.on.ca/en/about-us/our-vision/</a:t>
            </a:r>
            <a:r>
              <a:rPr lang="en-CA" altLang="en-US" dirty="0"/>
              <a:t> </a:t>
            </a:r>
          </a:p>
          <a:p>
            <a:pPr lvl="1" eaLnBrk="1" hangingPunct="1"/>
            <a:endParaRPr lang="en-CA" altLang="en-US" dirty="0"/>
          </a:p>
          <a:p>
            <a:pPr eaLnBrk="1" hangingPunct="1"/>
            <a:endParaRPr lang="en-CA" altLang="en-US" dirty="0"/>
          </a:p>
        </p:txBody>
      </p:sp>
      <p:sp>
        <p:nvSpPr>
          <p:cNvPr id="14341"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a:t>
            </a:r>
            <a:r>
              <a:rPr lang="en-CA" altLang="en-US" sz="1200" u="sng">
                <a:solidFill>
                  <a:schemeClr val="tx1"/>
                </a:solidFill>
              </a:rPr>
              <a:t>Vision &amp; Scope</a:t>
            </a:r>
            <a:r>
              <a:rPr lang="en-CA" altLang="en-US" sz="1200">
                <a:solidFill>
                  <a:srgbClr val="969696"/>
                </a:solidFill>
              </a:rPr>
              <a:t>    Constraints    Document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8">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CA" altLang="en-US"/>
              <a:t>Dynamic Vision, Scope and Requirements…</a:t>
            </a:r>
          </a:p>
        </p:txBody>
      </p:sp>
      <p:sp>
        <p:nvSpPr>
          <p:cNvPr id="15363" name="Content Placeholder 2"/>
          <p:cNvSpPr>
            <a:spLocks noGrp="1"/>
          </p:cNvSpPr>
          <p:nvPr>
            <p:ph idx="1"/>
          </p:nvPr>
        </p:nvSpPr>
        <p:spPr/>
        <p:txBody>
          <a:bodyPr/>
          <a:lstStyle/>
          <a:p>
            <a:r>
              <a:rPr lang="en-CA" altLang="en-US"/>
              <a:t>The product </a:t>
            </a:r>
            <a:r>
              <a:rPr lang="en-CA" altLang="en-US" b="1"/>
              <a:t>vision</a:t>
            </a:r>
            <a:r>
              <a:rPr lang="en-CA" altLang="en-US"/>
              <a:t> may apply to many projects</a:t>
            </a:r>
          </a:p>
          <a:p>
            <a:pPr lvl="1"/>
            <a:r>
              <a:rPr lang="en-CA" altLang="en-US"/>
              <a:t>Views of the customer, of the enterprise</a:t>
            </a:r>
          </a:p>
          <a:p>
            <a:pPr lvl="1"/>
            <a:r>
              <a:rPr lang="en-CA" altLang="en-US"/>
              <a:t>Evolves rather slowly (e.g., in years)</a:t>
            </a:r>
          </a:p>
          <a:p>
            <a:endParaRPr lang="en-CA" altLang="en-US"/>
          </a:p>
          <a:p>
            <a:r>
              <a:rPr lang="en-CA" altLang="en-US"/>
              <a:t>The product </a:t>
            </a:r>
            <a:r>
              <a:rPr lang="en-CA" altLang="en-US" b="1"/>
              <a:t>scope</a:t>
            </a:r>
            <a:r>
              <a:rPr lang="en-CA" altLang="en-US"/>
              <a:t> focuses on one project</a:t>
            </a:r>
          </a:p>
          <a:p>
            <a:pPr lvl="1"/>
            <a:r>
              <a:rPr lang="en-CA" altLang="en-US"/>
              <a:t>Important to the project manager</a:t>
            </a:r>
          </a:p>
          <a:p>
            <a:pPr lvl="1"/>
            <a:r>
              <a:rPr lang="en-CA" altLang="en-US"/>
              <a:t>More dynamic than the vision</a:t>
            </a:r>
          </a:p>
          <a:p>
            <a:pPr lvl="1"/>
            <a:r>
              <a:rPr lang="en-CA" altLang="en-US"/>
              <a:t>Can be part of a requirements document</a:t>
            </a:r>
          </a:p>
          <a:p>
            <a:pPr lvl="1"/>
            <a:endParaRPr lang="en-CA" altLang="en-US"/>
          </a:p>
          <a:p>
            <a:r>
              <a:rPr lang="en-CA" altLang="en-US" b="1"/>
              <a:t>Requirements</a:t>
            </a:r>
            <a:r>
              <a:rPr lang="en-CA" altLang="en-US"/>
              <a:t> focus on what is needed in order for the product to meet business objectives</a:t>
            </a:r>
          </a:p>
          <a:p>
            <a:pPr lvl="1"/>
            <a:r>
              <a:rPr lang="en-CA" altLang="en-US"/>
              <a:t>Many and rapid changes!</a:t>
            </a:r>
          </a:p>
        </p:txBody>
      </p:sp>
      <p:sp>
        <p:nvSpPr>
          <p:cNvPr id="15364" name="Slide Number Placeholder 3"/>
          <p:cNvSpPr>
            <a:spLocks noGrp="1"/>
          </p:cNvSpPr>
          <p:nvPr>
            <p:ph type="sldNum" sz="quarter" idx="10"/>
          </p:nvPr>
        </p:nvSpPr>
        <p:spPr>
          <a:noFill/>
        </p:spPr>
        <p:txBody>
          <a:bodyPr/>
          <a:lstStyle>
            <a:lvl1pPr defTabSz="762000" eaLnBrk="0" hangingPunct="0">
              <a:defRPr sz="1600">
                <a:solidFill>
                  <a:schemeClr val="tx1"/>
                </a:solidFill>
                <a:latin typeface="Arial" charset="0"/>
              </a:defRPr>
            </a:lvl1pPr>
            <a:lvl2pPr marL="742950" indent="-285750" defTabSz="762000" eaLnBrk="0" hangingPunct="0">
              <a:defRPr sz="1600">
                <a:solidFill>
                  <a:schemeClr val="tx1"/>
                </a:solidFill>
                <a:latin typeface="Arial" charset="0"/>
              </a:defRPr>
            </a:lvl2pPr>
            <a:lvl3pPr marL="1143000" indent="-228600" defTabSz="762000" eaLnBrk="0" hangingPunct="0">
              <a:defRPr sz="1600">
                <a:solidFill>
                  <a:schemeClr val="tx1"/>
                </a:solidFill>
                <a:latin typeface="Arial" charset="0"/>
              </a:defRPr>
            </a:lvl3pPr>
            <a:lvl4pPr marL="1600200" indent="-228600" defTabSz="762000" eaLnBrk="0" hangingPunct="0">
              <a:defRPr sz="1600">
                <a:solidFill>
                  <a:schemeClr val="tx1"/>
                </a:solidFill>
                <a:latin typeface="Arial" charset="0"/>
              </a:defRPr>
            </a:lvl4pPr>
            <a:lvl5pPr marL="2057400" indent="-228600" defTabSz="762000" eaLnBrk="0" hangingPunct="0">
              <a:defRPr sz="1600">
                <a:solidFill>
                  <a:schemeClr val="tx1"/>
                </a:solidFill>
                <a:latin typeface="Arial" charset="0"/>
              </a:defRPr>
            </a:lvl5pPr>
            <a:lvl6pPr marL="2514600" indent="-228600" defTabSz="762000" eaLnBrk="0" fontAlgn="base" hangingPunct="0">
              <a:spcBef>
                <a:spcPct val="50000"/>
              </a:spcBef>
              <a:spcAft>
                <a:spcPct val="0"/>
              </a:spcAft>
              <a:defRPr sz="1600">
                <a:solidFill>
                  <a:schemeClr val="tx1"/>
                </a:solidFill>
                <a:latin typeface="Arial" charset="0"/>
              </a:defRPr>
            </a:lvl6pPr>
            <a:lvl7pPr marL="2971800" indent="-228600" defTabSz="762000" eaLnBrk="0" fontAlgn="base" hangingPunct="0">
              <a:spcBef>
                <a:spcPct val="50000"/>
              </a:spcBef>
              <a:spcAft>
                <a:spcPct val="0"/>
              </a:spcAft>
              <a:defRPr sz="1600">
                <a:solidFill>
                  <a:schemeClr val="tx1"/>
                </a:solidFill>
                <a:latin typeface="Arial" charset="0"/>
              </a:defRPr>
            </a:lvl7pPr>
            <a:lvl8pPr marL="3429000" indent="-228600" defTabSz="762000" eaLnBrk="0" fontAlgn="base" hangingPunct="0">
              <a:spcBef>
                <a:spcPct val="50000"/>
              </a:spcBef>
              <a:spcAft>
                <a:spcPct val="0"/>
              </a:spcAft>
              <a:defRPr sz="1600">
                <a:solidFill>
                  <a:schemeClr val="tx1"/>
                </a:solidFill>
                <a:latin typeface="Arial" charset="0"/>
              </a:defRPr>
            </a:lvl8pPr>
            <a:lvl9pPr marL="3886200" indent="-228600" defTabSz="762000" eaLnBrk="0" fontAlgn="base" hangingPunct="0">
              <a:spcBef>
                <a:spcPct val="50000"/>
              </a:spcBef>
              <a:spcAft>
                <a:spcPct val="0"/>
              </a:spcAft>
              <a:defRPr sz="1600">
                <a:solidFill>
                  <a:schemeClr val="tx1"/>
                </a:solidFill>
                <a:latin typeface="Arial" charset="0"/>
              </a:defRPr>
            </a:lvl9pPr>
          </a:lstStyle>
          <a:p>
            <a:fld id="{A06EC730-A6D3-4203-B2D1-0B515E1738D6}" type="slidenum">
              <a:rPr lang="en-CA" altLang="en-US" sz="1200" smtClean="0">
                <a:solidFill>
                  <a:srgbClr val="002654"/>
                </a:solidFill>
              </a:rPr>
              <a:pPr/>
              <a:t>14</a:t>
            </a:fld>
            <a:endParaRPr lang="en-CA" altLang="en-US" sz="1200">
              <a:solidFill>
                <a:srgbClr val="002654"/>
              </a:solidFill>
            </a:endParaRPr>
          </a:p>
        </p:txBody>
      </p:sp>
      <p:sp>
        <p:nvSpPr>
          <p:cNvPr id="15365"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dirty="0">
                <a:solidFill>
                  <a:srgbClr val="969696"/>
                </a:solidFill>
              </a:rPr>
              <a:t>Problem Analysis</a:t>
            </a:r>
            <a:r>
              <a:rPr lang="en-CA" altLang="en-US" sz="1200" dirty="0">
                <a:solidFill>
                  <a:schemeClr val="tx1"/>
                </a:solidFill>
              </a:rPr>
              <a:t>    </a:t>
            </a:r>
            <a:r>
              <a:rPr lang="en-CA" altLang="en-US" sz="1200" dirty="0">
                <a:solidFill>
                  <a:srgbClr val="969696"/>
                </a:solidFill>
              </a:rPr>
              <a:t>Business Requirements    Agreement    Root Causes    Stakeholders    </a:t>
            </a:r>
            <a:r>
              <a:rPr lang="en-CA" altLang="en-US" sz="1200" u="sng" dirty="0">
                <a:solidFill>
                  <a:schemeClr val="tx1"/>
                </a:solidFill>
              </a:rPr>
              <a:t>Vision &amp; Scope</a:t>
            </a:r>
            <a:r>
              <a:rPr lang="en-CA" altLang="en-US" sz="1200" dirty="0">
                <a:solidFill>
                  <a:srgbClr val="969696"/>
                </a:solidFill>
              </a:rPr>
              <a:t>    Constraints    Document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5"/>
          <p:cNvSpPr>
            <a:spLocks noGrp="1" noChangeArrowheads="1"/>
          </p:cNvSpPr>
          <p:nvPr>
            <p:ph type="title"/>
          </p:nvPr>
        </p:nvSpPr>
        <p:spPr/>
        <p:txBody>
          <a:bodyPr/>
          <a:lstStyle/>
          <a:p>
            <a:pPr eaLnBrk="1" hangingPunct="1"/>
            <a:r>
              <a:rPr lang="en-CA" altLang="en-US" dirty="0"/>
              <a:t>Project Viability – Scope</a:t>
            </a:r>
          </a:p>
        </p:txBody>
      </p:sp>
      <p:sp>
        <p:nvSpPr>
          <p:cNvPr id="1220664" name="Rectangle 56"/>
          <p:cNvSpPr>
            <a:spLocks noGrp="1" noChangeArrowheads="1"/>
          </p:cNvSpPr>
          <p:nvPr>
            <p:ph type="body" idx="1"/>
          </p:nvPr>
        </p:nvSpPr>
        <p:spPr/>
        <p:txBody>
          <a:bodyPr/>
          <a:lstStyle/>
          <a:p>
            <a:pPr eaLnBrk="1" hangingPunct="1"/>
            <a:r>
              <a:rPr lang="en-CA" altLang="en-US" dirty="0"/>
              <a:t>Scope: product's purpose and the system's boundaries</a:t>
            </a:r>
          </a:p>
          <a:p>
            <a:pPr lvl="1" eaLnBrk="1" hangingPunct="1"/>
            <a:r>
              <a:rPr lang="en-CA" altLang="en-US" i="1" dirty="0"/>
              <a:t>How much of the work will be done by the system-to-be-developed?</a:t>
            </a:r>
          </a:p>
          <a:p>
            <a:pPr lvl="1" eaLnBrk="1" hangingPunct="1"/>
            <a:r>
              <a:rPr lang="en-CA" altLang="en-US" i="1" dirty="0"/>
              <a:t>How much of the work will be done by interacting systems?</a:t>
            </a:r>
          </a:p>
          <a:p>
            <a:pPr eaLnBrk="1" hangingPunct="1"/>
            <a:r>
              <a:rPr lang="en-CA" altLang="en-US" dirty="0"/>
              <a:t>Information needed for cost and time estimates</a:t>
            </a:r>
          </a:p>
          <a:p>
            <a:pPr eaLnBrk="1" hangingPunct="1"/>
            <a:r>
              <a:rPr lang="en-CA" altLang="en-US" dirty="0"/>
              <a:t>Define more precisely the problem to solve</a:t>
            </a:r>
          </a:p>
          <a:p>
            <a:pPr lvl="1" eaLnBrk="1" hangingPunct="1"/>
            <a:r>
              <a:rPr lang="en-CA" altLang="en-US" dirty="0"/>
              <a:t>List all the things the system should have to do</a:t>
            </a:r>
          </a:p>
          <a:p>
            <a:pPr lvl="1" eaLnBrk="1" hangingPunct="1"/>
            <a:r>
              <a:rPr lang="en-CA" altLang="en-US" dirty="0"/>
              <a:t>Exclude as much as possible to reduce the complexity of the problem</a:t>
            </a:r>
          </a:p>
          <a:p>
            <a:pPr lvl="1" eaLnBrk="1" hangingPunct="1"/>
            <a:r>
              <a:rPr lang="en-CA" altLang="en-US" dirty="0"/>
              <a:t>Establish broader goals if the problem is too simple</a:t>
            </a:r>
          </a:p>
          <a:p>
            <a:pPr lvl="1" eaLnBrk="1" hangingPunct="1"/>
            <a:r>
              <a:rPr lang="en-CA" altLang="en-US" dirty="0"/>
              <a:t>Example: an automated system for university registration</a:t>
            </a:r>
          </a:p>
          <a:p>
            <a:pPr eaLnBrk="1" hangingPunct="1"/>
            <a:endParaRPr lang="en-CA" altLang="en-US" dirty="0"/>
          </a:p>
        </p:txBody>
      </p:sp>
      <p:grpSp>
        <p:nvGrpSpPr>
          <p:cNvPr id="1220676" name="Group 68"/>
          <p:cNvGrpSpPr>
            <a:grpSpLocks/>
          </p:cNvGrpSpPr>
          <p:nvPr/>
        </p:nvGrpSpPr>
        <p:grpSpPr bwMode="auto">
          <a:xfrm>
            <a:off x="1433513" y="4627563"/>
            <a:ext cx="3251200" cy="1843087"/>
            <a:chOff x="903" y="2915"/>
            <a:chExt cx="2048" cy="1161"/>
          </a:xfrm>
        </p:grpSpPr>
        <p:sp>
          <p:nvSpPr>
            <p:cNvPr id="21538" name="Rectangle 5"/>
            <p:cNvSpPr>
              <a:spLocks noChangeArrowheads="1"/>
            </p:cNvSpPr>
            <p:nvPr/>
          </p:nvSpPr>
          <p:spPr bwMode="auto">
            <a:xfrm>
              <a:off x="1231" y="2915"/>
              <a:ext cx="160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800">
                  <a:solidFill>
                    <a:srgbClr val="000000"/>
                  </a:solidFill>
                  <a:latin typeface="Times New Roman" pitchFamily="18" charset="0"/>
                </a:rPr>
                <a:t>Initial list of wide problems</a:t>
              </a:r>
              <a:endParaRPr lang="en-CA" altLang="en-US" sz="1800">
                <a:solidFill>
                  <a:schemeClr val="tx1"/>
                </a:solidFill>
              </a:endParaRPr>
            </a:p>
          </p:txBody>
        </p:sp>
        <p:sp>
          <p:nvSpPr>
            <p:cNvPr id="21539" name="Freeform 7"/>
            <p:cNvSpPr>
              <a:spLocks/>
            </p:cNvSpPr>
            <p:nvPr/>
          </p:nvSpPr>
          <p:spPr bwMode="auto">
            <a:xfrm>
              <a:off x="1874" y="3189"/>
              <a:ext cx="106" cy="140"/>
            </a:xfrm>
            <a:custGeom>
              <a:avLst/>
              <a:gdLst>
                <a:gd name="T0" fmla="*/ 133996 w 9"/>
                <a:gd name="T1" fmla="*/ 0 h 12"/>
                <a:gd name="T2" fmla="*/ 0 w 9"/>
                <a:gd name="T3" fmla="*/ 55533 h 12"/>
                <a:gd name="T4" fmla="*/ 173122 w 9"/>
                <a:gd name="T5" fmla="*/ 222273 h 12"/>
                <a:gd name="T6" fmla="*/ 133996 w 9"/>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2">
                  <a:moveTo>
                    <a:pt x="7" y="0"/>
                  </a:moveTo>
                  <a:cubicBezTo>
                    <a:pt x="4" y="0"/>
                    <a:pt x="2" y="1"/>
                    <a:pt x="0" y="3"/>
                  </a:cubicBezTo>
                  <a:lnTo>
                    <a:pt x="9" y="12"/>
                  </a:lnTo>
                  <a:lnTo>
                    <a:pt x="7"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40" name="Line 8"/>
            <p:cNvSpPr>
              <a:spLocks noChangeShapeType="1"/>
            </p:cNvSpPr>
            <p:nvPr/>
          </p:nvSpPr>
          <p:spPr bwMode="auto">
            <a:xfrm>
              <a:off x="1863" y="3084"/>
              <a:ext cx="112" cy="24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41" name="Freeform 9"/>
            <p:cNvSpPr>
              <a:spLocks/>
            </p:cNvSpPr>
            <p:nvPr/>
          </p:nvSpPr>
          <p:spPr bwMode="auto">
            <a:xfrm>
              <a:off x="1886" y="3668"/>
              <a:ext cx="995" cy="198"/>
            </a:xfrm>
            <a:custGeom>
              <a:avLst/>
              <a:gdLst>
                <a:gd name="T0" fmla="*/ 94 w 995"/>
                <a:gd name="T1" fmla="*/ 23 h 198"/>
                <a:gd name="T2" fmla="*/ 105 w 995"/>
                <a:gd name="T3" fmla="*/ 11 h 198"/>
                <a:gd name="T4" fmla="*/ 129 w 995"/>
                <a:gd name="T5" fmla="*/ 11 h 198"/>
                <a:gd name="T6" fmla="*/ 222 w 995"/>
                <a:gd name="T7" fmla="*/ 0 h 198"/>
                <a:gd name="T8" fmla="*/ 351 w 995"/>
                <a:gd name="T9" fmla="*/ 0 h 198"/>
                <a:gd name="T10" fmla="*/ 468 w 995"/>
                <a:gd name="T11" fmla="*/ 0 h 198"/>
                <a:gd name="T12" fmla="*/ 585 w 995"/>
                <a:gd name="T13" fmla="*/ 11 h 198"/>
                <a:gd name="T14" fmla="*/ 679 w 995"/>
                <a:gd name="T15" fmla="*/ 11 h 198"/>
                <a:gd name="T16" fmla="*/ 772 w 995"/>
                <a:gd name="T17" fmla="*/ 23 h 198"/>
                <a:gd name="T18" fmla="*/ 866 w 995"/>
                <a:gd name="T19" fmla="*/ 35 h 198"/>
                <a:gd name="T20" fmla="*/ 924 w 995"/>
                <a:gd name="T21" fmla="*/ 46 h 198"/>
                <a:gd name="T22" fmla="*/ 971 w 995"/>
                <a:gd name="T23" fmla="*/ 70 h 198"/>
                <a:gd name="T24" fmla="*/ 995 w 995"/>
                <a:gd name="T25" fmla="*/ 93 h 198"/>
                <a:gd name="T26" fmla="*/ 995 w 995"/>
                <a:gd name="T27" fmla="*/ 116 h 198"/>
                <a:gd name="T28" fmla="*/ 971 w 995"/>
                <a:gd name="T29" fmla="*/ 140 h 198"/>
                <a:gd name="T30" fmla="*/ 936 w 995"/>
                <a:gd name="T31" fmla="*/ 151 h 198"/>
                <a:gd name="T32" fmla="*/ 913 w 995"/>
                <a:gd name="T33" fmla="*/ 163 h 198"/>
                <a:gd name="T34" fmla="*/ 866 w 995"/>
                <a:gd name="T35" fmla="*/ 175 h 198"/>
                <a:gd name="T36" fmla="*/ 784 w 995"/>
                <a:gd name="T37" fmla="*/ 186 h 198"/>
                <a:gd name="T38" fmla="*/ 667 w 995"/>
                <a:gd name="T39" fmla="*/ 186 h 198"/>
                <a:gd name="T40" fmla="*/ 573 w 995"/>
                <a:gd name="T41" fmla="*/ 186 h 198"/>
                <a:gd name="T42" fmla="*/ 491 w 995"/>
                <a:gd name="T43" fmla="*/ 175 h 198"/>
                <a:gd name="T44" fmla="*/ 433 w 995"/>
                <a:gd name="T45" fmla="*/ 175 h 198"/>
                <a:gd name="T46" fmla="*/ 386 w 995"/>
                <a:gd name="T47" fmla="*/ 175 h 198"/>
                <a:gd name="T48" fmla="*/ 351 w 995"/>
                <a:gd name="T49" fmla="*/ 186 h 198"/>
                <a:gd name="T50" fmla="*/ 316 w 995"/>
                <a:gd name="T51" fmla="*/ 198 h 198"/>
                <a:gd name="T52" fmla="*/ 257 w 995"/>
                <a:gd name="T53" fmla="*/ 198 h 198"/>
                <a:gd name="T54" fmla="*/ 199 w 995"/>
                <a:gd name="T55" fmla="*/ 186 h 198"/>
                <a:gd name="T56" fmla="*/ 152 w 995"/>
                <a:gd name="T57" fmla="*/ 186 h 198"/>
                <a:gd name="T58" fmla="*/ 117 w 995"/>
                <a:gd name="T59" fmla="*/ 175 h 198"/>
                <a:gd name="T60" fmla="*/ 82 w 995"/>
                <a:gd name="T61" fmla="*/ 175 h 198"/>
                <a:gd name="T62" fmla="*/ 59 w 995"/>
                <a:gd name="T63" fmla="*/ 163 h 198"/>
                <a:gd name="T64" fmla="*/ 35 w 995"/>
                <a:gd name="T65" fmla="*/ 163 h 198"/>
                <a:gd name="T66" fmla="*/ 23 w 995"/>
                <a:gd name="T67" fmla="*/ 151 h 198"/>
                <a:gd name="T68" fmla="*/ 12 w 995"/>
                <a:gd name="T69" fmla="*/ 140 h 198"/>
                <a:gd name="T70" fmla="*/ 12 w 995"/>
                <a:gd name="T71" fmla="*/ 128 h 198"/>
                <a:gd name="T72" fmla="*/ 35 w 995"/>
                <a:gd name="T73" fmla="*/ 116 h 198"/>
                <a:gd name="T74" fmla="*/ 59 w 995"/>
                <a:gd name="T75" fmla="*/ 105 h 198"/>
                <a:gd name="T76" fmla="*/ 94 w 995"/>
                <a:gd name="T77" fmla="*/ 81 h 198"/>
                <a:gd name="T78" fmla="*/ 94 w 995"/>
                <a:gd name="T79" fmla="*/ 58 h 198"/>
                <a:gd name="T80" fmla="*/ 94 w 995"/>
                <a:gd name="T81" fmla="*/ 35 h 1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95" h="198">
                  <a:moveTo>
                    <a:pt x="94" y="35"/>
                  </a:moveTo>
                  <a:lnTo>
                    <a:pt x="94" y="23"/>
                  </a:lnTo>
                  <a:lnTo>
                    <a:pt x="105" y="23"/>
                  </a:lnTo>
                  <a:lnTo>
                    <a:pt x="105" y="11"/>
                  </a:lnTo>
                  <a:lnTo>
                    <a:pt x="117" y="11"/>
                  </a:lnTo>
                  <a:lnTo>
                    <a:pt x="129" y="11"/>
                  </a:lnTo>
                  <a:lnTo>
                    <a:pt x="164" y="0"/>
                  </a:lnTo>
                  <a:lnTo>
                    <a:pt x="222" y="0"/>
                  </a:lnTo>
                  <a:lnTo>
                    <a:pt x="281" y="0"/>
                  </a:lnTo>
                  <a:lnTo>
                    <a:pt x="351" y="0"/>
                  </a:lnTo>
                  <a:lnTo>
                    <a:pt x="410" y="0"/>
                  </a:lnTo>
                  <a:lnTo>
                    <a:pt x="468" y="0"/>
                  </a:lnTo>
                  <a:lnTo>
                    <a:pt x="527" y="0"/>
                  </a:lnTo>
                  <a:lnTo>
                    <a:pt x="585" y="11"/>
                  </a:lnTo>
                  <a:lnTo>
                    <a:pt x="632" y="11"/>
                  </a:lnTo>
                  <a:lnTo>
                    <a:pt x="679" y="11"/>
                  </a:lnTo>
                  <a:lnTo>
                    <a:pt x="725" y="23"/>
                  </a:lnTo>
                  <a:lnTo>
                    <a:pt x="772" y="23"/>
                  </a:lnTo>
                  <a:lnTo>
                    <a:pt x="819" y="23"/>
                  </a:lnTo>
                  <a:lnTo>
                    <a:pt x="866" y="35"/>
                  </a:lnTo>
                  <a:lnTo>
                    <a:pt x="901" y="35"/>
                  </a:lnTo>
                  <a:lnTo>
                    <a:pt x="924" y="46"/>
                  </a:lnTo>
                  <a:lnTo>
                    <a:pt x="948" y="58"/>
                  </a:lnTo>
                  <a:lnTo>
                    <a:pt x="971" y="70"/>
                  </a:lnTo>
                  <a:lnTo>
                    <a:pt x="983" y="81"/>
                  </a:lnTo>
                  <a:lnTo>
                    <a:pt x="995" y="93"/>
                  </a:lnTo>
                  <a:lnTo>
                    <a:pt x="995" y="105"/>
                  </a:lnTo>
                  <a:lnTo>
                    <a:pt x="995" y="116"/>
                  </a:lnTo>
                  <a:lnTo>
                    <a:pt x="983" y="128"/>
                  </a:lnTo>
                  <a:lnTo>
                    <a:pt x="971" y="140"/>
                  </a:lnTo>
                  <a:lnTo>
                    <a:pt x="959" y="151"/>
                  </a:lnTo>
                  <a:lnTo>
                    <a:pt x="936" y="151"/>
                  </a:lnTo>
                  <a:lnTo>
                    <a:pt x="924" y="163"/>
                  </a:lnTo>
                  <a:lnTo>
                    <a:pt x="913" y="163"/>
                  </a:lnTo>
                  <a:lnTo>
                    <a:pt x="889" y="175"/>
                  </a:lnTo>
                  <a:lnTo>
                    <a:pt x="866" y="175"/>
                  </a:lnTo>
                  <a:lnTo>
                    <a:pt x="831" y="175"/>
                  </a:lnTo>
                  <a:lnTo>
                    <a:pt x="784" y="186"/>
                  </a:lnTo>
                  <a:lnTo>
                    <a:pt x="725" y="186"/>
                  </a:lnTo>
                  <a:lnTo>
                    <a:pt x="667" y="186"/>
                  </a:lnTo>
                  <a:lnTo>
                    <a:pt x="620" y="186"/>
                  </a:lnTo>
                  <a:lnTo>
                    <a:pt x="573" y="186"/>
                  </a:lnTo>
                  <a:lnTo>
                    <a:pt x="527" y="186"/>
                  </a:lnTo>
                  <a:lnTo>
                    <a:pt x="491" y="175"/>
                  </a:lnTo>
                  <a:lnTo>
                    <a:pt x="456" y="175"/>
                  </a:lnTo>
                  <a:lnTo>
                    <a:pt x="433" y="175"/>
                  </a:lnTo>
                  <a:lnTo>
                    <a:pt x="410" y="175"/>
                  </a:lnTo>
                  <a:lnTo>
                    <a:pt x="386" y="175"/>
                  </a:lnTo>
                  <a:lnTo>
                    <a:pt x="374" y="186"/>
                  </a:lnTo>
                  <a:lnTo>
                    <a:pt x="351" y="186"/>
                  </a:lnTo>
                  <a:lnTo>
                    <a:pt x="339" y="198"/>
                  </a:lnTo>
                  <a:lnTo>
                    <a:pt x="316" y="198"/>
                  </a:lnTo>
                  <a:lnTo>
                    <a:pt x="293" y="198"/>
                  </a:lnTo>
                  <a:lnTo>
                    <a:pt x="257" y="198"/>
                  </a:lnTo>
                  <a:lnTo>
                    <a:pt x="234" y="198"/>
                  </a:lnTo>
                  <a:lnTo>
                    <a:pt x="199" y="186"/>
                  </a:lnTo>
                  <a:lnTo>
                    <a:pt x="176" y="186"/>
                  </a:lnTo>
                  <a:lnTo>
                    <a:pt x="152" y="186"/>
                  </a:lnTo>
                  <a:lnTo>
                    <a:pt x="129" y="186"/>
                  </a:lnTo>
                  <a:lnTo>
                    <a:pt x="117" y="175"/>
                  </a:lnTo>
                  <a:lnTo>
                    <a:pt x="94" y="175"/>
                  </a:lnTo>
                  <a:lnTo>
                    <a:pt x="82" y="175"/>
                  </a:lnTo>
                  <a:lnTo>
                    <a:pt x="70" y="175"/>
                  </a:lnTo>
                  <a:lnTo>
                    <a:pt x="59" y="163"/>
                  </a:lnTo>
                  <a:lnTo>
                    <a:pt x="47" y="163"/>
                  </a:lnTo>
                  <a:lnTo>
                    <a:pt x="35" y="163"/>
                  </a:lnTo>
                  <a:lnTo>
                    <a:pt x="23" y="151"/>
                  </a:lnTo>
                  <a:lnTo>
                    <a:pt x="12" y="151"/>
                  </a:lnTo>
                  <a:lnTo>
                    <a:pt x="12" y="140"/>
                  </a:lnTo>
                  <a:lnTo>
                    <a:pt x="0" y="140"/>
                  </a:lnTo>
                  <a:lnTo>
                    <a:pt x="12" y="128"/>
                  </a:lnTo>
                  <a:lnTo>
                    <a:pt x="23" y="128"/>
                  </a:lnTo>
                  <a:lnTo>
                    <a:pt x="35" y="116"/>
                  </a:lnTo>
                  <a:lnTo>
                    <a:pt x="47" y="116"/>
                  </a:lnTo>
                  <a:lnTo>
                    <a:pt x="59" y="105"/>
                  </a:lnTo>
                  <a:lnTo>
                    <a:pt x="82" y="93"/>
                  </a:lnTo>
                  <a:lnTo>
                    <a:pt x="94" y="81"/>
                  </a:lnTo>
                  <a:lnTo>
                    <a:pt x="94" y="70"/>
                  </a:lnTo>
                  <a:lnTo>
                    <a:pt x="94" y="58"/>
                  </a:lnTo>
                  <a:lnTo>
                    <a:pt x="94" y="46"/>
                  </a:lnTo>
                  <a:lnTo>
                    <a:pt x="94"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42" name="Freeform 10"/>
            <p:cNvSpPr>
              <a:spLocks/>
            </p:cNvSpPr>
            <p:nvPr/>
          </p:nvSpPr>
          <p:spPr bwMode="auto">
            <a:xfrm>
              <a:off x="1886" y="3668"/>
              <a:ext cx="995" cy="198"/>
            </a:xfrm>
            <a:custGeom>
              <a:avLst/>
              <a:gdLst>
                <a:gd name="T0" fmla="*/ 94 w 995"/>
                <a:gd name="T1" fmla="*/ 23 h 198"/>
                <a:gd name="T2" fmla="*/ 105 w 995"/>
                <a:gd name="T3" fmla="*/ 11 h 198"/>
                <a:gd name="T4" fmla="*/ 129 w 995"/>
                <a:gd name="T5" fmla="*/ 11 h 198"/>
                <a:gd name="T6" fmla="*/ 222 w 995"/>
                <a:gd name="T7" fmla="*/ 0 h 198"/>
                <a:gd name="T8" fmla="*/ 351 w 995"/>
                <a:gd name="T9" fmla="*/ 0 h 198"/>
                <a:gd name="T10" fmla="*/ 468 w 995"/>
                <a:gd name="T11" fmla="*/ 0 h 198"/>
                <a:gd name="T12" fmla="*/ 585 w 995"/>
                <a:gd name="T13" fmla="*/ 11 h 198"/>
                <a:gd name="T14" fmla="*/ 679 w 995"/>
                <a:gd name="T15" fmla="*/ 11 h 198"/>
                <a:gd name="T16" fmla="*/ 772 w 995"/>
                <a:gd name="T17" fmla="*/ 23 h 198"/>
                <a:gd name="T18" fmla="*/ 866 w 995"/>
                <a:gd name="T19" fmla="*/ 35 h 198"/>
                <a:gd name="T20" fmla="*/ 924 w 995"/>
                <a:gd name="T21" fmla="*/ 46 h 198"/>
                <a:gd name="T22" fmla="*/ 971 w 995"/>
                <a:gd name="T23" fmla="*/ 70 h 198"/>
                <a:gd name="T24" fmla="*/ 995 w 995"/>
                <a:gd name="T25" fmla="*/ 93 h 198"/>
                <a:gd name="T26" fmla="*/ 995 w 995"/>
                <a:gd name="T27" fmla="*/ 116 h 198"/>
                <a:gd name="T28" fmla="*/ 971 w 995"/>
                <a:gd name="T29" fmla="*/ 140 h 198"/>
                <a:gd name="T30" fmla="*/ 936 w 995"/>
                <a:gd name="T31" fmla="*/ 151 h 198"/>
                <a:gd name="T32" fmla="*/ 913 w 995"/>
                <a:gd name="T33" fmla="*/ 163 h 198"/>
                <a:gd name="T34" fmla="*/ 866 w 995"/>
                <a:gd name="T35" fmla="*/ 175 h 198"/>
                <a:gd name="T36" fmla="*/ 784 w 995"/>
                <a:gd name="T37" fmla="*/ 186 h 198"/>
                <a:gd name="T38" fmla="*/ 667 w 995"/>
                <a:gd name="T39" fmla="*/ 186 h 198"/>
                <a:gd name="T40" fmla="*/ 573 w 995"/>
                <a:gd name="T41" fmla="*/ 186 h 198"/>
                <a:gd name="T42" fmla="*/ 491 w 995"/>
                <a:gd name="T43" fmla="*/ 175 h 198"/>
                <a:gd name="T44" fmla="*/ 433 w 995"/>
                <a:gd name="T45" fmla="*/ 175 h 198"/>
                <a:gd name="T46" fmla="*/ 386 w 995"/>
                <a:gd name="T47" fmla="*/ 175 h 198"/>
                <a:gd name="T48" fmla="*/ 351 w 995"/>
                <a:gd name="T49" fmla="*/ 186 h 198"/>
                <a:gd name="T50" fmla="*/ 316 w 995"/>
                <a:gd name="T51" fmla="*/ 198 h 198"/>
                <a:gd name="T52" fmla="*/ 257 w 995"/>
                <a:gd name="T53" fmla="*/ 198 h 198"/>
                <a:gd name="T54" fmla="*/ 199 w 995"/>
                <a:gd name="T55" fmla="*/ 186 h 198"/>
                <a:gd name="T56" fmla="*/ 152 w 995"/>
                <a:gd name="T57" fmla="*/ 186 h 198"/>
                <a:gd name="T58" fmla="*/ 117 w 995"/>
                <a:gd name="T59" fmla="*/ 175 h 198"/>
                <a:gd name="T60" fmla="*/ 82 w 995"/>
                <a:gd name="T61" fmla="*/ 175 h 198"/>
                <a:gd name="T62" fmla="*/ 59 w 995"/>
                <a:gd name="T63" fmla="*/ 163 h 198"/>
                <a:gd name="T64" fmla="*/ 35 w 995"/>
                <a:gd name="T65" fmla="*/ 163 h 198"/>
                <a:gd name="T66" fmla="*/ 12 w 995"/>
                <a:gd name="T67" fmla="*/ 151 h 198"/>
                <a:gd name="T68" fmla="*/ 0 w 995"/>
                <a:gd name="T69" fmla="*/ 140 h 198"/>
                <a:gd name="T70" fmla="*/ 23 w 995"/>
                <a:gd name="T71" fmla="*/ 128 h 198"/>
                <a:gd name="T72" fmla="*/ 47 w 995"/>
                <a:gd name="T73" fmla="*/ 116 h 198"/>
                <a:gd name="T74" fmla="*/ 82 w 995"/>
                <a:gd name="T75" fmla="*/ 93 h 198"/>
                <a:gd name="T76" fmla="*/ 94 w 995"/>
                <a:gd name="T77" fmla="*/ 70 h 198"/>
                <a:gd name="T78" fmla="*/ 94 w 995"/>
                <a:gd name="T79" fmla="*/ 46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95" h="198">
                  <a:moveTo>
                    <a:pt x="94" y="35"/>
                  </a:moveTo>
                  <a:lnTo>
                    <a:pt x="94" y="23"/>
                  </a:lnTo>
                  <a:lnTo>
                    <a:pt x="105" y="23"/>
                  </a:lnTo>
                  <a:lnTo>
                    <a:pt x="105" y="11"/>
                  </a:lnTo>
                  <a:lnTo>
                    <a:pt x="117" y="11"/>
                  </a:lnTo>
                  <a:lnTo>
                    <a:pt x="129" y="11"/>
                  </a:lnTo>
                  <a:lnTo>
                    <a:pt x="164" y="0"/>
                  </a:lnTo>
                  <a:lnTo>
                    <a:pt x="222" y="0"/>
                  </a:lnTo>
                  <a:lnTo>
                    <a:pt x="281" y="0"/>
                  </a:lnTo>
                  <a:lnTo>
                    <a:pt x="351" y="0"/>
                  </a:lnTo>
                  <a:lnTo>
                    <a:pt x="410" y="0"/>
                  </a:lnTo>
                  <a:lnTo>
                    <a:pt x="468" y="0"/>
                  </a:lnTo>
                  <a:lnTo>
                    <a:pt x="527" y="0"/>
                  </a:lnTo>
                  <a:lnTo>
                    <a:pt x="585" y="11"/>
                  </a:lnTo>
                  <a:lnTo>
                    <a:pt x="632" y="11"/>
                  </a:lnTo>
                  <a:lnTo>
                    <a:pt x="679" y="11"/>
                  </a:lnTo>
                  <a:lnTo>
                    <a:pt x="725" y="23"/>
                  </a:lnTo>
                  <a:lnTo>
                    <a:pt x="772" y="23"/>
                  </a:lnTo>
                  <a:lnTo>
                    <a:pt x="819" y="23"/>
                  </a:lnTo>
                  <a:lnTo>
                    <a:pt x="866" y="35"/>
                  </a:lnTo>
                  <a:lnTo>
                    <a:pt x="901" y="35"/>
                  </a:lnTo>
                  <a:lnTo>
                    <a:pt x="924" y="46"/>
                  </a:lnTo>
                  <a:lnTo>
                    <a:pt x="948" y="58"/>
                  </a:lnTo>
                  <a:lnTo>
                    <a:pt x="971" y="70"/>
                  </a:lnTo>
                  <a:lnTo>
                    <a:pt x="983" y="81"/>
                  </a:lnTo>
                  <a:lnTo>
                    <a:pt x="995" y="93"/>
                  </a:lnTo>
                  <a:lnTo>
                    <a:pt x="995" y="105"/>
                  </a:lnTo>
                  <a:lnTo>
                    <a:pt x="995" y="116"/>
                  </a:lnTo>
                  <a:lnTo>
                    <a:pt x="983" y="128"/>
                  </a:lnTo>
                  <a:lnTo>
                    <a:pt x="971" y="140"/>
                  </a:lnTo>
                  <a:lnTo>
                    <a:pt x="959" y="151"/>
                  </a:lnTo>
                  <a:lnTo>
                    <a:pt x="936" y="151"/>
                  </a:lnTo>
                  <a:lnTo>
                    <a:pt x="924" y="163"/>
                  </a:lnTo>
                  <a:lnTo>
                    <a:pt x="913" y="163"/>
                  </a:lnTo>
                  <a:lnTo>
                    <a:pt x="889" y="175"/>
                  </a:lnTo>
                  <a:lnTo>
                    <a:pt x="866" y="175"/>
                  </a:lnTo>
                  <a:lnTo>
                    <a:pt x="831" y="175"/>
                  </a:lnTo>
                  <a:lnTo>
                    <a:pt x="784" y="186"/>
                  </a:lnTo>
                  <a:lnTo>
                    <a:pt x="725" y="186"/>
                  </a:lnTo>
                  <a:lnTo>
                    <a:pt x="667" y="186"/>
                  </a:lnTo>
                  <a:lnTo>
                    <a:pt x="620" y="186"/>
                  </a:lnTo>
                  <a:lnTo>
                    <a:pt x="573" y="186"/>
                  </a:lnTo>
                  <a:lnTo>
                    <a:pt x="527" y="186"/>
                  </a:lnTo>
                  <a:lnTo>
                    <a:pt x="491" y="175"/>
                  </a:lnTo>
                  <a:lnTo>
                    <a:pt x="456" y="175"/>
                  </a:lnTo>
                  <a:lnTo>
                    <a:pt x="433" y="175"/>
                  </a:lnTo>
                  <a:lnTo>
                    <a:pt x="410" y="175"/>
                  </a:lnTo>
                  <a:lnTo>
                    <a:pt x="386" y="175"/>
                  </a:lnTo>
                  <a:lnTo>
                    <a:pt x="374" y="186"/>
                  </a:lnTo>
                  <a:lnTo>
                    <a:pt x="351" y="186"/>
                  </a:lnTo>
                  <a:lnTo>
                    <a:pt x="339" y="198"/>
                  </a:lnTo>
                  <a:lnTo>
                    <a:pt x="316" y="198"/>
                  </a:lnTo>
                  <a:lnTo>
                    <a:pt x="293" y="198"/>
                  </a:lnTo>
                  <a:lnTo>
                    <a:pt x="257" y="198"/>
                  </a:lnTo>
                  <a:lnTo>
                    <a:pt x="234" y="198"/>
                  </a:lnTo>
                  <a:lnTo>
                    <a:pt x="199" y="186"/>
                  </a:lnTo>
                  <a:lnTo>
                    <a:pt x="176" y="186"/>
                  </a:lnTo>
                  <a:lnTo>
                    <a:pt x="152" y="186"/>
                  </a:lnTo>
                  <a:lnTo>
                    <a:pt x="129" y="186"/>
                  </a:lnTo>
                  <a:lnTo>
                    <a:pt x="117" y="175"/>
                  </a:lnTo>
                  <a:lnTo>
                    <a:pt x="94" y="175"/>
                  </a:lnTo>
                  <a:lnTo>
                    <a:pt x="82" y="175"/>
                  </a:lnTo>
                  <a:lnTo>
                    <a:pt x="70" y="175"/>
                  </a:lnTo>
                  <a:lnTo>
                    <a:pt x="59" y="163"/>
                  </a:lnTo>
                  <a:lnTo>
                    <a:pt x="47" y="163"/>
                  </a:lnTo>
                  <a:lnTo>
                    <a:pt x="35" y="163"/>
                  </a:lnTo>
                  <a:lnTo>
                    <a:pt x="23" y="151"/>
                  </a:lnTo>
                  <a:lnTo>
                    <a:pt x="12" y="151"/>
                  </a:lnTo>
                  <a:lnTo>
                    <a:pt x="12" y="140"/>
                  </a:lnTo>
                  <a:lnTo>
                    <a:pt x="0" y="140"/>
                  </a:lnTo>
                  <a:lnTo>
                    <a:pt x="12" y="128"/>
                  </a:lnTo>
                  <a:lnTo>
                    <a:pt x="23" y="128"/>
                  </a:lnTo>
                  <a:lnTo>
                    <a:pt x="35" y="116"/>
                  </a:lnTo>
                  <a:lnTo>
                    <a:pt x="47" y="116"/>
                  </a:lnTo>
                  <a:lnTo>
                    <a:pt x="59" y="105"/>
                  </a:lnTo>
                  <a:lnTo>
                    <a:pt x="82" y="93"/>
                  </a:lnTo>
                  <a:lnTo>
                    <a:pt x="94" y="81"/>
                  </a:lnTo>
                  <a:lnTo>
                    <a:pt x="94" y="70"/>
                  </a:lnTo>
                  <a:lnTo>
                    <a:pt x="94" y="58"/>
                  </a:lnTo>
                  <a:lnTo>
                    <a:pt x="94" y="46"/>
                  </a:lnTo>
                  <a:lnTo>
                    <a:pt x="94" y="35"/>
                  </a:lnTo>
                  <a:close/>
                </a:path>
              </a:pathLst>
            </a:custGeom>
            <a:solidFill>
              <a:srgbClr val="FFFFFF"/>
            </a:solidFill>
            <a:ln w="19050">
              <a:solidFill>
                <a:srgbClr val="000000"/>
              </a:solidFill>
              <a:prstDash val="solid"/>
              <a:round/>
              <a:headEnd/>
              <a:tailEnd/>
            </a:ln>
          </p:spPr>
          <p:txBody>
            <a:bodyPr/>
            <a:lstStyle/>
            <a:p>
              <a:endParaRPr lang="en-CA"/>
            </a:p>
          </p:txBody>
        </p:sp>
        <p:sp>
          <p:nvSpPr>
            <p:cNvPr id="21543" name="Rectangle 11"/>
            <p:cNvSpPr>
              <a:spLocks noChangeArrowheads="1"/>
            </p:cNvSpPr>
            <p:nvPr/>
          </p:nvSpPr>
          <p:spPr bwMode="auto">
            <a:xfrm>
              <a:off x="2042" y="3679"/>
              <a:ext cx="70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Exam Schedule</a:t>
              </a:r>
              <a:endParaRPr lang="en-CA" altLang="en-US" sz="1400">
                <a:solidFill>
                  <a:schemeClr val="tx1"/>
                </a:solidFill>
              </a:endParaRPr>
            </a:p>
          </p:txBody>
        </p:sp>
        <p:sp>
          <p:nvSpPr>
            <p:cNvPr id="21544" name="Freeform 12"/>
            <p:cNvSpPr>
              <a:spLocks/>
            </p:cNvSpPr>
            <p:nvPr/>
          </p:nvSpPr>
          <p:spPr bwMode="auto">
            <a:xfrm>
              <a:off x="1945" y="3411"/>
              <a:ext cx="900" cy="198"/>
            </a:xfrm>
            <a:custGeom>
              <a:avLst/>
              <a:gdLst>
                <a:gd name="T0" fmla="*/ 81 w 900"/>
                <a:gd name="T1" fmla="*/ 23 h 198"/>
                <a:gd name="T2" fmla="*/ 93 w 900"/>
                <a:gd name="T3" fmla="*/ 11 h 198"/>
                <a:gd name="T4" fmla="*/ 152 w 900"/>
                <a:gd name="T5" fmla="*/ 0 h 198"/>
                <a:gd name="T6" fmla="*/ 245 w 900"/>
                <a:gd name="T7" fmla="*/ 0 h 198"/>
                <a:gd name="T8" fmla="*/ 362 w 900"/>
                <a:gd name="T9" fmla="*/ 0 h 198"/>
                <a:gd name="T10" fmla="*/ 468 w 900"/>
                <a:gd name="T11" fmla="*/ 0 h 198"/>
                <a:gd name="T12" fmla="*/ 561 w 900"/>
                <a:gd name="T13" fmla="*/ 11 h 198"/>
                <a:gd name="T14" fmla="*/ 655 w 900"/>
                <a:gd name="T15" fmla="*/ 23 h 198"/>
                <a:gd name="T16" fmla="*/ 737 w 900"/>
                <a:gd name="T17" fmla="*/ 23 h 198"/>
                <a:gd name="T18" fmla="*/ 807 w 900"/>
                <a:gd name="T19" fmla="*/ 35 h 198"/>
                <a:gd name="T20" fmla="*/ 854 w 900"/>
                <a:gd name="T21" fmla="*/ 58 h 198"/>
                <a:gd name="T22" fmla="*/ 889 w 900"/>
                <a:gd name="T23" fmla="*/ 82 h 198"/>
                <a:gd name="T24" fmla="*/ 900 w 900"/>
                <a:gd name="T25" fmla="*/ 105 h 198"/>
                <a:gd name="T26" fmla="*/ 877 w 900"/>
                <a:gd name="T27" fmla="*/ 128 h 198"/>
                <a:gd name="T28" fmla="*/ 854 w 900"/>
                <a:gd name="T29" fmla="*/ 152 h 198"/>
                <a:gd name="T30" fmla="*/ 830 w 900"/>
                <a:gd name="T31" fmla="*/ 163 h 198"/>
                <a:gd name="T32" fmla="*/ 795 w 900"/>
                <a:gd name="T33" fmla="*/ 175 h 198"/>
                <a:gd name="T34" fmla="*/ 737 w 900"/>
                <a:gd name="T35" fmla="*/ 175 h 198"/>
                <a:gd name="T36" fmla="*/ 655 w 900"/>
                <a:gd name="T37" fmla="*/ 187 h 198"/>
                <a:gd name="T38" fmla="*/ 549 w 900"/>
                <a:gd name="T39" fmla="*/ 187 h 198"/>
                <a:gd name="T40" fmla="*/ 479 w 900"/>
                <a:gd name="T41" fmla="*/ 187 h 198"/>
                <a:gd name="T42" fmla="*/ 409 w 900"/>
                <a:gd name="T43" fmla="*/ 175 h 198"/>
                <a:gd name="T44" fmla="*/ 362 w 900"/>
                <a:gd name="T45" fmla="*/ 175 h 198"/>
                <a:gd name="T46" fmla="*/ 327 w 900"/>
                <a:gd name="T47" fmla="*/ 187 h 198"/>
                <a:gd name="T48" fmla="*/ 304 w 900"/>
                <a:gd name="T49" fmla="*/ 198 h 198"/>
                <a:gd name="T50" fmla="*/ 257 w 900"/>
                <a:gd name="T51" fmla="*/ 198 h 198"/>
                <a:gd name="T52" fmla="*/ 198 w 900"/>
                <a:gd name="T53" fmla="*/ 198 h 198"/>
                <a:gd name="T54" fmla="*/ 152 w 900"/>
                <a:gd name="T55" fmla="*/ 187 h 198"/>
                <a:gd name="T56" fmla="*/ 117 w 900"/>
                <a:gd name="T57" fmla="*/ 187 h 198"/>
                <a:gd name="T58" fmla="*/ 81 w 900"/>
                <a:gd name="T59" fmla="*/ 175 h 198"/>
                <a:gd name="T60" fmla="*/ 58 w 900"/>
                <a:gd name="T61" fmla="*/ 175 h 198"/>
                <a:gd name="T62" fmla="*/ 35 w 900"/>
                <a:gd name="T63" fmla="*/ 163 h 198"/>
                <a:gd name="T64" fmla="*/ 23 w 900"/>
                <a:gd name="T65" fmla="*/ 152 h 198"/>
                <a:gd name="T66" fmla="*/ 0 w 900"/>
                <a:gd name="T67" fmla="*/ 140 h 198"/>
                <a:gd name="T68" fmla="*/ 11 w 900"/>
                <a:gd name="T69" fmla="*/ 128 h 198"/>
                <a:gd name="T70" fmla="*/ 35 w 900"/>
                <a:gd name="T71" fmla="*/ 117 h 198"/>
                <a:gd name="T72" fmla="*/ 58 w 900"/>
                <a:gd name="T73" fmla="*/ 93 h 198"/>
                <a:gd name="T74" fmla="*/ 81 w 900"/>
                <a:gd name="T75" fmla="*/ 82 h 198"/>
                <a:gd name="T76" fmla="*/ 81 w 900"/>
                <a:gd name="T77" fmla="*/ 58 h 198"/>
                <a:gd name="T78" fmla="*/ 81 w 900"/>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0" h="198">
                  <a:moveTo>
                    <a:pt x="81" y="35"/>
                  </a:moveTo>
                  <a:lnTo>
                    <a:pt x="81" y="23"/>
                  </a:lnTo>
                  <a:lnTo>
                    <a:pt x="81" y="11"/>
                  </a:lnTo>
                  <a:lnTo>
                    <a:pt x="93" y="11"/>
                  </a:lnTo>
                  <a:lnTo>
                    <a:pt x="117" y="11"/>
                  </a:lnTo>
                  <a:lnTo>
                    <a:pt x="152" y="0"/>
                  </a:lnTo>
                  <a:lnTo>
                    <a:pt x="187" y="0"/>
                  </a:lnTo>
                  <a:lnTo>
                    <a:pt x="245" y="0"/>
                  </a:lnTo>
                  <a:lnTo>
                    <a:pt x="304" y="0"/>
                  </a:lnTo>
                  <a:lnTo>
                    <a:pt x="362" y="0"/>
                  </a:lnTo>
                  <a:lnTo>
                    <a:pt x="421" y="0"/>
                  </a:lnTo>
                  <a:lnTo>
                    <a:pt x="468" y="0"/>
                  </a:lnTo>
                  <a:lnTo>
                    <a:pt x="514" y="11"/>
                  </a:lnTo>
                  <a:lnTo>
                    <a:pt x="561" y="11"/>
                  </a:lnTo>
                  <a:lnTo>
                    <a:pt x="608" y="11"/>
                  </a:lnTo>
                  <a:lnTo>
                    <a:pt x="655" y="23"/>
                  </a:lnTo>
                  <a:lnTo>
                    <a:pt x="690" y="23"/>
                  </a:lnTo>
                  <a:lnTo>
                    <a:pt x="737" y="23"/>
                  </a:lnTo>
                  <a:lnTo>
                    <a:pt x="772" y="35"/>
                  </a:lnTo>
                  <a:lnTo>
                    <a:pt x="807" y="35"/>
                  </a:lnTo>
                  <a:lnTo>
                    <a:pt x="830" y="47"/>
                  </a:lnTo>
                  <a:lnTo>
                    <a:pt x="854" y="58"/>
                  </a:lnTo>
                  <a:lnTo>
                    <a:pt x="877" y="70"/>
                  </a:lnTo>
                  <a:lnTo>
                    <a:pt x="889" y="82"/>
                  </a:lnTo>
                  <a:lnTo>
                    <a:pt x="889" y="93"/>
                  </a:lnTo>
                  <a:lnTo>
                    <a:pt x="900" y="105"/>
                  </a:lnTo>
                  <a:lnTo>
                    <a:pt x="889" y="117"/>
                  </a:lnTo>
                  <a:lnTo>
                    <a:pt x="877" y="128"/>
                  </a:lnTo>
                  <a:lnTo>
                    <a:pt x="865" y="140"/>
                  </a:lnTo>
                  <a:lnTo>
                    <a:pt x="854" y="152"/>
                  </a:lnTo>
                  <a:lnTo>
                    <a:pt x="842" y="152"/>
                  </a:lnTo>
                  <a:lnTo>
                    <a:pt x="830" y="163"/>
                  </a:lnTo>
                  <a:lnTo>
                    <a:pt x="819" y="163"/>
                  </a:lnTo>
                  <a:lnTo>
                    <a:pt x="795" y="175"/>
                  </a:lnTo>
                  <a:lnTo>
                    <a:pt x="772" y="175"/>
                  </a:lnTo>
                  <a:lnTo>
                    <a:pt x="737" y="175"/>
                  </a:lnTo>
                  <a:lnTo>
                    <a:pt x="702" y="187"/>
                  </a:lnTo>
                  <a:lnTo>
                    <a:pt x="655" y="187"/>
                  </a:lnTo>
                  <a:lnTo>
                    <a:pt x="596" y="187"/>
                  </a:lnTo>
                  <a:lnTo>
                    <a:pt x="549" y="187"/>
                  </a:lnTo>
                  <a:lnTo>
                    <a:pt x="514" y="187"/>
                  </a:lnTo>
                  <a:lnTo>
                    <a:pt x="479" y="187"/>
                  </a:lnTo>
                  <a:lnTo>
                    <a:pt x="444" y="175"/>
                  </a:lnTo>
                  <a:lnTo>
                    <a:pt x="409" y="175"/>
                  </a:lnTo>
                  <a:lnTo>
                    <a:pt x="386" y="175"/>
                  </a:lnTo>
                  <a:lnTo>
                    <a:pt x="362" y="175"/>
                  </a:lnTo>
                  <a:lnTo>
                    <a:pt x="339" y="175"/>
                  </a:lnTo>
                  <a:lnTo>
                    <a:pt x="327" y="187"/>
                  </a:lnTo>
                  <a:lnTo>
                    <a:pt x="315" y="187"/>
                  </a:lnTo>
                  <a:lnTo>
                    <a:pt x="304" y="198"/>
                  </a:lnTo>
                  <a:lnTo>
                    <a:pt x="280" y="198"/>
                  </a:lnTo>
                  <a:lnTo>
                    <a:pt x="257" y="198"/>
                  </a:lnTo>
                  <a:lnTo>
                    <a:pt x="234" y="198"/>
                  </a:lnTo>
                  <a:lnTo>
                    <a:pt x="198" y="198"/>
                  </a:lnTo>
                  <a:lnTo>
                    <a:pt x="175" y="187"/>
                  </a:lnTo>
                  <a:lnTo>
                    <a:pt x="152" y="187"/>
                  </a:lnTo>
                  <a:lnTo>
                    <a:pt x="140" y="187"/>
                  </a:lnTo>
                  <a:lnTo>
                    <a:pt x="117" y="187"/>
                  </a:lnTo>
                  <a:lnTo>
                    <a:pt x="93" y="175"/>
                  </a:lnTo>
                  <a:lnTo>
                    <a:pt x="81" y="175"/>
                  </a:lnTo>
                  <a:lnTo>
                    <a:pt x="70" y="175"/>
                  </a:lnTo>
                  <a:lnTo>
                    <a:pt x="58" y="175"/>
                  </a:lnTo>
                  <a:lnTo>
                    <a:pt x="46" y="163"/>
                  </a:lnTo>
                  <a:lnTo>
                    <a:pt x="35" y="163"/>
                  </a:lnTo>
                  <a:lnTo>
                    <a:pt x="23" y="163"/>
                  </a:lnTo>
                  <a:lnTo>
                    <a:pt x="23" y="152"/>
                  </a:lnTo>
                  <a:lnTo>
                    <a:pt x="11" y="152"/>
                  </a:lnTo>
                  <a:lnTo>
                    <a:pt x="0" y="140"/>
                  </a:lnTo>
                  <a:lnTo>
                    <a:pt x="0" y="128"/>
                  </a:lnTo>
                  <a:lnTo>
                    <a:pt x="11" y="128"/>
                  </a:lnTo>
                  <a:lnTo>
                    <a:pt x="23" y="117"/>
                  </a:lnTo>
                  <a:lnTo>
                    <a:pt x="35" y="117"/>
                  </a:lnTo>
                  <a:lnTo>
                    <a:pt x="46" y="105"/>
                  </a:lnTo>
                  <a:lnTo>
                    <a:pt x="58" y="93"/>
                  </a:lnTo>
                  <a:lnTo>
                    <a:pt x="70" y="93"/>
                  </a:lnTo>
                  <a:lnTo>
                    <a:pt x="81" y="82"/>
                  </a:lnTo>
                  <a:lnTo>
                    <a:pt x="81" y="70"/>
                  </a:lnTo>
                  <a:lnTo>
                    <a:pt x="81" y="58"/>
                  </a:lnTo>
                  <a:lnTo>
                    <a:pt x="81" y="47"/>
                  </a:lnTo>
                  <a:lnTo>
                    <a:pt x="81"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45" name="Freeform 13"/>
            <p:cNvSpPr>
              <a:spLocks/>
            </p:cNvSpPr>
            <p:nvPr/>
          </p:nvSpPr>
          <p:spPr bwMode="auto">
            <a:xfrm>
              <a:off x="1945" y="3411"/>
              <a:ext cx="900" cy="198"/>
            </a:xfrm>
            <a:custGeom>
              <a:avLst/>
              <a:gdLst>
                <a:gd name="T0" fmla="*/ 81 w 900"/>
                <a:gd name="T1" fmla="*/ 23 h 198"/>
                <a:gd name="T2" fmla="*/ 93 w 900"/>
                <a:gd name="T3" fmla="*/ 11 h 198"/>
                <a:gd name="T4" fmla="*/ 152 w 900"/>
                <a:gd name="T5" fmla="*/ 0 h 198"/>
                <a:gd name="T6" fmla="*/ 245 w 900"/>
                <a:gd name="T7" fmla="*/ 0 h 198"/>
                <a:gd name="T8" fmla="*/ 362 w 900"/>
                <a:gd name="T9" fmla="*/ 0 h 198"/>
                <a:gd name="T10" fmla="*/ 468 w 900"/>
                <a:gd name="T11" fmla="*/ 0 h 198"/>
                <a:gd name="T12" fmla="*/ 561 w 900"/>
                <a:gd name="T13" fmla="*/ 11 h 198"/>
                <a:gd name="T14" fmla="*/ 655 w 900"/>
                <a:gd name="T15" fmla="*/ 23 h 198"/>
                <a:gd name="T16" fmla="*/ 737 w 900"/>
                <a:gd name="T17" fmla="*/ 23 h 198"/>
                <a:gd name="T18" fmla="*/ 807 w 900"/>
                <a:gd name="T19" fmla="*/ 35 h 198"/>
                <a:gd name="T20" fmla="*/ 854 w 900"/>
                <a:gd name="T21" fmla="*/ 58 h 198"/>
                <a:gd name="T22" fmla="*/ 889 w 900"/>
                <a:gd name="T23" fmla="*/ 82 h 198"/>
                <a:gd name="T24" fmla="*/ 900 w 900"/>
                <a:gd name="T25" fmla="*/ 105 h 198"/>
                <a:gd name="T26" fmla="*/ 877 w 900"/>
                <a:gd name="T27" fmla="*/ 128 h 198"/>
                <a:gd name="T28" fmla="*/ 854 w 900"/>
                <a:gd name="T29" fmla="*/ 152 h 198"/>
                <a:gd name="T30" fmla="*/ 830 w 900"/>
                <a:gd name="T31" fmla="*/ 163 h 198"/>
                <a:gd name="T32" fmla="*/ 795 w 900"/>
                <a:gd name="T33" fmla="*/ 175 h 198"/>
                <a:gd name="T34" fmla="*/ 737 w 900"/>
                <a:gd name="T35" fmla="*/ 175 h 198"/>
                <a:gd name="T36" fmla="*/ 655 w 900"/>
                <a:gd name="T37" fmla="*/ 187 h 198"/>
                <a:gd name="T38" fmla="*/ 549 w 900"/>
                <a:gd name="T39" fmla="*/ 187 h 198"/>
                <a:gd name="T40" fmla="*/ 479 w 900"/>
                <a:gd name="T41" fmla="*/ 187 h 198"/>
                <a:gd name="T42" fmla="*/ 409 w 900"/>
                <a:gd name="T43" fmla="*/ 175 h 198"/>
                <a:gd name="T44" fmla="*/ 362 w 900"/>
                <a:gd name="T45" fmla="*/ 175 h 198"/>
                <a:gd name="T46" fmla="*/ 327 w 900"/>
                <a:gd name="T47" fmla="*/ 187 h 198"/>
                <a:gd name="T48" fmla="*/ 304 w 900"/>
                <a:gd name="T49" fmla="*/ 198 h 198"/>
                <a:gd name="T50" fmla="*/ 257 w 900"/>
                <a:gd name="T51" fmla="*/ 198 h 198"/>
                <a:gd name="T52" fmla="*/ 198 w 900"/>
                <a:gd name="T53" fmla="*/ 198 h 198"/>
                <a:gd name="T54" fmla="*/ 152 w 900"/>
                <a:gd name="T55" fmla="*/ 187 h 198"/>
                <a:gd name="T56" fmla="*/ 117 w 900"/>
                <a:gd name="T57" fmla="*/ 187 h 198"/>
                <a:gd name="T58" fmla="*/ 81 w 900"/>
                <a:gd name="T59" fmla="*/ 175 h 198"/>
                <a:gd name="T60" fmla="*/ 58 w 900"/>
                <a:gd name="T61" fmla="*/ 175 h 198"/>
                <a:gd name="T62" fmla="*/ 35 w 900"/>
                <a:gd name="T63" fmla="*/ 163 h 198"/>
                <a:gd name="T64" fmla="*/ 23 w 900"/>
                <a:gd name="T65" fmla="*/ 152 h 198"/>
                <a:gd name="T66" fmla="*/ 0 w 900"/>
                <a:gd name="T67" fmla="*/ 140 h 198"/>
                <a:gd name="T68" fmla="*/ 11 w 900"/>
                <a:gd name="T69" fmla="*/ 128 h 198"/>
                <a:gd name="T70" fmla="*/ 35 w 900"/>
                <a:gd name="T71" fmla="*/ 117 h 198"/>
                <a:gd name="T72" fmla="*/ 58 w 900"/>
                <a:gd name="T73" fmla="*/ 93 h 198"/>
                <a:gd name="T74" fmla="*/ 81 w 900"/>
                <a:gd name="T75" fmla="*/ 82 h 198"/>
                <a:gd name="T76" fmla="*/ 81 w 900"/>
                <a:gd name="T77" fmla="*/ 58 h 198"/>
                <a:gd name="T78" fmla="*/ 81 w 900"/>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0" h="198">
                  <a:moveTo>
                    <a:pt x="81" y="35"/>
                  </a:moveTo>
                  <a:lnTo>
                    <a:pt x="81" y="23"/>
                  </a:lnTo>
                  <a:lnTo>
                    <a:pt x="81" y="11"/>
                  </a:lnTo>
                  <a:lnTo>
                    <a:pt x="93" y="11"/>
                  </a:lnTo>
                  <a:lnTo>
                    <a:pt x="117" y="11"/>
                  </a:lnTo>
                  <a:lnTo>
                    <a:pt x="152" y="0"/>
                  </a:lnTo>
                  <a:lnTo>
                    <a:pt x="187" y="0"/>
                  </a:lnTo>
                  <a:lnTo>
                    <a:pt x="245" y="0"/>
                  </a:lnTo>
                  <a:lnTo>
                    <a:pt x="304" y="0"/>
                  </a:lnTo>
                  <a:lnTo>
                    <a:pt x="362" y="0"/>
                  </a:lnTo>
                  <a:lnTo>
                    <a:pt x="421" y="0"/>
                  </a:lnTo>
                  <a:lnTo>
                    <a:pt x="468" y="0"/>
                  </a:lnTo>
                  <a:lnTo>
                    <a:pt x="514" y="11"/>
                  </a:lnTo>
                  <a:lnTo>
                    <a:pt x="561" y="11"/>
                  </a:lnTo>
                  <a:lnTo>
                    <a:pt x="608" y="11"/>
                  </a:lnTo>
                  <a:lnTo>
                    <a:pt x="655" y="23"/>
                  </a:lnTo>
                  <a:lnTo>
                    <a:pt x="690" y="23"/>
                  </a:lnTo>
                  <a:lnTo>
                    <a:pt x="737" y="23"/>
                  </a:lnTo>
                  <a:lnTo>
                    <a:pt x="772" y="35"/>
                  </a:lnTo>
                  <a:lnTo>
                    <a:pt x="807" y="35"/>
                  </a:lnTo>
                  <a:lnTo>
                    <a:pt x="830" y="47"/>
                  </a:lnTo>
                  <a:lnTo>
                    <a:pt x="854" y="58"/>
                  </a:lnTo>
                  <a:lnTo>
                    <a:pt x="877" y="70"/>
                  </a:lnTo>
                  <a:lnTo>
                    <a:pt x="889" y="82"/>
                  </a:lnTo>
                  <a:lnTo>
                    <a:pt x="889" y="93"/>
                  </a:lnTo>
                  <a:lnTo>
                    <a:pt x="900" y="105"/>
                  </a:lnTo>
                  <a:lnTo>
                    <a:pt x="889" y="117"/>
                  </a:lnTo>
                  <a:lnTo>
                    <a:pt x="877" y="128"/>
                  </a:lnTo>
                  <a:lnTo>
                    <a:pt x="865" y="140"/>
                  </a:lnTo>
                  <a:lnTo>
                    <a:pt x="854" y="152"/>
                  </a:lnTo>
                  <a:lnTo>
                    <a:pt x="842" y="152"/>
                  </a:lnTo>
                  <a:lnTo>
                    <a:pt x="830" y="163"/>
                  </a:lnTo>
                  <a:lnTo>
                    <a:pt x="819" y="163"/>
                  </a:lnTo>
                  <a:lnTo>
                    <a:pt x="795" y="175"/>
                  </a:lnTo>
                  <a:lnTo>
                    <a:pt x="772" y="175"/>
                  </a:lnTo>
                  <a:lnTo>
                    <a:pt x="737" y="175"/>
                  </a:lnTo>
                  <a:lnTo>
                    <a:pt x="702" y="187"/>
                  </a:lnTo>
                  <a:lnTo>
                    <a:pt x="655" y="187"/>
                  </a:lnTo>
                  <a:lnTo>
                    <a:pt x="596" y="187"/>
                  </a:lnTo>
                  <a:lnTo>
                    <a:pt x="549" y="187"/>
                  </a:lnTo>
                  <a:lnTo>
                    <a:pt x="514" y="187"/>
                  </a:lnTo>
                  <a:lnTo>
                    <a:pt x="479" y="187"/>
                  </a:lnTo>
                  <a:lnTo>
                    <a:pt x="444" y="175"/>
                  </a:lnTo>
                  <a:lnTo>
                    <a:pt x="409" y="175"/>
                  </a:lnTo>
                  <a:lnTo>
                    <a:pt x="386" y="175"/>
                  </a:lnTo>
                  <a:lnTo>
                    <a:pt x="362" y="175"/>
                  </a:lnTo>
                  <a:lnTo>
                    <a:pt x="339" y="175"/>
                  </a:lnTo>
                  <a:lnTo>
                    <a:pt x="327" y="187"/>
                  </a:lnTo>
                  <a:lnTo>
                    <a:pt x="315" y="187"/>
                  </a:lnTo>
                  <a:lnTo>
                    <a:pt x="304" y="198"/>
                  </a:lnTo>
                  <a:lnTo>
                    <a:pt x="280" y="198"/>
                  </a:lnTo>
                  <a:lnTo>
                    <a:pt x="257" y="198"/>
                  </a:lnTo>
                  <a:lnTo>
                    <a:pt x="234" y="198"/>
                  </a:lnTo>
                  <a:lnTo>
                    <a:pt x="198" y="198"/>
                  </a:lnTo>
                  <a:lnTo>
                    <a:pt x="175" y="187"/>
                  </a:lnTo>
                  <a:lnTo>
                    <a:pt x="152" y="187"/>
                  </a:lnTo>
                  <a:lnTo>
                    <a:pt x="140" y="187"/>
                  </a:lnTo>
                  <a:lnTo>
                    <a:pt x="117" y="187"/>
                  </a:lnTo>
                  <a:lnTo>
                    <a:pt x="93" y="175"/>
                  </a:lnTo>
                  <a:lnTo>
                    <a:pt x="81" y="175"/>
                  </a:lnTo>
                  <a:lnTo>
                    <a:pt x="70" y="175"/>
                  </a:lnTo>
                  <a:lnTo>
                    <a:pt x="58" y="175"/>
                  </a:lnTo>
                  <a:lnTo>
                    <a:pt x="46" y="163"/>
                  </a:lnTo>
                  <a:lnTo>
                    <a:pt x="35" y="163"/>
                  </a:lnTo>
                  <a:lnTo>
                    <a:pt x="23" y="163"/>
                  </a:lnTo>
                  <a:lnTo>
                    <a:pt x="23" y="152"/>
                  </a:lnTo>
                  <a:lnTo>
                    <a:pt x="11" y="152"/>
                  </a:lnTo>
                  <a:lnTo>
                    <a:pt x="0" y="140"/>
                  </a:lnTo>
                  <a:lnTo>
                    <a:pt x="0" y="128"/>
                  </a:lnTo>
                  <a:lnTo>
                    <a:pt x="11" y="128"/>
                  </a:lnTo>
                  <a:lnTo>
                    <a:pt x="23" y="117"/>
                  </a:lnTo>
                  <a:lnTo>
                    <a:pt x="35" y="117"/>
                  </a:lnTo>
                  <a:lnTo>
                    <a:pt x="46" y="105"/>
                  </a:lnTo>
                  <a:lnTo>
                    <a:pt x="58" y="93"/>
                  </a:lnTo>
                  <a:lnTo>
                    <a:pt x="70" y="93"/>
                  </a:lnTo>
                  <a:lnTo>
                    <a:pt x="81" y="82"/>
                  </a:lnTo>
                  <a:lnTo>
                    <a:pt x="81" y="70"/>
                  </a:lnTo>
                  <a:lnTo>
                    <a:pt x="81" y="58"/>
                  </a:lnTo>
                  <a:lnTo>
                    <a:pt x="81" y="47"/>
                  </a:lnTo>
                  <a:lnTo>
                    <a:pt x="81" y="35"/>
                  </a:lnTo>
                  <a:close/>
                </a:path>
              </a:pathLst>
            </a:custGeom>
            <a:solidFill>
              <a:srgbClr val="FFFFFF"/>
            </a:solidFill>
            <a:ln w="19050">
              <a:solidFill>
                <a:srgbClr val="000000"/>
              </a:solidFill>
              <a:prstDash val="solid"/>
              <a:round/>
              <a:headEnd/>
              <a:tailEnd/>
            </a:ln>
          </p:spPr>
          <p:txBody>
            <a:bodyPr/>
            <a:lstStyle/>
            <a:p>
              <a:endParaRPr lang="en-CA"/>
            </a:p>
          </p:txBody>
        </p:sp>
        <p:sp>
          <p:nvSpPr>
            <p:cNvPr id="21546" name="Rectangle 14"/>
            <p:cNvSpPr>
              <a:spLocks noChangeArrowheads="1"/>
            </p:cNvSpPr>
            <p:nvPr/>
          </p:nvSpPr>
          <p:spPr bwMode="auto">
            <a:xfrm>
              <a:off x="2040" y="3422"/>
              <a:ext cx="7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Room Allocation</a:t>
              </a:r>
              <a:endParaRPr lang="en-CA" altLang="en-US" sz="1400">
                <a:solidFill>
                  <a:schemeClr val="tx1"/>
                </a:solidFill>
              </a:endParaRPr>
            </a:p>
          </p:txBody>
        </p:sp>
        <p:sp>
          <p:nvSpPr>
            <p:cNvPr id="21547" name="Freeform 15"/>
            <p:cNvSpPr>
              <a:spLocks/>
            </p:cNvSpPr>
            <p:nvPr/>
          </p:nvSpPr>
          <p:spPr bwMode="auto">
            <a:xfrm>
              <a:off x="1137" y="3598"/>
              <a:ext cx="679" cy="198"/>
            </a:xfrm>
            <a:custGeom>
              <a:avLst/>
              <a:gdLst>
                <a:gd name="T0" fmla="*/ 70 w 679"/>
                <a:gd name="T1" fmla="*/ 23 h 198"/>
                <a:gd name="T2" fmla="*/ 82 w 679"/>
                <a:gd name="T3" fmla="*/ 11 h 198"/>
                <a:gd name="T4" fmla="*/ 117 w 679"/>
                <a:gd name="T5" fmla="*/ 0 h 198"/>
                <a:gd name="T6" fmla="*/ 187 w 679"/>
                <a:gd name="T7" fmla="*/ 0 h 198"/>
                <a:gd name="T8" fmla="*/ 281 w 679"/>
                <a:gd name="T9" fmla="*/ 0 h 198"/>
                <a:gd name="T10" fmla="*/ 363 w 679"/>
                <a:gd name="T11" fmla="*/ 0 h 198"/>
                <a:gd name="T12" fmla="*/ 433 w 679"/>
                <a:gd name="T13" fmla="*/ 11 h 198"/>
                <a:gd name="T14" fmla="*/ 492 w 679"/>
                <a:gd name="T15" fmla="*/ 23 h 198"/>
                <a:gd name="T16" fmla="*/ 562 w 679"/>
                <a:gd name="T17" fmla="*/ 23 h 198"/>
                <a:gd name="T18" fmla="*/ 609 w 679"/>
                <a:gd name="T19" fmla="*/ 35 h 198"/>
                <a:gd name="T20" fmla="*/ 644 w 679"/>
                <a:gd name="T21" fmla="*/ 58 h 198"/>
                <a:gd name="T22" fmla="*/ 667 w 679"/>
                <a:gd name="T23" fmla="*/ 81 h 198"/>
                <a:gd name="T24" fmla="*/ 679 w 679"/>
                <a:gd name="T25" fmla="*/ 105 h 198"/>
                <a:gd name="T26" fmla="*/ 667 w 679"/>
                <a:gd name="T27" fmla="*/ 128 h 198"/>
                <a:gd name="T28" fmla="*/ 644 w 679"/>
                <a:gd name="T29" fmla="*/ 151 h 198"/>
                <a:gd name="T30" fmla="*/ 620 w 679"/>
                <a:gd name="T31" fmla="*/ 163 h 198"/>
                <a:gd name="T32" fmla="*/ 585 w 679"/>
                <a:gd name="T33" fmla="*/ 175 h 198"/>
                <a:gd name="T34" fmla="*/ 527 w 679"/>
                <a:gd name="T35" fmla="*/ 186 h 198"/>
                <a:gd name="T36" fmla="*/ 457 w 679"/>
                <a:gd name="T37" fmla="*/ 186 h 198"/>
                <a:gd name="T38" fmla="*/ 386 w 679"/>
                <a:gd name="T39" fmla="*/ 186 h 198"/>
                <a:gd name="T40" fmla="*/ 340 w 679"/>
                <a:gd name="T41" fmla="*/ 175 h 198"/>
                <a:gd name="T42" fmla="*/ 293 w 679"/>
                <a:gd name="T43" fmla="*/ 175 h 198"/>
                <a:gd name="T44" fmla="*/ 258 w 679"/>
                <a:gd name="T45" fmla="*/ 175 h 198"/>
                <a:gd name="T46" fmla="*/ 234 w 679"/>
                <a:gd name="T47" fmla="*/ 198 h 198"/>
                <a:gd name="T48" fmla="*/ 199 w 679"/>
                <a:gd name="T49" fmla="*/ 198 h 198"/>
                <a:gd name="T50" fmla="*/ 152 w 679"/>
                <a:gd name="T51" fmla="*/ 198 h 198"/>
                <a:gd name="T52" fmla="*/ 117 w 679"/>
                <a:gd name="T53" fmla="*/ 186 h 198"/>
                <a:gd name="T54" fmla="*/ 94 w 679"/>
                <a:gd name="T55" fmla="*/ 186 h 198"/>
                <a:gd name="T56" fmla="*/ 70 w 679"/>
                <a:gd name="T57" fmla="*/ 175 h 198"/>
                <a:gd name="T58" fmla="*/ 47 w 679"/>
                <a:gd name="T59" fmla="*/ 175 h 198"/>
                <a:gd name="T60" fmla="*/ 35 w 679"/>
                <a:gd name="T61" fmla="*/ 163 h 198"/>
                <a:gd name="T62" fmla="*/ 24 w 679"/>
                <a:gd name="T63" fmla="*/ 151 h 198"/>
                <a:gd name="T64" fmla="*/ 12 w 679"/>
                <a:gd name="T65" fmla="*/ 140 h 198"/>
                <a:gd name="T66" fmla="*/ 0 w 679"/>
                <a:gd name="T67" fmla="*/ 128 h 198"/>
                <a:gd name="T68" fmla="*/ 24 w 679"/>
                <a:gd name="T69" fmla="*/ 116 h 198"/>
                <a:gd name="T70" fmla="*/ 35 w 679"/>
                <a:gd name="T71" fmla="*/ 105 h 198"/>
                <a:gd name="T72" fmla="*/ 59 w 679"/>
                <a:gd name="T73" fmla="*/ 93 h 198"/>
                <a:gd name="T74" fmla="*/ 70 w 679"/>
                <a:gd name="T75" fmla="*/ 70 h 198"/>
                <a:gd name="T76" fmla="*/ 59 w 679"/>
                <a:gd name="T77" fmla="*/ 58 h 198"/>
                <a:gd name="T78" fmla="*/ 70 w 679"/>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79" h="198">
                  <a:moveTo>
                    <a:pt x="70" y="35"/>
                  </a:moveTo>
                  <a:lnTo>
                    <a:pt x="70" y="23"/>
                  </a:lnTo>
                  <a:lnTo>
                    <a:pt x="70" y="11"/>
                  </a:lnTo>
                  <a:lnTo>
                    <a:pt x="82" y="11"/>
                  </a:lnTo>
                  <a:lnTo>
                    <a:pt x="94" y="11"/>
                  </a:lnTo>
                  <a:lnTo>
                    <a:pt x="117" y="0"/>
                  </a:lnTo>
                  <a:lnTo>
                    <a:pt x="152" y="0"/>
                  </a:lnTo>
                  <a:lnTo>
                    <a:pt x="187" y="0"/>
                  </a:lnTo>
                  <a:lnTo>
                    <a:pt x="234" y="0"/>
                  </a:lnTo>
                  <a:lnTo>
                    <a:pt x="281" y="0"/>
                  </a:lnTo>
                  <a:lnTo>
                    <a:pt x="316" y="0"/>
                  </a:lnTo>
                  <a:lnTo>
                    <a:pt x="363" y="0"/>
                  </a:lnTo>
                  <a:lnTo>
                    <a:pt x="398" y="11"/>
                  </a:lnTo>
                  <a:lnTo>
                    <a:pt x="433" y="11"/>
                  </a:lnTo>
                  <a:lnTo>
                    <a:pt x="468" y="11"/>
                  </a:lnTo>
                  <a:lnTo>
                    <a:pt x="492" y="23"/>
                  </a:lnTo>
                  <a:lnTo>
                    <a:pt x="527" y="23"/>
                  </a:lnTo>
                  <a:lnTo>
                    <a:pt x="562" y="23"/>
                  </a:lnTo>
                  <a:lnTo>
                    <a:pt x="585" y="35"/>
                  </a:lnTo>
                  <a:lnTo>
                    <a:pt x="609" y="35"/>
                  </a:lnTo>
                  <a:lnTo>
                    <a:pt x="632" y="46"/>
                  </a:lnTo>
                  <a:lnTo>
                    <a:pt x="644" y="58"/>
                  </a:lnTo>
                  <a:lnTo>
                    <a:pt x="655" y="70"/>
                  </a:lnTo>
                  <a:lnTo>
                    <a:pt x="667" y="81"/>
                  </a:lnTo>
                  <a:lnTo>
                    <a:pt x="679" y="93"/>
                  </a:lnTo>
                  <a:lnTo>
                    <a:pt x="679" y="105"/>
                  </a:lnTo>
                  <a:lnTo>
                    <a:pt x="679" y="116"/>
                  </a:lnTo>
                  <a:lnTo>
                    <a:pt x="667" y="128"/>
                  </a:lnTo>
                  <a:lnTo>
                    <a:pt x="655" y="140"/>
                  </a:lnTo>
                  <a:lnTo>
                    <a:pt x="644" y="151"/>
                  </a:lnTo>
                  <a:lnTo>
                    <a:pt x="632" y="163"/>
                  </a:lnTo>
                  <a:lnTo>
                    <a:pt x="620" y="163"/>
                  </a:lnTo>
                  <a:lnTo>
                    <a:pt x="609" y="175"/>
                  </a:lnTo>
                  <a:lnTo>
                    <a:pt x="585" y="175"/>
                  </a:lnTo>
                  <a:lnTo>
                    <a:pt x="562" y="175"/>
                  </a:lnTo>
                  <a:lnTo>
                    <a:pt x="527" y="186"/>
                  </a:lnTo>
                  <a:lnTo>
                    <a:pt x="492" y="186"/>
                  </a:lnTo>
                  <a:lnTo>
                    <a:pt x="457" y="186"/>
                  </a:lnTo>
                  <a:lnTo>
                    <a:pt x="421" y="186"/>
                  </a:lnTo>
                  <a:lnTo>
                    <a:pt x="386" y="186"/>
                  </a:lnTo>
                  <a:lnTo>
                    <a:pt x="363" y="186"/>
                  </a:lnTo>
                  <a:lnTo>
                    <a:pt x="340" y="175"/>
                  </a:lnTo>
                  <a:lnTo>
                    <a:pt x="316" y="175"/>
                  </a:lnTo>
                  <a:lnTo>
                    <a:pt x="293" y="175"/>
                  </a:lnTo>
                  <a:lnTo>
                    <a:pt x="269" y="175"/>
                  </a:lnTo>
                  <a:lnTo>
                    <a:pt x="258" y="175"/>
                  </a:lnTo>
                  <a:lnTo>
                    <a:pt x="246" y="186"/>
                  </a:lnTo>
                  <a:lnTo>
                    <a:pt x="234" y="198"/>
                  </a:lnTo>
                  <a:lnTo>
                    <a:pt x="211" y="198"/>
                  </a:lnTo>
                  <a:lnTo>
                    <a:pt x="199" y="198"/>
                  </a:lnTo>
                  <a:lnTo>
                    <a:pt x="176" y="198"/>
                  </a:lnTo>
                  <a:lnTo>
                    <a:pt x="152" y="198"/>
                  </a:lnTo>
                  <a:lnTo>
                    <a:pt x="141" y="186"/>
                  </a:lnTo>
                  <a:lnTo>
                    <a:pt x="117" y="186"/>
                  </a:lnTo>
                  <a:lnTo>
                    <a:pt x="106" y="186"/>
                  </a:lnTo>
                  <a:lnTo>
                    <a:pt x="94" y="186"/>
                  </a:lnTo>
                  <a:lnTo>
                    <a:pt x="82" y="175"/>
                  </a:lnTo>
                  <a:lnTo>
                    <a:pt x="70"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35" y="105"/>
                  </a:lnTo>
                  <a:lnTo>
                    <a:pt x="47" y="93"/>
                  </a:lnTo>
                  <a:lnTo>
                    <a:pt x="59" y="93"/>
                  </a:lnTo>
                  <a:lnTo>
                    <a:pt x="70" y="81"/>
                  </a:lnTo>
                  <a:lnTo>
                    <a:pt x="70" y="70"/>
                  </a:lnTo>
                  <a:lnTo>
                    <a:pt x="59" y="70"/>
                  </a:lnTo>
                  <a:lnTo>
                    <a:pt x="59" y="58"/>
                  </a:lnTo>
                  <a:lnTo>
                    <a:pt x="59" y="46"/>
                  </a:lnTo>
                  <a:lnTo>
                    <a:pt x="70"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48" name="Freeform 16"/>
            <p:cNvSpPr>
              <a:spLocks/>
            </p:cNvSpPr>
            <p:nvPr/>
          </p:nvSpPr>
          <p:spPr bwMode="auto">
            <a:xfrm>
              <a:off x="1148" y="3598"/>
              <a:ext cx="679" cy="198"/>
            </a:xfrm>
            <a:custGeom>
              <a:avLst/>
              <a:gdLst>
                <a:gd name="T0" fmla="*/ 70 w 679"/>
                <a:gd name="T1" fmla="*/ 23 h 198"/>
                <a:gd name="T2" fmla="*/ 82 w 679"/>
                <a:gd name="T3" fmla="*/ 11 h 198"/>
                <a:gd name="T4" fmla="*/ 117 w 679"/>
                <a:gd name="T5" fmla="*/ 0 h 198"/>
                <a:gd name="T6" fmla="*/ 187 w 679"/>
                <a:gd name="T7" fmla="*/ 0 h 198"/>
                <a:gd name="T8" fmla="*/ 281 w 679"/>
                <a:gd name="T9" fmla="*/ 0 h 198"/>
                <a:gd name="T10" fmla="*/ 363 w 679"/>
                <a:gd name="T11" fmla="*/ 0 h 198"/>
                <a:gd name="T12" fmla="*/ 433 w 679"/>
                <a:gd name="T13" fmla="*/ 11 h 198"/>
                <a:gd name="T14" fmla="*/ 492 w 679"/>
                <a:gd name="T15" fmla="*/ 23 h 198"/>
                <a:gd name="T16" fmla="*/ 562 w 679"/>
                <a:gd name="T17" fmla="*/ 23 h 198"/>
                <a:gd name="T18" fmla="*/ 609 w 679"/>
                <a:gd name="T19" fmla="*/ 35 h 198"/>
                <a:gd name="T20" fmla="*/ 644 w 679"/>
                <a:gd name="T21" fmla="*/ 58 h 198"/>
                <a:gd name="T22" fmla="*/ 667 w 679"/>
                <a:gd name="T23" fmla="*/ 81 h 198"/>
                <a:gd name="T24" fmla="*/ 679 w 679"/>
                <a:gd name="T25" fmla="*/ 105 h 198"/>
                <a:gd name="T26" fmla="*/ 667 w 679"/>
                <a:gd name="T27" fmla="*/ 128 h 198"/>
                <a:gd name="T28" fmla="*/ 644 w 679"/>
                <a:gd name="T29" fmla="*/ 151 h 198"/>
                <a:gd name="T30" fmla="*/ 620 w 679"/>
                <a:gd name="T31" fmla="*/ 163 h 198"/>
                <a:gd name="T32" fmla="*/ 585 w 679"/>
                <a:gd name="T33" fmla="*/ 175 h 198"/>
                <a:gd name="T34" fmla="*/ 527 w 679"/>
                <a:gd name="T35" fmla="*/ 186 h 198"/>
                <a:gd name="T36" fmla="*/ 457 w 679"/>
                <a:gd name="T37" fmla="*/ 186 h 198"/>
                <a:gd name="T38" fmla="*/ 386 w 679"/>
                <a:gd name="T39" fmla="*/ 186 h 198"/>
                <a:gd name="T40" fmla="*/ 340 w 679"/>
                <a:gd name="T41" fmla="*/ 175 h 198"/>
                <a:gd name="T42" fmla="*/ 293 w 679"/>
                <a:gd name="T43" fmla="*/ 175 h 198"/>
                <a:gd name="T44" fmla="*/ 258 w 679"/>
                <a:gd name="T45" fmla="*/ 175 h 198"/>
                <a:gd name="T46" fmla="*/ 234 w 679"/>
                <a:gd name="T47" fmla="*/ 198 h 198"/>
                <a:gd name="T48" fmla="*/ 199 w 679"/>
                <a:gd name="T49" fmla="*/ 198 h 198"/>
                <a:gd name="T50" fmla="*/ 152 w 679"/>
                <a:gd name="T51" fmla="*/ 198 h 198"/>
                <a:gd name="T52" fmla="*/ 117 w 679"/>
                <a:gd name="T53" fmla="*/ 186 h 198"/>
                <a:gd name="T54" fmla="*/ 94 w 679"/>
                <a:gd name="T55" fmla="*/ 186 h 198"/>
                <a:gd name="T56" fmla="*/ 70 w 679"/>
                <a:gd name="T57" fmla="*/ 175 h 198"/>
                <a:gd name="T58" fmla="*/ 47 w 679"/>
                <a:gd name="T59" fmla="*/ 175 h 198"/>
                <a:gd name="T60" fmla="*/ 35 w 679"/>
                <a:gd name="T61" fmla="*/ 163 h 198"/>
                <a:gd name="T62" fmla="*/ 24 w 679"/>
                <a:gd name="T63" fmla="*/ 151 h 198"/>
                <a:gd name="T64" fmla="*/ 12 w 679"/>
                <a:gd name="T65" fmla="*/ 140 h 198"/>
                <a:gd name="T66" fmla="*/ 0 w 679"/>
                <a:gd name="T67" fmla="*/ 128 h 198"/>
                <a:gd name="T68" fmla="*/ 24 w 679"/>
                <a:gd name="T69" fmla="*/ 116 h 198"/>
                <a:gd name="T70" fmla="*/ 35 w 679"/>
                <a:gd name="T71" fmla="*/ 105 h 198"/>
                <a:gd name="T72" fmla="*/ 59 w 679"/>
                <a:gd name="T73" fmla="*/ 93 h 198"/>
                <a:gd name="T74" fmla="*/ 70 w 679"/>
                <a:gd name="T75" fmla="*/ 70 h 198"/>
                <a:gd name="T76" fmla="*/ 59 w 679"/>
                <a:gd name="T77" fmla="*/ 58 h 198"/>
                <a:gd name="T78" fmla="*/ 70 w 679"/>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79" h="198">
                  <a:moveTo>
                    <a:pt x="70" y="35"/>
                  </a:moveTo>
                  <a:lnTo>
                    <a:pt x="70" y="23"/>
                  </a:lnTo>
                  <a:lnTo>
                    <a:pt x="70" y="11"/>
                  </a:lnTo>
                  <a:lnTo>
                    <a:pt x="82" y="11"/>
                  </a:lnTo>
                  <a:lnTo>
                    <a:pt x="94" y="11"/>
                  </a:lnTo>
                  <a:lnTo>
                    <a:pt x="117" y="0"/>
                  </a:lnTo>
                  <a:lnTo>
                    <a:pt x="152" y="0"/>
                  </a:lnTo>
                  <a:lnTo>
                    <a:pt x="187" y="0"/>
                  </a:lnTo>
                  <a:lnTo>
                    <a:pt x="234" y="0"/>
                  </a:lnTo>
                  <a:lnTo>
                    <a:pt x="281" y="0"/>
                  </a:lnTo>
                  <a:lnTo>
                    <a:pt x="316" y="0"/>
                  </a:lnTo>
                  <a:lnTo>
                    <a:pt x="363" y="0"/>
                  </a:lnTo>
                  <a:lnTo>
                    <a:pt x="398" y="11"/>
                  </a:lnTo>
                  <a:lnTo>
                    <a:pt x="433" y="11"/>
                  </a:lnTo>
                  <a:lnTo>
                    <a:pt x="468" y="11"/>
                  </a:lnTo>
                  <a:lnTo>
                    <a:pt x="492" y="23"/>
                  </a:lnTo>
                  <a:lnTo>
                    <a:pt x="527" y="23"/>
                  </a:lnTo>
                  <a:lnTo>
                    <a:pt x="562" y="23"/>
                  </a:lnTo>
                  <a:lnTo>
                    <a:pt x="585" y="35"/>
                  </a:lnTo>
                  <a:lnTo>
                    <a:pt x="609" y="35"/>
                  </a:lnTo>
                  <a:lnTo>
                    <a:pt x="632" y="46"/>
                  </a:lnTo>
                  <a:lnTo>
                    <a:pt x="644" y="58"/>
                  </a:lnTo>
                  <a:lnTo>
                    <a:pt x="655" y="70"/>
                  </a:lnTo>
                  <a:lnTo>
                    <a:pt x="667" y="81"/>
                  </a:lnTo>
                  <a:lnTo>
                    <a:pt x="679" y="93"/>
                  </a:lnTo>
                  <a:lnTo>
                    <a:pt x="679" y="105"/>
                  </a:lnTo>
                  <a:lnTo>
                    <a:pt x="679" y="116"/>
                  </a:lnTo>
                  <a:lnTo>
                    <a:pt x="667" y="128"/>
                  </a:lnTo>
                  <a:lnTo>
                    <a:pt x="655" y="140"/>
                  </a:lnTo>
                  <a:lnTo>
                    <a:pt x="644" y="151"/>
                  </a:lnTo>
                  <a:lnTo>
                    <a:pt x="632" y="163"/>
                  </a:lnTo>
                  <a:lnTo>
                    <a:pt x="620" y="163"/>
                  </a:lnTo>
                  <a:lnTo>
                    <a:pt x="609" y="175"/>
                  </a:lnTo>
                  <a:lnTo>
                    <a:pt x="585" y="175"/>
                  </a:lnTo>
                  <a:lnTo>
                    <a:pt x="562" y="175"/>
                  </a:lnTo>
                  <a:lnTo>
                    <a:pt x="527" y="186"/>
                  </a:lnTo>
                  <a:lnTo>
                    <a:pt x="492" y="186"/>
                  </a:lnTo>
                  <a:lnTo>
                    <a:pt x="457" y="186"/>
                  </a:lnTo>
                  <a:lnTo>
                    <a:pt x="421" y="186"/>
                  </a:lnTo>
                  <a:lnTo>
                    <a:pt x="386" y="186"/>
                  </a:lnTo>
                  <a:lnTo>
                    <a:pt x="363" y="186"/>
                  </a:lnTo>
                  <a:lnTo>
                    <a:pt x="340" y="175"/>
                  </a:lnTo>
                  <a:lnTo>
                    <a:pt x="316" y="175"/>
                  </a:lnTo>
                  <a:lnTo>
                    <a:pt x="293" y="175"/>
                  </a:lnTo>
                  <a:lnTo>
                    <a:pt x="269" y="175"/>
                  </a:lnTo>
                  <a:lnTo>
                    <a:pt x="258" y="175"/>
                  </a:lnTo>
                  <a:lnTo>
                    <a:pt x="246" y="186"/>
                  </a:lnTo>
                  <a:lnTo>
                    <a:pt x="234" y="198"/>
                  </a:lnTo>
                  <a:lnTo>
                    <a:pt x="211" y="198"/>
                  </a:lnTo>
                  <a:lnTo>
                    <a:pt x="199" y="198"/>
                  </a:lnTo>
                  <a:lnTo>
                    <a:pt x="176" y="198"/>
                  </a:lnTo>
                  <a:lnTo>
                    <a:pt x="152" y="198"/>
                  </a:lnTo>
                  <a:lnTo>
                    <a:pt x="141" y="186"/>
                  </a:lnTo>
                  <a:lnTo>
                    <a:pt x="117" y="186"/>
                  </a:lnTo>
                  <a:lnTo>
                    <a:pt x="106" y="186"/>
                  </a:lnTo>
                  <a:lnTo>
                    <a:pt x="94" y="186"/>
                  </a:lnTo>
                  <a:lnTo>
                    <a:pt x="82" y="175"/>
                  </a:lnTo>
                  <a:lnTo>
                    <a:pt x="70"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35" y="105"/>
                  </a:lnTo>
                  <a:lnTo>
                    <a:pt x="47" y="93"/>
                  </a:lnTo>
                  <a:lnTo>
                    <a:pt x="59" y="93"/>
                  </a:lnTo>
                  <a:lnTo>
                    <a:pt x="70" y="81"/>
                  </a:lnTo>
                  <a:lnTo>
                    <a:pt x="70" y="70"/>
                  </a:lnTo>
                  <a:lnTo>
                    <a:pt x="59" y="70"/>
                  </a:lnTo>
                  <a:lnTo>
                    <a:pt x="59" y="58"/>
                  </a:lnTo>
                  <a:lnTo>
                    <a:pt x="59" y="46"/>
                  </a:lnTo>
                  <a:lnTo>
                    <a:pt x="70" y="35"/>
                  </a:lnTo>
                  <a:close/>
                </a:path>
              </a:pathLst>
            </a:custGeom>
            <a:solidFill>
              <a:srgbClr val="FFFFFF"/>
            </a:solidFill>
            <a:ln w="19050">
              <a:solidFill>
                <a:srgbClr val="000000"/>
              </a:solidFill>
              <a:prstDash val="solid"/>
              <a:round/>
              <a:headEnd/>
              <a:tailEnd/>
            </a:ln>
          </p:spPr>
          <p:txBody>
            <a:bodyPr/>
            <a:lstStyle/>
            <a:p>
              <a:endParaRPr lang="en-CA"/>
            </a:p>
          </p:txBody>
        </p:sp>
        <p:sp>
          <p:nvSpPr>
            <p:cNvPr id="21549" name="Freeform 17"/>
            <p:cNvSpPr>
              <a:spLocks/>
            </p:cNvSpPr>
            <p:nvPr/>
          </p:nvSpPr>
          <p:spPr bwMode="auto">
            <a:xfrm>
              <a:off x="950" y="3352"/>
              <a:ext cx="901" cy="199"/>
            </a:xfrm>
            <a:custGeom>
              <a:avLst/>
              <a:gdLst>
                <a:gd name="T0" fmla="*/ 94 w 901"/>
                <a:gd name="T1" fmla="*/ 24 h 199"/>
                <a:gd name="T2" fmla="*/ 105 w 901"/>
                <a:gd name="T3" fmla="*/ 12 h 199"/>
                <a:gd name="T4" fmla="*/ 152 w 901"/>
                <a:gd name="T5" fmla="*/ 0 h 199"/>
                <a:gd name="T6" fmla="*/ 257 w 901"/>
                <a:gd name="T7" fmla="*/ 0 h 199"/>
                <a:gd name="T8" fmla="*/ 374 w 901"/>
                <a:gd name="T9" fmla="*/ 0 h 199"/>
                <a:gd name="T10" fmla="*/ 480 w 901"/>
                <a:gd name="T11" fmla="*/ 0 h 199"/>
                <a:gd name="T12" fmla="*/ 573 w 901"/>
                <a:gd name="T13" fmla="*/ 12 h 199"/>
                <a:gd name="T14" fmla="*/ 655 w 901"/>
                <a:gd name="T15" fmla="*/ 24 h 199"/>
                <a:gd name="T16" fmla="*/ 749 w 901"/>
                <a:gd name="T17" fmla="*/ 24 h 199"/>
                <a:gd name="T18" fmla="*/ 819 w 901"/>
                <a:gd name="T19" fmla="*/ 35 h 199"/>
                <a:gd name="T20" fmla="*/ 866 w 901"/>
                <a:gd name="T21" fmla="*/ 59 h 199"/>
                <a:gd name="T22" fmla="*/ 889 w 901"/>
                <a:gd name="T23" fmla="*/ 82 h 199"/>
                <a:gd name="T24" fmla="*/ 901 w 901"/>
                <a:gd name="T25" fmla="*/ 106 h 199"/>
                <a:gd name="T26" fmla="*/ 889 w 901"/>
                <a:gd name="T27" fmla="*/ 129 h 199"/>
                <a:gd name="T28" fmla="*/ 866 w 901"/>
                <a:gd name="T29" fmla="*/ 152 h 199"/>
                <a:gd name="T30" fmla="*/ 842 w 901"/>
                <a:gd name="T31" fmla="*/ 164 h 199"/>
                <a:gd name="T32" fmla="*/ 807 w 901"/>
                <a:gd name="T33" fmla="*/ 176 h 199"/>
                <a:gd name="T34" fmla="*/ 749 w 901"/>
                <a:gd name="T35" fmla="*/ 176 h 199"/>
                <a:gd name="T36" fmla="*/ 655 w 901"/>
                <a:gd name="T37" fmla="*/ 187 h 199"/>
                <a:gd name="T38" fmla="*/ 562 w 901"/>
                <a:gd name="T39" fmla="*/ 187 h 199"/>
                <a:gd name="T40" fmla="*/ 480 w 901"/>
                <a:gd name="T41" fmla="*/ 187 h 199"/>
                <a:gd name="T42" fmla="*/ 410 w 901"/>
                <a:gd name="T43" fmla="*/ 176 h 199"/>
                <a:gd name="T44" fmla="*/ 363 w 901"/>
                <a:gd name="T45" fmla="*/ 176 h 199"/>
                <a:gd name="T46" fmla="*/ 339 w 901"/>
                <a:gd name="T47" fmla="*/ 187 h 199"/>
                <a:gd name="T48" fmla="*/ 304 w 901"/>
                <a:gd name="T49" fmla="*/ 199 h 199"/>
                <a:gd name="T50" fmla="*/ 269 w 901"/>
                <a:gd name="T51" fmla="*/ 199 h 199"/>
                <a:gd name="T52" fmla="*/ 211 w 901"/>
                <a:gd name="T53" fmla="*/ 199 h 199"/>
                <a:gd name="T54" fmla="*/ 164 w 901"/>
                <a:gd name="T55" fmla="*/ 187 h 199"/>
                <a:gd name="T56" fmla="*/ 117 w 901"/>
                <a:gd name="T57" fmla="*/ 187 h 199"/>
                <a:gd name="T58" fmla="*/ 94 w 901"/>
                <a:gd name="T59" fmla="*/ 176 h 199"/>
                <a:gd name="T60" fmla="*/ 59 w 901"/>
                <a:gd name="T61" fmla="*/ 164 h 199"/>
                <a:gd name="T62" fmla="*/ 35 w 901"/>
                <a:gd name="T63" fmla="*/ 164 h 199"/>
                <a:gd name="T64" fmla="*/ 23 w 901"/>
                <a:gd name="T65" fmla="*/ 152 h 199"/>
                <a:gd name="T66" fmla="*/ 12 w 901"/>
                <a:gd name="T67" fmla="*/ 141 h 199"/>
                <a:gd name="T68" fmla="*/ 12 w 901"/>
                <a:gd name="T69" fmla="*/ 129 h 199"/>
                <a:gd name="T70" fmla="*/ 35 w 901"/>
                <a:gd name="T71" fmla="*/ 117 h 199"/>
                <a:gd name="T72" fmla="*/ 70 w 901"/>
                <a:gd name="T73" fmla="*/ 94 h 199"/>
                <a:gd name="T74" fmla="*/ 82 w 901"/>
                <a:gd name="T75" fmla="*/ 82 h 199"/>
                <a:gd name="T76" fmla="*/ 82 w 901"/>
                <a:gd name="T77" fmla="*/ 70 h 199"/>
                <a:gd name="T78" fmla="*/ 82 w 901"/>
                <a:gd name="T79" fmla="*/ 47 h 199"/>
                <a:gd name="T80" fmla="*/ 94 w 901"/>
                <a:gd name="T81" fmla="*/ 35 h 19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01" h="199">
                  <a:moveTo>
                    <a:pt x="94" y="35"/>
                  </a:moveTo>
                  <a:lnTo>
                    <a:pt x="94" y="24"/>
                  </a:lnTo>
                  <a:lnTo>
                    <a:pt x="94" y="12"/>
                  </a:lnTo>
                  <a:lnTo>
                    <a:pt x="105" y="12"/>
                  </a:lnTo>
                  <a:lnTo>
                    <a:pt x="117" y="12"/>
                  </a:lnTo>
                  <a:lnTo>
                    <a:pt x="152" y="0"/>
                  </a:lnTo>
                  <a:lnTo>
                    <a:pt x="199" y="0"/>
                  </a:lnTo>
                  <a:lnTo>
                    <a:pt x="257" y="0"/>
                  </a:lnTo>
                  <a:lnTo>
                    <a:pt x="316" y="0"/>
                  </a:lnTo>
                  <a:lnTo>
                    <a:pt x="374" y="0"/>
                  </a:lnTo>
                  <a:lnTo>
                    <a:pt x="421" y="0"/>
                  </a:lnTo>
                  <a:lnTo>
                    <a:pt x="480" y="0"/>
                  </a:lnTo>
                  <a:lnTo>
                    <a:pt x="527" y="12"/>
                  </a:lnTo>
                  <a:lnTo>
                    <a:pt x="573" y="12"/>
                  </a:lnTo>
                  <a:lnTo>
                    <a:pt x="620" y="12"/>
                  </a:lnTo>
                  <a:lnTo>
                    <a:pt x="655" y="24"/>
                  </a:lnTo>
                  <a:lnTo>
                    <a:pt x="702" y="24"/>
                  </a:lnTo>
                  <a:lnTo>
                    <a:pt x="749" y="24"/>
                  </a:lnTo>
                  <a:lnTo>
                    <a:pt x="784" y="35"/>
                  </a:lnTo>
                  <a:lnTo>
                    <a:pt x="819" y="35"/>
                  </a:lnTo>
                  <a:lnTo>
                    <a:pt x="842" y="47"/>
                  </a:lnTo>
                  <a:lnTo>
                    <a:pt x="866" y="59"/>
                  </a:lnTo>
                  <a:lnTo>
                    <a:pt x="878" y="70"/>
                  </a:lnTo>
                  <a:lnTo>
                    <a:pt x="889" y="82"/>
                  </a:lnTo>
                  <a:lnTo>
                    <a:pt x="901" y="94"/>
                  </a:lnTo>
                  <a:lnTo>
                    <a:pt x="901" y="106"/>
                  </a:lnTo>
                  <a:lnTo>
                    <a:pt x="901" y="117"/>
                  </a:lnTo>
                  <a:lnTo>
                    <a:pt x="889" y="129"/>
                  </a:lnTo>
                  <a:lnTo>
                    <a:pt x="878" y="141"/>
                  </a:lnTo>
                  <a:lnTo>
                    <a:pt x="866" y="152"/>
                  </a:lnTo>
                  <a:lnTo>
                    <a:pt x="854" y="152"/>
                  </a:lnTo>
                  <a:lnTo>
                    <a:pt x="842" y="164"/>
                  </a:lnTo>
                  <a:lnTo>
                    <a:pt x="819" y="164"/>
                  </a:lnTo>
                  <a:lnTo>
                    <a:pt x="807" y="176"/>
                  </a:lnTo>
                  <a:lnTo>
                    <a:pt x="784" y="176"/>
                  </a:lnTo>
                  <a:lnTo>
                    <a:pt x="749" y="176"/>
                  </a:lnTo>
                  <a:lnTo>
                    <a:pt x="702" y="187"/>
                  </a:lnTo>
                  <a:lnTo>
                    <a:pt x="655" y="187"/>
                  </a:lnTo>
                  <a:lnTo>
                    <a:pt x="608" y="187"/>
                  </a:lnTo>
                  <a:lnTo>
                    <a:pt x="562" y="187"/>
                  </a:lnTo>
                  <a:lnTo>
                    <a:pt x="515" y="187"/>
                  </a:lnTo>
                  <a:lnTo>
                    <a:pt x="480" y="187"/>
                  </a:lnTo>
                  <a:lnTo>
                    <a:pt x="445" y="176"/>
                  </a:lnTo>
                  <a:lnTo>
                    <a:pt x="410" y="176"/>
                  </a:lnTo>
                  <a:lnTo>
                    <a:pt x="386" y="176"/>
                  </a:lnTo>
                  <a:lnTo>
                    <a:pt x="363" y="176"/>
                  </a:lnTo>
                  <a:lnTo>
                    <a:pt x="351" y="176"/>
                  </a:lnTo>
                  <a:lnTo>
                    <a:pt x="339" y="187"/>
                  </a:lnTo>
                  <a:lnTo>
                    <a:pt x="328" y="187"/>
                  </a:lnTo>
                  <a:lnTo>
                    <a:pt x="304" y="199"/>
                  </a:lnTo>
                  <a:lnTo>
                    <a:pt x="281" y="199"/>
                  </a:lnTo>
                  <a:lnTo>
                    <a:pt x="269" y="199"/>
                  </a:lnTo>
                  <a:lnTo>
                    <a:pt x="234" y="199"/>
                  </a:lnTo>
                  <a:lnTo>
                    <a:pt x="211" y="199"/>
                  </a:lnTo>
                  <a:lnTo>
                    <a:pt x="187" y="187"/>
                  </a:lnTo>
                  <a:lnTo>
                    <a:pt x="164" y="187"/>
                  </a:lnTo>
                  <a:lnTo>
                    <a:pt x="140" y="187"/>
                  </a:lnTo>
                  <a:lnTo>
                    <a:pt x="117" y="187"/>
                  </a:lnTo>
                  <a:lnTo>
                    <a:pt x="105" y="176"/>
                  </a:lnTo>
                  <a:lnTo>
                    <a:pt x="94" y="176"/>
                  </a:lnTo>
                  <a:lnTo>
                    <a:pt x="70" y="176"/>
                  </a:lnTo>
                  <a:lnTo>
                    <a:pt x="59" y="164"/>
                  </a:lnTo>
                  <a:lnTo>
                    <a:pt x="47" y="164"/>
                  </a:lnTo>
                  <a:lnTo>
                    <a:pt x="35" y="164"/>
                  </a:lnTo>
                  <a:lnTo>
                    <a:pt x="23" y="152"/>
                  </a:lnTo>
                  <a:lnTo>
                    <a:pt x="12" y="152"/>
                  </a:lnTo>
                  <a:lnTo>
                    <a:pt x="12" y="141"/>
                  </a:lnTo>
                  <a:lnTo>
                    <a:pt x="0" y="141"/>
                  </a:lnTo>
                  <a:lnTo>
                    <a:pt x="12" y="129"/>
                  </a:lnTo>
                  <a:lnTo>
                    <a:pt x="23" y="117"/>
                  </a:lnTo>
                  <a:lnTo>
                    <a:pt x="35" y="117"/>
                  </a:lnTo>
                  <a:lnTo>
                    <a:pt x="59" y="106"/>
                  </a:lnTo>
                  <a:lnTo>
                    <a:pt x="70" y="94"/>
                  </a:lnTo>
                  <a:lnTo>
                    <a:pt x="82" y="94"/>
                  </a:lnTo>
                  <a:lnTo>
                    <a:pt x="82" y="82"/>
                  </a:lnTo>
                  <a:lnTo>
                    <a:pt x="94" y="82"/>
                  </a:lnTo>
                  <a:lnTo>
                    <a:pt x="82" y="70"/>
                  </a:lnTo>
                  <a:lnTo>
                    <a:pt x="82" y="59"/>
                  </a:lnTo>
                  <a:lnTo>
                    <a:pt x="82" y="47"/>
                  </a:lnTo>
                  <a:lnTo>
                    <a:pt x="94"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50" name="Freeform 18"/>
            <p:cNvSpPr>
              <a:spLocks/>
            </p:cNvSpPr>
            <p:nvPr/>
          </p:nvSpPr>
          <p:spPr bwMode="auto">
            <a:xfrm>
              <a:off x="967" y="3352"/>
              <a:ext cx="901" cy="199"/>
            </a:xfrm>
            <a:custGeom>
              <a:avLst/>
              <a:gdLst>
                <a:gd name="T0" fmla="*/ 94 w 901"/>
                <a:gd name="T1" fmla="*/ 24 h 199"/>
                <a:gd name="T2" fmla="*/ 105 w 901"/>
                <a:gd name="T3" fmla="*/ 12 h 199"/>
                <a:gd name="T4" fmla="*/ 152 w 901"/>
                <a:gd name="T5" fmla="*/ 0 h 199"/>
                <a:gd name="T6" fmla="*/ 257 w 901"/>
                <a:gd name="T7" fmla="*/ 0 h 199"/>
                <a:gd name="T8" fmla="*/ 374 w 901"/>
                <a:gd name="T9" fmla="*/ 0 h 199"/>
                <a:gd name="T10" fmla="*/ 480 w 901"/>
                <a:gd name="T11" fmla="*/ 0 h 199"/>
                <a:gd name="T12" fmla="*/ 573 w 901"/>
                <a:gd name="T13" fmla="*/ 12 h 199"/>
                <a:gd name="T14" fmla="*/ 655 w 901"/>
                <a:gd name="T15" fmla="*/ 24 h 199"/>
                <a:gd name="T16" fmla="*/ 749 w 901"/>
                <a:gd name="T17" fmla="*/ 24 h 199"/>
                <a:gd name="T18" fmla="*/ 819 w 901"/>
                <a:gd name="T19" fmla="*/ 35 h 199"/>
                <a:gd name="T20" fmla="*/ 866 w 901"/>
                <a:gd name="T21" fmla="*/ 59 h 199"/>
                <a:gd name="T22" fmla="*/ 889 w 901"/>
                <a:gd name="T23" fmla="*/ 82 h 199"/>
                <a:gd name="T24" fmla="*/ 901 w 901"/>
                <a:gd name="T25" fmla="*/ 106 h 199"/>
                <a:gd name="T26" fmla="*/ 889 w 901"/>
                <a:gd name="T27" fmla="*/ 129 h 199"/>
                <a:gd name="T28" fmla="*/ 866 w 901"/>
                <a:gd name="T29" fmla="*/ 152 h 199"/>
                <a:gd name="T30" fmla="*/ 842 w 901"/>
                <a:gd name="T31" fmla="*/ 164 h 199"/>
                <a:gd name="T32" fmla="*/ 807 w 901"/>
                <a:gd name="T33" fmla="*/ 176 h 199"/>
                <a:gd name="T34" fmla="*/ 749 w 901"/>
                <a:gd name="T35" fmla="*/ 176 h 199"/>
                <a:gd name="T36" fmla="*/ 655 w 901"/>
                <a:gd name="T37" fmla="*/ 187 h 199"/>
                <a:gd name="T38" fmla="*/ 562 w 901"/>
                <a:gd name="T39" fmla="*/ 187 h 199"/>
                <a:gd name="T40" fmla="*/ 480 w 901"/>
                <a:gd name="T41" fmla="*/ 187 h 199"/>
                <a:gd name="T42" fmla="*/ 410 w 901"/>
                <a:gd name="T43" fmla="*/ 176 h 199"/>
                <a:gd name="T44" fmla="*/ 363 w 901"/>
                <a:gd name="T45" fmla="*/ 176 h 199"/>
                <a:gd name="T46" fmla="*/ 339 w 901"/>
                <a:gd name="T47" fmla="*/ 187 h 199"/>
                <a:gd name="T48" fmla="*/ 304 w 901"/>
                <a:gd name="T49" fmla="*/ 199 h 199"/>
                <a:gd name="T50" fmla="*/ 269 w 901"/>
                <a:gd name="T51" fmla="*/ 199 h 199"/>
                <a:gd name="T52" fmla="*/ 211 w 901"/>
                <a:gd name="T53" fmla="*/ 199 h 199"/>
                <a:gd name="T54" fmla="*/ 164 w 901"/>
                <a:gd name="T55" fmla="*/ 187 h 199"/>
                <a:gd name="T56" fmla="*/ 117 w 901"/>
                <a:gd name="T57" fmla="*/ 187 h 199"/>
                <a:gd name="T58" fmla="*/ 94 w 901"/>
                <a:gd name="T59" fmla="*/ 176 h 199"/>
                <a:gd name="T60" fmla="*/ 59 w 901"/>
                <a:gd name="T61" fmla="*/ 164 h 199"/>
                <a:gd name="T62" fmla="*/ 35 w 901"/>
                <a:gd name="T63" fmla="*/ 164 h 199"/>
                <a:gd name="T64" fmla="*/ 12 w 901"/>
                <a:gd name="T65" fmla="*/ 152 h 199"/>
                <a:gd name="T66" fmla="*/ 0 w 901"/>
                <a:gd name="T67" fmla="*/ 141 h 199"/>
                <a:gd name="T68" fmla="*/ 23 w 901"/>
                <a:gd name="T69" fmla="*/ 117 h 199"/>
                <a:gd name="T70" fmla="*/ 59 w 901"/>
                <a:gd name="T71" fmla="*/ 106 h 199"/>
                <a:gd name="T72" fmla="*/ 82 w 901"/>
                <a:gd name="T73" fmla="*/ 94 h 199"/>
                <a:gd name="T74" fmla="*/ 94 w 901"/>
                <a:gd name="T75" fmla="*/ 82 h 199"/>
                <a:gd name="T76" fmla="*/ 82 w 901"/>
                <a:gd name="T77" fmla="*/ 59 h 199"/>
                <a:gd name="T78" fmla="*/ 94 w 901"/>
                <a:gd name="T79" fmla="*/ 35 h 1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 h="199">
                  <a:moveTo>
                    <a:pt x="94" y="35"/>
                  </a:moveTo>
                  <a:lnTo>
                    <a:pt x="94" y="24"/>
                  </a:lnTo>
                  <a:lnTo>
                    <a:pt x="94" y="12"/>
                  </a:lnTo>
                  <a:lnTo>
                    <a:pt x="105" y="12"/>
                  </a:lnTo>
                  <a:lnTo>
                    <a:pt x="117" y="12"/>
                  </a:lnTo>
                  <a:lnTo>
                    <a:pt x="152" y="0"/>
                  </a:lnTo>
                  <a:lnTo>
                    <a:pt x="199" y="0"/>
                  </a:lnTo>
                  <a:lnTo>
                    <a:pt x="257" y="0"/>
                  </a:lnTo>
                  <a:lnTo>
                    <a:pt x="316" y="0"/>
                  </a:lnTo>
                  <a:lnTo>
                    <a:pt x="374" y="0"/>
                  </a:lnTo>
                  <a:lnTo>
                    <a:pt x="421" y="0"/>
                  </a:lnTo>
                  <a:lnTo>
                    <a:pt x="480" y="0"/>
                  </a:lnTo>
                  <a:lnTo>
                    <a:pt x="527" y="12"/>
                  </a:lnTo>
                  <a:lnTo>
                    <a:pt x="573" y="12"/>
                  </a:lnTo>
                  <a:lnTo>
                    <a:pt x="620" y="12"/>
                  </a:lnTo>
                  <a:lnTo>
                    <a:pt x="655" y="24"/>
                  </a:lnTo>
                  <a:lnTo>
                    <a:pt x="702" y="24"/>
                  </a:lnTo>
                  <a:lnTo>
                    <a:pt x="749" y="24"/>
                  </a:lnTo>
                  <a:lnTo>
                    <a:pt x="784" y="35"/>
                  </a:lnTo>
                  <a:lnTo>
                    <a:pt x="819" y="35"/>
                  </a:lnTo>
                  <a:lnTo>
                    <a:pt x="842" y="47"/>
                  </a:lnTo>
                  <a:lnTo>
                    <a:pt x="866" y="59"/>
                  </a:lnTo>
                  <a:lnTo>
                    <a:pt x="878" y="70"/>
                  </a:lnTo>
                  <a:lnTo>
                    <a:pt x="889" y="82"/>
                  </a:lnTo>
                  <a:lnTo>
                    <a:pt x="901" y="94"/>
                  </a:lnTo>
                  <a:lnTo>
                    <a:pt x="901" y="106"/>
                  </a:lnTo>
                  <a:lnTo>
                    <a:pt x="901" y="117"/>
                  </a:lnTo>
                  <a:lnTo>
                    <a:pt x="889" y="129"/>
                  </a:lnTo>
                  <a:lnTo>
                    <a:pt x="878" y="141"/>
                  </a:lnTo>
                  <a:lnTo>
                    <a:pt x="866" y="152"/>
                  </a:lnTo>
                  <a:lnTo>
                    <a:pt x="854" y="152"/>
                  </a:lnTo>
                  <a:lnTo>
                    <a:pt x="842" y="164"/>
                  </a:lnTo>
                  <a:lnTo>
                    <a:pt x="819" y="164"/>
                  </a:lnTo>
                  <a:lnTo>
                    <a:pt x="807" y="176"/>
                  </a:lnTo>
                  <a:lnTo>
                    <a:pt x="784" y="176"/>
                  </a:lnTo>
                  <a:lnTo>
                    <a:pt x="749" y="176"/>
                  </a:lnTo>
                  <a:lnTo>
                    <a:pt x="702" y="187"/>
                  </a:lnTo>
                  <a:lnTo>
                    <a:pt x="655" y="187"/>
                  </a:lnTo>
                  <a:lnTo>
                    <a:pt x="608" y="187"/>
                  </a:lnTo>
                  <a:lnTo>
                    <a:pt x="562" y="187"/>
                  </a:lnTo>
                  <a:lnTo>
                    <a:pt x="515" y="187"/>
                  </a:lnTo>
                  <a:lnTo>
                    <a:pt x="480" y="187"/>
                  </a:lnTo>
                  <a:lnTo>
                    <a:pt x="445" y="176"/>
                  </a:lnTo>
                  <a:lnTo>
                    <a:pt x="410" y="176"/>
                  </a:lnTo>
                  <a:lnTo>
                    <a:pt x="386" y="176"/>
                  </a:lnTo>
                  <a:lnTo>
                    <a:pt x="363" y="176"/>
                  </a:lnTo>
                  <a:lnTo>
                    <a:pt x="351" y="176"/>
                  </a:lnTo>
                  <a:lnTo>
                    <a:pt x="339" y="187"/>
                  </a:lnTo>
                  <a:lnTo>
                    <a:pt x="328" y="187"/>
                  </a:lnTo>
                  <a:lnTo>
                    <a:pt x="304" y="199"/>
                  </a:lnTo>
                  <a:lnTo>
                    <a:pt x="281" y="199"/>
                  </a:lnTo>
                  <a:lnTo>
                    <a:pt x="269" y="199"/>
                  </a:lnTo>
                  <a:lnTo>
                    <a:pt x="234" y="199"/>
                  </a:lnTo>
                  <a:lnTo>
                    <a:pt x="211" y="199"/>
                  </a:lnTo>
                  <a:lnTo>
                    <a:pt x="187" y="187"/>
                  </a:lnTo>
                  <a:lnTo>
                    <a:pt x="164" y="187"/>
                  </a:lnTo>
                  <a:lnTo>
                    <a:pt x="140" y="187"/>
                  </a:lnTo>
                  <a:lnTo>
                    <a:pt x="117" y="187"/>
                  </a:lnTo>
                  <a:lnTo>
                    <a:pt x="105" y="176"/>
                  </a:lnTo>
                  <a:lnTo>
                    <a:pt x="94" y="176"/>
                  </a:lnTo>
                  <a:lnTo>
                    <a:pt x="70" y="176"/>
                  </a:lnTo>
                  <a:lnTo>
                    <a:pt x="59" y="164"/>
                  </a:lnTo>
                  <a:lnTo>
                    <a:pt x="47" y="164"/>
                  </a:lnTo>
                  <a:lnTo>
                    <a:pt x="35" y="164"/>
                  </a:lnTo>
                  <a:lnTo>
                    <a:pt x="23" y="152"/>
                  </a:lnTo>
                  <a:lnTo>
                    <a:pt x="12" y="152"/>
                  </a:lnTo>
                  <a:lnTo>
                    <a:pt x="12" y="141"/>
                  </a:lnTo>
                  <a:lnTo>
                    <a:pt x="0" y="141"/>
                  </a:lnTo>
                  <a:lnTo>
                    <a:pt x="12" y="129"/>
                  </a:lnTo>
                  <a:lnTo>
                    <a:pt x="23" y="117"/>
                  </a:lnTo>
                  <a:lnTo>
                    <a:pt x="35" y="117"/>
                  </a:lnTo>
                  <a:lnTo>
                    <a:pt x="59" y="106"/>
                  </a:lnTo>
                  <a:lnTo>
                    <a:pt x="70" y="94"/>
                  </a:lnTo>
                  <a:lnTo>
                    <a:pt x="82" y="94"/>
                  </a:lnTo>
                  <a:lnTo>
                    <a:pt x="82" y="82"/>
                  </a:lnTo>
                  <a:lnTo>
                    <a:pt x="94" y="82"/>
                  </a:lnTo>
                  <a:lnTo>
                    <a:pt x="82" y="70"/>
                  </a:lnTo>
                  <a:lnTo>
                    <a:pt x="82" y="59"/>
                  </a:lnTo>
                  <a:lnTo>
                    <a:pt x="82" y="47"/>
                  </a:lnTo>
                  <a:lnTo>
                    <a:pt x="94" y="35"/>
                  </a:lnTo>
                  <a:close/>
                </a:path>
              </a:pathLst>
            </a:custGeom>
            <a:solidFill>
              <a:srgbClr val="FFFFFF"/>
            </a:solidFill>
            <a:ln w="19050">
              <a:solidFill>
                <a:srgbClr val="000000"/>
              </a:solidFill>
              <a:prstDash val="solid"/>
              <a:round/>
              <a:headEnd/>
              <a:tailEnd/>
            </a:ln>
          </p:spPr>
          <p:txBody>
            <a:bodyPr/>
            <a:lstStyle/>
            <a:p>
              <a:endParaRPr lang="en-CA"/>
            </a:p>
          </p:txBody>
        </p:sp>
        <p:sp>
          <p:nvSpPr>
            <p:cNvPr id="21551" name="Freeform 19"/>
            <p:cNvSpPr>
              <a:spLocks/>
            </p:cNvSpPr>
            <p:nvPr/>
          </p:nvSpPr>
          <p:spPr bwMode="auto">
            <a:xfrm>
              <a:off x="938" y="3843"/>
              <a:ext cx="737" cy="198"/>
            </a:xfrm>
            <a:custGeom>
              <a:avLst/>
              <a:gdLst>
                <a:gd name="T0" fmla="*/ 71 w 737"/>
                <a:gd name="T1" fmla="*/ 23 h 198"/>
                <a:gd name="T2" fmla="*/ 94 w 737"/>
                <a:gd name="T3" fmla="*/ 11 h 198"/>
                <a:gd name="T4" fmla="*/ 164 w 737"/>
                <a:gd name="T5" fmla="*/ 0 h 198"/>
                <a:gd name="T6" fmla="*/ 258 w 737"/>
                <a:gd name="T7" fmla="*/ 0 h 198"/>
                <a:gd name="T8" fmla="*/ 351 w 737"/>
                <a:gd name="T9" fmla="*/ 0 h 198"/>
                <a:gd name="T10" fmla="*/ 433 w 737"/>
                <a:gd name="T11" fmla="*/ 11 h 198"/>
                <a:gd name="T12" fmla="*/ 503 w 737"/>
                <a:gd name="T13" fmla="*/ 11 h 198"/>
                <a:gd name="T14" fmla="*/ 574 w 737"/>
                <a:gd name="T15" fmla="*/ 23 h 198"/>
                <a:gd name="T16" fmla="*/ 632 w 737"/>
                <a:gd name="T17" fmla="*/ 35 h 198"/>
                <a:gd name="T18" fmla="*/ 679 w 737"/>
                <a:gd name="T19" fmla="*/ 46 h 198"/>
                <a:gd name="T20" fmla="*/ 714 w 737"/>
                <a:gd name="T21" fmla="*/ 70 h 198"/>
                <a:gd name="T22" fmla="*/ 737 w 737"/>
                <a:gd name="T23" fmla="*/ 93 h 198"/>
                <a:gd name="T24" fmla="*/ 737 w 737"/>
                <a:gd name="T25" fmla="*/ 116 h 198"/>
                <a:gd name="T26" fmla="*/ 714 w 737"/>
                <a:gd name="T27" fmla="*/ 140 h 198"/>
                <a:gd name="T28" fmla="*/ 691 w 737"/>
                <a:gd name="T29" fmla="*/ 151 h 198"/>
                <a:gd name="T30" fmla="*/ 667 w 737"/>
                <a:gd name="T31" fmla="*/ 163 h 198"/>
                <a:gd name="T32" fmla="*/ 632 w 737"/>
                <a:gd name="T33" fmla="*/ 175 h 198"/>
                <a:gd name="T34" fmla="*/ 574 w 737"/>
                <a:gd name="T35" fmla="*/ 186 h 198"/>
                <a:gd name="T36" fmla="*/ 492 w 737"/>
                <a:gd name="T37" fmla="*/ 186 h 198"/>
                <a:gd name="T38" fmla="*/ 422 w 737"/>
                <a:gd name="T39" fmla="*/ 186 h 198"/>
                <a:gd name="T40" fmla="*/ 363 w 737"/>
                <a:gd name="T41" fmla="*/ 175 h 198"/>
                <a:gd name="T42" fmla="*/ 316 w 737"/>
                <a:gd name="T43" fmla="*/ 175 h 198"/>
                <a:gd name="T44" fmla="*/ 281 w 737"/>
                <a:gd name="T45" fmla="*/ 175 h 198"/>
                <a:gd name="T46" fmla="*/ 258 w 737"/>
                <a:gd name="T47" fmla="*/ 186 h 198"/>
                <a:gd name="T48" fmla="*/ 234 w 737"/>
                <a:gd name="T49" fmla="*/ 198 h 198"/>
                <a:gd name="T50" fmla="*/ 199 w 737"/>
                <a:gd name="T51" fmla="*/ 198 h 198"/>
                <a:gd name="T52" fmla="*/ 152 w 737"/>
                <a:gd name="T53" fmla="*/ 186 h 198"/>
                <a:gd name="T54" fmla="*/ 117 w 737"/>
                <a:gd name="T55" fmla="*/ 186 h 198"/>
                <a:gd name="T56" fmla="*/ 82 w 737"/>
                <a:gd name="T57" fmla="*/ 175 h 198"/>
                <a:gd name="T58" fmla="*/ 59 w 737"/>
                <a:gd name="T59" fmla="*/ 175 h 198"/>
                <a:gd name="T60" fmla="*/ 47 w 737"/>
                <a:gd name="T61" fmla="*/ 163 h 198"/>
                <a:gd name="T62" fmla="*/ 24 w 737"/>
                <a:gd name="T63" fmla="*/ 163 h 198"/>
                <a:gd name="T64" fmla="*/ 12 w 737"/>
                <a:gd name="T65" fmla="*/ 151 h 198"/>
                <a:gd name="T66" fmla="*/ 0 w 737"/>
                <a:gd name="T67" fmla="*/ 140 h 198"/>
                <a:gd name="T68" fmla="*/ 12 w 737"/>
                <a:gd name="T69" fmla="*/ 128 h 198"/>
                <a:gd name="T70" fmla="*/ 35 w 737"/>
                <a:gd name="T71" fmla="*/ 116 h 198"/>
                <a:gd name="T72" fmla="*/ 59 w 737"/>
                <a:gd name="T73" fmla="*/ 93 h 198"/>
                <a:gd name="T74" fmla="*/ 71 w 737"/>
                <a:gd name="T75" fmla="*/ 81 h 198"/>
                <a:gd name="T76" fmla="*/ 71 w 737"/>
                <a:gd name="T77" fmla="*/ 58 h 198"/>
                <a:gd name="T78" fmla="*/ 71 w 737"/>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37" h="198">
                  <a:moveTo>
                    <a:pt x="71" y="35"/>
                  </a:moveTo>
                  <a:lnTo>
                    <a:pt x="71" y="23"/>
                  </a:lnTo>
                  <a:lnTo>
                    <a:pt x="82" y="11"/>
                  </a:lnTo>
                  <a:lnTo>
                    <a:pt x="94" y="11"/>
                  </a:lnTo>
                  <a:lnTo>
                    <a:pt x="129" y="0"/>
                  </a:lnTo>
                  <a:lnTo>
                    <a:pt x="164" y="0"/>
                  </a:lnTo>
                  <a:lnTo>
                    <a:pt x="211" y="0"/>
                  </a:lnTo>
                  <a:lnTo>
                    <a:pt x="258" y="0"/>
                  </a:lnTo>
                  <a:lnTo>
                    <a:pt x="305" y="0"/>
                  </a:lnTo>
                  <a:lnTo>
                    <a:pt x="351" y="0"/>
                  </a:lnTo>
                  <a:lnTo>
                    <a:pt x="386" y="0"/>
                  </a:lnTo>
                  <a:lnTo>
                    <a:pt x="433" y="11"/>
                  </a:lnTo>
                  <a:lnTo>
                    <a:pt x="468" y="11"/>
                  </a:lnTo>
                  <a:lnTo>
                    <a:pt x="503" y="11"/>
                  </a:lnTo>
                  <a:lnTo>
                    <a:pt x="539" y="23"/>
                  </a:lnTo>
                  <a:lnTo>
                    <a:pt x="574" y="23"/>
                  </a:lnTo>
                  <a:lnTo>
                    <a:pt x="609" y="23"/>
                  </a:lnTo>
                  <a:lnTo>
                    <a:pt x="632" y="35"/>
                  </a:lnTo>
                  <a:lnTo>
                    <a:pt x="667" y="35"/>
                  </a:lnTo>
                  <a:lnTo>
                    <a:pt x="679" y="46"/>
                  </a:lnTo>
                  <a:lnTo>
                    <a:pt x="702" y="58"/>
                  </a:lnTo>
                  <a:lnTo>
                    <a:pt x="714" y="70"/>
                  </a:lnTo>
                  <a:lnTo>
                    <a:pt x="726" y="81"/>
                  </a:lnTo>
                  <a:lnTo>
                    <a:pt x="737" y="93"/>
                  </a:lnTo>
                  <a:lnTo>
                    <a:pt x="737" y="105"/>
                  </a:lnTo>
                  <a:lnTo>
                    <a:pt x="737" y="116"/>
                  </a:lnTo>
                  <a:lnTo>
                    <a:pt x="726" y="128"/>
                  </a:lnTo>
                  <a:lnTo>
                    <a:pt x="714" y="140"/>
                  </a:lnTo>
                  <a:lnTo>
                    <a:pt x="702" y="151"/>
                  </a:lnTo>
                  <a:lnTo>
                    <a:pt x="691" y="151"/>
                  </a:lnTo>
                  <a:lnTo>
                    <a:pt x="679" y="163"/>
                  </a:lnTo>
                  <a:lnTo>
                    <a:pt x="667" y="163"/>
                  </a:lnTo>
                  <a:lnTo>
                    <a:pt x="656" y="175"/>
                  </a:lnTo>
                  <a:lnTo>
                    <a:pt x="632" y="175"/>
                  </a:lnTo>
                  <a:lnTo>
                    <a:pt x="609" y="175"/>
                  </a:lnTo>
                  <a:lnTo>
                    <a:pt x="574" y="186"/>
                  </a:lnTo>
                  <a:lnTo>
                    <a:pt x="539" y="186"/>
                  </a:lnTo>
                  <a:lnTo>
                    <a:pt x="492" y="186"/>
                  </a:lnTo>
                  <a:lnTo>
                    <a:pt x="457" y="186"/>
                  </a:lnTo>
                  <a:lnTo>
                    <a:pt x="422" y="186"/>
                  </a:lnTo>
                  <a:lnTo>
                    <a:pt x="386" y="186"/>
                  </a:lnTo>
                  <a:lnTo>
                    <a:pt x="363" y="175"/>
                  </a:lnTo>
                  <a:lnTo>
                    <a:pt x="340" y="175"/>
                  </a:lnTo>
                  <a:lnTo>
                    <a:pt x="316" y="175"/>
                  </a:lnTo>
                  <a:lnTo>
                    <a:pt x="293" y="175"/>
                  </a:lnTo>
                  <a:lnTo>
                    <a:pt x="281" y="175"/>
                  </a:lnTo>
                  <a:lnTo>
                    <a:pt x="269" y="186"/>
                  </a:lnTo>
                  <a:lnTo>
                    <a:pt x="258" y="186"/>
                  </a:lnTo>
                  <a:lnTo>
                    <a:pt x="246" y="198"/>
                  </a:lnTo>
                  <a:lnTo>
                    <a:pt x="234" y="198"/>
                  </a:lnTo>
                  <a:lnTo>
                    <a:pt x="211" y="198"/>
                  </a:lnTo>
                  <a:lnTo>
                    <a:pt x="199" y="198"/>
                  </a:lnTo>
                  <a:lnTo>
                    <a:pt x="176" y="198"/>
                  </a:lnTo>
                  <a:lnTo>
                    <a:pt x="152" y="186"/>
                  </a:lnTo>
                  <a:lnTo>
                    <a:pt x="129" y="186"/>
                  </a:lnTo>
                  <a:lnTo>
                    <a:pt x="117" y="186"/>
                  </a:lnTo>
                  <a:lnTo>
                    <a:pt x="94" y="186"/>
                  </a:lnTo>
                  <a:lnTo>
                    <a:pt x="82" y="175"/>
                  </a:lnTo>
                  <a:lnTo>
                    <a:pt x="71"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47" y="105"/>
                  </a:lnTo>
                  <a:lnTo>
                    <a:pt x="59" y="93"/>
                  </a:lnTo>
                  <a:lnTo>
                    <a:pt x="71" y="93"/>
                  </a:lnTo>
                  <a:lnTo>
                    <a:pt x="71" y="81"/>
                  </a:lnTo>
                  <a:lnTo>
                    <a:pt x="71" y="70"/>
                  </a:lnTo>
                  <a:lnTo>
                    <a:pt x="71" y="58"/>
                  </a:lnTo>
                  <a:lnTo>
                    <a:pt x="71" y="46"/>
                  </a:lnTo>
                  <a:lnTo>
                    <a:pt x="71"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52" name="Freeform 20"/>
            <p:cNvSpPr>
              <a:spLocks/>
            </p:cNvSpPr>
            <p:nvPr/>
          </p:nvSpPr>
          <p:spPr bwMode="auto">
            <a:xfrm>
              <a:off x="938" y="3843"/>
              <a:ext cx="737" cy="198"/>
            </a:xfrm>
            <a:custGeom>
              <a:avLst/>
              <a:gdLst>
                <a:gd name="T0" fmla="*/ 71 w 737"/>
                <a:gd name="T1" fmla="*/ 23 h 198"/>
                <a:gd name="T2" fmla="*/ 94 w 737"/>
                <a:gd name="T3" fmla="*/ 11 h 198"/>
                <a:gd name="T4" fmla="*/ 164 w 737"/>
                <a:gd name="T5" fmla="*/ 0 h 198"/>
                <a:gd name="T6" fmla="*/ 258 w 737"/>
                <a:gd name="T7" fmla="*/ 0 h 198"/>
                <a:gd name="T8" fmla="*/ 351 w 737"/>
                <a:gd name="T9" fmla="*/ 0 h 198"/>
                <a:gd name="T10" fmla="*/ 433 w 737"/>
                <a:gd name="T11" fmla="*/ 11 h 198"/>
                <a:gd name="T12" fmla="*/ 503 w 737"/>
                <a:gd name="T13" fmla="*/ 11 h 198"/>
                <a:gd name="T14" fmla="*/ 574 w 737"/>
                <a:gd name="T15" fmla="*/ 23 h 198"/>
                <a:gd name="T16" fmla="*/ 632 w 737"/>
                <a:gd name="T17" fmla="*/ 35 h 198"/>
                <a:gd name="T18" fmla="*/ 679 w 737"/>
                <a:gd name="T19" fmla="*/ 46 h 198"/>
                <a:gd name="T20" fmla="*/ 714 w 737"/>
                <a:gd name="T21" fmla="*/ 70 h 198"/>
                <a:gd name="T22" fmla="*/ 737 w 737"/>
                <a:gd name="T23" fmla="*/ 93 h 198"/>
                <a:gd name="T24" fmla="*/ 737 w 737"/>
                <a:gd name="T25" fmla="*/ 116 h 198"/>
                <a:gd name="T26" fmla="*/ 714 w 737"/>
                <a:gd name="T27" fmla="*/ 140 h 198"/>
                <a:gd name="T28" fmla="*/ 691 w 737"/>
                <a:gd name="T29" fmla="*/ 151 h 198"/>
                <a:gd name="T30" fmla="*/ 667 w 737"/>
                <a:gd name="T31" fmla="*/ 163 h 198"/>
                <a:gd name="T32" fmla="*/ 632 w 737"/>
                <a:gd name="T33" fmla="*/ 175 h 198"/>
                <a:gd name="T34" fmla="*/ 574 w 737"/>
                <a:gd name="T35" fmla="*/ 186 h 198"/>
                <a:gd name="T36" fmla="*/ 492 w 737"/>
                <a:gd name="T37" fmla="*/ 186 h 198"/>
                <a:gd name="T38" fmla="*/ 422 w 737"/>
                <a:gd name="T39" fmla="*/ 186 h 198"/>
                <a:gd name="T40" fmla="*/ 363 w 737"/>
                <a:gd name="T41" fmla="*/ 175 h 198"/>
                <a:gd name="T42" fmla="*/ 316 w 737"/>
                <a:gd name="T43" fmla="*/ 175 h 198"/>
                <a:gd name="T44" fmla="*/ 281 w 737"/>
                <a:gd name="T45" fmla="*/ 175 h 198"/>
                <a:gd name="T46" fmla="*/ 258 w 737"/>
                <a:gd name="T47" fmla="*/ 186 h 198"/>
                <a:gd name="T48" fmla="*/ 234 w 737"/>
                <a:gd name="T49" fmla="*/ 198 h 198"/>
                <a:gd name="T50" fmla="*/ 199 w 737"/>
                <a:gd name="T51" fmla="*/ 198 h 198"/>
                <a:gd name="T52" fmla="*/ 152 w 737"/>
                <a:gd name="T53" fmla="*/ 186 h 198"/>
                <a:gd name="T54" fmla="*/ 117 w 737"/>
                <a:gd name="T55" fmla="*/ 186 h 198"/>
                <a:gd name="T56" fmla="*/ 82 w 737"/>
                <a:gd name="T57" fmla="*/ 175 h 198"/>
                <a:gd name="T58" fmla="*/ 59 w 737"/>
                <a:gd name="T59" fmla="*/ 175 h 198"/>
                <a:gd name="T60" fmla="*/ 47 w 737"/>
                <a:gd name="T61" fmla="*/ 163 h 198"/>
                <a:gd name="T62" fmla="*/ 24 w 737"/>
                <a:gd name="T63" fmla="*/ 163 h 198"/>
                <a:gd name="T64" fmla="*/ 12 w 737"/>
                <a:gd name="T65" fmla="*/ 151 h 198"/>
                <a:gd name="T66" fmla="*/ 0 w 737"/>
                <a:gd name="T67" fmla="*/ 140 h 198"/>
                <a:gd name="T68" fmla="*/ 12 w 737"/>
                <a:gd name="T69" fmla="*/ 128 h 198"/>
                <a:gd name="T70" fmla="*/ 35 w 737"/>
                <a:gd name="T71" fmla="*/ 116 h 198"/>
                <a:gd name="T72" fmla="*/ 59 w 737"/>
                <a:gd name="T73" fmla="*/ 93 h 198"/>
                <a:gd name="T74" fmla="*/ 71 w 737"/>
                <a:gd name="T75" fmla="*/ 81 h 198"/>
                <a:gd name="T76" fmla="*/ 71 w 737"/>
                <a:gd name="T77" fmla="*/ 58 h 198"/>
                <a:gd name="T78" fmla="*/ 71 w 737"/>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37" h="198">
                  <a:moveTo>
                    <a:pt x="71" y="35"/>
                  </a:moveTo>
                  <a:lnTo>
                    <a:pt x="71" y="23"/>
                  </a:lnTo>
                  <a:lnTo>
                    <a:pt x="82" y="11"/>
                  </a:lnTo>
                  <a:lnTo>
                    <a:pt x="94" y="11"/>
                  </a:lnTo>
                  <a:lnTo>
                    <a:pt x="129" y="0"/>
                  </a:lnTo>
                  <a:lnTo>
                    <a:pt x="164" y="0"/>
                  </a:lnTo>
                  <a:lnTo>
                    <a:pt x="211" y="0"/>
                  </a:lnTo>
                  <a:lnTo>
                    <a:pt x="258" y="0"/>
                  </a:lnTo>
                  <a:lnTo>
                    <a:pt x="305" y="0"/>
                  </a:lnTo>
                  <a:lnTo>
                    <a:pt x="351" y="0"/>
                  </a:lnTo>
                  <a:lnTo>
                    <a:pt x="386" y="0"/>
                  </a:lnTo>
                  <a:lnTo>
                    <a:pt x="433" y="11"/>
                  </a:lnTo>
                  <a:lnTo>
                    <a:pt x="468" y="11"/>
                  </a:lnTo>
                  <a:lnTo>
                    <a:pt x="503" y="11"/>
                  </a:lnTo>
                  <a:lnTo>
                    <a:pt x="539" y="23"/>
                  </a:lnTo>
                  <a:lnTo>
                    <a:pt x="574" y="23"/>
                  </a:lnTo>
                  <a:lnTo>
                    <a:pt x="609" y="23"/>
                  </a:lnTo>
                  <a:lnTo>
                    <a:pt x="632" y="35"/>
                  </a:lnTo>
                  <a:lnTo>
                    <a:pt x="667" y="35"/>
                  </a:lnTo>
                  <a:lnTo>
                    <a:pt x="679" y="46"/>
                  </a:lnTo>
                  <a:lnTo>
                    <a:pt x="702" y="58"/>
                  </a:lnTo>
                  <a:lnTo>
                    <a:pt x="714" y="70"/>
                  </a:lnTo>
                  <a:lnTo>
                    <a:pt x="726" y="81"/>
                  </a:lnTo>
                  <a:lnTo>
                    <a:pt x="737" y="93"/>
                  </a:lnTo>
                  <a:lnTo>
                    <a:pt x="737" y="105"/>
                  </a:lnTo>
                  <a:lnTo>
                    <a:pt x="737" y="116"/>
                  </a:lnTo>
                  <a:lnTo>
                    <a:pt x="726" y="128"/>
                  </a:lnTo>
                  <a:lnTo>
                    <a:pt x="714" y="140"/>
                  </a:lnTo>
                  <a:lnTo>
                    <a:pt x="702" y="151"/>
                  </a:lnTo>
                  <a:lnTo>
                    <a:pt x="691" y="151"/>
                  </a:lnTo>
                  <a:lnTo>
                    <a:pt x="679" y="163"/>
                  </a:lnTo>
                  <a:lnTo>
                    <a:pt x="667" y="163"/>
                  </a:lnTo>
                  <a:lnTo>
                    <a:pt x="656" y="175"/>
                  </a:lnTo>
                  <a:lnTo>
                    <a:pt x="632" y="175"/>
                  </a:lnTo>
                  <a:lnTo>
                    <a:pt x="609" y="175"/>
                  </a:lnTo>
                  <a:lnTo>
                    <a:pt x="574" y="186"/>
                  </a:lnTo>
                  <a:lnTo>
                    <a:pt x="539" y="186"/>
                  </a:lnTo>
                  <a:lnTo>
                    <a:pt x="492" y="186"/>
                  </a:lnTo>
                  <a:lnTo>
                    <a:pt x="457" y="186"/>
                  </a:lnTo>
                  <a:lnTo>
                    <a:pt x="422" y="186"/>
                  </a:lnTo>
                  <a:lnTo>
                    <a:pt x="386" y="186"/>
                  </a:lnTo>
                  <a:lnTo>
                    <a:pt x="363" y="175"/>
                  </a:lnTo>
                  <a:lnTo>
                    <a:pt x="340" y="175"/>
                  </a:lnTo>
                  <a:lnTo>
                    <a:pt x="316" y="175"/>
                  </a:lnTo>
                  <a:lnTo>
                    <a:pt x="293" y="175"/>
                  </a:lnTo>
                  <a:lnTo>
                    <a:pt x="281" y="175"/>
                  </a:lnTo>
                  <a:lnTo>
                    <a:pt x="269" y="186"/>
                  </a:lnTo>
                  <a:lnTo>
                    <a:pt x="258" y="186"/>
                  </a:lnTo>
                  <a:lnTo>
                    <a:pt x="246" y="198"/>
                  </a:lnTo>
                  <a:lnTo>
                    <a:pt x="234" y="198"/>
                  </a:lnTo>
                  <a:lnTo>
                    <a:pt x="211" y="198"/>
                  </a:lnTo>
                  <a:lnTo>
                    <a:pt x="199" y="198"/>
                  </a:lnTo>
                  <a:lnTo>
                    <a:pt x="176" y="198"/>
                  </a:lnTo>
                  <a:lnTo>
                    <a:pt x="152" y="186"/>
                  </a:lnTo>
                  <a:lnTo>
                    <a:pt x="129" y="186"/>
                  </a:lnTo>
                  <a:lnTo>
                    <a:pt x="117" y="186"/>
                  </a:lnTo>
                  <a:lnTo>
                    <a:pt x="94" y="186"/>
                  </a:lnTo>
                  <a:lnTo>
                    <a:pt x="82" y="175"/>
                  </a:lnTo>
                  <a:lnTo>
                    <a:pt x="71"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47" y="105"/>
                  </a:lnTo>
                  <a:lnTo>
                    <a:pt x="59" y="93"/>
                  </a:lnTo>
                  <a:lnTo>
                    <a:pt x="71" y="93"/>
                  </a:lnTo>
                  <a:lnTo>
                    <a:pt x="71" y="81"/>
                  </a:lnTo>
                  <a:lnTo>
                    <a:pt x="71" y="70"/>
                  </a:lnTo>
                  <a:lnTo>
                    <a:pt x="71" y="58"/>
                  </a:lnTo>
                  <a:lnTo>
                    <a:pt x="71" y="46"/>
                  </a:lnTo>
                  <a:lnTo>
                    <a:pt x="71" y="35"/>
                  </a:lnTo>
                  <a:close/>
                </a:path>
              </a:pathLst>
            </a:custGeom>
            <a:solidFill>
              <a:srgbClr val="FFFFFF"/>
            </a:solidFill>
            <a:ln w="19050">
              <a:solidFill>
                <a:srgbClr val="000000"/>
              </a:solidFill>
              <a:prstDash val="solid"/>
              <a:round/>
              <a:headEnd/>
              <a:tailEnd/>
            </a:ln>
          </p:spPr>
          <p:txBody>
            <a:bodyPr/>
            <a:lstStyle/>
            <a:p>
              <a:endParaRPr lang="en-CA"/>
            </a:p>
          </p:txBody>
        </p:sp>
        <p:sp>
          <p:nvSpPr>
            <p:cNvPr id="21553" name="Rectangle 21"/>
            <p:cNvSpPr>
              <a:spLocks noChangeArrowheads="1"/>
            </p:cNvSpPr>
            <p:nvPr/>
          </p:nvSpPr>
          <p:spPr bwMode="auto">
            <a:xfrm>
              <a:off x="1097" y="3854"/>
              <a:ext cx="39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Payment</a:t>
              </a:r>
              <a:endParaRPr lang="en-CA" altLang="en-US" sz="1400">
                <a:solidFill>
                  <a:schemeClr val="tx1"/>
                </a:solidFill>
              </a:endParaRPr>
            </a:p>
          </p:txBody>
        </p:sp>
        <p:sp>
          <p:nvSpPr>
            <p:cNvPr id="21554" name="Freeform 22"/>
            <p:cNvSpPr>
              <a:spLocks/>
            </p:cNvSpPr>
            <p:nvPr/>
          </p:nvSpPr>
          <p:spPr bwMode="auto">
            <a:xfrm>
              <a:off x="903" y="3317"/>
              <a:ext cx="2048" cy="759"/>
            </a:xfrm>
            <a:custGeom>
              <a:avLst/>
              <a:gdLst>
                <a:gd name="T0" fmla="*/ 106 w 2048"/>
                <a:gd name="T1" fmla="*/ 12 h 759"/>
                <a:gd name="T2" fmla="*/ 82 w 2048"/>
                <a:gd name="T3" fmla="*/ 24 h 759"/>
                <a:gd name="T4" fmla="*/ 47 w 2048"/>
                <a:gd name="T5" fmla="*/ 47 h 759"/>
                <a:gd name="T6" fmla="*/ 24 w 2048"/>
                <a:gd name="T7" fmla="*/ 129 h 759"/>
                <a:gd name="T8" fmla="*/ 24 w 2048"/>
                <a:gd name="T9" fmla="*/ 211 h 759"/>
                <a:gd name="T10" fmla="*/ 59 w 2048"/>
                <a:gd name="T11" fmla="*/ 234 h 759"/>
                <a:gd name="T12" fmla="*/ 117 w 2048"/>
                <a:gd name="T13" fmla="*/ 257 h 759"/>
                <a:gd name="T14" fmla="*/ 164 w 2048"/>
                <a:gd name="T15" fmla="*/ 281 h 759"/>
                <a:gd name="T16" fmla="*/ 176 w 2048"/>
                <a:gd name="T17" fmla="*/ 351 h 759"/>
                <a:gd name="T18" fmla="*/ 129 w 2048"/>
                <a:gd name="T19" fmla="*/ 479 h 759"/>
                <a:gd name="T20" fmla="*/ 0 w 2048"/>
                <a:gd name="T21" fmla="*/ 642 h 759"/>
                <a:gd name="T22" fmla="*/ 94 w 2048"/>
                <a:gd name="T23" fmla="*/ 747 h 759"/>
                <a:gd name="T24" fmla="*/ 386 w 2048"/>
                <a:gd name="T25" fmla="*/ 759 h 759"/>
                <a:gd name="T26" fmla="*/ 632 w 2048"/>
                <a:gd name="T27" fmla="*/ 759 h 759"/>
                <a:gd name="T28" fmla="*/ 796 w 2048"/>
                <a:gd name="T29" fmla="*/ 712 h 759"/>
                <a:gd name="T30" fmla="*/ 819 w 2048"/>
                <a:gd name="T31" fmla="*/ 631 h 759"/>
                <a:gd name="T32" fmla="*/ 925 w 2048"/>
                <a:gd name="T33" fmla="*/ 584 h 759"/>
                <a:gd name="T34" fmla="*/ 1135 w 2048"/>
                <a:gd name="T35" fmla="*/ 596 h 759"/>
                <a:gd name="T36" fmla="*/ 1381 w 2048"/>
                <a:gd name="T37" fmla="*/ 584 h 759"/>
                <a:gd name="T38" fmla="*/ 1568 w 2048"/>
                <a:gd name="T39" fmla="*/ 584 h 759"/>
                <a:gd name="T40" fmla="*/ 1627 w 2048"/>
                <a:gd name="T41" fmla="*/ 584 h 759"/>
                <a:gd name="T42" fmla="*/ 1662 w 2048"/>
                <a:gd name="T43" fmla="*/ 584 h 759"/>
                <a:gd name="T44" fmla="*/ 1708 w 2048"/>
                <a:gd name="T45" fmla="*/ 584 h 759"/>
                <a:gd name="T46" fmla="*/ 1790 w 2048"/>
                <a:gd name="T47" fmla="*/ 584 h 759"/>
                <a:gd name="T48" fmla="*/ 1896 w 2048"/>
                <a:gd name="T49" fmla="*/ 561 h 759"/>
                <a:gd name="T50" fmla="*/ 2024 w 2048"/>
                <a:gd name="T51" fmla="*/ 502 h 759"/>
                <a:gd name="T52" fmla="*/ 2048 w 2048"/>
                <a:gd name="T53" fmla="*/ 444 h 759"/>
                <a:gd name="T54" fmla="*/ 1978 w 2048"/>
                <a:gd name="T55" fmla="*/ 397 h 759"/>
                <a:gd name="T56" fmla="*/ 1884 w 2048"/>
                <a:gd name="T57" fmla="*/ 351 h 759"/>
                <a:gd name="T58" fmla="*/ 1837 w 2048"/>
                <a:gd name="T59" fmla="*/ 316 h 759"/>
                <a:gd name="T60" fmla="*/ 1896 w 2048"/>
                <a:gd name="T61" fmla="*/ 292 h 759"/>
                <a:gd name="T62" fmla="*/ 1966 w 2048"/>
                <a:gd name="T63" fmla="*/ 234 h 759"/>
                <a:gd name="T64" fmla="*/ 1966 w 2048"/>
                <a:gd name="T65" fmla="*/ 129 h 759"/>
                <a:gd name="T66" fmla="*/ 1708 w 2048"/>
                <a:gd name="T67" fmla="*/ 82 h 759"/>
                <a:gd name="T68" fmla="*/ 1381 w 2048"/>
                <a:gd name="T69" fmla="*/ 70 h 759"/>
                <a:gd name="T70" fmla="*/ 1205 w 2048"/>
                <a:gd name="T71" fmla="*/ 59 h 759"/>
                <a:gd name="T72" fmla="*/ 1053 w 2048"/>
                <a:gd name="T73" fmla="*/ 59 h 759"/>
                <a:gd name="T74" fmla="*/ 889 w 2048"/>
                <a:gd name="T75" fmla="*/ 47 h 759"/>
                <a:gd name="T76" fmla="*/ 714 w 2048"/>
                <a:gd name="T77" fmla="*/ 24 h 759"/>
                <a:gd name="T78" fmla="*/ 527 w 2048"/>
                <a:gd name="T79" fmla="*/ 12 h 759"/>
                <a:gd name="T80" fmla="*/ 386 w 2048"/>
                <a:gd name="T81" fmla="*/ 12 h 759"/>
                <a:gd name="T82" fmla="*/ 281 w 2048"/>
                <a:gd name="T83" fmla="*/ 12 h 759"/>
                <a:gd name="T84" fmla="*/ 199 w 2048"/>
                <a:gd name="T85" fmla="*/ 0 h 759"/>
                <a:gd name="T86" fmla="*/ 141 w 2048"/>
                <a:gd name="T87" fmla="*/ 12 h 75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048" h="759">
                  <a:moveTo>
                    <a:pt x="141" y="12"/>
                  </a:moveTo>
                  <a:lnTo>
                    <a:pt x="117" y="12"/>
                  </a:lnTo>
                  <a:lnTo>
                    <a:pt x="106" y="12"/>
                  </a:lnTo>
                  <a:lnTo>
                    <a:pt x="94" y="12"/>
                  </a:lnTo>
                  <a:lnTo>
                    <a:pt x="94" y="24"/>
                  </a:lnTo>
                  <a:lnTo>
                    <a:pt x="82" y="24"/>
                  </a:lnTo>
                  <a:lnTo>
                    <a:pt x="70" y="35"/>
                  </a:lnTo>
                  <a:lnTo>
                    <a:pt x="59" y="35"/>
                  </a:lnTo>
                  <a:lnTo>
                    <a:pt x="47" y="47"/>
                  </a:lnTo>
                  <a:lnTo>
                    <a:pt x="47" y="70"/>
                  </a:lnTo>
                  <a:lnTo>
                    <a:pt x="35" y="94"/>
                  </a:lnTo>
                  <a:lnTo>
                    <a:pt x="24" y="129"/>
                  </a:lnTo>
                  <a:lnTo>
                    <a:pt x="24" y="164"/>
                  </a:lnTo>
                  <a:lnTo>
                    <a:pt x="24" y="187"/>
                  </a:lnTo>
                  <a:lnTo>
                    <a:pt x="24" y="211"/>
                  </a:lnTo>
                  <a:lnTo>
                    <a:pt x="35" y="222"/>
                  </a:lnTo>
                  <a:lnTo>
                    <a:pt x="47" y="234"/>
                  </a:lnTo>
                  <a:lnTo>
                    <a:pt x="59" y="234"/>
                  </a:lnTo>
                  <a:lnTo>
                    <a:pt x="82" y="246"/>
                  </a:lnTo>
                  <a:lnTo>
                    <a:pt x="94" y="246"/>
                  </a:lnTo>
                  <a:lnTo>
                    <a:pt x="117" y="257"/>
                  </a:lnTo>
                  <a:lnTo>
                    <a:pt x="141" y="257"/>
                  </a:lnTo>
                  <a:lnTo>
                    <a:pt x="152" y="269"/>
                  </a:lnTo>
                  <a:lnTo>
                    <a:pt x="164" y="281"/>
                  </a:lnTo>
                  <a:lnTo>
                    <a:pt x="176" y="292"/>
                  </a:lnTo>
                  <a:lnTo>
                    <a:pt x="176" y="316"/>
                  </a:lnTo>
                  <a:lnTo>
                    <a:pt x="176" y="351"/>
                  </a:lnTo>
                  <a:lnTo>
                    <a:pt x="176" y="386"/>
                  </a:lnTo>
                  <a:lnTo>
                    <a:pt x="152" y="432"/>
                  </a:lnTo>
                  <a:lnTo>
                    <a:pt x="129" y="479"/>
                  </a:lnTo>
                  <a:lnTo>
                    <a:pt x="94" y="526"/>
                  </a:lnTo>
                  <a:lnTo>
                    <a:pt x="47" y="584"/>
                  </a:lnTo>
                  <a:lnTo>
                    <a:pt x="0" y="642"/>
                  </a:lnTo>
                  <a:lnTo>
                    <a:pt x="0" y="689"/>
                  </a:lnTo>
                  <a:lnTo>
                    <a:pt x="24" y="724"/>
                  </a:lnTo>
                  <a:lnTo>
                    <a:pt x="94" y="747"/>
                  </a:lnTo>
                  <a:lnTo>
                    <a:pt x="187" y="759"/>
                  </a:lnTo>
                  <a:lnTo>
                    <a:pt x="281" y="759"/>
                  </a:lnTo>
                  <a:lnTo>
                    <a:pt x="386" y="759"/>
                  </a:lnTo>
                  <a:lnTo>
                    <a:pt x="480" y="759"/>
                  </a:lnTo>
                  <a:lnTo>
                    <a:pt x="562" y="759"/>
                  </a:lnTo>
                  <a:lnTo>
                    <a:pt x="632" y="759"/>
                  </a:lnTo>
                  <a:lnTo>
                    <a:pt x="702" y="747"/>
                  </a:lnTo>
                  <a:lnTo>
                    <a:pt x="761" y="736"/>
                  </a:lnTo>
                  <a:lnTo>
                    <a:pt x="796" y="712"/>
                  </a:lnTo>
                  <a:lnTo>
                    <a:pt x="808" y="689"/>
                  </a:lnTo>
                  <a:lnTo>
                    <a:pt x="819" y="654"/>
                  </a:lnTo>
                  <a:lnTo>
                    <a:pt x="819" y="631"/>
                  </a:lnTo>
                  <a:lnTo>
                    <a:pt x="843" y="607"/>
                  </a:lnTo>
                  <a:lnTo>
                    <a:pt x="878" y="596"/>
                  </a:lnTo>
                  <a:lnTo>
                    <a:pt x="925" y="584"/>
                  </a:lnTo>
                  <a:lnTo>
                    <a:pt x="995" y="584"/>
                  </a:lnTo>
                  <a:lnTo>
                    <a:pt x="1065" y="596"/>
                  </a:lnTo>
                  <a:lnTo>
                    <a:pt x="1135" y="596"/>
                  </a:lnTo>
                  <a:lnTo>
                    <a:pt x="1217" y="596"/>
                  </a:lnTo>
                  <a:lnTo>
                    <a:pt x="1287" y="596"/>
                  </a:lnTo>
                  <a:lnTo>
                    <a:pt x="1381" y="584"/>
                  </a:lnTo>
                  <a:lnTo>
                    <a:pt x="1451" y="584"/>
                  </a:lnTo>
                  <a:lnTo>
                    <a:pt x="1510" y="584"/>
                  </a:lnTo>
                  <a:lnTo>
                    <a:pt x="1568" y="584"/>
                  </a:lnTo>
                  <a:lnTo>
                    <a:pt x="1591" y="584"/>
                  </a:lnTo>
                  <a:lnTo>
                    <a:pt x="1615" y="584"/>
                  </a:lnTo>
                  <a:lnTo>
                    <a:pt x="1627" y="584"/>
                  </a:lnTo>
                  <a:lnTo>
                    <a:pt x="1638" y="584"/>
                  </a:lnTo>
                  <a:lnTo>
                    <a:pt x="1650" y="584"/>
                  </a:lnTo>
                  <a:lnTo>
                    <a:pt x="1662" y="584"/>
                  </a:lnTo>
                  <a:lnTo>
                    <a:pt x="1673" y="584"/>
                  </a:lnTo>
                  <a:lnTo>
                    <a:pt x="1685" y="584"/>
                  </a:lnTo>
                  <a:lnTo>
                    <a:pt x="1708" y="584"/>
                  </a:lnTo>
                  <a:lnTo>
                    <a:pt x="1732" y="584"/>
                  </a:lnTo>
                  <a:lnTo>
                    <a:pt x="1755" y="584"/>
                  </a:lnTo>
                  <a:lnTo>
                    <a:pt x="1790" y="584"/>
                  </a:lnTo>
                  <a:lnTo>
                    <a:pt x="1825" y="584"/>
                  </a:lnTo>
                  <a:lnTo>
                    <a:pt x="1861" y="572"/>
                  </a:lnTo>
                  <a:lnTo>
                    <a:pt x="1896" y="561"/>
                  </a:lnTo>
                  <a:lnTo>
                    <a:pt x="1942" y="549"/>
                  </a:lnTo>
                  <a:lnTo>
                    <a:pt x="1978" y="526"/>
                  </a:lnTo>
                  <a:lnTo>
                    <a:pt x="2024" y="502"/>
                  </a:lnTo>
                  <a:lnTo>
                    <a:pt x="2048" y="479"/>
                  </a:lnTo>
                  <a:lnTo>
                    <a:pt x="2048" y="456"/>
                  </a:lnTo>
                  <a:lnTo>
                    <a:pt x="2048" y="444"/>
                  </a:lnTo>
                  <a:lnTo>
                    <a:pt x="2036" y="421"/>
                  </a:lnTo>
                  <a:lnTo>
                    <a:pt x="2013" y="409"/>
                  </a:lnTo>
                  <a:lnTo>
                    <a:pt x="1978" y="397"/>
                  </a:lnTo>
                  <a:lnTo>
                    <a:pt x="1954" y="374"/>
                  </a:lnTo>
                  <a:lnTo>
                    <a:pt x="1919" y="362"/>
                  </a:lnTo>
                  <a:lnTo>
                    <a:pt x="1884" y="351"/>
                  </a:lnTo>
                  <a:lnTo>
                    <a:pt x="1849" y="339"/>
                  </a:lnTo>
                  <a:lnTo>
                    <a:pt x="1837" y="327"/>
                  </a:lnTo>
                  <a:lnTo>
                    <a:pt x="1837" y="316"/>
                  </a:lnTo>
                  <a:lnTo>
                    <a:pt x="1849" y="304"/>
                  </a:lnTo>
                  <a:lnTo>
                    <a:pt x="1872" y="304"/>
                  </a:lnTo>
                  <a:lnTo>
                    <a:pt x="1896" y="292"/>
                  </a:lnTo>
                  <a:lnTo>
                    <a:pt x="1919" y="281"/>
                  </a:lnTo>
                  <a:lnTo>
                    <a:pt x="1942" y="257"/>
                  </a:lnTo>
                  <a:lnTo>
                    <a:pt x="1966" y="234"/>
                  </a:lnTo>
                  <a:lnTo>
                    <a:pt x="1989" y="199"/>
                  </a:lnTo>
                  <a:lnTo>
                    <a:pt x="1989" y="164"/>
                  </a:lnTo>
                  <a:lnTo>
                    <a:pt x="1966" y="129"/>
                  </a:lnTo>
                  <a:lnTo>
                    <a:pt x="1907" y="105"/>
                  </a:lnTo>
                  <a:lnTo>
                    <a:pt x="1814" y="94"/>
                  </a:lnTo>
                  <a:lnTo>
                    <a:pt x="1708" y="82"/>
                  </a:lnTo>
                  <a:lnTo>
                    <a:pt x="1580" y="82"/>
                  </a:lnTo>
                  <a:lnTo>
                    <a:pt x="1474" y="82"/>
                  </a:lnTo>
                  <a:lnTo>
                    <a:pt x="1381" y="70"/>
                  </a:lnTo>
                  <a:lnTo>
                    <a:pt x="1311" y="70"/>
                  </a:lnTo>
                  <a:lnTo>
                    <a:pt x="1252" y="70"/>
                  </a:lnTo>
                  <a:lnTo>
                    <a:pt x="1205" y="59"/>
                  </a:lnTo>
                  <a:lnTo>
                    <a:pt x="1159" y="59"/>
                  </a:lnTo>
                  <a:lnTo>
                    <a:pt x="1100" y="59"/>
                  </a:lnTo>
                  <a:lnTo>
                    <a:pt x="1053" y="59"/>
                  </a:lnTo>
                  <a:lnTo>
                    <a:pt x="1006" y="47"/>
                  </a:lnTo>
                  <a:lnTo>
                    <a:pt x="948" y="47"/>
                  </a:lnTo>
                  <a:lnTo>
                    <a:pt x="889" y="47"/>
                  </a:lnTo>
                  <a:lnTo>
                    <a:pt x="831" y="35"/>
                  </a:lnTo>
                  <a:lnTo>
                    <a:pt x="772" y="35"/>
                  </a:lnTo>
                  <a:lnTo>
                    <a:pt x="714" y="24"/>
                  </a:lnTo>
                  <a:lnTo>
                    <a:pt x="644" y="24"/>
                  </a:lnTo>
                  <a:lnTo>
                    <a:pt x="585" y="12"/>
                  </a:lnTo>
                  <a:lnTo>
                    <a:pt x="527" y="12"/>
                  </a:lnTo>
                  <a:lnTo>
                    <a:pt x="480" y="12"/>
                  </a:lnTo>
                  <a:lnTo>
                    <a:pt x="433" y="12"/>
                  </a:lnTo>
                  <a:lnTo>
                    <a:pt x="386" y="12"/>
                  </a:lnTo>
                  <a:lnTo>
                    <a:pt x="351" y="12"/>
                  </a:lnTo>
                  <a:lnTo>
                    <a:pt x="316" y="12"/>
                  </a:lnTo>
                  <a:lnTo>
                    <a:pt x="281" y="12"/>
                  </a:lnTo>
                  <a:lnTo>
                    <a:pt x="258" y="12"/>
                  </a:lnTo>
                  <a:lnTo>
                    <a:pt x="223" y="0"/>
                  </a:lnTo>
                  <a:lnTo>
                    <a:pt x="199" y="0"/>
                  </a:lnTo>
                  <a:lnTo>
                    <a:pt x="176" y="12"/>
                  </a:lnTo>
                  <a:lnTo>
                    <a:pt x="164" y="12"/>
                  </a:lnTo>
                  <a:lnTo>
                    <a:pt x="141" y="12"/>
                  </a:lnTo>
                  <a:close/>
                </a:path>
              </a:pathLst>
            </a:custGeom>
            <a:noFill/>
            <a:ln w="365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555" name="Rectangle 23"/>
            <p:cNvSpPr>
              <a:spLocks noChangeArrowheads="1"/>
            </p:cNvSpPr>
            <p:nvPr/>
          </p:nvSpPr>
          <p:spPr bwMode="auto">
            <a:xfrm>
              <a:off x="1082" y="3379"/>
              <a:ext cx="72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Course Browser</a:t>
              </a:r>
              <a:endParaRPr lang="en-CA" altLang="en-US" sz="1400">
                <a:solidFill>
                  <a:schemeClr val="tx1"/>
                </a:solidFill>
              </a:endParaRPr>
            </a:p>
          </p:txBody>
        </p:sp>
        <p:sp>
          <p:nvSpPr>
            <p:cNvPr id="21556" name="Rectangle 24"/>
            <p:cNvSpPr>
              <a:spLocks noChangeArrowheads="1"/>
            </p:cNvSpPr>
            <p:nvPr/>
          </p:nvSpPr>
          <p:spPr bwMode="auto">
            <a:xfrm>
              <a:off x="1237" y="3621"/>
              <a:ext cx="54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Registration</a:t>
              </a:r>
              <a:endParaRPr lang="en-CA" altLang="en-US" sz="1400">
                <a:solidFill>
                  <a:schemeClr val="tx1"/>
                </a:solidFill>
              </a:endParaRPr>
            </a:p>
          </p:txBody>
        </p:sp>
      </p:grpSp>
      <p:grpSp>
        <p:nvGrpSpPr>
          <p:cNvPr id="1220678" name="Group 70"/>
          <p:cNvGrpSpPr>
            <a:grpSpLocks/>
          </p:cNvGrpSpPr>
          <p:nvPr/>
        </p:nvGrpSpPr>
        <p:grpSpPr bwMode="auto">
          <a:xfrm>
            <a:off x="5167313" y="4627563"/>
            <a:ext cx="1806575" cy="1393825"/>
            <a:chOff x="3255" y="2915"/>
            <a:chExt cx="1138" cy="878"/>
          </a:xfrm>
        </p:grpSpPr>
        <p:sp>
          <p:nvSpPr>
            <p:cNvPr id="21528" name="Rectangle 26"/>
            <p:cNvSpPr>
              <a:spLocks noChangeArrowheads="1"/>
            </p:cNvSpPr>
            <p:nvPr/>
          </p:nvSpPr>
          <p:spPr bwMode="auto">
            <a:xfrm>
              <a:off x="3489" y="2915"/>
              <a:ext cx="9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800">
                  <a:solidFill>
                    <a:srgbClr val="000000"/>
                  </a:solidFill>
                  <a:latin typeface="Times New Roman" pitchFamily="18" charset="0"/>
                </a:rPr>
                <a:t>Reduced scope </a:t>
              </a:r>
              <a:endParaRPr lang="en-CA" altLang="en-US" sz="1800">
                <a:solidFill>
                  <a:schemeClr val="tx1"/>
                </a:solidFill>
              </a:endParaRPr>
            </a:p>
          </p:txBody>
        </p:sp>
        <p:sp>
          <p:nvSpPr>
            <p:cNvPr id="21529" name="Freeform 28"/>
            <p:cNvSpPr>
              <a:spLocks/>
            </p:cNvSpPr>
            <p:nvPr/>
          </p:nvSpPr>
          <p:spPr bwMode="auto">
            <a:xfrm>
              <a:off x="3735" y="3092"/>
              <a:ext cx="105" cy="140"/>
            </a:xfrm>
            <a:custGeom>
              <a:avLst/>
              <a:gdLst>
                <a:gd name="T0" fmla="*/ 147677 w 9"/>
                <a:gd name="T1" fmla="*/ 0 h 12"/>
                <a:gd name="T2" fmla="*/ 0 w 9"/>
                <a:gd name="T3" fmla="*/ 55533 h 12"/>
                <a:gd name="T4" fmla="*/ 166740 w 9"/>
                <a:gd name="T5" fmla="*/ 222273 h 12"/>
                <a:gd name="T6" fmla="*/ 147677 w 9"/>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2">
                  <a:moveTo>
                    <a:pt x="8" y="0"/>
                  </a:moveTo>
                  <a:cubicBezTo>
                    <a:pt x="5" y="0"/>
                    <a:pt x="2" y="1"/>
                    <a:pt x="0" y="3"/>
                  </a:cubicBezTo>
                  <a:lnTo>
                    <a:pt x="9" y="12"/>
                  </a:lnTo>
                  <a:lnTo>
                    <a:pt x="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30" name="Line 29"/>
            <p:cNvSpPr>
              <a:spLocks noChangeShapeType="1"/>
            </p:cNvSpPr>
            <p:nvPr/>
          </p:nvSpPr>
          <p:spPr bwMode="auto">
            <a:xfrm>
              <a:off x="3769" y="3072"/>
              <a:ext cx="54" cy="16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31" name="Freeform 30"/>
            <p:cNvSpPr>
              <a:spLocks/>
            </p:cNvSpPr>
            <p:nvPr/>
          </p:nvSpPr>
          <p:spPr bwMode="auto">
            <a:xfrm>
              <a:off x="3477" y="3559"/>
              <a:ext cx="679" cy="199"/>
            </a:xfrm>
            <a:custGeom>
              <a:avLst/>
              <a:gdLst>
                <a:gd name="T0" fmla="*/ 70 w 679"/>
                <a:gd name="T1" fmla="*/ 24 h 199"/>
                <a:gd name="T2" fmla="*/ 82 w 679"/>
                <a:gd name="T3" fmla="*/ 12 h 199"/>
                <a:gd name="T4" fmla="*/ 117 w 679"/>
                <a:gd name="T5" fmla="*/ 0 h 199"/>
                <a:gd name="T6" fmla="*/ 187 w 679"/>
                <a:gd name="T7" fmla="*/ 0 h 199"/>
                <a:gd name="T8" fmla="*/ 281 w 679"/>
                <a:gd name="T9" fmla="*/ 0 h 199"/>
                <a:gd name="T10" fmla="*/ 363 w 679"/>
                <a:gd name="T11" fmla="*/ 0 h 199"/>
                <a:gd name="T12" fmla="*/ 433 w 679"/>
                <a:gd name="T13" fmla="*/ 12 h 199"/>
                <a:gd name="T14" fmla="*/ 492 w 679"/>
                <a:gd name="T15" fmla="*/ 24 h 199"/>
                <a:gd name="T16" fmla="*/ 562 w 679"/>
                <a:gd name="T17" fmla="*/ 24 h 199"/>
                <a:gd name="T18" fmla="*/ 609 w 679"/>
                <a:gd name="T19" fmla="*/ 35 h 199"/>
                <a:gd name="T20" fmla="*/ 644 w 679"/>
                <a:gd name="T21" fmla="*/ 59 h 199"/>
                <a:gd name="T22" fmla="*/ 667 w 679"/>
                <a:gd name="T23" fmla="*/ 82 h 199"/>
                <a:gd name="T24" fmla="*/ 679 w 679"/>
                <a:gd name="T25" fmla="*/ 105 h 199"/>
                <a:gd name="T26" fmla="*/ 667 w 679"/>
                <a:gd name="T27" fmla="*/ 129 h 199"/>
                <a:gd name="T28" fmla="*/ 644 w 679"/>
                <a:gd name="T29" fmla="*/ 152 h 199"/>
                <a:gd name="T30" fmla="*/ 620 w 679"/>
                <a:gd name="T31" fmla="*/ 164 h 199"/>
                <a:gd name="T32" fmla="*/ 585 w 679"/>
                <a:gd name="T33" fmla="*/ 175 h 199"/>
                <a:gd name="T34" fmla="*/ 527 w 679"/>
                <a:gd name="T35" fmla="*/ 187 h 199"/>
                <a:gd name="T36" fmla="*/ 456 w 679"/>
                <a:gd name="T37" fmla="*/ 187 h 199"/>
                <a:gd name="T38" fmla="*/ 386 w 679"/>
                <a:gd name="T39" fmla="*/ 187 h 199"/>
                <a:gd name="T40" fmla="*/ 339 w 679"/>
                <a:gd name="T41" fmla="*/ 175 h 199"/>
                <a:gd name="T42" fmla="*/ 293 w 679"/>
                <a:gd name="T43" fmla="*/ 175 h 199"/>
                <a:gd name="T44" fmla="*/ 258 w 679"/>
                <a:gd name="T45" fmla="*/ 175 h 199"/>
                <a:gd name="T46" fmla="*/ 234 w 679"/>
                <a:gd name="T47" fmla="*/ 199 h 199"/>
                <a:gd name="T48" fmla="*/ 199 w 679"/>
                <a:gd name="T49" fmla="*/ 199 h 199"/>
                <a:gd name="T50" fmla="*/ 152 w 679"/>
                <a:gd name="T51" fmla="*/ 199 h 199"/>
                <a:gd name="T52" fmla="*/ 117 w 679"/>
                <a:gd name="T53" fmla="*/ 187 h 199"/>
                <a:gd name="T54" fmla="*/ 94 w 679"/>
                <a:gd name="T55" fmla="*/ 187 h 199"/>
                <a:gd name="T56" fmla="*/ 70 w 679"/>
                <a:gd name="T57" fmla="*/ 175 h 199"/>
                <a:gd name="T58" fmla="*/ 47 w 679"/>
                <a:gd name="T59" fmla="*/ 175 h 199"/>
                <a:gd name="T60" fmla="*/ 35 w 679"/>
                <a:gd name="T61" fmla="*/ 164 h 199"/>
                <a:gd name="T62" fmla="*/ 24 w 679"/>
                <a:gd name="T63" fmla="*/ 152 h 199"/>
                <a:gd name="T64" fmla="*/ 12 w 679"/>
                <a:gd name="T65" fmla="*/ 140 h 199"/>
                <a:gd name="T66" fmla="*/ 0 w 679"/>
                <a:gd name="T67" fmla="*/ 129 h 199"/>
                <a:gd name="T68" fmla="*/ 24 w 679"/>
                <a:gd name="T69" fmla="*/ 117 h 199"/>
                <a:gd name="T70" fmla="*/ 35 w 679"/>
                <a:gd name="T71" fmla="*/ 105 h 199"/>
                <a:gd name="T72" fmla="*/ 59 w 679"/>
                <a:gd name="T73" fmla="*/ 94 h 199"/>
                <a:gd name="T74" fmla="*/ 70 w 679"/>
                <a:gd name="T75" fmla="*/ 70 h 199"/>
                <a:gd name="T76" fmla="*/ 59 w 679"/>
                <a:gd name="T77" fmla="*/ 59 h 199"/>
                <a:gd name="T78" fmla="*/ 70 w 679"/>
                <a:gd name="T79" fmla="*/ 35 h 1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79" h="199">
                  <a:moveTo>
                    <a:pt x="70" y="35"/>
                  </a:moveTo>
                  <a:lnTo>
                    <a:pt x="70" y="24"/>
                  </a:lnTo>
                  <a:lnTo>
                    <a:pt x="70" y="12"/>
                  </a:lnTo>
                  <a:lnTo>
                    <a:pt x="82" y="12"/>
                  </a:lnTo>
                  <a:lnTo>
                    <a:pt x="94" y="12"/>
                  </a:lnTo>
                  <a:lnTo>
                    <a:pt x="117" y="0"/>
                  </a:lnTo>
                  <a:lnTo>
                    <a:pt x="152" y="0"/>
                  </a:lnTo>
                  <a:lnTo>
                    <a:pt x="187" y="0"/>
                  </a:lnTo>
                  <a:lnTo>
                    <a:pt x="234" y="0"/>
                  </a:lnTo>
                  <a:lnTo>
                    <a:pt x="281" y="0"/>
                  </a:lnTo>
                  <a:lnTo>
                    <a:pt x="316" y="0"/>
                  </a:lnTo>
                  <a:lnTo>
                    <a:pt x="363" y="0"/>
                  </a:lnTo>
                  <a:lnTo>
                    <a:pt x="398" y="12"/>
                  </a:lnTo>
                  <a:lnTo>
                    <a:pt x="433" y="12"/>
                  </a:lnTo>
                  <a:lnTo>
                    <a:pt x="468" y="12"/>
                  </a:lnTo>
                  <a:lnTo>
                    <a:pt x="492" y="24"/>
                  </a:lnTo>
                  <a:lnTo>
                    <a:pt x="527" y="24"/>
                  </a:lnTo>
                  <a:lnTo>
                    <a:pt x="562" y="24"/>
                  </a:lnTo>
                  <a:lnTo>
                    <a:pt x="585" y="35"/>
                  </a:lnTo>
                  <a:lnTo>
                    <a:pt x="609" y="35"/>
                  </a:lnTo>
                  <a:lnTo>
                    <a:pt x="632" y="47"/>
                  </a:lnTo>
                  <a:lnTo>
                    <a:pt x="644" y="59"/>
                  </a:lnTo>
                  <a:lnTo>
                    <a:pt x="655" y="70"/>
                  </a:lnTo>
                  <a:lnTo>
                    <a:pt x="667" y="82"/>
                  </a:lnTo>
                  <a:lnTo>
                    <a:pt x="679" y="94"/>
                  </a:lnTo>
                  <a:lnTo>
                    <a:pt x="679" y="105"/>
                  </a:lnTo>
                  <a:lnTo>
                    <a:pt x="679" y="117"/>
                  </a:lnTo>
                  <a:lnTo>
                    <a:pt x="667" y="129"/>
                  </a:lnTo>
                  <a:lnTo>
                    <a:pt x="655" y="140"/>
                  </a:lnTo>
                  <a:lnTo>
                    <a:pt x="644" y="152"/>
                  </a:lnTo>
                  <a:lnTo>
                    <a:pt x="632" y="164"/>
                  </a:lnTo>
                  <a:lnTo>
                    <a:pt x="620" y="164"/>
                  </a:lnTo>
                  <a:lnTo>
                    <a:pt x="609" y="175"/>
                  </a:lnTo>
                  <a:lnTo>
                    <a:pt x="585" y="175"/>
                  </a:lnTo>
                  <a:lnTo>
                    <a:pt x="562" y="175"/>
                  </a:lnTo>
                  <a:lnTo>
                    <a:pt x="527" y="187"/>
                  </a:lnTo>
                  <a:lnTo>
                    <a:pt x="492" y="187"/>
                  </a:lnTo>
                  <a:lnTo>
                    <a:pt x="456" y="187"/>
                  </a:lnTo>
                  <a:lnTo>
                    <a:pt x="421" y="187"/>
                  </a:lnTo>
                  <a:lnTo>
                    <a:pt x="386" y="187"/>
                  </a:lnTo>
                  <a:lnTo>
                    <a:pt x="363" y="187"/>
                  </a:lnTo>
                  <a:lnTo>
                    <a:pt x="339" y="175"/>
                  </a:lnTo>
                  <a:lnTo>
                    <a:pt x="316" y="175"/>
                  </a:lnTo>
                  <a:lnTo>
                    <a:pt x="293" y="175"/>
                  </a:lnTo>
                  <a:lnTo>
                    <a:pt x="269" y="175"/>
                  </a:lnTo>
                  <a:lnTo>
                    <a:pt x="258" y="175"/>
                  </a:lnTo>
                  <a:lnTo>
                    <a:pt x="246" y="187"/>
                  </a:lnTo>
                  <a:lnTo>
                    <a:pt x="234" y="199"/>
                  </a:lnTo>
                  <a:lnTo>
                    <a:pt x="211" y="199"/>
                  </a:lnTo>
                  <a:lnTo>
                    <a:pt x="199" y="199"/>
                  </a:lnTo>
                  <a:lnTo>
                    <a:pt x="176" y="199"/>
                  </a:lnTo>
                  <a:lnTo>
                    <a:pt x="152" y="199"/>
                  </a:lnTo>
                  <a:lnTo>
                    <a:pt x="141" y="187"/>
                  </a:lnTo>
                  <a:lnTo>
                    <a:pt x="117" y="187"/>
                  </a:lnTo>
                  <a:lnTo>
                    <a:pt x="105" y="187"/>
                  </a:lnTo>
                  <a:lnTo>
                    <a:pt x="94" y="187"/>
                  </a:lnTo>
                  <a:lnTo>
                    <a:pt x="82" y="175"/>
                  </a:lnTo>
                  <a:lnTo>
                    <a:pt x="70" y="175"/>
                  </a:lnTo>
                  <a:lnTo>
                    <a:pt x="59" y="175"/>
                  </a:lnTo>
                  <a:lnTo>
                    <a:pt x="47" y="175"/>
                  </a:lnTo>
                  <a:lnTo>
                    <a:pt x="47" y="164"/>
                  </a:lnTo>
                  <a:lnTo>
                    <a:pt x="35" y="164"/>
                  </a:lnTo>
                  <a:lnTo>
                    <a:pt x="24" y="164"/>
                  </a:lnTo>
                  <a:lnTo>
                    <a:pt x="24" y="152"/>
                  </a:lnTo>
                  <a:lnTo>
                    <a:pt x="12" y="152"/>
                  </a:lnTo>
                  <a:lnTo>
                    <a:pt x="12" y="140"/>
                  </a:lnTo>
                  <a:lnTo>
                    <a:pt x="0" y="140"/>
                  </a:lnTo>
                  <a:lnTo>
                    <a:pt x="0" y="129"/>
                  </a:lnTo>
                  <a:lnTo>
                    <a:pt x="12" y="129"/>
                  </a:lnTo>
                  <a:lnTo>
                    <a:pt x="24" y="117"/>
                  </a:lnTo>
                  <a:lnTo>
                    <a:pt x="35" y="117"/>
                  </a:lnTo>
                  <a:lnTo>
                    <a:pt x="35" y="105"/>
                  </a:lnTo>
                  <a:lnTo>
                    <a:pt x="47" y="94"/>
                  </a:lnTo>
                  <a:lnTo>
                    <a:pt x="59" y="94"/>
                  </a:lnTo>
                  <a:lnTo>
                    <a:pt x="70" y="82"/>
                  </a:lnTo>
                  <a:lnTo>
                    <a:pt x="70" y="70"/>
                  </a:lnTo>
                  <a:lnTo>
                    <a:pt x="59" y="70"/>
                  </a:lnTo>
                  <a:lnTo>
                    <a:pt x="59" y="59"/>
                  </a:lnTo>
                  <a:lnTo>
                    <a:pt x="59" y="47"/>
                  </a:lnTo>
                  <a:lnTo>
                    <a:pt x="70"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32" name="Freeform 32"/>
            <p:cNvSpPr>
              <a:spLocks/>
            </p:cNvSpPr>
            <p:nvPr/>
          </p:nvSpPr>
          <p:spPr bwMode="auto">
            <a:xfrm>
              <a:off x="3290" y="3314"/>
              <a:ext cx="901" cy="199"/>
            </a:xfrm>
            <a:custGeom>
              <a:avLst/>
              <a:gdLst>
                <a:gd name="T0" fmla="*/ 94 w 901"/>
                <a:gd name="T1" fmla="*/ 23 h 199"/>
                <a:gd name="T2" fmla="*/ 105 w 901"/>
                <a:gd name="T3" fmla="*/ 12 h 199"/>
                <a:gd name="T4" fmla="*/ 152 w 901"/>
                <a:gd name="T5" fmla="*/ 0 h 199"/>
                <a:gd name="T6" fmla="*/ 257 w 901"/>
                <a:gd name="T7" fmla="*/ 0 h 199"/>
                <a:gd name="T8" fmla="*/ 374 w 901"/>
                <a:gd name="T9" fmla="*/ 0 h 199"/>
                <a:gd name="T10" fmla="*/ 480 w 901"/>
                <a:gd name="T11" fmla="*/ 0 h 199"/>
                <a:gd name="T12" fmla="*/ 573 w 901"/>
                <a:gd name="T13" fmla="*/ 12 h 199"/>
                <a:gd name="T14" fmla="*/ 655 w 901"/>
                <a:gd name="T15" fmla="*/ 23 h 199"/>
                <a:gd name="T16" fmla="*/ 749 w 901"/>
                <a:gd name="T17" fmla="*/ 23 h 199"/>
                <a:gd name="T18" fmla="*/ 819 w 901"/>
                <a:gd name="T19" fmla="*/ 35 h 199"/>
                <a:gd name="T20" fmla="*/ 866 w 901"/>
                <a:gd name="T21" fmla="*/ 59 h 199"/>
                <a:gd name="T22" fmla="*/ 889 w 901"/>
                <a:gd name="T23" fmla="*/ 82 h 199"/>
                <a:gd name="T24" fmla="*/ 901 w 901"/>
                <a:gd name="T25" fmla="*/ 105 h 199"/>
                <a:gd name="T26" fmla="*/ 889 w 901"/>
                <a:gd name="T27" fmla="*/ 129 h 199"/>
                <a:gd name="T28" fmla="*/ 866 w 901"/>
                <a:gd name="T29" fmla="*/ 152 h 199"/>
                <a:gd name="T30" fmla="*/ 842 w 901"/>
                <a:gd name="T31" fmla="*/ 164 h 199"/>
                <a:gd name="T32" fmla="*/ 807 w 901"/>
                <a:gd name="T33" fmla="*/ 175 h 199"/>
                <a:gd name="T34" fmla="*/ 749 w 901"/>
                <a:gd name="T35" fmla="*/ 175 h 199"/>
                <a:gd name="T36" fmla="*/ 655 w 901"/>
                <a:gd name="T37" fmla="*/ 187 h 199"/>
                <a:gd name="T38" fmla="*/ 562 w 901"/>
                <a:gd name="T39" fmla="*/ 187 h 199"/>
                <a:gd name="T40" fmla="*/ 480 w 901"/>
                <a:gd name="T41" fmla="*/ 187 h 199"/>
                <a:gd name="T42" fmla="*/ 409 w 901"/>
                <a:gd name="T43" fmla="*/ 175 h 199"/>
                <a:gd name="T44" fmla="*/ 363 w 901"/>
                <a:gd name="T45" fmla="*/ 175 h 199"/>
                <a:gd name="T46" fmla="*/ 339 w 901"/>
                <a:gd name="T47" fmla="*/ 187 h 199"/>
                <a:gd name="T48" fmla="*/ 304 w 901"/>
                <a:gd name="T49" fmla="*/ 199 h 199"/>
                <a:gd name="T50" fmla="*/ 269 w 901"/>
                <a:gd name="T51" fmla="*/ 199 h 199"/>
                <a:gd name="T52" fmla="*/ 211 w 901"/>
                <a:gd name="T53" fmla="*/ 199 h 199"/>
                <a:gd name="T54" fmla="*/ 164 w 901"/>
                <a:gd name="T55" fmla="*/ 187 h 199"/>
                <a:gd name="T56" fmla="*/ 117 w 901"/>
                <a:gd name="T57" fmla="*/ 187 h 199"/>
                <a:gd name="T58" fmla="*/ 94 w 901"/>
                <a:gd name="T59" fmla="*/ 175 h 199"/>
                <a:gd name="T60" fmla="*/ 58 w 901"/>
                <a:gd name="T61" fmla="*/ 164 h 199"/>
                <a:gd name="T62" fmla="*/ 35 w 901"/>
                <a:gd name="T63" fmla="*/ 164 h 199"/>
                <a:gd name="T64" fmla="*/ 23 w 901"/>
                <a:gd name="T65" fmla="*/ 152 h 199"/>
                <a:gd name="T66" fmla="*/ 12 w 901"/>
                <a:gd name="T67" fmla="*/ 140 h 199"/>
                <a:gd name="T68" fmla="*/ 12 w 901"/>
                <a:gd name="T69" fmla="*/ 129 h 199"/>
                <a:gd name="T70" fmla="*/ 35 w 901"/>
                <a:gd name="T71" fmla="*/ 117 h 199"/>
                <a:gd name="T72" fmla="*/ 70 w 901"/>
                <a:gd name="T73" fmla="*/ 94 h 199"/>
                <a:gd name="T74" fmla="*/ 82 w 901"/>
                <a:gd name="T75" fmla="*/ 82 h 199"/>
                <a:gd name="T76" fmla="*/ 82 w 901"/>
                <a:gd name="T77" fmla="*/ 70 h 199"/>
                <a:gd name="T78" fmla="*/ 82 w 901"/>
                <a:gd name="T79" fmla="*/ 47 h 199"/>
                <a:gd name="T80" fmla="*/ 94 w 901"/>
                <a:gd name="T81" fmla="*/ 35 h 19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01" h="199">
                  <a:moveTo>
                    <a:pt x="94" y="35"/>
                  </a:moveTo>
                  <a:lnTo>
                    <a:pt x="94" y="23"/>
                  </a:lnTo>
                  <a:lnTo>
                    <a:pt x="94" y="12"/>
                  </a:lnTo>
                  <a:lnTo>
                    <a:pt x="105" y="12"/>
                  </a:lnTo>
                  <a:lnTo>
                    <a:pt x="117" y="12"/>
                  </a:lnTo>
                  <a:lnTo>
                    <a:pt x="152" y="0"/>
                  </a:lnTo>
                  <a:lnTo>
                    <a:pt x="199" y="0"/>
                  </a:lnTo>
                  <a:lnTo>
                    <a:pt x="257" y="0"/>
                  </a:lnTo>
                  <a:lnTo>
                    <a:pt x="316" y="0"/>
                  </a:lnTo>
                  <a:lnTo>
                    <a:pt x="374" y="0"/>
                  </a:lnTo>
                  <a:lnTo>
                    <a:pt x="421" y="0"/>
                  </a:lnTo>
                  <a:lnTo>
                    <a:pt x="480" y="0"/>
                  </a:lnTo>
                  <a:lnTo>
                    <a:pt x="526" y="12"/>
                  </a:lnTo>
                  <a:lnTo>
                    <a:pt x="573" y="12"/>
                  </a:lnTo>
                  <a:lnTo>
                    <a:pt x="620" y="12"/>
                  </a:lnTo>
                  <a:lnTo>
                    <a:pt x="655" y="23"/>
                  </a:lnTo>
                  <a:lnTo>
                    <a:pt x="702" y="23"/>
                  </a:lnTo>
                  <a:lnTo>
                    <a:pt x="749" y="23"/>
                  </a:lnTo>
                  <a:lnTo>
                    <a:pt x="784" y="35"/>
                  </a:lnTo>
                  <a:lnTo>
                    <a:pt x="819" y="35"/>
                  </a:lnTo>
                  <a:lnTo>
                    <a:pt x="842" y="47"/>
                  </a:lnTo>
                  <a:lnTo>
                    <a:pt x="866" y="59"/>
                  </a:lnTo>
                  <a:lnTo>
                    <a:pt x="877" y="70"/>
                  </a:lnTo>
                  <a:lnTo>
                    <a:pt x="889" y="82"/>
                  </a:lnTo>
                  <a:lnTo>
                    <a:pt x="901" y="94"/>
                  </a:lnTo>
                  <a:lnTo>
                    <a:pt x="901" y="105"/>
                  </a:lnTo>
                  <a:lnTo>
                    <a:pt x="901" y="117"/>
                  </a:lnTo>
                  <a:lnTo>
                    <a:pt x="889" y="129"/>
                  </a:lnTo>
                  <a:lnTo>
                    <a:pt x="877" y="140"/>
                  </a:lnTo>
                  <a:lnTo>
                    <a:pt x="866" y="152"/>
                  </a:lnTo>
                  <a:lnTo>
                    <a:pt x="854" y="152"/>
                  </a:lnTo>
                  <a:lnTo>
                    <a:pt x="842" y="164"/>
                  </a:lnTo>
                  <a:lnTo>
                    <a:pt x="819" y="164"/>
                  </a:lnTo>
                  <a:lnTo>
                    <a:pt x="807" y="175"/>
                  </a:lnTo>
                  <a:lnTo>
                    <a:pt x="784" y="175"/>
                  </a:lnTo>
                  <a:lnTo>
                    <a:pt x="749" y="175"/>
                  </a:lnTo>
                  <a:lnTo>
                    <a:pt x="702" y="187"/>
                  </a:lnTo>
                  <a:lnTo>
                    <a:pt x="655" y="187"/>
                  </a:lnTo>
                  <a:lnTo>
                    <a:pt x="608" y="187"/>
                  </a:lnTo>
                  <a:lnTo>
                    <a:pt x="562" y="187"/>
                  </a:lnTo>
                  <a:lnTo>
                    <a:pt x="515" y="187"/>
                  </a:lnTo>
                  <a:lnTo>
                    <a:pt x="480" y="187"/>
                  </a:lnTo>
                  <a:lnTo>
                    <a:pt x="445" y="175"/>
                  </a:lnTo>
                  <a:lnTo>
                    <a:pt x="409" y="175"/>
                  </a:lnTo>
                  <a:lnTo>
                    <a:pt x="386" y="175"/>
                  </a:lnTo>
                  <a:lnTo>
                    <a:pt x="363" y="175"/>
                  </a:lnTo>
                  <a:lnTo>
                    <a:pt x="351" y="175"/>
                  </a:lnTo>
                  <a:lnTo>
                    <a:pt x="339" y="187"/>
                  </a:lnTo>
                  <a:lnTo>
                    <a:pt x="328" y="187"/>
                  </a:lnTo>
                  <a:lnTo>
                    <a:pt x="304" y="199"/>
                  </a:lnTo>
                  <a:lnTo>
                    <a:pt x="281" y="199"/>
                  </a:lnTo>
                  <a:lnTo>
                    <a:pt x="269" y="199"/>
                  </a:lnTo>
                  <a:lnTo>
                    <a:pt x="234" y="199"/>
                  </a:lnTo>
                  <a:lnTo>
                    <a:pt x="211" y="199"/>
                  </a:lnTo>
                  <a:lnTo>
                    <a:pt x="187" y="187"/>
                  </a:lnTo>
                  <a:lnTo>
                    <a:pt x="164" y="187"/>
                  </a:lnTo>
                  <a:lnTo>
                    <a:pt x="140" y="187"/>
                  </a:lnTo>
                  <a:lnTo>
                    <a:pt x="117" y="187"/>
                  </a:lnTo>
                  <a:lnTo>
                    <a:pt x="105" y="175"/>
                  </a:lnTo>
                  <a:lnTo>
                    <a:pt x="94" y="175"/>
                  </a:lnTo>
                  <a:lnTo>
                    <a:pt x="70" y="175"/>
                  </a:lnTo>
                  <a:lnTo>
                    <a:pt x="58" y="164"/>
                  </a:lnTo>
                  <a:lnTo>
                    <a:pt x="47" y="164"/>
                  </a:lnTo>
                  <a:lnTo>
                    <a:pt x="35" y="164"/>
                  </a:lnTo>
                  <a:lnTo>
                    <a:pt x="23" y="152"/>
                  </a:lnTo>
                  <a:lnTo>
                    <a:pt x="12" y="152"/>
                  </a:lnTo>
                  <a:lnTo>
                    <a:pt x="12" y="140"/>
                  </a:lnTo>
                  <a:lnTo>
                    <a:pt x="0" y="140"/>
                  </a:lnTo>
                  <a:lnTo>
                    <a:pt x="12" y="129"/>
                  </a:lnTo>
                  <a:lnTo>
                    <a:pt x="23" y="117"/>
                  </a:lnTo>
                  <a:lnTo>
                    <a:pt x="35" y="117"/>
                  </a:lnTo>
                  <a:lnTo>
                    <a:pt x="58" y="105"/>
                  </a:lnTo>
                  <a:lnTo>
                    <a:pt x="70" y="94"/>
                  </a:lnTo>
                  <a:lnTo>
                    <a:pt x="82" y="94"/>
                  </a:lnTo>
                  <a:lnTo>
                    <a:pt x="82" y="82"/>
                  </a:lnTo>
                  <a:lnTo>
                    <a:pt x="94" y="82"/>
                  </a:lnTo>
                  <a:lnTo>
                    <a:pt x="82" y="70"/>
                  </a:lnTo>
                  <a:lnTo>
                    <a:pt x="82" y="59"/>
                  </a:lnTo>
                  <a:lnTo>
                    <a:pt x="82" y="47"/>
                  </a:lnTo>
                  <a:lnTo>
                    <a:pt x="94"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33" name="Freeform 36"/>
            <p:cNvSpPr>
              <a:spLocks/>
            </p:cNvSpPr>
            <p:nvPr/>
          </p:nvSpPr>
          <p:spPr bwMode="auto">
            <a:xfrm>
              <a:off x="3255" y="3279"/>
              <a:ext cx="994" cy="514"/>
            </a:xfrm>
            <a:custGeom>
              <a:avLst/>
              <a:gdLst>
                <a:gd name="T0" fmla="*/ 70 w 994"/>
                <a:gd name="T1" fmla="*/ 70 h 514"/>
                <a:gd name="T2" fmla="*/ 70 w 994"/>
                <a:gd name="T3" fmla="*/ 105 h 514"/>
                <a:gd name="T4" fmla="*/ 47 w 994"/>
                <a:gd name="T5" fmla="*/ 140 h 514"/>
                <a:gd name="T6" fmla="*/ 12 w 994"/>
                <a:gd name="T7" fmla="*/ 164 h 514"/>
                <a:gd name="T8" fmla="*/ 0 w 994"/>
                <a:gd name="T9" fmla="*/ 199 h 514"/>
                <a:gd name="T10" fmla="*/ 23 w 994"/>
                <a:gd name="T11" fmla="*/ 234 h 514"/>
                <a:gd name="T12" fmla="*/ 82 w 994"/>
                <a:gd name="T13" fmla="*/ 257 h 514"/>
                <a:gd name="T14" fmla="*/ 187 w 994"/>
                <a:gd name="T15" fmla="*/ 280 h 514"/>
                <a:gd name="T16" fmla="*/ 246 w 994"/>
                <a:gd name="T17" fmla="*/ 315 h 514"/>
                <a:gd name="T18" fmla="*/ 199 w 994"/>
                <a:gd name="T19" fmla="*/ 397 h 514"/>
                <a:gd name="T20" fmla="*/ 187 w 994"/>
                <a:gd name="T21" fmla="*/ 455 h 514"/>
                <a:gd name="T22" fmla="*/ 257 w 994"/>
                <a:gd name="T23" fmla="*/ 479 h 514"/>
                <a:gd name="T24" fmla="*/ 316 w 994"/>
                <a:gd name="T25" fmla="*/ 490 h 514"/>
                <a:gd name="T26" fmla="*/ 363 w 994"/>
                <a:gd name="T27" fmla="*/ 502 h 514"/>
                <a:gd name="T28" fmla="*/ 421 w 994"/>
                <a:gd name="T29" fmla="*/ 514 h 514"/>
                <a:gd name="T30" fmla="*/ 480 w 994"/>
                <a:gd name="T31" fmla="*/ 514 h 514"/>
                <a:gd name="T32" fmla="*/ 538 w 994"/>
                <a:gd name="T33" fmla="*/ 514 h 514"/>
                <a:gd name="T34" fmla="*/ 620 w 994"/>
                <a:gd name="T35" fmla="*/ 514 h 514"/>
                <a:gd name="T36" fmla="*/ 690 w 994"/>
                <a:gd name="T37" fmla="*/ 502 h 514"/>
                <a:gd name="T38" fmla="*/ 749 w 994"/>
                <a:gd name="T39" fmla="*/ 502 h 514"/>
                <a:gd name="T40" fmla="*/ 795 w 994"/>
                <a:gd name="T41" fmla="*/ 502 h 514"/>
                <a:gd name="T42" fmla="*/ 842 w 994"/>
                <a:gd name="T43" fmla="*/ 490 h 514"/>
                <a:gd name="T44" fmla="*/ 877 w 994"/>
                <a:gd name="T45" fmla="*/ 490 h 514"/>
                <a:gd name="T46" fmla="*/ 912 w 994"/>
                <a:gd name="T47" fmla="*/ 467 h 514"/>
                <a:gd name="T48" fmla="*/ 948 w 994"/>
                <a:gd name="T49" fmla="*/ 420 h 514"/>
                <a:gd name="T50" fmla="*/ 948 w 994"/>
                <a:gd name="T51" fmla="*/ 362 h 514"/>
                <a:gd name="T52" fmla="*/ 912 w 994"/>
                <a:gd name="T53" fmla="*/ 327 h 514"/>
                <a:gd name="T54" fmla="*/ 889 w 994"/>
                <a:gd name="T55" fmla="*/ 280 h 514"/>
                <a:gd name="T56" fmla="*/ 901 w 994"/>
                <a:gd name="T57" fmla="*/ 257 h 514"/>
                <a:gd name="T58" fmla="*/ 959 w 994"/>
                <a:gd name="T59" fmla="*/ 222 h 514"/>
                <a:gd name="T60" fmla="*/ 994 w 994"/>
                <a:gd name="T61" fmla="*/ 164 h 514"/>
                <a:gd name="T62" fmla="*/ 959 w 994"/>
                <a:gd name="T63" fmla="*/ 58 h 514"/>
                <a:gd name="T64" fmla="*/ 807 w 994"/>
                <a:gd name="T65" fmla="*/ 23 h 514"/>
                <a:gd name="T66" fmla="*/ 643 w 994"/>
                <a:gd name="T67" fmla="*/ 23 h 514"/>
                <a:gd name="T68" fmla="*/ 550 w 994"/>
                <a:gd name="T69" fmla="*/ 12 h 514"/>
                <a:gd name="T70" fmla="*/ 468 w 994"/>
                <a:gd name="T71" fmla="*/ 0 h 514"/>
                <a:gd name="T72" fmla="*/ 374 w 994"/>
                <a:gd name="T73" fmla="*/ 0 h 514"/>
                <a:gd name="T74" fmla="*/ 304 w 994"/>
                <a:gd name="T75" fmla="*/ 0 h 514"/>
                <a:gd name="T76" fmla="*/ 234 w 994"/>
                <a:gd name="T77" fmla="*/ 0 h 514"/>
                <a:gd name="T78" fmla="*/ 164 w 994"/>
                <a:gd name="T79" fmla="*/ 12 h 514"/>
                <a:gd name="T80" fmla="*/ 129 w 994"/>
                <a:gd name="T81" fmla="*/ 23 h 514"/>
                <a:gd name="T82" fmla="*/ 117 w 994"/>
                <a:gd name="T83" fmla="*/ 47 h 5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4" h="514">
                  <a:moveTo>
                    <a:pt x="93" y="58"/>
                  </a:moveTo>
                  <a:lnTo>
                    <a:pt x="82" y="70"/>
                  </a:lnTo>
                  <a:lnTo>
                    <a:pt x="70" y="70"/>
                  </a:lnTo>
                  <a:lnTo>
                    <a:pt x="70" y="82"/>
                  </a:lnTo>
                  <a:lnTo>
                    <a:pt x="70" y="94"/>
                  </a:lnTo>
                  <a:lnTo>
                    <a:pt x="70" y="105"/>
                  </a:lnTo>
                  <a:lnTo>
                    <a:pt x="58" y="117"/>
                  </a:lnTo>
                  <a:lnTo>
                    <a:pt x="47" y="129"/>
                  </a:lnTo>
                  <a:lnTo>
                    <a:pt x="47" y="140"/>
                  </a:lnTo>
                  <a:lnTo>
                    <a:pt x="35" y="140"/>
                  </a:lnTo>
                  <a:lnTo>
                    <a:pt x="23" y="152"/>
                  </a:lnTo>
                  <a:lnTo>
                    <a:pt x="12" y="164"/>
                  </a:lnTo>
                  <a:lnTo>
                    <a:pt x="12" y="175"/>
                  </a:lnTo>
                  <a:lnTo>
                    <a:pt x="0" y="187"/>
                  </a:lnTo>
                  <a:lnTo>
                    <a:pt x="0" y="199"/>
                  </a:lnTo>
                  <a:lnTo>
                    <a:pt x="0" y="222"/>
                  </a:lnTo>
                  <a:lnTo>
                    <a:pt x="12" y="234"/>
                  </a:lnTo>
                  <a:lnTo>
                    <a:pt x="23" y="234"/>
                  </a:lnTo>
                  <a:lnTo>
                    <a:pt x="35" y="245"/>
                  </a:lnTo>
                  <a:lnTo>
                    <a:pt x="58" y="257"/>
                  </a:lnTo>
                  <a:lnTo>
                    <a:pt x="82" y="257"/>
                  </a:lnTo>
                  <a:lnTo>
                    <a:pt x="117" y="269"/>
                  </a:lnTo>
                  <a:lnTo>
                    <a:pt x="152" y="269"/>
                  </a:lnTo>
                  <a:lnTo>
                    <a:pt x="187" y="280"/>
                  </a:lnTo>
                  <a:lnTo>
                    <a:pt x="222" y="280"/>
                  </a:lnTo>
                  <a:lnTo>
                    <a:pt x="234" y="292"/>
                  </a:lnTo>
                  <a:lnTo>
                    <a:pt x="246" y="315"/>
                  </a:lnTo>
                  <a:lnTo>
                    <a:pt x="234" y="339"/>
                  </a:lnTo>
                  <a:lnTo>
                    <a:pt x="222" y="374"/>
                  </a:lnTo>
                  <a:lnTo>
                    <a:pt x="199" y="397"/>
                  </a:lnTo>
                  <a:lnTo>
                    <a:pt x="187" y="432"/>
                  </a:lnTo>
                  <a:lnTo>
                    <a:pt x="187" y="444"/>
                  </a:lnTo>
                  <a:lnTo>
                    <a:pt x="187" y="455"/>
                  </a:lnTo>
                  <a:lnTo>
                    <a:pt x="210" y="467"/>
                  </a:lnTo>
                  <a:lnTo>
                    <a:pt x="234" y="467"/>
                  </a:lnTo>
                  <a:lnTo>
                    <a:pt x="257" y="479"/>
                  </a:lnTo>
                  <a:lnTo>
                    <a:pt x="269" y="479"/>
                  </a:lnTo>
                  <a:lnTo>
                    <a:pt x="292" y="490"/>
                  </a:lnTo>
                  <a:lnTo>
                    <a:pt x="316" y="490"/>
                  </a:lnTo>
                  <a:lnTo>
                    <a:pt x="327" y="502"/>
                  </a:lnTo>
                  <a:lnTo>
                    <a:pt x="351" y="502"/>
                  </a:lnTo>
                  <a:lnTo>
                    <a:pt x="363" y="502"/>
                  </a:lnTo>
                  <a:lnTo>
                    <a:pt x="386" y="502"/>
                  </a:lnTo>
                  <a:lnTo>
                    <a:pt x="398" y="514"/>
                  </a:lnTo>
                  <a:lnTo>
                    <a:pt x="421" y="514"/>
                  </a:lnTo>
                  <a:lnTo>
                    <a:pt x="433" y="514"/>
                  </a:lnTo>
                  <a:lnTo>
                    <a:pt x="456" y="514"/>
                  </a:lnTo>
                  <a:lnTo>
                    <a:pt x="480" y="514"/>
                  </a:lnTo>
                  <a:lnTo>
                    <a:pt x="491" y="514"/>
                  </a:lnTo>
                  <a:lnTo>
                    <a:pt x="515" y="514"/>
                  </a:lnTo>
                  <a:lnTo>
                    <a:pt x="538" y="514"/>
                  </a:lnTo>
                  <a:lnTo>
                    <a:pt x="561" y="514"/>
                  </a:lnTo>
                  <a:lnTo>
                    <a:pt x="585" y="514"/>
                  </a:lnTo>
                  <a:lnTo>
                    <a:pt x="620" y="514"/>
                  </a:lnTo>
                  <a:lnTo>
                    <a:pt x="643" y="514"/>
                  </a:lnTo>
                  <a:lnTo>
                    <a:pt x="667" y="502"/>
                  </a:lnTo>
                  <a:lnTo>
                    <a:pt x="690" y="502"/>
                  </a:lnTo>
                  <a:lnTo>
                    <a:pt x="714" y="502"/>
                  </a:lnTo>
                  <a:lnTo>
                    <a:pt x="737" y="502"/>
                  </a:lnTo>
                  <a:lnTo>
                    <a:pt x="749" y="502"/>
                  </a:lnTo>
                  <a:lnTo>
                    <a:pt x="760" y="502"/>
                  </a:lnTo>
                  <a:lnTo>
                    <a:pt x="784" y="502"/>
                  </a:lnTo>
                  <a:lnTo>
                    <a:pt x="795" y="502"/>
                  </a:lnTo>
                  <a:lnTo>
                    <a:pt x="807" y="502"/>
                  </a:lnTo>
                  <a:lnTo>
                    <a:pt x="831" y="490"/>
                  </a:lnTo>
                  <a:lnTo>
                    <a:pt x="842" y="490"/>
                  </a:lnTo>
                  <a:lnTo>
                    <a:pt x="854" y="490"/>
                  </a:lnTo>
                  <a:lnTo>
                    <a:pt x="866" y="490"/>
                  </a:lnTo>
                  <a:lnTo>
                    <a:pt x="877" y="490"/>
                  </a:lnTo>
                  <a:lnTo>
                    <a:pt x="889" y="479"/>
                  </a:lnTo>
                  <a:lnTo>
                    <a:pt x="901" y="479"/>
                  </a:lnTo>
                  <a:lnTo>
                    <a:pt x="912" y="467"/>
                  </a:lnTo>
                  <a:lnTo>
                    <a:pt x="924" y="455"/>
                  </a:lnTo>
                  <a:lnTo>
                    <a:pt x="936" y="432"/>
                  </a:lnTo>
                  <a:lnTo>
                    <a:pt x="948" y="420"/>
                  </a:lnTo>
                  <a:lnTo>
                    <a:pt x="948" y="397"/>
                  </a:lnTo>
                  <a:lnTo>
                    <a:pt x="948" y="385"/>
                  </a:lnTo>
                  <a:lnTo>
                    <a:pt x="948" y="362"/>
                  </a:lnTo>
                  <a:lnTo>
                    <a:pt x="936" y="350"/>
                  </a:lnTo>
                  <a:lnTo>
                    <a:pt x="924" y="339"/>
                  </a:lnTo>
                  <a:lnTo>
                    <a:pt x="912" y="327"/>
                  </a:lnTo>
                  <a:lnTo>
                    <a:pt x="901" y="315"/>
                  </a:lnTo>
                  <a:lnTo>
                    <a:pt x="901" y="304"/>
                  </a:lnTo>
                  <a:lnTo>
                    <a:pt x="889" y="280"/>
                  </a:lnTo>
                  <a:lnTo>
                    <a:pt x="889" y="269"/>
                  </a:lnTo>
                  <a:lnTo>
                    <a:pt x="889" y="257"/>
                  </a:lnTo>
                  <a:lnTo>
                    <a:pt x="901" y="257"/>
                  </a:lnTo>
                  <a:lnTo>
                    <a:pt x="912" y="245"/>
                  </a:lnTo>
                  <a:lnTo>
                    <a:pt x="936" y="234"/>
                  </a:lnTo>
                  <a:lnTo>
                    <a:pt x="959" y="222"/>
                  </a:lnTo>
                  <a:lnTo>
                    <a:pt x="983" y="210"/>
                  </a:lnTo>
                  <a:lnTo>
                    <a:pt x="994" y="187"/>
                  </a:lnTo>
                  <a:lnTo>
                    <a:pt x="994" y="164"/>
                  </a:lnTo>
                  <a:lnTo>
                    <a:pt x="994" y="129"/>
                  </a:lnTo>
                  <a:lnTo>
                    <a:pt x="983" y="94"/>
                  </a:lnTo>
                  <a:lnTo>
                    <a:pt x="959" y="58"/>
                  </a:lnTo>
                  <a:lnTo>
                    <a:pt x="924" y="47"/>
                  </a:lnTo>
                  <a:lnTo>
                    <a:pt x="866" y="35"/>
                  </a:lnTo>
                  <a:lnTo>
                    <a:pt x="807" y="23"/>
                  </a:lnTo>
                  <a:lnTo>
                    <a:pt x="737" y="23"/>
                  </a:lnTo>
                  <a:lnTo>
                    <a:pt x="690" y="23"/>
                  </a:lnTo>
                  <a:lnTo>
                    <a:pt x="643" y="23"/>
                  </a:lnTo>
                  <a:lnTo>
                    <a:pt x="597" y="12"/>
                  </a:lnTo>
                  <a:lnTo>
                    <a:pt x="573" y="12"/>
                  </a:lnTo>
                  <a:lnTo>
                    <a:pt x="550" y="12"/>
                  </a:lnTo>
                  <a:lnTo>
                    <a:pt x="515" y="0"/>
                  </a:lnTo>
                  <a:lnTo>
                    <a:pt x="491" y="0"/>
                  </a:lnTo>
                  <a:lnTo>
                    <a:pt x="468" y="0"/>
                  </a:lnTo>
                  <a:lnTo>
                    <a:pt x="433" y="0"/>
                  </a:lnTo>
                  <a:lnTo>
                    <a:pt x="409" y="0"/>
                  </a:lnTo>
                  <a:lnTo>
                    <a:pt x="374" y="0"/>
                  </a:lnTo>
                  <a:lnTo>
                    <a:pt x="351" y="0"/>
                  </a:lnTo>
                  <a:lnTo>
                    <a:pt x="327" y="0"/>
                  </a:lnTo>
                  <a:lnTo>
                    <a:pt x="304" y="0"/>
                  </a:lnTo>
                  <a:lnTo>
                    <a:pt x="281" y="0"/>
                  </a:lnTo>
                  <a:lnTo>
                    <a:pt x="257" y="0"/>
                  </a:lnTo>
                  <a:lnTo>
                    <a:pt x="234" y="0"/>
                  </a:lnTo>
                  <a:lnTo>
                    <a:pt x="210" y="0"/>
                  </a:lnTo>
                  <a:lnTo>
                    <a:pt x="187" y="12"/>
                  </a:lnTo>
                  <a:lnTo>
                    <a:pt x="164" y="12"/>
                  </a:lnTo>
                  <a:lnTo>
                    <a:pt x="152" y="12"/>
                  </a:lnTo>
                  <a:lnTo>
                    <a:pt x="140" y="12"/>
                  </a:lnTo>
                  <a:lnTo>
                    <a:pt x="129" y="23"/>
                  </a:lnTo>
                  <a:lnTo>
                    <a:pt x="129" y="35"/>
                  </a:lnTo>
                  <a:lnTo>
                    <a:pt x="117" y="35"/>
                  </a:lnTo>
                  <a:lnTo>
                    <a:pt x="117" y="47"/>
                  </a:lnTo>
                  <a:lnTo>
                    <a:pt x="105" y="47"/>
                  </a:lnTo>
                  <a:lnTo>
                    <a:pt x="93" y="58"/>
                  </a:lnTo>
                  <a:close/>
                </a:path>
              </a:pathLst>
            </a:custGeom>
            <a:noFill/>
            <a:ln w="365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534" name="Freeform 57"/>
            <p:cNvSpPr>
              <a:spLocks/>
            </p:cNvSpPr>
            <p:nvPr/>
          </p:nvSpPr>
          <p:spPr bwMode="auto">
            <a:xfrm>
              <a:off x="3305" y="3329"/>
              <a:ext cx="901" cy="199"/>
            </a:xfrm>
            <a:custGeom>
              <a:avLst/>
              <a:gdLst>
                <a:gd name="T0" fmla="*/ 94 w 901"/>
                <a:gd name="T1" fmla="*/ 24 h 199"/>
                <a:gd name="T2" fmla="*/ 105 w 901"/>
                <a:gd name="T3" fmla="*/ 12 h 199"/>
                <a:gd name="T4" fmla="*/ 152 w 901"/>
                <a:gd name="T5" fmla="*/ 0 h 199"/>
                <a:gd name="T6" fmla="*/ 257 w 901"/>
                <a:gd name="T7" fmla="*/ 0 h 199"/>
                <a:gd name="T8" fmla="*/ 374 w 901"/>
                <a:gd name="T9" fmla="*/ 0 h 199"/>
                <a:gd name="T10" fmla="*/ 480 w 901"/>
                <a:gd name="T11" fmla="*/ 0 h 199"/>
                <a:gd name="T12" fmla="*/ 573 w 901"/>
                <a:gd name="T13" fmla="*/ 12 h 199"/>
                <a:gd name="T14" fmla="*/ 655 w 901"/>
                <a:gd name="T15" fmla="*/ 24 h 199"/>
                <a:gd name="T16" fmla="*/ 749 w 901"/>
                <a:gd name="T17" fmla="*/ 24 h 199"/>
                <a:gd name="T18" fmla="*/ 819 w 901"/>
                <a:gd name="T19" fmla="*/ 35 h 199"/>
                <a:gd name="T20" fmla="*/ 866 w 901"/>
                <a:gd name="T21" fmla="*/ 59 h 199"/>
                <a:gd name="T22" fmla="*/ 889 w 901"/>
                <a:gd name="T23" fmla="*/ 82 h 199"/>
                <a:gd name="T24" fmla="*/ 901 w 901"/>
                <a:gd name="T25" fmla="*/ 106 h 199"/>
                <a:gd name="T26" fmla="*/ 889 w 901"/>
                <a:gd name="T27" fmla="*/ 129 h 199"/>
                <a:gd name="T28" fmla="*/ 866 w 901"/>
                <a:gd name="T29" fmla="*/ 152 h 199"/>
                <a:gd name="T30" fmla="*/ 842 w 901"/>
                <a:gd name="T31" fmla="*/ 164 h 199"/>
                <a:gd name="T32" fmla="*/ 807 w 901"/>
                <a:gd name="T33" fmla="*/ 176 h 199"/>
                <a:gd name="T34" fmla="*/ 749 w 901"/>
                <a:gd name="T35" fmla="*/ 176 h 199"/>
                <a:gd name="T36" fmla="*/ 655 w 901"/>
                <a:gd name="T37" fmla="*/ 187 h 199"/>
                <a:gd name="T38" fmla="*/ 562 w 901"/>
                <a:gd name="T39" fmla="*/ 187 h 199"/>
                <a:gd name="T40" fmla="*/ 480 w 901"/>
                <a:gd name="T41" fmla="*/ 187 h 199"/>
                <a:gd name="T42" fmla="*/ 410 w 901"/>
                <a:gd name="T43" fmla="*/ 176 h 199"/>
                <a:gd name="T44" fmla="*/ 363 w 901"/>
                <a:gd name="T45" fmla="*/ 176 h 199"/>
                <a:gd name="T46" fmla="*/ 339 w 901"/>
                <a:gd name="T47" fmla="*/ 187 h 199"/>
                <a:gd name="T48" fmla="*/ 304 w 901"/>
                <a:gd name="T49" fmla="*/ 199 h 199"/>
                <a:gd name="T50" fmla="*/ 269 w 901"/>
                <a:gd name="T51" fmla="*/ 199 h 199"/>
                <a:gd name="T52" fmla="*/ 211 w 901"/>
                <a:gd name="T53" fmla="*/ 199 h 199"/>
                <a:gd name="T54" fmla="*/ 164 w 901"/>
                <a:gd name="T55" fmla="*/ 187 h 199"/>
                <a:gd name="T56" fmla="*/ 117 w 901"/>
                <a:gd name="T57" fmla="*/ 187 h 199"/>
                <a:gd name="T58" fmla="*/ 94 w 901"/>
                <a:gd name="T59" fmla="*/ 176 h 199"/>
                <a:gd name="T60" fmla="*/ 59 w 901"/>
                <a:gd name="T61" fmla="*/ 164 h 199"/>
                <a:gd name="T62" fmla="*/ 35 w 901"/>
                <a:gd name="T63" fmla="*/ 164 h 199"/>
                <a:gd name="T64" fmla="*/ 12 w 901"/>
                <a:gd name="T65" fmla="*/ 152 h 199"/>
                <a:gd name="T66" fmla="*/ 0 w 901"/>
                <a:gd name="T67" fmla="*/ 141 h 199"/>
                <a:gd name="T68" fmla="*/ 23 w 901"/>
                <a:gd name="T69" fmla="*/ 117 h 199"/>
                <a:gd name="T70" fmla="*/ 59 w 901"/>
                <a:gd name="T71" fmla="*/ 106 h 199"/>
                <a:gd name="T72" fmla="*/ 82 w 901"/>
                <a:gd name="T73" fmla="*/ 94 h 199"/>
                <a:gd name="T74" fmla="*/ 94 w 901"/>
                <a:gd name="T75" fmla="*/ 82 h 199"/>
                <a:gd name="T76" fmla="*/ 82 w 901"/>
                <a:gd name="T77" fmla="*/ 59 h 199"/>
                <a:gd name="T78" fmla="*/ 94 w 901"/>
                <a:gd name="T79" fmla="*/ 35 h 1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 h="199">
                  <a:moveTo>
                    <a:pt x="94" y="35"/>
                  </a:moveTo>
                  <a:lnTo>
                    <a:pt x="94" y="24"/>
                  </a:lnTo>
                  <a:lnTo>
                    <a:pt x="94" y="12"/>
                  </a:lnTo>
                  <a:lnTo>
                    <a:pt x="105" y="12"/>
                  </a:lnTo>
                  <a:lnTo>
                    <a:pt x="117" y="12"/>
                  </a:lnTo>
                  <a:lnTo>
                    <a:pt x="152" y="0"/>
                  </a:lnTo>
                  <a:lnTo>
                    <a:pt x="199" y="0"/>
                  </a:lnTo>
                  <a:lnTo>
                    <a:pt x="257" y="0"/>
                  </a:lnTo>
                  <a:lnTo>
                    <a:pt x="316" y="0"/>
                  </a:lnTo>
                  <a:lnTo>
                    <a:pt x="374" y="0"/>
                  </a:lnTo>
                  <a:lnTo>
                    <a:pt x="421" y="0"/>
                  </a:lnTo>
                  <a:lnTo>
                    <a:pt x="480" y="0"/>
                  </a:lnTo>
                  <a:lnTo>
                    <a:pt x="527" y="12"/>
                  </a:lnTo>
                  <a:lnTo>
                    <a:pt x="573" y="12"/>
                  </a:lnTo>
                  <a:lnTo>
                    <a:pt x="620" y="12"/>
                  </a:lnTo>
                  <a:lnTo>
                    <a:pt x="655" y="24"/>
                  </a:lnTo>
                  <a:lnTo>
                    <a:pt x="702" y="24"/>
                  </a:lnTo>
                  <a:lnTo>
                    <a:pt x="749" y="24"/>
                  </a:lnTo>
                  <a:lnTo>
                    <a:pt x="784" y="35"/>
                  </a:lnTo>
                  <a:lnTo>
                    <a:pt x="819" y="35"/>
                  </a:lnTo>
                  <a:lnTo>
                    <a:pt x="842" y="47"/>
                  </a:lnTo>
                  <a:lnTo>
                    <a:pt x="866" y="59"/>
                  </a:lnTo>
                  <a:lnTo>
                    <a:pt x="878" y="70"/>
                  </a:lnTo>
                  <a:lnTo>
                    <a:pt x="889" y="82"/>
                  </a:lnTo>
                  <a:lnTo>
                    <a:pt x="901" y="94"/>
                  </a:lnTo>
                  <a:lnTo>
                    <a:pt x="901" y="106"/>
                  </a:lnTo>
                  <a:lnTo>
                    <a:pt x="901" y="117"/>
                  </a:lnTo>
                  <a:lnTo>
                    <a:pt x="889" y="129"/>
                  </a:lnTo>
                  <a:lnTo>
                    <a:pt x="878" y="141"/>
                  </a:lnTo>
                  <a:lnTo>
                    <a:pt x="866" y="152"/>
                  </a:lnTo>
                  <a:lnTo>
                    <a:pt x="854" y="152"/>
                  </a:lnTo>
                  <a:lnTo>
                    <a:pt x="842" y="164"/>
                  </a:lnTo>
                  <a:lnTo>
                    <a:pt x="819" y="164"/>
                  </a:lnTo>
                  <a:lnTo>
                    <a:pt x="807" y="176"/>
                  </a:lnTo>
                  <a:lnTo>
                    <a:pt x="784" y="176"/>
                  </a:lnTo>
                  <a:lnTo>
                    <a:pt x="749" y="176"/>
                  </a:lnTo>
                  <a:lnTo>
                    <a:pt x="702" y="187"/>
                  </a:lnTo>
                  <a:lnTo>
                    <a:pt x="655" y="187"/>
                  </a:lnTo>
                  <a:lnTo>
                    <a:pt x="608" y="187"/>
                  </a:lnTo>
                  <a:lnTo>
                    <a:pt x="562" y="187"/>
                  </a:lnTo>
                  <a:lnTo>
                    <a:pt x="515" y="187"/>
                  </a:lnTo>
                  <a:lnTo>
                    <a:pt x="480" y="187"/>
                  </a:lnTo>
                  <a:lnTo>
                    <a:pt x="445" y="176"/>
                  </a:lnTo>
                  <a:lnTo>
                    <a:pt x="410" y="176"/>
                  </a:lnTo>
                  <a:lnTo>
                    <a:pt x="386" y="176"/>
                  </a:lnTo>
                  <a:lnTo>
                    <a:pt x="363" y="176"/>
                  </a:lnTo>
                  <a:lnTo>
                    <a:pt x="351" y="176"/>
                  </a:lnTo>
                  <a:lnTo>
                    <a:pt x="339" y="187"/>
                  </a:lnTo>
                  <a:lnTo>
                    <a:pt x="328" y="187"/>
                  </a:lnTo>
                  <a:lnTo>
                    <a:pt x="304" y="199"/>
                  </a:lnTo>
                  <a:lnTo>
                    <a:pt x="281" y="199"/>
                  </a:lnTo>
                  <a:lnTo>
                    <a:pt x="269" y="199"/>
                  </a:lnTo>
                  <a:lnTo>
                    <a:pt x="234" y="199"/>
                  </a:lnTo>
                  <a:lnTo>
                    <a:pt x="211" y="199"/>
                  </a:lnTo>
                  <a:lnTo>
                    <a:pt x="187" y="187"/>
                  </a:lnTo>
                  <a:lnTo>
                    <a:pt x="164" y="187"/>
                  </a:lnTo>
                  <a:lnTo>
                    <a:pt x="140" y="187"/>
                  </a:lnTo>
                  <a:lnTo>
                    <a:pt x="117" y="187"/>
                  </a:lnTo>
                  <a:lnTo>
                    <a:pt x="105" y="176"/>
                  </a:lnTo>
                  <a:lnTo>
                    <a:pt x="94" y="176"/>
                  </a:lnTo>
                  <a:lnTo>
                    <a:pt x="70" y="176"/>
                  </a:lnTo>
                  <a:lnTo>
                    <a:pt x="59" y="164"/>
                  </a:lnTo>
                  <a:lnTo>
                    <a:pt x="47" y="164"/>
                  </a:lnTo>
                  <a:lnTo>
                    <a:pt x="35" y="164"/>
                  </a:lnTo>
                  <a:lnTo>
                    <a:pt x="23" y="152"/>
                  </a:lnTo>
                  <a:lnTo>
                    <a:pt x="12" y="152"/>
                  </a:lnTo>
                  <a:lnTo>
                    <a:pt x="12" y="141"/>
                  </a:lnTo>
                  <a:lnTo>
                    <a:pt x="0" y="141"/>
                  </a:lnTo>
                  <a:lnTo>
                    <a:pt x="12" y="129"/>
                  </a:lnTo>
                  <a:lnTo>
                    <a:pt x="23" y="117"/>
                  </a:lnTo>
                  <a:lnTo>
                    <a:pt x="35" y="117"/>
                  </a:lnTo>
                  <a:lnTo>
                    <a:pt x="59" y="106"/>
                  </a:lnTo>
                  <a:lnTo>
                    <a:pt x="70" y="94"/>
                  </a:lnTo>
                  <a:lnTo>
                    <a:pt x="82" y="94"/>
                  </a:lnTo>
                  <a:lnTo>
                    <a:pt x="82" y="82"/>
                  </a:lnTo>
                  <a:lnTo>
                    <a:pt x="94" y="82"/>
                  </a:lnTo>
                  <a:lnTo>
                    <a:pt x="82" y="70"/>
                  </a:lnTo>
                  <a:lnTo>
                    <a:pt x="82" y="59"/>
                  </a:lnTo>
                  <a:lnTo>
                    <a:pt x="82" y="47"/>
                  </a:lnTo>
                  <a:lnTo>
                    <a:pt x="94" y="35"/>
                  </a:lnTo>
                  <a:close/>
                </a:path>
              </a:pathLst>
            </a:custGeom>
            <a:solidFill>
              <a:srgbClr val="FFFFFF"/>
            </a:solidFill>
            <a:ln w="19050">
              <a:solidFill>
                <a:srgbClr val="000000"/>
              </a:solidFill>
              <a:prstDash val="solid"/>
              <a:round/>
              <a:headEnd/>
              <a:tailEnd/>
            </a:ln>
          </p:spPr>
          <p:txBody>
            <a:bodyPr/>
            <a:lstStyle/>
            <a:p>
              <a:endParaRPr lang="en-CA"/>
            </a:p>
          </p:txBody>
        </p:sp>
        <p:sp>
          <p:nvSpPr>
            <p:cNvPr id="21535" name="Rectangle 58"/>
            <p:cNvSpPr>
              <a:spLocks noChangeArrowheads="1"/>
            </p:cNvSpPr>
            <p:nvPr/>
          </p:nvSpPr>
          <p:spPr bwMode="auto">
            <a:xfrm>
              <a:off x="3420" y="3356"/>
              <a:ext cx="72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Course Browser</a:t>
              </a:r>
              <a:endParaRPr lang="en-CA" altLang="en-US" sz="1400">
                <a:solidFill>
                  <a:schemeClr val="tx1"/>
                </a:solidFill>
              </a:endParaRPr>
            </a:p>
          </p:txBody>
        </p:sp>
        <p:sp>
          <p:nvSpPr>
            <p:cNvPr id="21536" name="Freeform 59"/>
            <p:cNvSpPr>
              <a:spLocks/>
            </p:cNvSpPr>
            <p:nvPr/>
          </p:nvSpPr>
          <p:spPr bwMode="auto">
            <a:xfrm>
              <a:off x="3480" y="3553"/>
              <a:ext cx="679" cy="198"/>
            </a:xfrm>
            <a:custGeom>
              <a:avLst/>
              <a:gdLst>
                <a:gd name="T0" fmla="*/ 70 w 679"/>
                <a:gd name="T1" fmla="*/ 23 h 198"/>
                <a:gd name="T2" fmla="*/ 82 w 679"/>
                <a:gd name="T3" fmla="*/ 11 h 198"/>
                <a:gd name="T4" fmla="*/ 117 w 679"/>
                <a:gd name="T5" fmla="*/ 0 h 198"/>
                <a:gd name="T6" fmla="*/ 187 w 679"/>
                <a:gd name="T7" fmla="*/ 0 h 198"/>
                <a:gd name="T8" fmla="*/ 281 w 679"/>
                <a:gd name="T9" fmla="*/ 0 h 198"/>
                <a:gd name="T10" fmla="*/ 363 w 679"/>
                <a:gd name="T11" fmla="*/ 0 h 198"/>
                <a:gd name="T12" fmla="*/ 433 w 679"/>
                <a:gd name="T13" fmla="*/ 11 h 198"/>
                <a:gd name="T14" fmla="*/ 492 w 679"/>
                <a:gd name="T15" fmla="*/ 23 h 198"/>
                <a:gd name="T16" fmla="*/ 562 w 679"/>
                <a:gd name="T17" fmla="*/ 23 h 198"/>
                <a:gd name="T18" fmla="*/ 609 w 679"/>
                <a:gd name="T19" fmla="*/ 35 h 198"/>
                <a:gd name="T20" fmla="*/ 644 w 679"/>
                <a:gd name="T21" fmla="*/ 58 h 198"/>
                <a:gd name="T22" fmla="*/ 667 w 679"/>
                <a:gd name="T23" fmla="*/ 81 h 198"/>
                <a:gd name="T24" fmla="*/ 679 w 679"/>
                <a:gd name="T25" fmla="*/ 105 h 198"/>
                <a:gd name="T26" fmla="*/ 667 w 679"/>
                <a:gd name="T27" fmla="*/ 128 h 198"/>
                <a:gd name="T28" fmla="*/ 644 w 679"/>
                <a:gd name="T29" fmla="*/ 151 h 198"/>
                <a:gd name="T30" fmla="*/ 620 w 679"/>
                <a:gd name="T31" fmla="*/ 163 h 198"/>
                <a:gd name="T32" fmla="*/ 585 w 679"/>
                <a:gd name="T33" fmla="*/ 175 h 198"/>
                <a:gd name="T34" fmla="*/ 527 w 679"/>
                <a:gd name="T35" fmla="*/ 186 h 198"/>
                <a:gd name="T36" fmla="*/ 457 w 679"/>
                <a:gd name="T37" fmla="*/ 186 h 198"/>
                <a:gd name="T38" fmla="*/ 386 w 679"/>
                <a:gd name="T39" fmla="*/ 186 h 198"/>
                <a:gd name="T40" fmla="*/ 340 w 679"/>
                <a:gd name="T41" fmla="*/ 175 h 198"/>
                <a:gd name="T42" fmla="*/ 293 w 679"/>
                <a:gd name="T43" fmla="*/ 175 h 198"/>
                <a:gd name="T44" fmla="*/ 258 w 679"/>
                <a:gd name="T45" fmla="*/ 175 h 198"/>
                <a:gd name="T46" fmla="*/ 234 w 679"/>
                <a:gd name="T47" fmla="*/ 198 h 198"/>
                <a:gd name="T48" fmla="*/ 199 w 679"/>
                <a:gd name="T49" fmla="*/ 198 h 198"/>
                <a:gd name="T50" fmla="*/ 152 w 679"/>
                <a:gd name="T51" fmla="*/ 198 h 198"/>
                <a:gd name="T52" fmla="*/ 117 w 679"/>
                <a:gd name="T53" fmla="*/ 186 h 198"/>
                <a:gd name="T54" fmla="*/ 94 w 679"/>
                <a:gd name="T55" fmla="*/ 186 h 198"/>
                <a:gd name="T56" fmla="*/ 70 w 679"/>
                <a:gd name="T57" fmla="*/ 175 h 198"/>
                <a:gd name="T58" fmla="*/ 47 w 679"/>
                <a:gd name="T59" fmla="*/ 175 h 198"/>
                <a:gd name="T60" fmla="*/ 35 w 679"/>
                <a:gd name="T61" fmla="*/ 163 h 198"/>
                <a:gd name="T62" fmla="*/ 24 w 679"/>
                <a:gd name="T63" fmla="*/ 151 h 198"/>
                <a:gd name="T64" fmla="*/ 12 w 679"/>
                <a:gd name="T65" fmla="*/ 140 h 198"/>
                <a:gd name="T66" fmla="*/ 0 w 679"/>
                <a:gd name="T67" fmla="*/ 128 h 198"/>
                <a:gd name="T68" fmla="*/ 24 w 679"/>
                <a:gd name="T69" fmla="*/ 116 h 198"/>
                <a:gd name="T70" fmla="*/ 35 w 679"/>
                <a:gd name="T71" fmla="*/ 105 h 198"/>
                <a:gd name="T72" fmla="*/ 59 w 679"/>
                <a:gd name="T73" fmla="*/ 93 h 198"/>
                <a:gd name="T74" fmla="*/ 70 w 679"/>
                <a:gd name="T75" fmla="*/ 70 h 198"/>
                <a:gd name="T76" fmla="*/ 59 w 679"/>
                <a:gd name="T77" fmla="*/ 58 h 198"/>
                <a:gd name="T78" fmla="*/ 70 w 679"/>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79" h="198">
                  <a:moveTo>
                    <a:pt x="70" y="35"/>
                  </a:moveTo>
                  <a:lnTo>
                    <a:pt x="70" y="23"/>
                  </a:lnTo>
                  <a:lnTo>
                    <a:pt x="70" y="11"/>
                  </a:lnTo>
                  <a:lnTo>
                    <a:pt x="82" y="11"/>
                  </a:lnTo>
                  <a:lnTo>
                    <a:pt x="94" y="11"/>
                  </a:lnTo>
                  <a:lnTo>
                    <a:pt x="117" y="0"/>
                  </a:lnTo>
                  <a:lnTo>
                    <a:pt x="152" y="0"/>
                  </a:lnTo>
                  <a:lnTo>
                    <a:pt x="187" y="0"/>
                  </a:lnTo>
                  <a:lnTo>
                    <a:pt x="234" y="0"/>
                  </a:lnTo>
                  <a:lnTo>
                    <a:pt x="281" y="0"/>
                  </a:lnTo>
                  <a:lnTo>
                    <a:pt x="316" y="0"/>
                  </a:lnTo>
                  <a:lnTo>
                    <a:pt x="363" y="0"/>
                  </a:lnTo>
                  <a:lnTo>
                    <a:pt x="398" y="11"/>
                  </a:lnTo>
                  <a:lnTo>
                    <a:pt x="433" y="11"/>
                  </a:lnTo>
                  <a:lnTo>
                    <a:pt x="468" y="11"/>
                  </a:lnTo>
                  <a:lnTo>
                    <a:pt x="492" y="23"/>
                  </a:lnTo>
                  <a:lnTo>
                    <a:pt x="527" y="23"/>
                  </a:lnTo>
                  <a:lnTo>
                    <a:pt x="562" y="23"/>
                  </a:lnTo>
                  <a:lnTo>
                    <a:pt x="585" y="35"/>
                  </a:lnTo>
                  <a:lnTo>
                    <a:pt x="609" y="35"/>
                  </a:lnTo>
                  <a:lnTo>
                    <a:pt x="632" y="46"/>
                  </a:lnTo>
                  <a:lnTo>
                    <a:pt x="644" y="58"/>
                  </a:lnTo>
                  <a:lnTo>
                    <a:pt x="655" y="70"/>
                  </a:lnTo>
                  <a:lnTo>
                    <a:pt x="667" y="81"/>
                  </a:lnTo>
                  <a:lnTo>
                    <a:pt x="679" y="93"/>
                  </a:lnTo>
                  <a:lnTo>
                    <a:pt x="679" y="105"/>
                  </a:lnTo>
                  <a:lnTo>
                    <a:pt x="679" y="116"/>
                  </a:lnTo>
                  <a:lnTo>
                    <a:pt x="667" y="128"/>
                  </a:lnTo>
                  <a:lnTo>
                    <a:pt x="655" y="140"/>
                  </a:lnTo>
                  <a:lnTo>
                    <a:pt x="644" y="151"/>
                  </a:lnTo>
                  <a:lnTo>
                    <a:pt x="632" y="163"/>
                  </a:lnTo>
                  <a:lnTo>
                    <a:pt x="620" y="163"/>
                  </a:lnTo>
                  <a:lnTo>
                    <a:pt x="609" y="175"/>
                  </a:lnTo>
                  <a:lnTo>
                    <a:pt x="585" y="175"/>
                  </a:lnTo>
                  <a:lnTo>
                    <a:pt x="562" y="175"/>
                  </a:lnTo>
                  <a:lnTo>
                    <a:pt x="527" y="186"/>
                  </a:lnTo>
                  <a:lnTo>
                    <a:pt x="492" y="186"/>
                  </a:lnTo>
                  <a:lnTo>
                    <a:pt x="457" y="186"/>
                  </a:lnTo>
                  <a:lnTo>
                    <a:pt x="421" y="186"/>
                  </a:lnTo>
                  <a:lnTo>
                    <a:pt x="386" y="186"/>
                  </a:lnTo>
                  <a:lnTo>
                    <a:pt x="363" y="186"/>
                  </a:lnTo>
                  <a:lnTo>
                    <a:pt x="340" y="175"/>
                  </a:lnTo>
                  <a:lnTo>
                    <a:pt x="316" y="175"/>
                  </a:lnTo>
                  <a:lnTo>
                    <a:pt x="293" y="175"/>
                  </a:lnTo>
                  <a:lnTo>
                    <a:pt x="269" y="175"/>
                  </a:lnTo>
                  <a:lnTo>
                    <a:pt x="258" y="175"/>
                  </a:lnTo>
                  <a:lnTo>
                    <a:pt x="246" y="186"/>
                  </a:lnTo>
                  <a:lnTo>
                    <a:pt x="234" y="198"/>
                  </a:lnTo>
                  <a:lnTo>
                    <a:pt x="211" y="198"/>
                  </a:lnTo>
                  <a:lnTo>
                    <a:pt x="199" y="198"/>
                  </a:lnTo>
                  <a:lnTo>
                    <a:pt x="176" y="198"/>
                  </a:lnTo>
                  <a:lnTo>
                    <a:pt x="152" y="198"/>
                  </a:lnTo>
                  <a:lnTo>
                    <a:pt x="141" y="186"/>
                  </a:lnTo>
                  <a:lnTo>
                    <a:pt x="117" y="186"/>
                  </a:lnTo>
                  <a:lnTo>
                    <a:pt x="106" y="186"/>
                  </a:lnTo>
                  <a:lnTo>
                    <a:pt x="94" y="186"/>
                  </a:lnTo>
                  <a:lnTo>
                    <a:pt x="82" y="175"/>
                  </a:lnTo>
                  <a:lnTo>
                    <a:pt x="70"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35" y="105"/>
                  </a:lnTo>
                  <a:lnTo>
                    <a:pt x="47" y="93"/>
                  </a:lnTo>
                  <a:lnTo>
                    <a:pt x="59" y="93"/>
                  </a:lnTo>
                  <a:lnTo>
                    <a:pt x="70" y="81"/>
                  </a:lnTo>
                  <a:lnTo>
                    <a:pt x="70" y="70"/>
                  </a:lnTo>
                  <a:lnTo>
                    <a:pt x="59" y="70"/>
                  </a:lnTo>
                  <a:lnTo>
                    <a:pt x="59" y="58"/>
                  </a:lnTo>
                  <a:lnTo>
                    <a:pt x="59" y="46"/>
                  </a:lnTo>
                  <a:lnTo>
                    <a:pt x="70" y="35"/>
                  </a:lnTo>
                  <a:close/>
                </a:path>
              </a:pathLst>
            </a:custGeom>
            <a:solidFill>
              <a:srgbClr val="FFFFFF"/>
            </a:solidFill>
            <a:ln w="19050">
              <a:solidFill>
                <a:srgbClr val="000000"/>
              </a:solidFill>
              <a:prstDash val="solid"/>
              <a:round/>
              <a:headEnd/>
              <a:tailEnd/>
            </a:ln>
          </p:spPr>
          <p:txBody>
            <a:bodyPr/>
            <a:lstStyle/>
            <a:p>
              <a:endParaRPr lang="en-CA"/>
            </a:p>
          </p:txBody>
        </p:sp>
        <p:sp>
          <p:nvSpPr>
            <p:cNvPr id="21537" name="Rectangle 60"/>
            <p:cNvSpPr>
              <a:spLocks noChangeArrowheads="1"/>
            </p:cNvSpPr>
            <p:nvPr/>
          </p:nvSpPr>
          <p:spPr bwMode="auto">
            <a:xfrm>
              <a:off x="3569" y="3576"/>
              <a:ext cx="54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Registration</a:t>
              </a:r>
              <a:endParaRPr lang="en-CA" altLang="en-US" sz="1400">
                <a:solidFill>
                  <a:schemeClr val="tx1"/>
                </a:solidFill>
              </a:endParaRPr>
            </a:p>
          </p:txBody>
        </p:sp>
      </p:grpSp>
      <p:grpSp>
        <p:nvGrpSpPr>
          <p:cNvPr id="1220677" name="Group 69"/>
          <p:cNvGrpSpPr>
            <a:grpSpLocks/>
          </p:cNvGrpSpPr>
          <p:nvPr/>
        </p:nvGrpSpPr>
        <p:grpSpPr bwMode="auto">
          <a:xfrm>
            <a:off x="5173663" y="6070600"/>
            <a:ext cx="2697162" cy="433388"/>
            <a:chOff x="3259" y="3824"/>
            <a:chExt cx="1699" cy="273"/>
          </a:xfrm>
        </p:grpSpPr>
        <p:sp>
          <p:nvSpPr>
            <p:cNvPr id="21523" name="Freeform 50"/>
            <p:cNvSpPr>
              <a:spLocks/>
            </p:cNvSpPr>
            <p:nvPr/>
          </p:nvSpPr>
          <p:spPr bwMode="auto">
            <a:xfrm>
              <a:off x="3278" y="3824"/>
              <a:ext cx="737" cy="199"/>
            </a:xfrm>
            <a:custGeom>
              <a:avLst/>
              <a:gdLst>
                <a:gd name="T0" fmla="*/ 70 w 737"/>
                <a:gd name="T1" fmla="*/ 24 h 199"/>
                <a:gd name="T2" fmla="*/ 94 w 737"/>
                <a:gd name="T3" fmla="*/ 12 h 199"/>
                <a:gd name="T4" fmla="*/ 164 w 737"/>
                <a:gd name="T5" fmla="*/ 0 h 199"/>
                <a:gd name="T6" fmla="*/ 258 w 737"/>
                <a:gd name="T7" fmla="*/ 0 h 199"/>
                <a:gd name="T8" fmla="*/ 351 w 737"/>
                <a:gd name="T9" fmla="*/ 0 h 199"/>
                <a:gd name="T10" fmla="*/ 433 w 737"/>
                <a:gd name="T11" fmla="*/ 12 h 199"/>
                <a:gd name="T12" fmla="*/ 503 w 737"/>
                <a:gd name="T13" fmla="*/ 12 h 199"/>
                <a:gd name="T14" fmla="*/ 574 w 737"/>
                <a:gd name="T15" fmla="*/ 24 h 199"/>
                <a:gd name="T16" fmla="*/ 632 w 737"/>
                <a:gd name="T17" fmla="*/ 35 h 199"/>
                <a:gd name="T18" fmla="*/ 679 w 737"/>
                <a:gd name="T19" fmla="*/ 47 h 199"/>
                <a:gd name="T20" fmla="*/ 714 w 737"/>
                <a:gd name="T21" fmla="*/ 70 h 199"/>
                <a:gd name="T22" fmla="*/ 737 w 737"/>
                <a:gd name="T23" fmla="*/ 94 h 199"/>
                <a:gd name="T24" fmla="*/ 737 w 737"/>
                <a:gd name="T25" fmla="*/ 117 h 199"/>
                <a:gd name="T26" fmla="*/ 714 w 737"/>
                <a:gd name="T27" fmla="*/ 140 h 199"/>
                <a:gd name="T28" fmla="*/ 691 w 737"/>
                <a:gd name="T29" fmla="*/ 152 h 199"/>
                <a:gd name="T30" fmla="*/ 667 w 737"/>
                <a:gd name="T31" fmla="*/ 164 h 199"/>
                <a:gd name="T32" fmla="*/ 632 w 737"/>
                <a:gd name="T33" fmla="*/ 175 h 199"/>
                <a:gd name="T34" fmla="*/ 574 w 737"/>
                <a:gd name="T35" fmla="*/ 187 h 199"/>
                <a:gd name="T36" fmla="*/ 492 w 737"/>
                <a:gd name="T37" fmla="*/ 187 h 199"/>
                <a:gd name="T38" fmla="*/ 421 w 737"/>
                <a:gd name="T39" fmla="*/ 187 h 199"/>
                <a:gd name="T40" fmla="*/ 363 w 737"/>
                <a:gd name="T41" fmla="*/ 175 h 199"/>
                <a:gd name="T42" fmla="*/ 316 w 737"/>
                <a:gd name="T43" fmla="*/ 175 h 199"/>
                <a:gd name="T44" fmla="*/ 281 w 737"/>
                <a:gd name="T45" fmla="*/ 175 h 199"/>
                <a:gd name="T46" fmla="*/ 258 w 737"/>
                <a:gd name="T47" fmla="*/ 187 h 199"/>
                <a:gd name="T48" fmla="*/ 234 w 737"/>
                <a:gd name="T49" fmla="*/ 199 h 199"/>
                <a:gd name="T50" fmla="*/ 199 w 737"/>
                <a:gd name="T51" fmla="*/ 199 h 199"/>
                <a:gd name="T52" fmla="*/ 152 w 737"/>
                <a:gd name="T53" fmla="*/ 187 h 199"/>
                <a:gd name="T54" fmla="*/ 117 w 737"/>
                <a:gd name="T55" fmla="*/ 187 h 199"/>
                <a:gd name="T56" fmla="*/ 82 w 737"/>
                <a:gd name="T57" fmla="*/ 175 h 199"/>
                <a:gd name="T58" fmla="*/ 59 w 737"/>
                <a:gd name="T59" fmla="*/ 175 h 199"/>
                <a:gd name="T60" fmla="*/ 47 w 737"/>
                <a:gd name="T61" fmla="*/ 164 h 199"/>
                <a:gd name="T62" fmla="*/ 24 w 737"/>
                <a:gd name="T63" fmla="*/ 164 h 199"/>
                <a:gd name="T64" fmla="*/ 12 w 737"/>
                <a:gd name="T65" fmla="*/ 152 h 199"/>
                <a:gd name="T66" fmla="*/ 0 w 737"/>
                <a:gd name="T67" fmla="*/ 140 h 199"/>
                <a:gd name="T68" fmla="*/ 12 w 737"/>
                <a:gd name="T69" fmla="*/ 129 h 199"/>
                <a:gd name="T70" fmla="*/ 35 w 737"/>
                <a:gd name="T71" fmla="*/ 117 h 199"/>
                <a:gd name="T72" fmla="*/ 59 w 737"/>
                <a:gd name="T73" fmla="*/ 94 h 199"/>
                <a:gd name="T74" fmla="*/ 70 w 737"/>
                <a:gd name="T75" fmla="*/ 82 h 199"/>
                <a:gd name="T76" fmla="*/ 70 w 737"/>
                <a:gd name="T77" fmla="*/ 59 h 199"/>
                <a:gd name="T78" fmla="*/ 70 w 737"/>
                <a:gd name="T79" fmla="*/ 35 h 1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37" h="199">
                  <a:moveTo>
                    <a:pt x="70" y="35"/>
                  </a:moveTo>
                  <a:lnTo>
                    <a:pt x="70" y="24"/>
                  </a:lnTo>
                  <a:lnTo>
                    <a:pt x="82" y="12"/>
                  </a:lnTo>
                  <a:lnTo>
                    <a:pt x="94" y="12"/>
                  </a:lnTo>
                  <a:lnTo>
                    <a:pt x="129" y="0"/>
                  </a:lnTo>
                  <a:lnTo>
                    <a:pt x="164" y="0"/>
                  </a:lnTo>
                  <a:lnTo>
                    <a:pt x="211" y="0"/>
                  </a:lnTo>
                  <a:lnTo>
                    <a:pt x="258" y="0"/>
                  </a:lnTo>
                  <a:lnTo>
                    <a:pt x="304" y="0"/>
                  </a:lnTo>
                  <a:lnTo>
                    <a:pt x="351" y="0"/>
                  </a:lnTo>
                  <a:lnTo>
                    <a:pt x="386" y="0"/>
                  </a:lnTo>
                  <a:lnTo>
                    <a:pt x="433" y="12"/>
                  </a:lnTo>
                  <a:lnTo>
                    <a:pt x="468" y="12"/>
                  </a:lnTo>
                  <a:lnTo>
                    <a:pt x="503" y="12"/>
                  </a:lnTo>
                  <a:lnTo>
                    <a:pt x="538" y="24"/>
                  </a:lnTo>
                  <a:lnTo>
                    <a:pt x="574" y="24"/>
                  </a:lnTo>
                  <a:lnTo>
                    <a:pt x="609" y="24"/>
                  </a:lnTo>
                  <a:lnTo>
                    <a:pt x="632" y="35"/>
                  </a:lnTo>
                  <a:lnTo>
                    <a:pt x="667" y="35"/>
                  </a:lnTo>
                  <a:lnTo>
                    <a:pt x="679" y="47"/>
                  </a:lnTo>
                  <a:lnTo>
                    <a:pt x="702" y="59"/>
                  </a:lnTo>
                  <a:lnTo>
                    <a:pt x="714" y="70"/>
                  </a:lnTo>
                  <a:lnTo>
                    <a:pt x="726" y="82"/>
                  </a:lnTo>
                  <a:lnTo>
                    <a:pt x="737" y="94"/>
                  </a:lnTo>
                  <a:lnTo>
                    <a:pt x="737" y="105"/>
                  </a:lnTo>
                  <a:lnTo>
                    <a:pt x="737" y="117"/>
                  </a:lnTo>
                  <a:lnTo>
                    <a:pt x="726" y="129"/>
                  </a:lnTo>
                  <a:lnTo>
                    <a:pt x="714" y="140"/>
                  </a:lnTo>
                  <a:lnTo>
                    <a:pt x="702" y="152"/>
                  </a:lnTo>
                  <a:lnTo>
                    <a:pt x="691" y="152"/>
                  </a:lnTo>
                  <a:lnTo>
                    <a:pt x="679" y="164"/>
                  </a:lnTo>
                  <a:lnTo>
                    <a:pt x="667" y="164"/>
                  </a:lnTo>
                  <a:lnTo>
                    <a:pt x="655" y="175"/>
                  </a:lnTo>
                  <a:lnTo>
                    <a:pt x="632" y="175"/>
                  </a:lnTo>
                  <a:lnTo>
                    <a:pt x="609" y="175"/>
                  </a:lnTo>
                  <a:lnTo>
                    <a:pt x="574" y="187"/>
                  </a:lnTo>
                  <a:lnTo>
                    <a:pt x="538" y="187"/>
                  </a:lnTo>
                  <a:lnTo>
                    <a:pt x="492" y="187"/>
                  </a:lnTo>
                  <a:lnTo>
                    <a:pt x="457" y="187"/>
                  </a:lnTo>
                  <a:lnTo>
                    <a:pt x="421" y="187"/>
                  </a:lnTo>
                  <a:lnTo>
                    <a:pt x="386" y="187"/>
                  </a:lnTo>
                  <a:lnTo>
                    <a:pt x="363" y="175"/>
                  </a:lnTo>
                  <a:lnTo>
                    <a:pt x="340" y="175"/>
                  </a:lnTo>
                  <a:lnTo>
                    <a:pt x="316" y="175"/>
                  </a:lnTo>
                  <a:lnTo>
                    <a:pt x="293" y="175"/>
                  </a:lnTo>
                  <a:lnTo>
                    <a:pt x="281" y="175"/>
                  </a:lnTo>
                  <a:lnTo>
                    <a:pt x="269" y="187"/>
                  </a:lnTo>
                  <a:lnTo>
                    <a:pt x="258" y="187"/>
                  </a:lnTo>
                  <a:lnTo>
                    <a:pt x="246" y="199"/>
                  </a:lnTo>
                  <a:lnTo>
                    <a:pt x="234" y="199"/>
                  </a:lnTo>
                  <a:lnTo>
                    <a:pt x="211" y="199"/>
                  </a:lnTo>
                  <a:lnTo>
                    <a:pt x="199" y="199"/>
                  </a:lnTo>
                  <a:lnTo>
                    <a:pt x="176" y="199"/>
                  </a:lnTo>
                  <a:lnTo>
                    <a:pt x="152" y="187"/>
                  </a:lnTo>
                  <a:lnTo>
                    <a:pt x="129" y="187"/>
                  </a:lnTo>
                  <a:lnTo>
                    <a:pt x="117" y="187"/>
                  </a:lnTo>
                  <a:lnTo>
                    <a:pt x="94" y="187"/>
                  </a:lnTo>
                  <a:lnTo>
                    <a:pt x="82" y="175"/>
                  </a:lnTo>
                  <a:lnTo>
                    <a:pt x="70" y="175"/>
                  </a:lnTo>
                  <a:lnTo>
                    <a:pt x="59" y="175"/>
                  </a:lnTo>
                  <a:lnTo>
                    <a:pt x="47" y="175"/>
                  </a:lnTo>
                  <a:lnTo>
                    <a:pt x="47" y="164"/>
                  </a:lnTo>
                  <a:lnTo>
                    <a:pt x="35" y="164"/>
                  </a:lnTo>
                  <a:lnTo>
                    <a:pt x="24" y="164"/>
                  </a:lnTo>
                  <a:lnTo>
                    <a:pt x="24" y="152"/>
                  </a:lnTo>
                  <a:lnTo>
                    <a:pt x="12" y="152"/>
                  </a:lnTo>
                  <a:lnTo>
                    <a:pt x="12" y="140"/>
                  </a:lnTo>
                  <a:lnTo>
                    <a:pt x="0" y="140"/>
                  </a:lnTo>
                  <a:lnTo>
                    <a:pt x="0" y="129"/>
                  </a:lnTo>
                  <a:lnTo>
                    <a:pt x="12" y="129"/>
                  </a:lnTo>
                  <a:lnTo>
                    <a:pt x="24" y="117"/>
                  </a:lnTo>
                  <a:lnTo>
                    <a:pt x="35" y="117"/>
                  </a:lnTo>
                  <a:lnTo>
                    <a:pt x="47" y="105"/>
                  </a:lnTo>
                  <a:lnTo>
                    <a:pt x="59" y="94"/>
                  </a:lnTo>
                  <a:lnTo>
                    <a:pt x="70" y="94"/>
                  </a:lnTo>
                  <a:lnTo>
                    <a:pt x="70" y="82"/>
                  </a:lnTo>
                  <a:lnTo>
                    <a:pt x="70" y="70"/>
                  </a:lnTo>
                  <a:lnTo>
                    <a:pt x="70" y="59"/>
                  </a:lnTo>
                  <a:lnTo>
                    <a:pt x="70" y="47"/>
                  </a:lnTo>
                  <a:lnTo>
                    <a:pt x="70"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24" name="Text Box 53"/>
            <p:cNvSpPr txBox="1">
              <a:spLocks noChangeArrowheads="1"/>
            </p:cNvSpPr>
            <p:nvPr/>
          </p:nvSpPr>
          <p:spPr bwMode="auto">
            <a:xfrm>
              <a:off x="4206" y="3866"/>
              <a:ext cx="7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800">
                  <a:solidFill>
                    <a:srgbClr val="000000"/>
                  </a:solidFill>
                  <a:latin typeface="Times New Roman" pitchFamily="18" charset="0"/>
                </a:rPr>
                <a:t>Later stage</a:t>
              </a:r>
              <a:endParaRPr lang="en-CA" altLang="en-US" sz="1800">
                <a:solidFill>
                  <a:schemeClr val="tx1"/>
                </a:solidFill>
              </a:endParaRPr>
            </a:p>
          </p:txBody>
        </p:sp>
        <p:sp>
          <p:nvSpPr>
            <p:cNvPr id="21525" name="Line 54"/>
            <p:cNvSpPr>
              <a:spLocks noChangeShapeType="1"/>
            </p:cNvSpPr>
            <p:nvPr/>
          </p:nvSpPr>
          <p:spPr bwMode="auto">
            <a:xfrm>
              <a:off x="4039" y="3953"/>
              <a:ext cx="213" cy="3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26" name="Freeform 61"/>
            <p:cNvSpPr>
              <a:spLocks/>
            </p:cNvSpPr>
            <p:nvPr/>
          </p:nvSpPr>
          <p:spPr bwMode="auto">
            <a:xfrm>
              <a:off x="3259" y="3854"/>
              <a:ext cx="737" cy="198"/>
            </a:xfrm>
            <a:custGeom>
              <a:avLst/>
              <a:gdLst>
                <a:gd name="T0" fmla="*/ 71 w 737"/>
                <a:gd name="T1" fmla="*/ 23 h 198"/>
                <a:gd name="T2" fmla="*/ 94 w 737"/>
                <a:gd name="T3" fmla="*/ 11 h 198"/>
                <a:gd name="T4" fmla="*/ 164 w 737"/>
                <a:gd name="T5" fmla="*/ 0 h 198"/>
                <a:gd name="T6" fmla="*/ 258 w 737"/>
                <a:gd name="T7" fmla="*/ 0 h 198"/>
                <a:gd name="T8" fmla="*/ 351 w 737"/>
                <a:gd name="T9" fmla="*/ 0 h 198"/>
                <a:gd name="T10" fmla="*/ 433 w 737"/>
                <a:gd name="T11" fmla="*/ 11 h 198"/>
                <a:gd name="T12" fmla="*/ 503 w 737"/>
                <a:gd name="T13" fmla="*/ 11 h 198"/>
                <a:gd name="T14" fmla="*/ 574 w 737"/>
                <a:gd name="T15" fmla="*/ 23 h 198"/>
                <a:gd name="T16" fmla="*/ 632 w 737"/>
                <a:gd name="T17" fmla="*/ 35 h 198"/>
                <a:gd name="T18" fmla="*/ 679 w 737"/>
                <a:gd name="T19" fmla="*/ 46 h 198"/>
                <a:gd name="T20" fmla="*/ 714 w 737"/>
                <a:gd name="T21" fmla="*/ 70 h 198"/>
                <a:gd name="T22" fmla="*/ 737 w 737"/>
                <a:gd name="T23" fmla="*/ 93 h 198"/>
                <a:gd name="T24" fmla="*/ 737 w 737"/>
                <a:gd name="T25" fmla="*/ 116 h 198"/>
                <a:gd name="T26" fmla="*/ 714 w 737"/>
                <a:gd name="T27" fmla="*/ 140 h 198"/>
                <a:gd name="T28" fmla="*/ 691 w 737"/>
                <a:gd name="T29" fmla="*/ 151 h 198"/>
                <a:gd name="T30" fmla="*/ 667 w 737"/>
                <a:gd name="T31" fmla="*/ 163 h 198"/>
                <a:gd name="T32" fmla="*/ 632 w 737"/>
                <a:gd name="T33" fmla="*/ 175 h 198"/>
                <a:gd name="T34" fmla="*/ 574 w 737"/>
                <a:gd name="T35" fmla="*/ 186 h 198"/>
                <a:gd name="T36" fmla="*/ 492 w 737"/>
                <a:gd name="T37" fmla="*/ 186 h 198"/>
                <a:gd name="T38" fmla="*/ 422 w 737"/>
                <a:gd name="T39" fmla="*/ 186 h 198"/>
                <a:gd name="T40" fmla="*/ 363 w 737"/>
                <a:gd name="T41" fmla="*/ 175 h 198"/>
                <a:gd name="T42" fmla="*/ 316 w 737"/>
                <a:gd name="T43" fmla="*/ 175 h 198"/>
                <a:gd name="T44" fmla="*/ 281 w 737"/>
                <a:gd name="T45" fmla="*/ 175 h 198"/>
                <a:gd name="T46" fmla="*/ 258 w 737"/>
                <a:gd name="T47" fmla="*/ 186 h 198"/>
                <a:gd name="T48" fmla="*/ 234 w 737"/>
                <a:gd name="T49" fmla="*/ 198 h 198"/>
                <a:gd name="T50" fmla="*/ 199 w 737"/>
                <a:gd name="T51" fmla="*/ 198 h 198"/>
                <a:gd name="T52" fmla="*/ 152 w 737"/>
                <a:gd name="T53" fmla="*/ 186 h 198"/>
                <a:gd name="T54" fmla="*/ 117 w 737"/>
                <a:gd name="T55" fmla="*/ 186 h 198"/>
                <a:gd name="T56" fmla="*/ 82 w 737"/>
                <a:gd name="T57" fmla="*/ 175 h 198"/>
                <a:gd name="T58" fmla="*/ 59 w 737"/>
                <a:gd name="T59" fmla="*/ 175 h 198"/>
                <a:gd name="T60" fmla="*/ 47 w 737"/>
                <a:gd name="T61" fmla="*/ 163 h 198"/>
                <a:gd name="T62" fmla="*/ 24 w 737"/>
                <a:gd name="T63" fmla="*/ 163 h 198"/>
                <a:gd name="T64" fmla="*/ 12 w 737"/>
                <a:gd name="T65" fmla="*/ 151 h 198"/>
                <a:gd name="T66" fmla="*/ 0 w 737"/>
                <a:gd name="T67" fmla="*/ 140 h 198"/>
                <a:gd name="T68" fmla="*/ 12 w 737"/>
                <a:gd name="T69" fmla="*/ 128 h 198"/>
                <a:gd name="T70" fmla="*/ 35 w 737"/>
                <a:gd name="T71" fmla="*/ 116 h 198"/>
                <a:gd name="T72" fmla="*/ 59 w 737"/>
                <a:gd name="T73" fmla="*/ 93 h 198"/>
                <a:gd name="T74" fmla="*/ 71 w 737"/>
                <a:gd name="T75" fmla="*/ 81 h 198"/>
                <a:gd name="T76" fmla="*/ 71 w 737"/>
                <a:gd name="T77" fmla="*/ 58 h 198"/>
                <a:gd name="T78" fmla="*/ 71 w 737"/>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37" h="198">
                  <a:moveTo>
                    <a:pt x="71" y="35"/>
                  </a:moveTo>
                  <a:lnTo>
                    <a:pt x="71" y="23"/>
                  </a:lnTo>
                  <a:lnTo>
                    <a:pt x="82" y="11"/>
                  </a:lnTo>
                  <a:lnTo>
                    <a:pt x="94" y="11"/>
                  </a:lnTo>
                  <a:lnTo>
                    <a:pt x="129" y="0"/>
                  </a:lnTo>
                  <a:lnTo>
                    <a:pt x="164" y="0"/>
                  </a:lnTo>
                  <a:lnTo>
                    <a:pt x="211" y="0"/>
                  </a:lnTo>
                  <a:lnTo>
                    <a:pt x="258" y="0"/>
                  </a:lnTo>
                  <a:lnTo>
                    <a:pt x="305" y="0"/>
                  </a:lnTo>
                  <a:lnTo>
                    <a:pt x="351" y="0"/>
                  </a:lnTo>
                  <a:lnTo>
                    <a:pt x="386" y="0"/>
                  </a:lnTo>
                  <a:lnTo>
                    <a:pt x="433" y="11"/>
                  </a:lnTo>
                  <a:lnTo>
                    <a:pt x="468" y="11"/>
                  </a:lnTo>
                  <a:lnTo>
                    <a:pt x="503" y="11"/>
                  </a:lnTo>
                  <a:lnTo>
                    <a:pt x="539" y="23"/>
                  </a:lnTo>
                  <a:lnTo>
                    <a:pt x="574" y="23"/>
                  </a:lnTo>
                  <a:lnTo>
                    <a:pt x="609" y="23"/>
                  </a:lnTo>
                  <a:lnTo>
                    <a:pt x="632" y="35"/>
                  </a:lnTo>
                  <a:lnTo>
                    <a:pt x="667" y="35"/>
                  </a:lnTo>
                  <a:lnTo>
                    <a:pt x="679" y="46"/>
                  </a:lnTo>
                  <a:lnTo>
                    <a:pt x="702" y="58"/>
                  </a:lnTo>
                  <a:lnTo>
                    <a:pt x="714" y="70"/>
                  </a:lnTo>
                  <a:lnTo>
                    <a:pt x="726" y="81"/>
                  </a:lnTo>
                  <a:lnTo>
                    <a:pt x="737" y="93"/>
                  </a:lnTo>
                  <a:lnTo>
                    <a:pt x="737" y="105"/>
                  </a:lnTo>
                  <a:lnTo>
                    <a:pt x="737" y="116"/>
                  </a:lnTo>
                  <a:lnTo>
                    <a:pt x="726" y="128"/>
                  </a:lnTo>
                  <a:lnTo>
                    <a:pt x="714" y="140"/>
                  </a:lnTo>
                  <a:lnTo>
                    <a:pt x="702" y="151"/>
                  </a:lnTo>
                  <a:lnTo>
                    <a:pt x="691" y="151"/>
                  </a:lnTo>
                  <a:lnTo>
                    <a:pt x="679" y="163"/>
                  </a:lnTo>
                  <a:lnTo>
                    <a:pt x="667" y="163"/>
                  </a:lnTo>
                  <a:lnTo>
                    <a:pt x="656" y="175"/>
                  </a:lnTo>
                  <a:lnTo>
                    <a:pt x="632" y="175"/>
                  </a:lnTo>
                  <a:lnTo>
                    <a:pt x="609" y="175"/>
                  </a:lnTo>
                  <a:lnTo>
                    <a:pt x="574" y="186"/>
                  </a:lnTo>
                  <a:lnTo>
                    <a:pt x="539" y="186"/>
                  </a:lnTo>
                  <a:lnTo>
                    <a:pt x="492" y="186"/>
                  </a:lnTo>
                  <a:lnTo>
                    <a:pt x="457" y="186"/>
                  </a:lnTo>
                  <a:lnTo>
                    <a:pt x="422" y="186"/>
                  </a:lnTo>
                  <a:lnTo>
                    <a:pt x="386" y="186"/>
                  </a:lnTo>
                  <a:lnTo>
                    <a:pt x="363" y="175"/>
                  </a:lnTo>
                  <a:lnTo>
                    <a:pt x="340" y="175"/>
                  </a:lnTo>
                  <a:lnTo>
                    <a:pt x="316" y="175"/>
                  </a:lnTo>
                  <a:lnTo>
                    <a:pt x="293" y="175"/>
                  </a:lnTo>
                  <a:lnTo>
                    <a:pt x="281" y="175"/>
                  </a:lnTo>
                  <a:lnTo>
                    <a:pt x="269" y="186"/>
                  </a:lnTo>
                  <a:lnTo>
                    <a:pt x="258" y="186"/>
                  </a:lnTo>
                  <a:lnTo>
                    <a:pt x="246" y="198"/>
                  </a:lnTo>
                  <a:lnTo>
                    <a:pt x="234" y="198"/>
                  </a:lnTo>
                  <a:lnTo>
                    <a:pt x="211" y="198"/>
                  </a:lnTo>
                  <a:lnTo>
                    <a:pt x="199" y="198"/>
                  </a:lnTo>
                  <a:lnTo>
                    <a:pt x="176" y="198"/>
                  </a:lnTo>
                  <a:lnTo>
                    <a:pt x="152" y="186"/>
                  </a:lnTo>
                  <a:lnTo>
                    <a:pt x="129" y="186"/>
                  </a:lnTo>
                  <a:lnTo>
                    <a:pt x="117" y="186"/>
                  </a:lnTo>
                  <a:lnTo>
                    <a:pt x="94" y="186"/>
                  </a:lnTo>
                  <a:lnTo>
                    <a:pt x="82" y="175"/>
                  </a:lnTo>
                  <a:lnTo>
                    <a:pt x="71" y="175"/>
                  </a:lnTo>
                  <a:lnTo>
                    <a:pt x="59" y="175"/>
                  </a:lnTo>
                  <a:lnTo>
                    <a:pt x="47" y="175"/>
                  </a:lnTo>
                  <a:lnTo>
                    <a:pt x="47" y="163"/>
                  </a:lnTo>
                  <a:lnTo>
                    <a:pt x="35" y="163"/>
                  </a:lnTo>
                  <a:lnTo>
                    <a:pt x="24" y="163"/>
                  </a:lnTo>
                  <a:lnTo>
                    <a:pt x="24" y="151"/>
                  </a:lnTo>
                  <a:lnTo>
                    <a:pt x="12" y="151"/>
                  </a:lnTo>
                  <a:lnTo>
                    <a:pt x="12" y="140"/>
                  </a:lnTo>
                  <a:lnTo>
                    <a:pt x="0" y="140"/>
                  </a:lnTo>
                  <a:lnTo>
                    <a:pt x="0" y="128"/>
                  </a:lnTo>
                  <a:lnTo>
                    <a:pt x="12" y="128"/>
                  </a:lnTo>
                  <a:lnTo>
                    <a:pt x="24" y="116"/>
                  </a:lnTo>
                  <a:lnTo>
                    <a:pt x="35" y="116"/>
                  </a:lnTo>
                  <a:lnTo>
                    <a:pt x="47" y="105"/>
                  </a:lnTo>
                  <a:lnTo>
                    <a:pt x="59" y="93"/>
                  </a:lnTo>
                  <a:lnTo>
                    <a:pt x="71" y="93"/>
                  </a:lnTo>
                  <a:lnTo>
                    <a:pt x="71" y="81"/>
                  </a:lnTo>
                  <a:lnTo>
                    <a:pt x="71" y="70"/>
                  </a:lnTo>
                  <a:lnTo>
                    <a:pt x="71" y="58"/>
                  </a:lnTo>
                  <a:lnTo>
                    <a:pt x="71" y="46"/>
                  </a:lnTo>
                  <a:lnTo>
                    <a:pt x="71" y="35"/>
                  </a:lnTo>
                  <a:close/>
                </a:path>
              </a:pathLst>
            </a:custGeom>
            <a:solidFill>
              <a:srgbClr val="FFFFFF"/>
            </a:solidFill>
            <a:ln w="19050">
              <a:solidFill>
                <a:srgbClr val="000000"/>
              </a:solidFill>
              <a:prstDash val="solid"/>
              <a:round/>
              <a:headEnd/>
              <a:tailEnd/>
            </a:ln>
          </p:spPr>
          <p:txBody>
            <a:bodyPr/>
            <a:lstStyle/>
            <a:p>
              <a:endParaRPr lang="en-CA"/>
            </a:p>
          </p:txBody>
        </p:sp>
        <p:sp>
          <p:nvSpPr>
            <p:cNvPr id="21527" name="Rectangle 62"/>
            <p:cNvSpPr>
              <a:spLocks noChangeArrowheads="1"/>
            </p:cNvSpPr>
            <p:nvPr/>
          </p:nvSpPr>
          <p:spPr bwMode="auto">
            <a:xfrm>
              <a:off x="3418" y="3865"/>
              <a:ext cx="39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Payment</a:t>
              </a:r>
              <a:endParaRPr lang="en-CA" altLang="en-US" sz="1400">
                <a:solidFill>
                  <a:schemeClr val="tx1"/>
                </a:solidFill>
              </a:endParaRPr>
            </a:p>
          </p:txBody>
        </p:sp>
      </p:grpSp>
      <p:grpSp>
        <p:nvGrpSpPr>
          <p:cNvPr id="1220679" name="Group 71"/>
          <p:cNvGrpSpPr>
            <a:grpSpLocks/>
          </p:cNvGrpSpPr>
          <p:nvPr/>
        </p:nvGrpSpPr>
        <p:grpSpPr bwMode="auto">
          <a:xfrm>
            <a:off x="6672263" y="4627563"/>
            <a:ext cx="2262187" cy="1471612"/>
            <a:chOff x="4203" y="2915"/>
            <a:chExt cx="1425" cy="927"/>
          </a:xfrm>
        </p:grpSpPr>
        <p:sp>
          <p:nvSpPr>
            <p:cNvPr id="21513" name="Rectangle 38"/>
            <p:cNvSpPr>
              <a:spLocks noChangeArrowheads="1"/>
            </p:cNvSpPr>
            <p:nvPr/>
          </p:nvSpPr>
          <p:spPr bwMode="auto">
            <a:xfrm>
              <a:off x="4532" y="2915"/>
              <a:ext cx="10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800">
                  <a:solidFill>
                    <a:srgbClr val="000000"/>
                  </a:solidFill>
                  <a:latin typeface="Times New Roman" pitchFamily="18" charset="0"/>
                </a:rPr>
                <a:t>For other systems  </a:t>
              </a:r>
              <a:endParaRPr lang="en-CA" altLang="en-US" sz="1800">
                <a:solidFill>
                  <a:schemeClr val="tx1"/>
                </a:solidFill>
              </a:endParaRPr>
            </a:p>
          </p:txBody>
        </p:sp>
        <p:sp>
          <p:nvSpPr>
            <p:cNvPr id="21514" name="Freeform 40"/>
            <p:cNvSpPr>
              <a:spLocks/>
            </p:cNvSpPr>
            <p:nvPr/>
          </p:nvSpPr>
          <p:spPr bwMode="auto">
            <a:xfrm>
              <a:off x="4706" y="3165"/>
              <a:ext cx="93" cy="140"/>
            </a:xfrm>
            <a:custGeom>
              <a:avLst/>
              <a:gdLst>
                <a:gd name="T0" fmla="*/ 127305 w 8"/>
                <a:gd name="T1" fmla="*/ 0 h 12"/>
                <a:gd name="T2" fmla="*/ 0 w 8"/>
                <a:gd name="T3" fmla="*/ 55533 h 12"/>
                <a:gd name="T4" fmla="*/ 146091 w 8"/>
                <a:gd name="T5" fmla="*/ 222273 h 12"/>
                <a:gd name="T6" fmla="*/ 127305 w 8"/>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2">
                  <a:moveTo>
                    <a:pt x="7" y="0"/>
                  </a:moveTo>
                  <a:cubicBezTo>
                    <a:pt x="4" y="0"/>
                    <a:pt x="2" y="1"/>
                    <a:pt x="0" y="3"/>
                  </a:cubicBezTo>
                  <a:lnTo>
                    <a:pt x="8" y="12"/>
                  </a:lnTo>
                  <a:lnTo>
                    <a:pt x="7"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15" name="Line 41"/>
            <p:cNvSpPr>
              <a:spLocks noChangeShapeType="1"/>
            </p:cNvSpPr>
            <p:nvPr/>
          </p:nvSpPr>
          <p:spPr bwMode="auto">
            <a:xfrm flipH="1">
              <a:off x="4741" y="3070"/>
              <a:ext cx="32" cy="22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516" name="Freeform 42"/>
            <p:cNvSpPr>
              <a:spLocks/>
            </p:cNvSpPr>
            <p:nvPr/>
          </p:nvSpPr>
          <p:spPr bwMode="auto">
            <a:xfrm>
              <a:off x="4226" y="3620"/>
              <a:ext cx="994" cy="199"/>
            </a:xfrm>
            <a:custGeom>
              <a:avLst/>
              <a:gdLst>
                <a:gd name="T0" fmla="*/ 94 w 994"/>
                <a:gd name="T1" fmla="*/ 24 h 199"/>
                <a:gd name="T2" fmla="*/ 105 w 994"/>
                <a:gd name="T3" fmla="*/ 12 h 199"/>
                <a:gd name="T4" fmla="*/ 129 w 994"/>
                <a:gd name="T5" fmla="*/ 12 h 199"/>
                <a:gd name="T6" fmla="*/ 222 w 994"/>
                <a:gd name="T7" fmla="*/ 0 h 199"/>
                <a:gd name="T8" fmla="*/ 351 w 994"/>
                <a:gd name="T9" fmla="*/ 0 h 199"/>
                <a:gd name="T10" fmla="*/ 468 w 994"/>
                <a:gd name="T11" fmla="*/ 0 h 199"/>
                <a:gd name="T12" fmla="*/ 585 w 994"/>
                <a:gd name="T13" fmla="*/ 12 h 199"/>
                <a:gd name="T14" fmla="*/ 679 w 994"/>
                <a:gd name="T15" fmla="*/ 12 h 199"/>
                <a:gd name="T16" fmla="*/ 772 w 994"/>
                <a:gd name="T17" fmla="*/ 24 h 199"/>
                <a:gd name="T18" fmla="*/ 866 w 994"/>
                <a:gd name="T19" fmla="*/ 35 h 199"/>
                <a:gd name="T20" fmla="*/ 924 w 994"/>
                <a:gd name="T21" fmla="*/ 47 h 199"/>
                <a:gd name="T22" fmla="*/ 971 w 994"/>
                <a:gd name="T23" fmla="*/ 70 h 199"/>
                <a:gd name="T24" fmla="*/ 994 w 994"/>
                <a:gd name="T25" fmla="*/ 94 h 199"/>
                <a:gd name="T26" fmla="*/ 994 w 994"/>
                <a:gd name="T27" fmla="*/ 117 h 199"/>
                <a:gd name="T28" fmla="*/ 971 w 994"/>
                <a:gd name="T29" fmla="*/ 140 h 199"/>
                <a:gd name="T30" fmla="*/ 936 w 994"/>
                <a:gd name="T31" fmla="*/ 152 h 199"/>
                <a:gd name="T32" fmla="*/ 913 w 994"/>
                <a:gd name="T33" fmla="*/ 164 h 199"/>
                <a:gd name="T34" fmla="*/ 866 w 994"/>
                <a:gd name="T35" fmla="*/ 175 h 199"/>
                <a:gd name="T36" fmla="*/ 784 w 994"/>
                <a:gd name="T37" fmla="*/ 187 h 199"/>
                <a:gd name="T38" fmla="*/ 667 w 994"/>
                <a:gd name="T39" fmla="*/ 187 h 199"/>
                <a:gd name="T40" fmla="*/ 573 w 994"/>
                <a:gd name="T41" fmla="*/ 187 h 199"/>
                <a:gd name="T42" fmla="*/ 491 w 994"/>
                <a:gd name="T43" fmla="*/ 175 h 199"/>
                <a:gd name="T44" fmla="*/ 433 w 994"/>
                <a:gd name="T45" fmla="*/ 175 h 199"/>
                <a:gd name="T46" fmla="*/ 386 w 994"/>
                <a:gd name="T47" fmla="*/ 175 h 199"/>
                <a:gd name="T48" fmla="*/ 351 w 994"/>
                <a:gd name="T49" fmla="*/ 187 h 199"/>
                <a:gd name="T50" fmla="*/ 316 w 994"/>
                <a:gd name="T51" fmla="*/ 199 h 199"/>
                <a:gd name="T52" fmla="*/ 257 w 994"/>
                <a:gd name="T53" fmla="*/ 199 h 199"/>
                <a:gd name="T54" fmla="*/ 199 w 994"/>
                <a:gd name="T55" fmla="*/ 187 h 199"/>
                <a:gd name="T56" fmla="*/ 152 w 994"/>
                <a:gd name="T57" fmla="*/ 187 h 199"/>
                <a:gd name="T58" fmla="*/ 117 w 994"/>
                <a:gd name="T59" fmla="*/ 175 h 199"/>
                <a:gd name="T60" fmla="*/ 82 w 994"/>
                <a:gd name="T61" fmla="*/ 175 h 199"/>
                <a:gd name="T62" fmla="*/ 58 w 994"/>
                <a:gd name="T63" fmla="*/ 164 h 199"/>
                <a:gd name="T64" fmla="*/ 35 w 994"/>
                <a:gd name="T65" fmla="*/ 164 h 199"/>
                <a:gd name="T66" fmla="*/ 23 w 994"/>
                <a:gd name="T67" fmla="*/ 152 h 199"/>
                <a:gd name="T68" fmla="*/ 12 w 994"/>
                <a:gd name="T69" fmla="*/ 140 h 199"/>
                <a:gd name="T70" fmla="*/ 12 w 994"/>
                <a:gd name="T71" fmla="*/ 129 h 199"/>
                <a:gd name="T72" fmla="*/ 35 w 994"/>
                <a:gd name="T73" fmla="*/ 117 h 199"/>
                <a:gd name="T74" fmla="*/ 58 w 994"/>
                <a:gd name="T75" fmla="*/ 105 h 199"/>
                <a:gd name="T76" fmla="*/ 94 w 994"/>
                <a:gd name="T77" fmla="*/ 82 h 199"/>
                <a:gd name="T78" fmla="*/ 94 w 994"/>
                <a:gd name="T79" fmla="*/ 59 h 199"/>
                <a:gd name="T80" fmla="*/ 94 w 994"/>
                <a:gd name="T81" fmla="*/ 35 h 19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94" h="199">
                  <a:moveTo>
                    <a:pt x="94" y="35"/>
                  </a:moveTo>
                  <a:lnTo>
                    <a:pt x="94" y="24"/>
                  </a:lnTo>
                  <a:lnTo>
                    <a:pt x="105" y="24"/>
                  </a:lnTo>
                  <a:lnTo>
                    <a:pt x="105" y="12"/>
                  </a:lnTo>
                  <a:lnTo>
                    <a:pt x="117" y="12"/>
                  </a:lnTo>
                  <a:lnTo>
                    <a:pt x="129" y="12"/>
                  </a:lnTo>
                  <a:lnTo>
                    <a:pt x="164" y="0"/>
                  </a:lnTo>
                  <a:lnTo>
                    <a:pt x="222" y="0"/>
                  </a:lnTo>
                  <a:lnTo>
                    <a:pt x="281" y="0"/>
                  </a:lnTo>
                  <a:lnTo>
                    <a:pt x="351" y="0"/>
                  </a:lnTo>
                  <a:lnTo>
                    <a:pt x="409" y="0"/>
                  </a:lnTo>
                  <a:lnTo>
                    <a:pt x="468" y="0"/>
                  </a:lnTo>
                  <a:lnTo>
                    <a:pt x="526" y="0"/>
                  </a:lnTo>
                  <a:lnTo>
                    <a:pt x="585" y="12"/>
                  </a:lnTo>
                  <a:lnTo>
                    <a:pt x="632" y="12"/>
                  </a:lnTo>
                  <a:lnTo>
                    <a:pt x="679" y="12"/>
                  </a:lnTo>
                  <a:lnTo>
                    <a:pt x="725" y="24"/>
                  </a:lnTo>
                  <a:lnTo>
                    <a:pt x="772" y="24"/>
                  </a:lnTo>
                  <a:lnTo>
                    <a:pt x="819" y="24"/>
                  </a:lnTo>
                  <a:lnTo>
                    <a:pt x="866" y="35"/>
                  </a:lnTo>
                  <a:lnTo>
                    <a:pt x="901" y="35"/>
                  </a:lnTo>
                  <a:lnTo>
                    <a:pt x="924" y="47"/>
                  </a:lnTo>
                  <a:lnTo>
                    <a:pt x="948" y="59"/>
                  </a:lnTo>
                  <a:lnTo>
                    <a:pt x="971" y="70"/>
                  </a:lnTo>
                  <a:lnTo>
                    <a:pt x="983" y="82"/>
                  </a:lnTo>
                  <a:lnTo>
                    <a:pt x="994" y="94"/>
                  </a:lnTo>
                  <a:lnTo>
                    <a:pt x="994" y="105"/>
                  </a:lnTo>
                  <a:lnTo>
                    <a:pt x="994" y="117"/>
                  </a:lnTo>
                  <a:lnTo>
                    <a:pt x="983" y="129"/>
                  </a:lnTo>
                  <a:lnTo>
                    <a:pt x="971" y="140"/>
                  </a:lnTo>
                  <a:lnTo>
                    <a:pt x="959" y="152"/>
                  </a:lnTo>
                  <a:lnTo>
                    <a:pt x="936" y="152"/>
                  </a:lnTo>
                  <a:lnTo>
                    <a:pt x="924" y="164"/>
                  </a:lnTo>
                  <a:lnTo>
                    <a:pt x="913" y="164"/>
                  </a:lnTo>
                  <a:lnTo>
                    <a:pt x="889" y="175"/>
                  </a:lnTo>
                  <a:lnTo>
                    <a:pt x="866" y="175"/>
                  </a:lnTo>
                  <a:lnTo>
                    <a:pt x="831" y="175"/>
                  </a:lnTo>
                  <a:lnTo>
                    <a:pt x="784" y="187"/>
                  </a:lnTo>
                  <a:lnTo>
                    <a:pt x="725" y="187"/>
                  </a:lnTo>
                  <a:lnTo>
                    <a:pt x="667" y="187"/>
                  </a:lnTo>
                  <a:lnTo>
                    <a:pt x="620" y="187"/>
                  </a:lnTo>
                  <a:lnTo>
                    <a:pt x="573" y="187"/>
                  </a:lnTo>
                  <a:lnTo>
                    <a:pt x="526" y="187"/>
                  </a:lnTo>
                  <a:lnTo>
                    <a:pt x="491" y="175"/>
                  </a:lnTo>
                  <a:lnTo>
                    <a:pt x="456" y="175"/>
                  </a:lnTo>
                  <a:lnTo>
                    <a:pt x="433" y="175"/>
                  </a:lnTo>
                  <a:lnTo>
                    <a:pt x="409" y="175"/>
                  </a:lnTo>
                  <a:lnTo>
                    <a:pt x="386" y="175"/>
                  </a:lnTo>
                  <a:lnTo>
                    <a:pt x="374" y="187"/>
                  </a:lnTo>
                  <a:lnTo>
                    <a:pt x="351" y="187"/>
                  </a:lnTo>
                  <a:lnTo>
                    <a:pt x="339" y="199"/>
                  </a:lnTo>
                  <a:lnTo>
                    <a:pt x="316" y="199"/>
                  </a:lnTo>
                  <a:lnTo>
                    <a:pt x="292" y="199"/>
                  </a:lnTo>
                  <a:lnTo>
                    <a:pt x="257" y="199"/>
                  </a:lnTo>
                  <a:lnTo>
                    <a:pt x="234" y="199"/>
                  </a:lnTo>
                  <a:lnTo>
                    <a:pt x="199" y="187"/>
                  </a:lnTo>
                  <a:lnTo>
                    <a:pt x="175" y="187"/>
                  </a:lnTo>
                  <a:lnTo>
                    <a:pt x="152" y="187"/>
                  </a:lnTo>
                  <a:lnTo>
                    <a:pt x="129" y="187"/>
                  </a:lnTo>
                  <a:lnTo>
                    <a:pt x="117" y="175"/>
                  </a:lnTo>
                  <a:lnTo>
                    <a:pt x="94" y="175"/>
                  </a:lnTo>
                  <a:lnTo>
                    <a:pt x="82" y="175"/>
                  </a:lnTo>
                  <a:lnTo>
                    <a:pt x="70" y="175"/>
                  </a:lnTo>
                  <a:lnTo>
                    <a:pt x="58" y="164"/>
                  </a:lnTo>
                  <a:lnTo>
                    <a:pt x="47" y="164"/>
                  </a:lnTo>
                  <a:lnTo>
                    <a:pt x="35" y="164"/>
                  </a:lnTo>
                  <a:lnTo>
                    <a:pt x="23" y="152"/>
                  </a:lnTo>
                  <a:lnTo>
                    <a:pt x="12" y="152"/>
                  </a:lnTo>
                  <a:lnTo>
                    <a:pt x="12" y="140"/>
                  </a:lnTo>
                  <a:lnTo>
                    <a:pt x="0" y="140"/>
                  </a:lnTo>
                  <a:lnTo>
                    <a:pt x="12" y="129"/>
                  </a:lnTo>
                  <a:lnTo>
                    <a:pt x="23" y="129"/>
                  </a:lnTo>
                  <a:lnTo>
                    <a:pt x="35" y="117"/>
                  </a:lnTo>
                  <a:lnTo>
                    <a:pt x="47" y="117"/>
                  </a:lnTo>
                  <a:lnTo>
                    <a:pt x="58" y="105"/>
                  </a:lnTo>
                  <a:lnTo>
                    <a:pt x="82" y="94"/>
                  </a:lnTo>
                  <a:lnTo>
                    <a:pt x="94" y="82"/>
                  </a:lnTo>
                  <a:lnTo>
                    <a:pt x="94" y="70"/>
                  </a:lnTo>
                  <a:lnTo>
                    <a:pt x="94" y="59"/>
                  </a:lnTo>
                  <a:lnTo>
                    <a:pt x="94" y="47"/>
                  </a:lnTo>
                  <a:lnTo>
                    <a:pt x="94"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17" name="Freeform 45"/>
            <p:cNvSpPr>
              <a:spLocks/>
            </p:cNvSpPr>
            <p:nvPr/>
          </p:nvSpPr>
          <p:spPr bwMode="auto">
            <a:xfrm>
              <a:off x="4284" y="3364"/>
              <a:ext cx="901" cy="198"/>
            </a:xfrm>
            <a:custGeom>
              <a:avLst/>
              <a:gdLst>
                <a:gd name="T0" fmla="*/ 82 w 901"/>
                <a:gd name="T1" fmla="*/ 23 h 198"/>
                <a:gd name="T2" fmla="*/ 94 w 901"/>
                <a:gd name="T3" fmla="*/ 11 h 198"/>
                <a:gd name="T4" fmla="*/ 153 w 901"/>
                <a:gd name="T5" fmla="*/ 0 h 198"/>
                <a:gd name="T6" fmla="*/ 246 w 901"/>
                <a:gd name="T7" fmla="*/ 0 h 198"/>
                <a:gd name="T8" fmla="*/ 363 w 901"/>
                <a:gd name="T9" fmla="*/ 0 h 198"/>
                <a:gd name="T10" fmla="*/ 468 w 901"/>
                <a:gd name="T11" fmla="*/ 0 h 198"/>
                <a:gd name="T12" fmla="*/ 562 w 901"/>
                <a:gd name="T13" fmla="*/ 11 h 198"/>
                <a:gd name="T14" fmla="*/ 656 w 901"/>
                <a:gd name="T15" fmla="*/ 23 h 198"/>
                <a:gd name="T16" fmla="*/ 738 w 901"/>
                <a:gd name="T17" fmla="*/ 23 h 198"/>
                <a:gd name="T18" fmla="*/ 808 w 901"/>
                <a:gd name="T19" fmla="*/ 35 h 198"/>
                <a:gd name="T20" fmla="*/ 855 w 901"/>
                <a:gd name="T21" fmla="*/ 58 h 198"/>
                <a:gd name="T22" fmla="*/ 890 w 901"/>
                <a:gd name="T23" fmla="*/ 81 h 198"/>
                <a:gd name="T24" fmla="*/ 901 w 901"/>
                <a:gd name="T25" fmla="*/ 105 h 198"/>
                <a:gd name="T26" fmla="*/ 878 w 901"/>
                <a:gd name="T27" fmla="*/ 128 h 198"/>
                <a:gd name="T28" fmla="*/ 855 w 901"/>
                <a:gd name="T29" fmla="*/ 151 h 198"/>
                <a:gd name="T30" fmla="*/ 831 w 901"/>
                <a:gd name="T31" fmla="*/ 163 h 198"/>
                <a:gd name="T32" fmla="*/ 796 w 901"/>
                <a:gd name="T33" fmla="*/ 175 h 198"/>
                <a:gd name="T34" fmla="*/ 738 w 901"/>
                <a:gd name="T35" fmla="*/ 175 h 198"/>
                <a:gd name="T36" fmla="*/ 656 w 901"/>
                <a:gd name="T37" fmla="*/ 186 h 198"/>
                <a:gd name="T38" fmla="*/ 550 w 901"/>
                <a:gd name="T39" fmla="*/ 186 h 198"/>
                <a:gd name="T40" fmla="*/ 480 w 901"/>
                <a:gd name="T41" fmla="*/ 186 h 198"/>
                <a:gd name="T42" fmla="*/ 410 w 901"/>
                <a:gd name="T43" fmla="*/ 175 h 198"/>
                <a:gd name="T44" fmla="*/ 363 w 901"/>
                <a:gd name="T45" fmla="*/ 175 h 198"/>
                <a:gd name="T46" fmla="*/ 328 w 901"/>
                <a:gd name="T47" fmla="*/ 186 h 198"/>
                <a:gd name="T48" fmla="*/ 305 w 901"/>
                <a:gd name="T49" fmla="*/ 198 h 198"/>
                <a:gd name="T50" fmla="*/ 258 w 901"/>
                <a:gd name="T51" fmla="*/ 198 h 198"/>
                <a:gd name="T52" fmla="*/ 199 w 901"/>
                <a:gd name="T53" fmla="*/ 198 h 198"/>
                <a:gd name="T54" fmla="*/ 153 w 901"/>
                <a:gd name="T55" fmla="*/ 186 h 198"/>
                <a:gd name="T56" fmla="*/ 117 w 901"/>
                <a:gd name="T57" fmla="*/ 186 h 198"/>
                <a:gd name="T58" fmla="*/ 82 w 901"/>
                <a:gd name="T59" fmla="*/ 175 h 198"/>
                <a:gd name="T60" fmla="*/ 59 w 901"/>
                <a:gd name="T61" fmla="*/ 175 h 198"/>
                <a:gd name="T62" fmla="*/ 36 w 901"/>
                <a:gd name="T63" fmla="*/ 163 h 198"/>
                <a:gd name="T64" fmla="*/ 24 w 901"/>
                <a:gd name="T65" fmla="*/ 151 h 198"/>
                <a:gd name="T66" fmla="*/ 0 w 901"/>
                <a:gd name="T67" fmla="*/ 140 h 198"/>
                <a:gd name="T68" fmla="*/ 12 w 901"/>
                <a:gd name="T69" fmla="*/ 128 h 198"/>
                <a:gd name="T70" fmla="*/ 36 w 901"/>
                <a:gd name="T71" fmla="*/ 116 h 198"/>
                <a:gd name="T72" fmla="*/ 59 w 901"/>
                <a:gd name="T73" fmla="*/ 93 h 198"/>
                <a:gd name="T74" fmla="*/ 82 w 901"/>
                <a:gd name="T75" fmla="*/ 81 h 198"/>
                <a:gd name="T76" fmla="*/ 82 w 901"/>
                <a:gd name="T77" fmla="*/ 58 h 198"/>
                <a:gd name="T78" fmla="*/ 82 w 901"/>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1" h="198">
                  <a:moveTo>
                    <a:pt x="82" y="35"/>
                  </a:moveTo>
                  <a:lnTo>
                    <a:pt x="82" y="23"/>
                  </a:lnTo>
                  <a:lnTo>
                    <a:pt x="82" y="11"/>
                  </a:lnTo>
                  <a:lnTo>
                    <a:pt x="94" y="11"/>
                  </a:lnTo>
                  <a:lnTo>
                    <a:pt x="117" y="11"/>
                  </a:lnTo>
                  <a:lnTo>
                    <a:pt x="153" y="0"/>
                  </a:lnTo>
                  <a:lnTo>
                    <a:pt x="188" y="0"/>
                  </a:lnTo>
                  <a:lnTo>
                    <a:pt x="246" y="0"/>
                  </a:lnTo>
                  <a:lnTo>
                    <a:pt x="305" y="0"/>
                  </a:lnTo>
                  <a:lnTo>
                    <a:pt x="363" y="0"/>
                  </a:lnTo>
                  <a:lnTo>
                    <a:pt x="422" y="0"/>
                  </a:lnTo>
                  <a:lnTo>
                    <a:pt x="468" y="0"/>
                  </a:lnTo>
                  <a:lnTo>
                    <a:pt x="515" y="11"/>
                  </a:lnTo>
                  <a:lnTo>
                    <a:pt x="562" y="11"/>
                  </a:lnTo>
                  <a:lnTo>
                    <a:pt x="609" y="11"/>
                  </a:lnTo>
                  <a:lnTo>
                    <a:pt x="656" y="23"/>
                  </a:lnTo>
                  <a:lnTo>
                    <a:pt x="691" y="23"/>
                  </a:lnTo>
                  <a:lnTo>
                    <a:pt x="738" y="23"/>
                  </a:lnTo>
                  <a:lnTo>
                    <a:pt x="773" y="35"/>
                  </a:lnTo>
                  <a:lnTo>
                    <a:pt x="808" y="35"/>
                  </a:lnTo>
                  <a:lnTo>
                    <a:pt x="831" y="46"/>
                  </a:lnTo>
                  <a:lnTo>
                    <a:pt x="855" y="58"/>
                  </a:lnTo>
                  <a:lnTo>
                    <a:pt x="878" y="70"/>
                  </a:lnTo>
                  <a:lnTo>
                    <a:pt x="890" y="81"/>
                  </a:lnTo>
                  <a:lnTo>
                    <a:pt x="890" y="93"/>
                  </a:lnTo>
                  <a:lnTo>
                    <a:pt x="901" y="105"/>
                  </a:lnTo>
                  <a:lnTo>
                    <a:pt x="890" y="116"/>
                  </a:lnTo>
                  <a:lnTo>
                    <a:pt x="878" y="128"/>
                  </a:lnTo>
                  <a:lnTo>
                    <a:pt x="866" y="140"/>
                  </a:lnTo>
                  <a:lnTo>
                    <a:pt x="855" y="151"/>
                  </a:lnTo>
                  <a:lnTo>
                    <a:pt x="843" y="151"/>
                  </a:lnTo>
                  <a:lnTo>
                    <a:pt x="831" y="163"/>
                  </a:lnTo>
                  <a:lnTo>
                    <a:pt x="819" y="163"/>
                  </a:lnTo>
                  <a:lnTo>
                    <a:pt x="796" y="175"/>
                  </a:lnTo>
                  <a:lnTo>
                    <a:pt x="773" y="175"/>
                  </a:lnTo>
                  <a:lnTo>
                    <a:pt x="738" y="175"/>
                  </a:lnTo>
                  <a:lnTo>
                    <a:pt x="702" y="186"/>
                  </a:lnTo>
                  <a:lnTo>
                    <a:pt x="656" y="186"/>
                  </a:lnTo>
                  <a:lnTo>
                    <a:pt x="597" y="186"/>
                  </a:lnTo>
                  <a:lnTo>
                    <a:pt x="550" y="186"/>
                  </a:lnTo>
                  <a:lnTo>
                    <a:pt x="515" y="186"/>
                  </a:lnTo>
                  <a:lnTo>
                    <a:pt x="480" y="186"/>
                  </a:lnTo>
                  <a:lnTo>
                    <a:pt x="445" y="175"/>
                  </a:lnTo>
                  <a:lnTo>
                    <a:pt x="410" y="175"/>
                  </a:lnTo>
                  <a:lnTo>
                    <a:pt x="387" y="175"/>
                  </a:lnTo>
                  <a:lnTo>
                    <a:pt x="363" y="175"/>
                  </a:lnTo>
                  <a:lnTo>
                    <a:pt x="340" y="175"/>
                  </a:lnTo>
                  <a:lnTo>
                    <a:pt x="328" y="186"/>
                  </a:lnTo>
                  <a:lnTo>
                    <a:pt x="316" y="186"/>
                  </a:lnTo>
                  <a:lnTo>
                    <a:pt x="305" y="198"/>
                  </a:lnTo>
                  <a:lnTo>
                    <a:pt x="281" y="198"/>
                  </a:lnTo>
                  <a:lnTo>
                    <a:pt x="258" y="198"/>
                  </a:lnTo>
                  <a:lnTo>
                    <a:pt x="234" y="198"/>
                  </a:lnTo>
                  <a:lnTo>
                    <a:pt x="199" y="198"/>
                  </a:lnTo>
                  <a:lnTo>
                    <a:pt x="176" y="186"/>
                  </a:lnTo>
                  <a:lnTo>
                    <a:pt x="153" y="186"/>
                  </a:lnTo>
                  <a:lnTo>
                    <a:pt x="141" y="186"/>
                  </a:lnTo>
                  <a:lnTo>
                    <a:pt x="117" y="186"/>
                  </a:lnTo>
                  <a:lnTo>
                    <a:pt x="94" y="175"/>
                  </a:lnTo>
                  <a:lnTo>
                    <a:pt x="82" y="175"/>
                  </a:lnTo>
                  <a:lnTo>
                    <a:pt x="71" y="175"/>
                  </a:lnTo>
                  <a:lnTo>
                    <a:pt x="59" y="175"/>
                  </a:lnTo>
                  <a:lnTo>
                    <a:pt x="47" y="163"/>
                  </a:lnTo>
                  <a:lnTo>
                    <a:pt x="36" y="163"/>
                  </a:lnTo>
                  <a:lnTo>
                    <a:pt x="24" y="163"/>
                  </a:lnTo>
                  <a:lnTo>
                    <a:pt x="24" y="151"/>
                  </a:lnTo>
                  <a:lnTo>
                    <a:pt x="12" y="151"/>
                  </a:lnTo>
                  <a:lnTo>
                    <a:pt x="0" y="140"/>
                  </a:lnTo>
                  <a:lnTo>
                    <a:pt x="0" y="128"/>
                  </a:lnTo>
                  <a:lnTo>
                    <a:pt x="12" y="128"/>
                  </a:lnTo>
                  <a:lnTo>
                    <a:pt x="24" y="116"/>
                  </a:lnTo>
                  <a:lnTo>
                    <a:pt x="36" y="116"/>
                  </a:lnTo>
                  <a:lnTo>
                    <a:pt x="47" y="105"/>
                  </a:lnTo>
                  <a:lnTo>
                    <a:pt x="59" y="93"/>
                  </a:lnTo>
                  <a:lnTo>
                    <a:pt x="71" y="93"/>
                  </a:lnTo>
                  <a:lnTo>
                    <a:pt x="82" y="81"/>
                  </a:lnTo>
                  <a:lnTo>
                    <a:pt x="82" y="70"/>
                  </a:lnTo>
                  <a:lnTo>
                    <a:pt x="82" y="58"/>
                  </a:lnTo>
                  <a:lnTo>
                    <a:pt x="82" y="46"/>
                  </a:lnTo>
                  <a:lnTo>
                    <a:pt x="82"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CA"/>
            </a:p>
          </p:txBody>
        </p:sp>
        <p:sp>
          <p:nvSpPr>
            <p:cNvPr id="21518" name="Freeform 48"/>
            <p:cNvSpPr>
              <a:spLocks/>
            </p:cNvSpPr>
            <p:nvPr/>
          </p:nvSpPr>
          <p:spPr bwMode="auto">
            <a:xfrm>
              <a:off x="4203" y="3328"/>
              <a:ext cx="1064" cy="514"/>
            </a:xfrm>
            <a:custGeom>
              <a:avLst/>
              <a:gdLst>
                <a:gd name="T0" fmla="*/ 269 w 1064"/>
                <a:gd name="T1" fmla="*/ 0 h 514"/>
                <a:gd name="T2" fmla="*/ 234 w 1064"/>
                <a:gd name="T3" fmla="*/ 12 h 514"/>
                <a:gd name="T4" fmla="*/ 187 w 1064"/>
                <a:gd name="T5" fmla="*/ 12 h 514"/>
                <a:gd name="T6" fmla="*/ 152 w 1064"/>
                <a:gd name="T7" fmla="*/ 36 h 514"/>
                <a:gd name="T8" fmla="*/ 140 w 1064"/>
                <a:gd name="T9" fmla="*/ 59 h 514"/>
                <a:gd name="T10" fmla="*/ 128 w 1064"/>
                <a:gd name="T11" fmla="*/ 94 h 514"/>
                <a:gd name="T12" fmla="*/ 105 w 1064"/>
                <a:gd name="T13" fmla="*/ 129 h 514"/>
                <a:gd name="T14" fmla="*/ 70 w 1064"/>
                <a:gd name="T15" fmla="*/ 152 h 514"/>
                <a:gd name="T16" fmla="*/ 58 w 1064"/>
                <a:gd name="T17" fmla="*/ 176 h 514"/>
                <a:gd name="T18" fmla="*/ 81 w 1064"/>
                <a:gd name="T19" fmla="*/ 211 h 514"/>
                <a:gd name="T20" fmla="*/ 105 w 1064"/>
                <a:gd name="T21" fmla="*/ 234 h 514"/>
                <a:gd name="T22" fmla="*/ 128 w 1064"/>
                <a:gd name="T23" fmla="*/ 246 h 514"/>
                <a:gd name="T24" fmla="*/ 128 w 1064"/>
                <a:gd name="T25" fmla="*/ 269 h 514"/>
                <a:gd name="T26" fmla="*/ 93 w 1064"/>
                <a:gd name="T27" fmla="*/ 316 h 514"/>
                <a:gd name="T28" fmla="*/ 46 w 1064"/>
                <a:gd name="T29" fmla="*/ 374 h 514"/>
                <a:gd name="T30" fmla="*/ 0 w 1064"/>
                <a:gd name="T31" fmla="*/ 421 h 514"/>
                <a:gd name="T32" fmla="*/ 23 w 1064"/>
                <a:gd name="T33" fmla="*/ 467 h 514"/>
                <a:gd name="T34" fmla="*/ 81 w 1064"/>
                <a:gd name="T35" fmla="*/ 491 h 514"/>
                <a:gd name="T36" fmla="*/ 152 w 1064"/>
                <a:gd name="T37" fmla="*/ 502 h 514"/>
                <a:gd name="T38" fmla="*/ 198 w 1064"/>
                <a:gd name="T39" fmla="*/ 514 h 514"/>
                <a:gd name="T40" fmla="*/ 245 w 1064"/>
                <a:gd name="T41" fmla="*/ 514 h 514"/>
                <a:gd name="T42" fmla="*/ 304 w 1064"/>
                <a:gd name="T43" fmla="*/ 514 h 514"/>
                <a:gd name="T44" fmla="*/ 362 w 1064"/>
                <a:gd name="T45" fmla="*/ 514 h 514"/>
                <a:gd name="T46" fmla="*/ 397 w 1064"/>
                <a:gd name="T47" fmla="*/ 514 h 514"/>
                <a:gd name="T48" fmla="*/ 432 w 1064"/>
                <a:gd name="T49" fmla="*/ 502 h 514"/>
                <a:gd name="T50" fmla="*/ 456 w 1064"/>
                <a:gd name="T51" fmla="*/ 502 h 514"/>
                <a:gd name="T52" fmla="*/ 514 w 1064"/>
                <a:gd name="T53" fmla="*/ 502 h 514"/>
                <a:gd name="T54" fmla="*/ 585 w 1064"/>
                <a:gd name="T55" fmla="*/ 502 h 514"/>
                <a:gd name="T56" fmla="*/ 678 w 1064"/>
                <a:gd name="T57" fmla="*/ 502 h 514"/>
                <a:gd name="T58" fmla="*/ 819 w 1064"/>
                <a:gd name="T59" fmla="*/ 502 h 514"/>
                <a:gd name="T60" fmla="*/ 947 w 1064"/>
                <a:gd name="T61" fmla="*/ 491 h 514"/>
                <a:gd name="T62" fmla="*/ 1029 w 1064"/>
                <a:gd name="T63" fmla="*/ 456 h 514"/>
                <a:gd name="T64" fmla="*/ 1064 w 1064"/>
                <a:gd name="T65" fmla="*/ 409 h 514"/>
                <a:gd name="T66" fmla="*/ 1053 w 1064"/>
                <a:gd name="T67" fmla="*/ 362 h 514"/>
                <a:gd name="T68" fmla="*/ 994 w 1064"/>
                <a:gd name="T69" fmla="*/ 327 h 514"/>
                <a:gd name="T70" fmla="*/ 936 w 1064"/>
                <a:gd name="T71" fmla="*/ 292 h 514"/>
                <a:gd name="T72" fmla="*/ 912 w 1064"/>
                <a:gd name="T73" fmla="*/ 269 h 514"/>
                <a:gd name="T74" fmla="*/ 936 w 1064"/>
                <a:gd name="T75" fmla="*/ 246 h 514"/>
                <a:gd name="T76" fmla="*/ 971 w 1064"/>
                <a:gd name="T77" fmla="*/ 211 h 514"/>
                <a:gd name="T78" fmla="*/ 1006 w 1064"/>
                <a:gd name="T79" fmla="*/ 176 h 514"/>
                <a:gd name="T80" fmla="*/ 1017 w 1064"/>
                <a:gd name="T81" fmla="*/ 141 h 514"/>
                <a:gd name="T82" fmla="*/ 982 w 1064"/>
                <a:gd name="T83" fmla="*/ 94 h 514"/>
                <a:gd name="T84" fmla="*/ 912 w 1064"/>
                <a:gd name="T85" fmla="*/ 59 h 514"/>
                <a:gd name="T86" fmla="*/ 819 w 1064"/>
                <a:gd name="T87" fmla="*/ 36 h 514"/>
                <a:gd name="T88" fmla="*/ 713 w 1064"/>
                <a:gd name="T89" fmla="*/ 24 h 514"/>
                <a:gd name="T90" fmla="*/ 608 w 1064"/>
                <a:gd name="T91" fmla="*/ 24 h 514"/>
                <a:gd name="T92" fmla="*/ 526 w 1064"/>
                <a:gd name="T93" fmla="*/ 24 h 514"/>
                <a:gd name="T94" fmla="*/ 456 w 1064"/>
                <a:gd name="T95" fmla="*/ 12 h 514"/>
                <a:gd name="T96" fmla="*/ 397 w 1064"/>
                <a:gd name="T97" fmla="*/ 12 h 514"/>
                <a:gd name="T98" fmla="*/ 351 w 1064"/>
                <a:gd name="T99" fmla="*/ 12 h 514"/>
                <a:gd name="T100" fmla="*/ 304 w 1064"/>
                <a:gd name="T101" fmla="*/ 0 h 514"/>
                <a:gd name="T102" fmla="*/ 280 w 1064"/>
                <a:gd name="T103" fmla="*/ 0 h 5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064" h="514">
                  <a:moveTo>
                    <a:pt x="280" y="0"/>
                  </a:moveTo>
                  <a:lnTo>
                    <a:pt x="269" y="0"/>
                  </a:lnTo>
                  <a:lnTo>
                    <a:pt x="257" y="12"/>
                  </a:lnTo>
                  <a:lnTo>
                    <a:pt x="234" y="12"/>
                  </a:lnTo>
                  <a:lnTo>
                    <a:pt x="210" y="12"/>
                  </a:lnTo>
                  <a:lnTo>
                    <a:pt x="187" y="12"/>
                  </a:lnTo>
                  <a:lnTo>
                    <a:pt x="175" y="24"/>
                  </a:lnTo>
                  <a:lnTo>
                    <a:pt x="152" y="36"/>
                  </a:lnTo>
                  <a:lnTo>
                    <a:pt x="140" y="47"/>
                  </a:lnTo>
                  <a:lnTo>
                    <a:pt x="140" y="59"/>
                  </a:lnTo>
                  <a:lnTo>
                    <a:pt x="140" y="82"/>
                  </a:lnTo>
                  <a:lnTo>
                    <a:pt x="128" y="94"/>
                  </a:lnTo>
                  <a:lnTo>
                    <a:pt x="117" y="117"/>
                  </a:lnTo>
                  <a:lnTo>
                    <a:pt x="105" y="129"/>
                  </a:lnTo>
                  <a:lnTo>
                    <a:pt x="81" y="141"/>
                  </a:lnTo>
                  <a:lnTo>
                    <a:pt x="70" y="152"/>
                  </a:lnTo>
                  <a:lnTo>
                    <a:pt x="58" y="164"/>
                  </a:lnTo>
                  <a:lnTo>
                    <a:pt x="58" y="176"/>
                  </a:lnTo>
                  <a:lnTo>
                    <a:pt x="58" y="199"/>
                  </a:lnTo>
                  <a:lnTo>
                    <a:pt x="81" y="211"/>
                  </a:lnTo>
                  <a:lnTo>
                    <a:pt x="93" y="222"/>
                  </a:lnTo>
                  <a:lnTo>
                    <a:pt x="105" y="234"/>
                  </a:lnTo>
                  <a:lnTo>
                    <a:pt x="117" y="246"/>
                  </a:lnTo>
                  <a:lnTo>
                    <a:pt x="128" y="246"/>
                  </a:lnTo>
                  <a:lnTo>
                    <a:pt x="128" y="257"/>
                  </a:lnTo>
                  <a:lnTo>
                    <a:pt x="128" y="269"/>
                  </a:lnTo>
                  <a:lnTo>
                    <a:pt x="117" y="292"/>
                  </a:lnTo>
                  <a:lnTo>
                    <a:pt x="93" y="316"/>
                  </a:lnTo>
                  <a:lnTo>
                    <a:pt x="70" y="339"/>
                  </a:lnTo>
                  <a:lnTo>
                    <a:pt x="46" y="374"/>
                  </a:lnTo>
                  <a:lnTo>
                    <a:pt x="11" y="397"/>
                  </a:lnTo>
                  <a:lnTo>
                    <a:pt x="0" y="421"/>
                  </a:lnTo>
                  <a:lnTo>
                    <a:pt x="0" y="444"/>
                  </a:lnTo>
                  <a:lnTo>
                    <a:pt x="23" y="467"/>
                  </a:lnTo>
                  <a:lnTo>
                    <a:pt x="46" y="479"/>
                  </a:lnTo>
                  <a:lnTo>
                    <a:pt x="81" y="491"/>
                  </a:lnTo>
                  <a:lnTo>
                    <a:pt x="117" y="491"/>
                  </a:lnTo>
                  <a:lnTo>
                    <a:pt x="152" y="502"/>
                  </a:lnTo>
                  <a:lnTo>
                    <a:pt x="175" y="502"/>
                  </a:lnTo>
                  <a:lnTo>
                    <a:pt x="198" y="514"/>
                  </a:lnTo>
                  <a:lnTo>
                    <a:pt x="222" y="514"/>
                  </a:lnTo>
                  <a:lnTo>
                    <a:pt x="245" y="514"/>
                  </a:lnTo>
                  <a:lnTo>
                    <a:pt x="269" y="514"/>
                  </a:lnTo>
                  <a:lnTo>
                    <a:pt x="304" y="514"/>
                  </a:lnTo>
                  <a:lnTo>
                    <a:pt x="327" y="514"/>
                  </a:lnTo>
                  <a:lnTo>
                    <a:pt x="362" y="514"/>
                  </a:lnTo>
                  <a:lnTo>
                    <a:pt x="386" y="514"/>
                  </a:lnTo>
                  <a:lnTo>
                    <a:pt x="397" y="514"/>
                  </a:lnTo>
                  <a:lnTo>
                    <a:pt x="421" y="514"/>
                  </a:lnTo>
                  <a:lnTo>
                    <a:pt x="432" y="502"/>
                  </a:lnTo>
                  <a:lnTo>
                    <a:pt x="444" y="502"/>
                  </a:lnTo>
                  <a:lnTo>
                    <a:pt x="456" y="502"/>
                  </a:lnTo>
                  <a:lnTo>
                    <a:pt x="479" y="502"/>
                  </a:lnTo>
                  <a:lnTo>
                    <a:pt x="514" y="502"/>
                  </a:lnTo>
                  <a:lnTo>
                    <a:pt x="538" y="502"/>
                  </a:lnTo>
                  <a:lnTo>
                    <a:pt x="585" y="502"/>
                  </a:lnTo>
                  <a:lnTo>
                    <a:pt x="631" y="502"/>
                  </a:lnTo>
                  <a:lnTo>
                    <a:pt x="678" y="502"/>
                  </a:lnTo>
                  <a:lnTo>
                    <a:pt x="748" y="502"/>
                  </a:lnTo>
                  <a:lnTo>
                    <a:pt x="819" y="502"/>
                  </a:lnTo>
                  <a:lnTo>
                    <a:pt x="889" y="502"/>
                  </a:lnTo>
                  <a:lnTo>
                    <a:pt x="947" y="491"/>
                  </a:lnTo>
                  <a:lnTo>
                    <a:pt x="994" y="479"/>
                  </a:lnTo>
                  <a:lnTo>
                    <a:pt x="1029" y="456"/>
                  </a:lnTo>
                  <a:lnTo>
                    <a:pt x="1053" y="432"/>
                  </a:lnTo>
                  <a:lnTo>
                    <a:pt x="1064" y="409"/>
                  </a:lnTo>
                  <a:lnTo>
                    <a:pt x="1064" y="386"/>
                  </a:lnTo>
                  <a:lnTo>
                    <a:pt x="1053" y="362"/>
                  </a:lnTo>
                  <a:lnTo>
                    <a:pt x="1029" y="339"/>
                  </a:lnTo>
                  <a:lnTo>
                    <a:pt x="994" y="327"/>
                  </a:lnTo>
                  <a:lnTo>
                    <a:pt x="959" y="304"/>
                  </a:lnTo>
                  <a:lnTo>
                    <a:pt x="936" y="292"/>
                  </a:lnTo>
                  <a:lnTo>
                    <a:pt x="924" y="281"/>
                  </a:lnTo>
                  <a:lnTo>
                    <a:pt x="912" y="269"/>
                  </a:lnTo>
                  <a:lnTo>
                    <a:pt x="924" y="257"/>
                  </a:lnTo>
                  <a:lnTo>
                    <a:pt x="936" y="246"/>
                  </a:lnTo>
                  <a:lnTo>
                    <a:pt x="947" y="234"/>
                  </a:lnTo>
                  <a:lnTo>
                    <a:pt x="971" y="211"/>
                  </a:lnTo>
                  <a:lnTo>
                    <a:pt x="982" y="199"/>
                  </a:lnTo>
                  <a:lnTo>
                    <a:pt x="1006" y="176"/>
                  </a:lnTo>
                  <a:lnTo>
                    <a:pt x="1017" y="152"/>
                  </a:lnTo>
                  <a:lnTo>
                    <a:pt x="1017" y="141"/>
                  </a:lnTo>
                  <a:lnTo>
                    <a:pt x="1006" y="117"/>
                  </a:lnTo>
                  <a:lnTo>
                    <a:pt x="982" y="94"/>
                  </a:lnTo>
                  <a:lnTo>
                    <a:pt x="947" y="82"/>
                  </a:lnTo>
                  <a:lnTo>
                    <a:pt x="912" y="59"/>
                  </a:lnTo>
                  <a:lnTo>
                    <a:pt x="865" y="47"/>
                  </a:lnTo>
                  <a:lnTo>
                    <a:pt x="819" y="36"/>
                  </a:lnTo>
                  <a:lnTo>
                    <a:pt x="760" y="36"/>
                  </a:lnTo>
                  <a:lnTo>
                    <a:pt x="713" y="24"/>
                  </a:lnTo>
                  <a:lnTo>
                    <a:pt x="655" y="24"/>
                  </a:lnTo>
                  <a:lnTo>
                    <a:pt x="608" y="24"/>
                  </a:lnTo>
                  <a:lnTo>
                    <a:pt x="561" y="24"/>
                  </a:lnTo>
                  <a:lnTo>
                    <a:pt x="526" y="24"/>
                  </a:lnTo>
                  <a:lnTo>
                    <a:pt x="491" y="12"/>
                  </a:lnTo>
                  <a:lnTo>
                    <a:pt x="456" y="12"/>
                  </a:lnTo>
                  <a:lnTo>
                    <a:pt x="421" y="12"/>
                  </a:lnTo>
                  <a:lnTo>
                    <a:pt x="397" y="12"/>
                  </a:lnTo>
                  <a:lnTo>
                    <a:pt x="374" y="12"/>
                  </a:lnTo>
                  <a:lnTo>
                    <a:pt x="351" y="12"/>
                  </a:lnTo>
                  <a:lnTo>
                    <a:pt x="327" y="0"/>
                  </a:lnTo>
                  <a:lnTo>
                    <a:pt x="304" y="0"/>
                  </a:lnTo>
                  <a:lnTo>
                    <a:pt x="292" y="0"/>
                  </a:lnTo>
                  <a:lnTo>
                    <a:pt x="280" y="0"/>
                  </a:lnTo>
                  <a:close/>
                </a:path>
              </a:pathLst>
            </a:custGeom>
            <a:noFill/>
            <a:ln w="19050">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519" name="Freeform 63"/>
            <p:cNvSpPr>
              <a:spLocks/>
            </p:cNvSpPr>
            <p:nvPr/>
          </p:nvSpPr>
          <p:spPr bwMode="auto">
            <a:xfrm>
              <a:off x="4294" y="3377"/>
              <a:ext cx="900" cy="198"/>
            </a:xfrm>
            <a:custGeom>
              <a:avLst/>
              <a:gdLst>
                <a:gd name="T0" fmla="*/ 81 w 900"/>
                <a:gd name="T1" fmla="*/ 23 h 198"/>
                <a:gd name="T2" fmla="*/ 93 w 900"/>
                <a:gd name="T3" fmla="*/ 11 h 198"/>
                <a:gd name="T4" fmla="*/ 152 w 900"/>
                <a:gd name="T5" fmla="*/ 0 h 198"/>
                <a:gd name="T6" fmla="*/ 245 w 900"/>
                <a:gd name="T7" fmla="*/ 0 h 198"/>
                <a:gd name="T8" fmla="*/ 362 w 900"/>
                <a:gd name="T9" fmla="*/ 0 h 198"/>
                <a:gd name="T10" fmla="*/ 468 w 900"/>
                <a:gd name="T11" fmla="*/ 0 h 198"/>
                <a:gd name="T12" fmla="*/ 561 w 900"/>
                <a:gd name="T13" fmla="*/ 11 h 198"/>
                <a:gd name="T14" fmla="*/ 655 w 900"/>
                <a:gd name="T15" fmla="*/ 23 h 198"/>
                <a:gd name="T16" fmla="*/ 737 w 900"/>
                <a:gd name="T17" fmla="*/ 23 h 198"/>
                <a:gd name="T18" fmla="*/ 807 w 900"/>
                <a:gd name="T19" fmla="*/ 35 h 198"/>
                <a:gd name="T20" fmla="*/ 854 w 900"/>
                <a:gd name="T21" fmla="*/ 58 h 198"/>
                <a:gd name="T22" fmla="*/ 889 w 900"/>
                <a:gd name="T23" fmla="*/ 82 h 198"/>
                <a:gd name="T24" fmla="*/ 900 w 900"/>
                <a:gd name="T25" fmla="*/ 105 h 198"/>
                <a:gd name="T26" fmla="*/ 877 w 900"/>
                <a:gd name="T27" fmla="*/ 128 h 198"/>
                <a:gd name="T28" fmla="*/ 854 w 900"/>
                <a:gd name="T29" fmla="*/ 152 h 198"/>
                <a:gd name="T30" fmla="*/ 830 w 900"/>
                <a:gd name="T31" fmla="*/ 163 h 198"/>
                <a:gd name="T32" fmla="*/ 795 w 900"/>
                <a:gd name="T33" fmla="*/ 175 h 198"/>
                <a:gd name="T34" fmla="*/ 737 w 900"/>
                <a:gd name="T35" fmla="*/ 175 h 198"/>
                <a:gd name="T36" fmla="*/ 655 w 900"/>
                <a:gd name="T37" fmla="*/ 187 h 198"/>
                <a:gd name="T38" fmla="*/ 549 w 900"/>
                <a:gd name="T39" fmla="*/ 187 h 198"/>
                <a:gd name="T40" fmla="*/ 479 w 900"/>
                <a:gd name="T41" fmla="*/ 187 h 198"/>
                <a:gd name="T42" fmla="*/ 409 w 900"/>
                <a:gd name="T43" fmla="*/ 175 h 198"/>
                <a:gd name="T44" fmla="*/ 362 w 900"/>
                <a:gd name="T45" fmla="*/ 175 h 198"/>
                <a:gd name="T46" fmla="*/ 327 w 900"/>
                <a:gd name="T47" fmla="*/ 187 h 198"/>
                <a:gd name="T48" fmla="*/ 304 w 900"/>
                <a:gd name="T49" fmla="*/ 198 h 198"/>
                <a:gd name="T50" fmla="*/ 257 w 900"/>
                <a:gd name="T51" fmla="*/ 198 h 198"/>
                <a:gd name="T52" fmla="*/ 198 w 900"/>
                <a:gd name="T53" fmla="*/ 198 h 198"/>
                <a:gd name="T54" fmla="*/ 152 w 900"/>
                <a:gd name="T55" fmla="*/ 187 h 198"/>
                <a:gd name="T56" fmla="*/ 117 w 900"/>
                <a:gd name="T57" fmla="*/ 187 h 198"/>
                <a:gd name="T58" fmla="*/ 81 w 900"/>
                <a:gd name="T59" fmla="*/ 175 h 198"/>
                <a:gd name="T60" fmla="*/ 58 w 900"/>
                <a:gd name="T61" fmla="*/ 175 h 198"/>
                <a:gd name="T62" fmla="*/ 35 w 900"/>
                <a:gd name="T63" fmla="*/ 163 h 198"/>
                <a:gd name="T64" fmla="*/ 23 w 900"/>
                <a:gd name="T65" fmla="*/ 152 h 198"/>
                <a:gd name="T66" fmla="*/ 0 w 900"/>
                <a:gd name="T67" fmla="*/ 140 h 198"/>
                <a:gd name="T68" fmla="*/ 11 w 900"/>
                <a:gd name="T69" fmla="*/ 128 h 198"/>
                <a:gd name="T70" fmla="*/ 35 w 900"/>
                <a:gd name="T71" fmla="*/ 117 h 198"/>
                <a:gd name="T72" fmla="*/ 58 w 900"/>
                <a:gd name="T73" fmla="*/ 93 h 198"/>
                <a:gd name="T74" fmla="*/ 81 w 900"/>
                <a:gd name="T75" fmla="*/ 82 h 198"/>
                <a:gd name="T76" fmla="*/ 81 w 900"/>
                <a:gd name="T77" fmla="*/ 58 h 198"/>
                <a:gd name="T78" fmla="*/ 81 w 900"/>
                <a:gd name="T79" fmla="*/ 35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00" h="198">
                  <a:moveTo>
                    <a:pt x="81" y="35"/>
                  </a:moveTo>
                  <a:lnTo>
                    <a:pt x="81" y="23"/>
                  </a:lnTo>
                  <a:lnTo>
                    <a:pt x="81" y="11"/>
                  </a:lnTo>
                  <a:lnTo>
                    <a:pt x="93" y="11"/>
                  </a:lnTo>
                  <a:lnTo>
                    <a:pt x="117" y="11"/>
                  </a:lnTo>
                  <a:lnTo>
                    <a:pt x="152" y="0"/>
                  </a:lnTo>
                  <a:lnTo>
                    <a:pt x="187" y="0"/>
                  </a:lnTo>
                  <a:lnTo>
                    <a:pt x="245" y="0"/>
                  </a:lnTo>
                  <a:lnTo>
                    <a:pt x="304" y="0"/>
                  </a:lnTo>
                  <a:lnTo>
                    <a:pt x="362" y="0"/>
                  </a:lnTo>
                  <a:lnTo>
                    <a:pt x="421" y="0"/>
                  </a:lnTo>
                  <a:lnTo>
                    <a:pt x="468" y="0"/>
                  </a:lnTo>
                  <a:lnTo>
                    <a:pt x="514" y="11"/>
                  </a:lnTo>
                  <a:lnTo>
                    <a:pt x="561" y="11"/>
                  </a:lnTo>
                  <a:lnTo>
                    <a:pt x="608" y="11"/>
                  </a:lnTo>
                  <a:lnTo>
                    <a:pt x="655" y="23"/>
                  </a:lnTo>
                  <a:lnTo>
                    <a:pt x="690" y="23"/>
                  </a:lnTo>
                  <a:lnTo>
                    <a:pt x="737" y="23"/>
                  </a:lnTo>
                  <a:lnTo>
                    <a:pt x="772" y="35"/>
                  </a:lnTo>
                  <a:lnTo>
                    <a:pt x="807" y="35"/>
                  </a:lnTo>
                  <a:lnTo>
                    <a:pt x="830" y="47"/>
                  </a:lnTo>
                  <a:lnTo>
                    <a:pt x="854" y="58"/>
                  </a:lnTo>
                  <a:lnTo>
                    <a:pt x="877" y="70"/>
                  </a:lnTo>
                  <a:lnTo>
                    <a:pt x="889" y="82"/>
                  </a:lnTo>
                  <a:lnTo>
                    <a:pt x="889" y="93"/>
                  </a:lnTo>
                  <a:lnTo>
                    <a:pt x="900" y="105"/>
                  </a:lnTo>
                  <a:lnTo>
                    <a:pt x="889" y="117"/>
                  </a:lnTo>
                  <a:lnTo>
                    <a:pt x="877" y="128"/>
                  </a:lnTo>
                  <a:lnTo>
                    <a:pt x="865" y="140"/>
                  </a:lnTo>
                  <a:lnTo>
                    <a:pt x="854" y="152"/>
                  </a:lnTo>
                  <a:lnTo>
                    <a:pt x="842" y="152"/>
                  </a:lnTo>
                  <a:lnTo>
                    <a:pt x="830" y="163"/>
                  </a:lnTo>
                  <a:lnTo>
                    <a:pt x="819" y="163"/>
                  </a:lnTo>
                  <a:lnTo>
                    <a:pt x="795" y="175"/>
                  </a:lnTo>
                  <a:lnTo>
                    <a:pt x="772" y="175"/>
                  </a:lnTo>
                  <a:lnTo>
                    <a:pt x="737" y="175"/>
                  </a:lnTo>
                  <a:lnTo>
                    <a:pt x="702" y="187"/>
                  </a:lnTo>
                  <a:lnTo>
                    <a:pt x="655" y="187"/>
                  </a:lnTo>
                  <a:lnTo>
                    <a:pt x="596" y="187"/>
                  </a:lnTo>
                  <a:lnTo>
                    <a:pt x="549" y="187"/>
                  </a:lnTo>
                  <a:lnTo>
                    <a:pt x="514" y="187"/>
                  </a:lnTo>
                  <a:lnTo>
                    <a:pt x="479" y="187"/>
                  </a:lnTo>
                  <a:lnTo>
                    <a:pt x="444" y="175"/>
                  </a:lnTo>
                  <a:lnTo>
                    <a:pt x="409" y="175"/>
                  </a:lnTo>
                  <a:lnTo>
                    <a:pt x="386" y="175"/>
                  </a:lnTo>
                  <a:lnTo>
                    <a:pt x="362" y="175"/>
                  </a:lnTo>
                  <a:lnTo>
                    <a:pt x="339" y="175"/>
                  </a:lnTo>
                  <a:lnTo>
                    <a:pt x="327" y="187"/>
                  </a:lnTo>
                  <a:lnTo>
                    <a:pt x="315" y="187"/>
                  </a:lnTo>
                  <a:lnTo>
                    <a:pt x="304" y="198"/>
                  </a:lnTo>
                  <a:lnTo>
                    <a:pt x="280" y="198"/>
                  </a:lnTo>
                  <a:lnTo>
                    <a:pt x="257" y="198"/>
                  </a:lnTo>
                  <a:lnTo>
                    <a:pt x="234" y="198"/>
                  </a:lnTo>
                  <a:lnTo>
                    <a:pt x="198" y="198"/>
                  </a:lnTo>
                  <a:lnTo>
                    <a:pt x="175" y="187"/>
                  </a:lnTo>
                  <a:lnTo>
                    <a:pt x="152" y="187"/>
                  </a:lnTo>
                  <a:lnTo>
                    <a:pt x="140" y="187"/>
                  </a:lnTo>
                  <a:lnTo>
                    <a:pt x="117" y="187"/>
                  </a:lnTo>
                  <a:lnTo>
                    <a:pt x="93" y="175"/>
                  </a:lnTo>
                  <a:lnTo>
                    <a:pt x="81" y="175"/>
                  </a:lnTo>
                  <a:lnTo>
                    <a:pt x="70" y="175"/>
                  </a:lnTo>
                  <a:lnTo>
                    <a:pt x="58" y="175"/>
                  </a:lnTo>
                  <a:lnTo>
                    <a:pt x="46" y="163"/>
                  </a:lnTo>
                  <a:lnTo>
                    <a:pt x="35" y="163"/>
                  </a:lnTo>
                  <a:lnTo>
                    <a:pt x="23" y="163"/>
                  </a:lnTo>
                  <a:lnTo>
                    <a:pt x="23" y="152"/>
                  </a:lnTo>
                  <a:lnTo>
                    <a:pt x="11" y="152"/>
                  </a:lnTo>
                  <a:lnTo>
                    <a:pt x="0" y="140"/>
                  </a:lnTo>
                  <a:lnTo>
                    <a:pt x="0" y="128"/>
                  </a:lnTo>
                  <a:lnTo>
                    <a:pt x="11" y="128"/>
                  </a:lnTo>
                  <a:lnTo>
                    <a:pt x="23" y="117"/>
                  </a:lnTo>
                  <a:lnTo>
                    <a:pt x="35" y="117"/>
                  </a:lnTo>
                  <a:lnTo>
                    <a:pt x="46" y="105"/>
                  </a:lnTo>
                  <a:lnTo>
                    <a:pt x="58" y="93"/>
                  </a:lnTo>
                  <a:lnTo>
                    <a:pt x="70" y="93"/>
                  </a:lnTo>
                  <a:lnTo>
                    <a:pt x="81" y="82"/>
                  </a:lnTo>
                  <a:lnTo>
                    <a:pt x="81" y="70"/>
                  </a:lnTo>
                  <a:lnTo>
                    <a:pt x="81" y="58"/>
                  </a:lnTo>
                  <a:lnTo>
                    <a:pt x="81" y="47"/>
                  </a:lnTo>
                  <a:lnTo>
                    <a:pt x="81" y="35"/>
                  </a:lnTo>
                  <a:close/>
                </a:path>
              </a:pathLst>
            </a:custGeom>
            <a:solidFill>
              <a:srgbClr val="FFFFFF"/>
            </a:solidFill>
            <a:ln w="19050">
              <a:solidFill>
                <a:srgbClr val="000000"/>
              </a:solidFill>
              <a:prstDash val="solid"/>
              <a:round/>
              <a:headEnd/>
              <a:tailEnd/>
            </a:ln>
          </p:spPr>
          <p:txBody>
            <a:bodyPr/>
            <a:lstStyle/>
            <a:p>
              <a:endParaRPr lang="en-CA"/>
            </a:p>
          </p:txBody>
        </p:sp>
        <p:sp>
          <p:nvSpPr>
            <p:cNvPr id="21520" name="Rectangle 64"/>
            <p:cNvSpPr>
              <a:spLocks noChangeArrowheads="1"/>
            </p:cNvSpPr>
            <p:nvPr/>
          </p:nvSpPr>
          <p:spPr bwMode="auto">
            <a:xfrm>
              <a:off x="4389" y="3388"/>
              <a:ext cx="7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Room Allocation</a:t>
              </a:r>
              <a:endParaRPr lang="en-CA" altLang="en-US" sz="1400">
                <a:solidFill>
                  <a:schemeClr val="tx1"/>
                </a:solidFill>
              </a:endParaRPr>
            </a:p>
          </p:txBody>
        </p:sp>
        <p:sp>
          <p:nvSpPr>
            <p:cNvPr id="21521" name="Freeform 65"/>
            <p:cNvSpPr>
              <a:spLocks/>
            </p:cNvSpPr>
            <p:nvPr/>
          </p:nvSpPr>
          <p:spPr bwMode="auto">
            <a:xfrm>
              <a:off x="4234" y="3613"/>
              <a:ext cx="995" cy="198"/>
            </a:xfrm>
            <a:custGeom>
              <a:avLst/>
              <a:gdLst>
                <a:gd name="T0" fmla="*/ 94 w 995"/>
                <a:gd name="T1" fmla="*/ 23 h 198"/>
                <a:gd name="T2" fmla="*/ 105 w 995"/>
                <a:gd name="T3" fmla="*/ 11 h 198"/>
                <a:gd name="T4" fmla="*/ 129 w 995"/>
                <a:gd name="T5" fmla="*/ 11 h 198"/>
                <a:gd name="T6" fmla="*/ 222 w 995"/>
                <a:gd name="T7" fmla="*/ 0 h 198"/>
                <a:gd name="T8" fmla="*/ 351 w 995"/>
                <a:gd name="T9" fmla="*/ 0 h 198"/>
                <a:gd name="T10" fmla="*/ 468 w 995"/>
                <a:gd name="T11" fmla="*/ 0 h 198"/>
                <a:gd name="T12" fmla="*/ 585 w 995"/>
                <a:gd name="T13" fmla="*/ 11 h 198"/>
                <a:gd name="T14" fmla="*/ 679 w 995"/>
                <a:gd name="T15" fmla="*/ 11 h 198"/>
                <a:gd name="T16" fmla="*/ 772 w 995"/>
                <a:gd name="T17" fmla="*/ 23 h 198"/>
                <a:gd name="T18" fmla="*/ 866 w 995"/>
                <a:gd name="T19" fmla="*/ 35 h 198"/>
                <a:gd name="T20" fmla="*/ 924 w 995"/>
                <a:gd name="T21" fmla="*/ 46 h 198"/>
                <a:gd name="T22" fmla="*/ 971 w 995"/>
                <a:gd name="T23" fmla="*/ 70 h 198"/>
                <a:gd name="T24" fmla="*/ 995 w 995"/>
                <a:gd name="T25" fmla="*/ 93 h 198"/>
                <a:gd name="T26" fmla="*/ 995 w 995"/>
                <a:gd name="T27" fmla="*/ 116 h 198"/>
                <a:gd name="T28" fmla="*/ 971 w 995"/>
                <a:gd name="T29" fmla="*/ 140 h 198"/>
                <a:gd name="T30" fmla="*/ 936 w 995"/>
                <a:gd name="T31" fmla="*/ 151 h 198"/>
                <a:gd name="T32" fmla="*/ 913 w 995"/>
                <a:gd name="T33" fmla="*/ 163 h 198"/>
                <a:gd name="T34" fmla="*/ 866 w 995"/>
                <a:gd name="T35" fmla="*/ 175 h 198"/>
                <a:gd name="T36" fmla="*/ 784 w 995"/>
                <a:gd name="T37" fmla="*/ 186 h 198"/>
                <a:gd name="T38" fmla="*/ 667 w 995"/>
                <a:gd name="T39" fmla="*/ 186 h 198"/>
                <a:gd name="T40" fmla="*/ 573 w 995"/>
                <a:gd name="T41" fmla="*/ 186 h 198"/>
                <a:gd name="T42" fmla="*/ 491 w 995"/>
                <a:gd name="T43" fmla="*/ 175 h 198"/>
                <a:gd name="T44" fmla="*/ 433 w 995"/>
                <a:gd name="T45" fmla="*/ 175 h 198"/>
                <a:gd name="T46" fmla="*/ 386 w 995"/>
                <a:gd name="T47" fmla="*/ 175 h 198"/>
                <a:gd name="T48" fmla="*/ 351 w 995"/>
                <a:gd name="T49" fmla="*/ 186 h 198"/>
                <a:gd name="T50" fmla="*/ 316 w 995"/>
                <a:gd name="T51" fmla="*/ 198 h 198"/>
                <a:gd name="T52" fmla="*/ 257 w 995"/>
                <a:gd name="T53" fmla="*/ 198 h 198"/>
                <a:gd name="T54" fmla="*/ 199 w 995"/>
                <a:gd name="T55" fmla="*/ 186 h 198"/>
                <a:gd name="T56" fmla="*/ 152 w 995"/>
                <a:gd name="T57" fmla="*/ 186 h 198"/>
                <a:gd name="T58" fmla="*/ 117 w 995"/>
                <a:gd name="T59" fmla="*/ 175 h 198"/>
                <a:gd name="T60" fmla="*/ 82 w 995"/>
                <a:gd name="T61" fmla="*/ 175 h 198"/>
                <a:gd name="T62" fmla="*/ 59 w 995"/>
                <a:gd name="T63" fmla="*/ 163 h 198"/>
                <a:gd name="T64" fmla="*/ 35 w 995"/>
                <a:gd name="T65" fmla="*/ 163 h 198"/>
                <a:gd name="T66" fmla="*/ 12 w 995"/>
                <a:gd name="T67" fmla="*/ 151 h 198"/>
                <a:gd name="T68" fmla="*/ 0 w 995"/>
                <a:gd name="T69" fmla="*/ 140 h 198"/>
                <a:gd name="T70" fmla="*/ 23 w 995"/>
                <a:gd name="T71" fmla="*/ 128 h 198"/>
                <a:gd name="T72" fmla="*/ 47 w 995"/>
                <a:gd name="T73" fmla="*/ 116 h 198"/>
                <a:gd name="T74" fmla="*/ 82 w 995"/>
                <a:gd name="T75" fmla="*/ 93 h 198"/>
                <a:gd name="T76" fmla="*/ 94 w 995"/>
                <a:gd name="T77" fmla="*/ 70 h 198"/>
                <a:gd name="T78" fmla="*/ 94 w 995"/>
                <a:gd name="T79" fmla="*/ 46 h 1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95" h="198">
                  <a:moveTo>
                    <a:pt x="94" y="35"/>
                  </a:moveTo>
                  <a:lnTo>
                    <a:pt x="94" y="23"/>
                  </a:lnTo>
                  <a:lnTo>
                    <a:pt x="105" y="23"/>
                  </a:lnTo>
                  <a:lnTo>
                    <a:pt x="105" y="11"/>
                  </a:lnTo>
                  <a:lnTo>
                    <a:pt x="117" y="11"/>
                  </a:lnTo>
                  <a:lnTo>
                    <a:pt x="129" y="11"/>
                  </a:lnTo>
                  <a:lnTo>
                    <a:pt x="164" y="0"/>
                  </a:lnTo>
                  <a:lnTo>
                    <a:pt x="222" y="0"/>
                  </a:lnTo>
                  <a:lnTo>
                    <a:pt x="281" y="0"/>
                  </a:lnTo>
                  <a:lnTo>
                    <a:pt x="351" y="0"/>
                  </a:lnTo>
                  <a:lnTo>
                    <a:pt x="410" y="0"/>
                  </a:lnTo>
                  <a:lnTo>
                    <a:pt x="468" y="0"/>
                  </a:lnTo>
                  <a:lnTo>
                    <a:pt x="527" y="0"/>
                  </a:lnTo>
                  <a:lnTo>
                    <a:pt x="585" y="11"/>
                  </a:lnTo>
                  <a:lnTo>
                    <a:pt x="632" y="11"/>
                  </a:lnTo>
                  <a:lnTo>
                    <a:pt x="679" y="11"/>
                  </a:lnTo>
                  <a:lnTo>
                    <a:pt x="725" y="23"/>
                  </a:lnTo>
                  <a:lnTo>
                    <a:pt x="772" y="23"/>
                  </a:lnTo>
                  <a:lnTo>
                    <a:pt x="819" y="23"/>
                  </a:lnTo>
                  <a:lnTo>
                    <a:pt x="866" y="35"/>
                  </a:lnTo>
                  <a:lnTo>
                    <a:pt x="901" y="35"/>
                  </a:lnTo>
                  <a:lnTo>
                    <a:pt x="924" y="46"/>
                  </a:lnTo>
                  <a:lnTo>
                    <a:pt x="948" y="58"/>
                  </a:lnTo>
                  <a:lnTo>
                    <a:pt x="971" y="70"/>
                  </a:lnTo>
                  <a:lnTo>
                    <a:pt x="983" y="81"/>
                  </a:lnTo>
                  <a:lnTo>
                    <a:pt x="995" y="93"/>
                  </a:lnTo>
                  <a:lnTo>
                    <a:pt x="995" y="105"/>
                  </a:lnTo>
                  <a:lnTo>
                    <a:pt x="995" y="116"/>
                  </a:lnTo>
                  <a:lnTo>
                    <a:pt x="983" y="128"/>
                  </a:lnTo>
                  <a:lnTo>
                    <a:pt x="971" y="140"/>
                  </a:lnTo>
                  <a:lnTo>
                    <a:pt x="959" y="151"/>
                  </a:lnTo>
                  <a:lnTo>
                    <a:pt x="936" y="151"/>
                  </a:lnTo>
                  <a:lnTo>
                    <a:pt x="924" y="163"/>
                  </a:lnTo>
                  <a:lnTo>
                    <a:pt x="913" y="163"/>
                  </a:lnTo>
                  <a:lnTo>
                    <a:pt x="889" y="175"/>
                  </a:lnTo>
                  <a:lnTo>
                    <a:pt x="866" y="175"/>
                  </a:lnTo>
                  <a:lnTo>
                    <a:pt x="831" y="175"/>
                  </a:lnTo>
                  <a:lnTo>
                    <a:pt x="784" y="186"/>
                  </a:lnTo>
                  <a:lnTo>
                    <a:pt x="725" y="186"/>
                  </a:lnTo>
                  <a:lnTo>
                    <a:pt x="667" y="186"/>
                  </a:lnTo>
                  <a:lnTo>
                    <a:pt x="620" y="186"/>
                  </a:lnTo>
                  <a:lnTo>
                    <a:pt x="573" y="186"/>
                  </a:lnTo>
                  <a:lnTo>
                    <a:pt x="527" y="186"/>
                  </a:lnTo>
                  <a:lnTo>
                    <a:pt x="491" y="175"/>
                  </a:lnTo>
                  <a:lnTo>
                    <a:pt x="456" y="175"/>
                  </a:lnTo>
                  <a:lnTo>
                    <a:pt x="433" y="175"/>
                  </a:lnTo>
                  <a:lnTo>
                    <a:pt x="410" y="175"/>
                  </a:lnTo>
                  <a:lnTo>
                    <a:pt x="386" y="175"/>
                  </a:lnTo>
                  <a:lnTo>
                    <a:pt x="374" y="186"/>
                  </a:lnTo>
                  <a:lnTo>
                    <a:pt x="351" y="186"/>
                  </a:lnTo>
                  <a:lnTo>
                    <a:pt x="339" y="198"/>
                  </a:lnTo>
                  <a:lnTo>
                    <a:pt x="316" y="198"/>
                  </a:lnTo>
                  <a:lnTo>
                    <a:pt x="293" y="198"/>
                  </a:lnTo>
                  <a:lnTo>
                    <a:pt x="257" y="198"/>
                  </a:lnTo>
                  <a:lnTo>
                    <a:pt x="234" y="198"/>
                  </a:lnTo>
                  <a:lnTo>
                    <a:pt x="199" y="186"/>
                  </a:lnTo>
                  <a:lnTo>
                    <a:pt x="176" y="186"/>
                  </a:lnTo>
                  <a:lnTo>
                    <a:pt x="152" y="186"/>
                  </a:lnTo>
                  <a:lnTo>
                    <a:pt x="129" y="186"/>
                  </a:lnTo>
                  <a:lnTo>
                    <a:pt x="117" y="175"/>
                  </a:lnTo>
                  <a:lnTo>
                    <a:pt x="94" y="175"/>
                  </a:lnTo>
                  <a:lnTo>
                    <a:pt x="82" y="175"/>
                  </a:lnTo>
                  <a:lnTo>
                    <a:pt x="70" y="175"/>
                  </a:lnTo>
                  <a:lnTo>
                    <a:pt x="59" y="163"/>
                  </a:lnTo>
                  <a:lnTo>
                    <a:pt x="47" y="163"/>
                  </a:lnTo>
                  <a:lnTo>
                    <a:pt x="35" y="163"/>
                  </a:lnTo>
                  <a:lnTo>
                    <a:pt x="23" y="151"/>
                  </a:lnTo>
                  <a:lnTo>
                    <a:pt x="12" y="151"/>
                  </a:lnTo>
                  <a:lnTo>
                    <a:pt x="12" y="140"/>
                  </a:lnTo>
                  <a:lnTo>
                    <a:pt x="0" y="140"/>
                  </a:lnTo>
                  <a:lnTo>
                    <a:pt x="12" y="128"/>
                  </a:lnTo>
                  <a:lnTo>
                    <a:pt x="23" y="128"/>
                  </a:lnTo>
                  <a:lnTo>
                    <a:pt x="35" y="116"/>
                  </a:lnTo>
                  <a:lnTo>
                    <a:pt x="47" y="116"/>
                  </a:lnTo>
                  <a:lnTo>
                    <a:pt x="59" y="105"/>
                  </a:lnTo>
                  <a:lnTo>
                    <a:pt x="82" y="93"/>
                  </a:lnTo>
                  <a:lnTo>
                    <a:pt x="94" y="81"/>
                  </a:lnTo>
                  <a:lnTo>
                    <a:pt x="94" y="70"/>
                  </a:lnTo>
                  <a:lnTo>
                    <a:pt x="94" y="58"/>
                  </a:lnTo>
                  <a:lnTo>
                    <a:pt x="94" y="46"/>
                  </a:lnTo>
                  <a:lnTo>
                    <a:pt x="94" y="35"/>
                  </a:lnTo>
                  <a:close/>
                </a:path>
              </a:pathLst>
            </a:custGeom>
            <a:solidFill>
              <a:srgbClr val="FFFFFF"/>
            </a:solidFill>
            <a:ln w="19050">
              <a:solidFill>
                <a:srgbClr val="000000"/>
              </a:solidFill>
              <a:prstDash val="solid"/>
              <a:round/>
              <a:headEnd/>
              <a:tailEnd/>
            </a:ln>
          </p:spPr>
          <p:txBody>
            <a:bodyPr/>
            <a:lstStyle/>
            <a:p>
              <a:endParaRPr lang="en-CA"/>
            </a:p>
          </p:txBody>
        </p:sp>
        <p:sp>
          <p:nvSpPr>
            <p:cNvPr id="21522" name="Rectangle 66"/>
            <p:cNvSpPr>
              <a:spLocks noChangeArrowheads="1"/>
            </p:cNvSpPr>
            <p:nvPr/>
          </p:nvSpPr>
          <p:spPr bwMode="auto">
            <a:xfrm>
              <a:off x="4390" y="3624"/>
              <a:ext cx="70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0"/>
                </a:spcBef>
                <a:buClrTx/>
                <a:buSzTx/>
                <a:buFontTx/>
                <a:buNone/>
              </a:pPr>
              <a:r>
                <a:rPr lang="en-CA" altLang="en-US" sz="1400">
                  <a:solidFill>
                    <a:srgbClr val="000000"/>
                  </a:solidFill>
                  <a:latin typeface="Times New Roman" pitchFamily="18" charset="0"/>
                </a:rPr>
                <a:t>Exam Schedule</a:t>
              </a:r>
              <a:endParaRPr lang="en-CA" altLang="en-US" sz="1400">
                <a:solidFill>
                  <a:schemeClr val="tx1"/>
                </a:solidFill>
              </a:endParaRPr>
            </a:p>
          </p:txBody>
        </p:sp>
      </p:grpSp>
      <p:sp>
        <p:nvSpPr>
          <p:cNvPr id="54"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dirty="0">
                <a:solidFill>
                  <a:srgbClr val="969696"/>
                </a:solidFill>
              </a:rPr>
              <a:t>Problem Analysis</a:t>
            </a:r>
            <a:r>
              <a:rPr lang="en-CA" altLang="en-US" sz="1200" dirty="0">
                <a:solidFill>
                  <a:schemeClr val="tx1"/>
                </a:solidFill>
              </a:rPr>
              <a:t>    </a:t>
            </a:r>
            <a:r>
              <a:rPr lang="en-CA" altLang="en-US" sz="1200" dirty="0">
                <a:solidFill>
                  <a:srgbClr val="969696"/>
                </a:solidFill>
              </a:rPr>
              <a:t>Business Requirements    Agreement    Root Causes    Stakeholders    </a:t>
            </a:r>
            <a:r>
              <a:rPr lang="en-CA" altLang="en-US" sz="1200" u="sng" dirty="0">
                <a:solidFill>
                  <a:schemeClr val="tx1"/>
                </a:solidFill>
              </a:rPr>
              <a:t>Vision &amp; Scope</a:t>
            </a:r>
            <a:r>
              <a:rPr lang="en-CA" altLang="en-US" sz="1200" dirty="0">
                <a:solidFill>
                  <a:srgbClr val="969696"/>
                </a:solidFill>
              </a:rPr>
              <a:t>    Constraints    Document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220664">
                                            <p:txEl>
                                              <p:pRg st="8" end="8"/>
                                            </p:txEl>
                                          </p:spTgt>
                                        </p:tgtEl>
                                        <p:attrNameLst>
                                          <p:attrName>style.visibility</p:attrName>
                                        </p:attrNameLst>
                                      </p:cBhvr>
                                      <p:to>
                                        <p:strVal val="visible"/>
                                      </p:to>
                                    </p:set>
                                  </p:childTnLst>
                                </p:cTn>
                              </p:par>
                            </p:childTnLst>
                          </p:cTn>
                        </p:par>
                        <p:par>
                          <p:cTn id="7" fill="hold" nodeType="afterGroup">
                            <p:stCondLst>
                              <p:cond delay="0"/>
                            </p:stCondLst>
                            <p:childTnLst>
                              <p:par>
                                <p:cTn id="8" presetID="2" presetClass="entr" presetSubtype="4" fill="hold" nodeType="afterEffect">
                                  <p:stCondLst>
                                    <p:cond delay="0"/>
                                  </p:stCondLst>
                                  <p:childTnLst>
                                    <p:set>
                                      <p:cBhvr>
                                        <p:cTn id="9" dur="1" fill="hold">
                                          <p:stCondLst>
                                            <p:cond delay="0"/>
                                          </p:stCondLst>
                                        </p:cTn>
                                        <p:tgtEl>
                                          <p:spTgt spid="1220676"/>
                                        </p:tgtEl>
                                        <p:attrNameLst>
                                          <p:attrName>style.visibility</p:attrName>
                                        </p:attrNameLst>
                                      </p:cBhvr>
                                      <p:to>
                                        <p:strVal val="visible"/>
                                      </p:to>
                                    </p:set>
                                    <p:anim calcmode="lin" valueType="num">
                                      <p:cBhvr additive="base">
                                        <p:cTn id="10" dur="1000" fill="hold"/>
                                        <p:tgtEl>
                                          <p:spTgt spid="1220676"/>
                                        </p:tgtEl>
                                        <p:attrNameLst>
                                          <p:attrName>ppt_x</p:attrName>
                                        </p:attrNameLst>
                                      </p:cBhvr>
                                      <p:tavLst>
                                        <p:tav tm="0">
                                          <p:val>
                                            <p:strVal val="#ppt_x"/>
                                          </p:val>
                                        </p:tav>
                                        <p:tav tm="100000">
                                          <p:val>
                                            <p:strVal val="#ppt_x"/>
                                          </p:val>
                                        </p:tav>
                                      </p:tavLst>
                                    </p:anim>
                                    <p:anim calcmode="lin" valueType="num">
                                      <p:cBhvr additive="base">
                                        <p:cTn id="11" dur="1000" fill="hold"/>
                                        <p:tgtEl>
                                          <p:spTgt spid="1220676"/>
                                        </p:tgtEl>
                                        <p:attrNameLst>
                                          <p:attrName>ppt_y</p:attrName>
                                        </p:attrNameLst>
                                      </p:cBhvr>
                                      <p:tavLst>
                                        <p:tav tm="0">
                                          <p:val>
                                            <p:strVal val="1+#ppt_h/2"/>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1220678"/>
                                        </p:tgtEl>
                                        <p:attrNameLst>
                                          <p:attrName>style.visibility</p:attrName>
                                        </p:attrNameLst>
                                      </p:cBhvr>
                                      <p:to>
                                        <p:strVal val="visible"/>
                                      </p:to>
                                    </p:set>
                                    <p:anim calcmode="lin" valueType="num">
                                      <p:cBhvr additive="base">
                                        <p:cTn id="16" dur="1000" fill="hold"/>
                                        <p:tgtEl>
                                          <p:spTgt spid="1220678"/>
                                        </p:tgtEl>
                                        <p:attrNameLst>
                                          <p:attrName>ppt_x</p:attrName>
                                        </p:attrNameLst>
                                      </p:cBhvr>
                                      <p:tavLst>
                                        <p:tav tm="0">
                                          <p:val>
                                            <p:strVal val="#ppt_x"/>
                                          </p:val>
                                        </p:tav>
                                        <p:tav tm="100000">
                                          <p:val>
                                            <p:strVal val="#ppt_x"/>
                                          </p:val>
                                        </p:tav>
                                      </p:tavLst>
                                    </p:anim>
                                    <p:anim calcmode="lin" valueType="num">
                                      <p:cBhvr additive="base">
                                        <p:cTn id="17" dur="1000" fill="hold"/>
                                        <p:tgtEl>
                                          <p:spTgt spid="1220678"/>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220677"/>
                                        </p:tgtEl>
                                        <p:attrNameLst>
                                          <p:attrName>style.visibility</p:attrName>
                                        </p:attrNameLst>
                                      </p:cBhvr>
                                      <p:to>
                                        <p:strVal val="visible"/>
                                      </p:to>
                                    </p:set>
                                    <p:anim calcmode="lin" valueType="num">
                                      <p:cBhvr additive="base">
                                        <p:cTn id="22" dur="1000" fill="hold"/>
                                        <p:tgtEl>
                                          <p:spTgt spid="1220677"/>
                                        </p:tgtEl>
                                        <p:attrNameLst>
                                          <p:attrName>ppt_x</p:attrName>
                                        </p:attrNameLst>
                                      </p:cBhvr>
                                      <p:tavLst>
                                        <p:tav tm="0">
                                          <p:val>
                                            <p:strVal val="#ppt_x"/>
                                          </p:val>
                                        </p:tav>
                                        <p:tav tm="100000">
                                          <p:val>
                                            <p:strVal val="#ppt_x"/>
                                          </p:val>
                                        </p:tav>
                                      </p:tavLst>
                                    </p:anim>
                                    <p:anim calcmode="lin" valueType="num">
                                      <p:cBhvr additive="base">
                                        <p:cTn id="23" dur="1000" fill="hold"/>
                                        <p:tgtEl>
                                          <p:spTgt spid="1220677"/>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nodeType="clickEffect">
                                  <p:stCondLst>
                                    <p:cond delay="0"/>
                                  </p:stCondLst>
                                  <p:childTnLst>
                                    <p:set>
                                      <p:cBhvr>
                                        <p:cTn id="27" dur="1" fill="hold">
                                          <p:stCondLst>
                                            <p:cond delay="0"/>
                                          </p:stCondLst>
                                        </p:cTn>
                                        <p:tgtEl>
                                          <p:spTgt spid="1220679"/>
                                        </p:tgtEl>
                                        <p:attrNameLst>
                                          <p:attrName>style.visibility</p:attrName>
                                        </p:attrNameLst>
                                      </p:cBhvr>
                                      <p:to>
                                        <p:strVal val="visible"/>
                                      </p:to>
                                    </p:set>
                                    <p:anim calcmode="lin" valueType="num">
                                      <p:cBhvr additive="base">
                                        <p:cTn id="28" dur="1000" fill="hold"/>
                                        <p:tgtEl>
                                          <p:spTgt spid="1220679"/>
                                        </p:tgtEl>
                                        <p:attrNameLst>
                                          <p:attrName>ppt_x</p:attrName>
                                        </p:attrNameLst>
                                      </p:cBhvr>
                                      <p:tavLst>
                                        <p:tav tm="0">
                                          <p:val>
                                            <p:strVal val="1+#ppt_w/2"/>
                                          </p:val>
                                        </p:tav>
                                        <p:tav tm="100000">
                                          <p:val>
                                            <p:strVal val="#ppt_x"/>
                                          </p:val>
                                        </p:tav>
                                      </p:tavLst>
                                    </p:anim>
                                    <p:anim calcmode="lin" valueType="num">
                                      <p:cBhvr additive="base">
                                        <p:cTn id="29" dur="1000" fill="hold"/>
                                        <p:tgtEl>
                                          <p:spTgt spid="1220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7371D73E-2960-4B31-89B0-69CE4A652EBF}" type="slidenum">
              <a:rPr lang="en-CA" altLang="en-US" sz="1200" smtClean="0"/>
              <a:pPr>
                <a:lnSpc>
                  <a:spcPct val="100000"/>
                </a:lnSpc>
                <a:spcBef>
                  <a:spcPct val="0"/>
                </a:spcBef>
                <a:buClrTx/>
                <a:buSzTx/>
                <a:buFontTx/>
                <a:buNone/>
              </a:pPr>
              <a:t>16</a:t>
            </a:fld>
            <a:endParaRPr lang="en-CA" altLang="en-US" sz="1200"/>
          </a:p>
        </p:txBody>
      </p:sp>
      <p:sp>
        <p:nvSpPr>
          <p:cNvPr id="16387" name="Rectangle 4"/>
          <p:cNvSpPr>
            <a:spLocks noGrp="1" noChangeArrowheads="1"/>
          </p:cNvSpPr>
          <p:nvPr>
            <p:ph type="title"/>
          </p:nvPr>
        </p:nvSpPr>
        <p:spPr/>
        <p:txBody>
          <a:bodyPr/>
          <a:lstStyle/>
          <a:p>
            <a:pPr eaLnBrk="1" hangingPunct="1"/>
            <a:r>
              <a:rPr lang="en-CA" altLang="en-US"/>
              <a:t>Vision and Scope Document</a:t>
            </a:r>
          </a:p>
        </p:txBody>
      </p:sp>
      <p:sp>
        <p:nvSpPr>
          <p:cNvPr id="16388" name="Rectangle 5"/>
          <p:cNvSpPr>
            <a:spLocks noGrp="1" noChangeArrowheads="1"/>
          </p:cNvSpPr>
          <p:nvPr>
            <p:ph type="body" idx="1"/>
          </p:nvPr>
        </p:nvSpPr>
        <p:spPr/>
        <p:txBody>
          <a:bodyPr/>
          <a:lstStyle/>
          <a:p>
            <a:pPr eaLnBrk="1" hangingPunct="1"/>
            <a:r>
              <a:rPr lang="en-CA" altLang="en-US" dirty="0"/>
              <a:t>Business requirements </a:t>
            </a:r>
          </a:p>
          <a:p>
            <a:pPr eaLnBrk="1" hangingPunct="1"/>
            <a:endParaRPr lang="en-CA" altLang="en-US" dirty="0"/>
          </a:p>
          <a:p>
            <a:pPr eaLnBrk="1" hangingPunct="1"/>
            <a:r>
              <a:rPr lang="en-CA" altLang="en-US" dirty="0"/>
              <a:t>Vision of the solution </a:t>
            </a:r>
          </a:p>
          <a:p>
            <a:pPr lvl="1" eaLnBrk="1" hangingPunct="1"/>
            <a:r>
              <a:rPr lang="en-CA" altLang="en-US" dirty="0"/>
              <a:t>Including major features and dependencies</a:t>
            </a:r>
          </a:p>
          <a:p>
            <a:pPr eaLnBrk="1" hangingPunct="1"/>
            <a:endParaRPr lang="en-CA" altLang="en-US" dirty="0"/>
          </a:p>
          <a:p>
            <a:pPr eaLnBrk="1" hangingPunct="1"/>
            <a:r>
              <a:rPr lang="en-CA" altLang="en-US" dirty="0"/>
              <a:t>Scope and limitation </a:t>
            </a:r>
          </a:p>
          <a:p>
            <a:pPr lvl="1" eaLnBrk="1" hangingPunct="1"/>
            <a:r>
              <a:rPr lang="en-CA" altLang="en-US" dirty="0"/>
              <a:t>For initial and subsequent releases</a:t>
            </a:r>
          </a:p>
          <a:p>
            <a:pPr eaLnBrk="1" hangingPunct="1"/>
            <a:endParaRPr lang="en-CA" altLang="en-US" dirty="0"/>
          </a:p>
          <a:p>
            <a:pPr eaLnBrk="1" hangingPunct="1"/>
            <a:r>
              <a:rPr lang="en-CA" altLang="en-US" dirty="0"/>
              <a:t>Business context </a:t>
            </a:r>
          </a:p>
          <a:p>
            <a:pPr lvl="1" eaLnBrk="1" hangingPunct="1"/>
            <a:r>
              <a:rPr lang="en-US" altLang="en-US" dirty="0"/>
              <a:t>Including priorities and operating environment</a:t>
            </a:r>
          </a:p>
          <a:p>
            <a:pPr lvl="1" eaLnBrk="1" hangingPunct="1"/>
            <a:endParaRPr lang="en-US" altLang="en-US" dirty="0"/>
          </a:p>
          <a:p>
            <a:pPr eaLnBrk="1" hangingPunct="1"/>
            <a:r>
              <a:rPr lang="en-US" altLang="en-US" dirty="0"/>
              <a:t>Risks!!!</a:t>
            </a:r>
            <a:endParaRPr lang="en-CA" altLang="en-US" dirty="0"/>
          </a:p>
        </p:txBody>
      </p:sp>
      <p:sp>
        <p:nvSpPr>
          <p:cNvPr id="16389"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Vision &amp; Scope    Constraints    </a:t>
            </a:r>
            <a:r>
              <a:rPr lang="en-CA" altLang="en-US" sz="1200" u="sng">
                <a:solidFill>
                  <a:schemeClr val="tx1"/>
                </a:solidFill>
              </a:rPr>
              <a:t>Document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CA" altLang="en-US"/>
              <a:t>In Summary…</a:t>
            </a:r>
          </a:p>
        </p:txBody>
      </p:sp>
      <p:sp>
        <p:nvSpPr>
          <p:cNvPr id="25603" name="Content Placeholder 2"/>
          <p:cNvSpPr>
            <a:spLocks noGrp="1"/>
          </p:cNvSpPr>
          <p:nvPr>
            <p:ph idx="1"/>
          </p:nvPr>
        </p:nvSpPr>
        <p:spPr/>
        <p:txBody>
          <a:bodyPr/>
          <a:lstStyle/>
          <a:p>
            <a:pPr marL="184150" indent="0">
              <a:buFontTx/>
              <a:buNone/>
            </a:pPr>
            <a:endParaRPr lang="en-US" altLang="en-US"/>
          </a:p>
          <a:p>
            <a:pPr marL="184150" indent="0">
              <a:buFontTx/>
              <a:buNone/>
            </a:pPr>
            <a:endParaRPr lang="en-US" altLang="en-US"/>
          </a:p>
          <a:p>
            <a:pPr marL="184150" indent="0">
              <a:lnSpc>
                <a:spcPct val="150000"/>
              </a:lnSpc>
              <a:buFontTx/>
              <a:buNone/>
            </a:pPr>
            <a:r>
              <a:rPr lang="en-US" altLang="en-US" sz="2800" i="1"/>
              <a:t>“The idea is to do </a:t>
            </a:r>
            <a:r>
              <a:rPr lang="en-US" altLang="en-US" sz="2800" b="1" i="1"/>
              <a:t>just enough </a:t>
            </a:r>
            <a:r>
              <a:rPr lang="en-US" altLang="en-US" sz="2800" i="1"/>
              <a:t>investigation to form a rational, justifiable opinion of the overall purpose and feasibility of the potential new system, and decide if it is worthwhile to invest in deeper exploration”</a:t>
            </a:r>
          </a:p>
          <a:p>
            <a:pPr marL="184150" indent="0">
              <a:buFontTx/>
              <a:buNone/>
            </a:pPr>
            <a:endParaRPr lang="en-US" altLang="en-US"/>
          </a:p>
          <a:p>
            <a:pPr marL="184150" indent="0" algn="r">
              <a:buFontTx/>
              <a:buNone/>
            </a:pPr>
            <a:r>
              <a:rPr lang="en-CA" altLang="en-US"/>
              <a:t>[Craig Larman]</a:t>
            </a:r>
          </a:p>
        </p:txBody>
      </p:sp>
      <p:sp>
        <p:nvSpPr>
          <p:cNvPr id="25604" name="Slide Number Placeholder 3"/>
          <p:cNvSpPr>
            <a:spLocks noGrp="1"/>
          </p:cNvSpPr>
          <p:nvPr>
            <p:ph type="sldNum" sz="quarter" idx="10"/>
          </p:nvPr>
        </p:nvSpPr>
        <p:spPr>
          <a:noFill/>
        </p:spPr>
        <p:txBody>
          <a:bodyPr/>
          <a:lstStyle>
            <a:lvl1pPr defTabSz="762000" eaLnBrk="0" hangingPunct="0">
              <a:defRPr sz="1600">
                <a:solidFill>
                  <a:schemeClr val="tx1"/>
                </a:solidFill>
                <a:latin typeface="Arial" charset="0"/>
              </a:defRPr>
            </a:lvl1pPr>
            <a:lvl2pPr marL="742950" indent="-285750" defTabSz="762000" eaLnBrk="0" hangingPunct="0">
              <a:defRPr sz="1600">
                <a:solidFill>
                  <a:schemeClr val="tx1"/>
                </a:solidFill>
                <a:latin typeface="Arial" charset="0"/>
              </a:defRPr>
            </a:lvl2pPr>
            <a:lvl3pPr marL="1143000" indent="-228600" defTabSz="762000" eaLnBrk="0" hangingPunct="0">
              <a:defRPr sz="1600">
                <a:solidFill>
                  <a:schemeClr val="tx1"/>
                </a:solidFill>
                <a:latin typeface="Arial" charset="0"/>
              </a:defRPr>
            </a:lvl3pPr>
            <a:lvl4pPr marL="1600200" indent="-228600" defTabSz="762000" eaLnBrk="0" hangingPunct="0">
              <a:defRPr sz="1600">
                <a:solidFill>
                  <a:schemeClr val="tx1"/>
                </a:solidFill>
                <a:latin typeface="Arial" charset="0"/>
              </a:defRPr>
            </a:lvl4pPr>
            <a:lvl5pPr marL="2057400" indent="-228600" defTabSz="762000" eaLnBrk="0" hangingPunct="0">
              <a:defRPr sz="1600">
                <a:solidFill>
                  <a:schemeClr val="tx1"/>
                </a:solidFill>
                <a:latin typeface="Arial" charset="0"/>
              </a:defRPr>
            </a:lvl5pPr>
            <a:lvl6pPr marL="2514600" indent="-228600" defTabSz="762000" eaLnBrk="0" fontAlgn="base" hangingPunct="0">
              <a:spcBef>
                <a:spcPct val="50000"/>
              </a:spcBef>
              <a:spcAft>
                <a:spcPct val="0"/>
              </a:spcAft>
              <a:defRPr sz="1600">
                <a:solidFill>
                  <a:schemeClr val="tx1"/>
                </a:solidFill>
                <a:latin typeface="Arial" charset="0"/>
              </a:defRPr>
            </a:lvl6pPr>
            <a:lvl7pPr marL="2971800" indent="-228600" defTabSz="762000" eaLnBrk="0" fontAlgn="base" hangingPunct="0">
              <a:spcBef>
                <a:spcPct val="50000"/>
              </a:spcBef>
              <a:spcAft>
                <a:spcPct val="0"/>
              </a:spcAft>
              <a:defRPr sz="1600">
                <a:solidFill>
                  <a:schemeClr val="tx1"/>
                </a:solidFill>
                <a:latin typeface="Arial" charset="0"/>
              </a:defRPr>
            </a:lvl7pPr>
            <a:lvl8pPr marL="3429000" indent="-228600" defTabSz="762000" eaLnBrk="0" fontAlgn="base" hangingPunct="0">
              <a:spcBef>
                <a:spcPct val="50000"/>
              </a:spcBef>
              <a:spcAft>
                <a:spcPct val="0"/>
              </a:spcAft>
              <a:defRPr sz="1600">
                <a:solidFill>
                  <a:schemeClr val="tx1"/>
                </a:solidFill>
                <a:latin typeface="Arial" charset="0"/>
              </a:defRPr>
            </a:lvl8pPr>
            <a:lvl9pPr marL="3886200" indent="-228600" defTabSz="762000" eaLnBrk="0" fontAlgn="base" hangingPunct="0">
              <a:spcBef>
                <a:spcPct val="50000"/>
              </a:spcBef>
              <a:spcAft>
                <a:spcPct val="0"/>
              </a:spcAft>
              <a:defRPr sz="1600">
                <a:solidFill>
                  <a:schemeClr val="tx1"/>
                </a:solidFill>
                <a:latin typeface="Arial" charset="0"/>
              </a:defRPr>
            </a:lvl9pPr>
          </a:lstStyle>
          <a:p>
            <a:fld id="{81AEFE08-849D-4874-A797-9187B260BBA8}" type="slidenum">
              <a:rPr lang="en-CA" altLang="en-US" sz="1200" smtClean="0">
                <a:solidFill>
                  <a:srgbClr val="002654"/>
                </a:solidFill>
              </a:rPr>
              <a:pPr/>
              <a:t>17</a:t>
            </a:fld>
            <a:endParaRPr lang="en-CA" altLang="en-US" sz="1200">
              <a:solidFill>
                <a:srgbClr val="002654"/>
              </a:solidFill>
            </a:endParaRPr>
          </a:p>
        </p:txBody>
      </p:sp>
      <p:sp>
        <p:nvSpPr>
          <p:cNvPr id="25605"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Vision &amp; Scope    Constraints    </a:t>
            </a:r>
            <a:r>
              <a:rPr lang="en-CA" altLang="en-US" sz="1200" u="sng">
                <a:solidFill>
                  <a:schemeClr val="tx1"/>
                </a:solidFill>
              </a:rPr>
              <a:t>Document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DFAD3155-2F29-4C4D-A873-945BB337B705}" type="slidenum">
              <a:rPr lang="en-CA" altLang="en-US" sz="1200" smtClean="0"/>
              <a:pPr>
                <a:lnSpc>
                  <a:spcPct val="100000"/>
                </a:lnSpc>
                <a:spcBef>
                  <a:spcPct val="0"/>
                </a:spcBef>
                <a:buClrTx/>
                <a:buSzTx/>
                <a:buFontTx/>
                <a:buNone/>
              </a:pPr>
              <a:t>2</a:t>
            </a:fld>
            <a:endParaRPr lang="en-CA" altLang="en-US" sz="1200"/>
          </a:p>
        </p:txBody>
      </p:sp>
      <p:sp>
        <p:nvSpPr>
          <p:cNvPr id="4099" name="Rectangle 4"/>
          <p:cNvSpPr>
            <a:spLocks noGrp="1" noChangeArrowheads="1"/>
          </p:cNvSpPr>
          <p:nvPr>
            <p:ph type="title"/>
          </p:nvPr>
        </p:nvSpPr>
        <p:spPr/>
        <p:txBody>
          <a:bodyPr/>
          <a:lstStyle/>
          <a:p>
            <a:pPr eaLnBrk="1" hangingPunct="1"/>
            <a:r>
              <a:rPr lang="en-CA" altLang="en-US"/>
              <a:t>Table of Contents</a:t>
            </a:r>
          </a:p>
        </p:txBody>
      </p:sp>
      <p:sp>
        <p:nvSpPr>
          <p:cNvPr id="4100" name="Rectangle 5"/>
          <p:cNvSpPr>
            <a:spLocks noGrp="1" noChangeArrowheads="1"/>
          </p:cNvSpPr>
          <p:nvPr>
            <p:ph type="body" idx="1"/>
          </p:nvPr>
        </p:nvSpPr>
        <p:spPr/>
        <p:txBody>
          <a:bodyPr/>
          <a:lstStyle/>
          <a:p>
            <a:pPr eaLnBrk="1" hangingPunct="1">
              <a:lnSpc>
                <a:spcPct val="100000"/>
              </a:lnSpc>
            </a:pPr>
            <a:r>
              <a:rPr lang="en-CA" altLang="en-US" dirty="0"/>
              <a:t>Problem Analysis</a:t>
            </a:r>
          </a:p>
          <a:p>
            <a:pPr eaLnBrk="1" hangingPunct="1">
              <a:lnSpc>
                <a:spcPct val="100000"/>
              </a:lnSpc>
            </a:pPr>
            <a:r>
              <a:rPr lang="en-CA" altLang="en-US" dirty="0"/>
              <a:t>Business Requirements</a:t>
            </a:r>
          </a:p>
          <a:p>
            <a:pPr eaLnBrk="1" hangingPunct="1">
              <a:lnSpc>
                <a:spcPct val="100000"/>
              </a:lnSpc>
            </a:pPr>
            <a:r>
              <a:rPr lang="en-US" altLang="en-US" dirty="0"/>
              <a:t>Steps for Problem Analysis</a:t>
            </a:r>
          </a:p>
          <a:p>
            <a:pPr eaLnBrk="1" hangingPunct="1">
              <a:lnSpc>
                <a:spcPct val="100000"/>
              </a:lnSpc>
            </a:pPr>
            <a:r>
              <a:rPr lang="en-US" altLang="en-US" dirty="0"/>
              <a:t>Vision and Scope Document</a:t>
            </a:r>
          </a:p>
          <a:p>
            <a:pPr eaLnBrk="1" hangingPunct="1">
              <a:lnSpc>
                <a:spcPct val="100000"/>
              </a:lnSpc>
            </a:pPr>
            <a:r>
              <a:rPr lang="en-US" altLang="en-US" dirty="0"/>
              <a:t>Project Viability</a:t>
            </a:r>
          </a:p>
          <a:p>
            <a:pPr eaLnBrk="1" hangingPunct="1">
              <a:lnSpc>
                <a:spcPct val="100000"/>
              </a:lnSpc>
            </a:pPr>
            <a:endParaRPr lang="en-US" altLang="en-US" dirty="0"/>
          </a:p>
          <a:p>
            <a:pPr eaLnBrk="1" hangingPunct="1">
              <a:lnSpc>
                <a:spcPct val="100000"/>
              </a:lnSpc>
            </a:pPr>
            <a:r>
              <a:rPr lang="en-US" altLang="en-US" dirty="0"/>
              <a:t>… Content covered in more detail in other courses, but overviewed here as a starting point.</a:t>
            </a:r>
          </a:p>
          <a:p>
            <a:pPr eaLnBrk="1" hangingPunct="1">
              <a:lnSpc>
                <a:spcPct val="100000"/>
              </a:lnSpc>
            </a:pPr>
            <a:r>
              <a:rPr lang="en-CA" altLang="en-US" sz="1600" dirty="0">
                <a:solidFill>
                  <a:srgbClr val="FF0000"/>
                </a:solidFill>
              </a:rPr>
              <a:t>The important thing is not to stop questioning. Curiosity has its own reason for existing.</a:t>
            </a:r>
            <a:r>
              <a:rPr lang="en-US" altLang="en-US" sz="1600" baseline="30000" dirty="0">
                <a:solidFill>
                  <a:schemeClr val="tx1"/>
                </a:solidFill>
              </a:rPr>
              <a:t>1</a:t>
            </a:r>
            <a:endParaRPr lang="fr-CA" altLang="en-US" sz="1600" baseline="30000" dirty="0">
              <a:solidFill>
                <a:schemeClr val="tx1"/>
              </a:solidFill>
            </a:endParaRPr>
          </a:p>
        </p:txBody>
      </p:sp>
      <p:sp>
        <p:nvSpPr>
          <p:cNvPr id="4101" name="Text Box 7"/>
          <p:cNvSpPr txBox="1">
            <a:spLocks noChangeArrowheads="1"/>
          </p:cNvSpPr>
          <p:nvPr/>
        </p:nvSpPr>
        <p:spPr bwMode="auto">
          <a:xfrm>
            <a:off x="117475" y="6086475"/>
            <a:ext cx="2206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eaLnBrk="0" hangingPunct="0">
              <a:lnSpc>
                <a:spcPts val="2600"/>
              </a:lnSpc>
              <a:spcBef>
                <a:spcPts val="600"/>
              </a:spcBef>
              <a:buChar char="•"/>
              <a:defRPr sz="2000">
                <a:solidFill>
                  <a:srgbClr val="002654"/>
                </a:solidFill>
                <a:latin typeface="Arial" charset="0"/>
              </a:defRPr>
            </a:lvl2pPr>
            <a:lvl3pPr marL="1143000" indent="-228600" eaLnBrk="0" hangingPunct="0">
              <a:lnSpc>
                <a:spcPts val="2600"/>
              </a:lnSpc>
              <a:spcBef>
                <a:spcPts val="600"/>
              </a:spcBef>
              <a:buChar char="•"/>
              <a:defRPr>
                <a:solidFill>
                  <a:srgbClr val="002654"/>
                </a:solidFill>
                <a:latin typeface="Arial" charset="0"/>
              </a:defRPr>
            </a:lvl3pPr>
            <a:lvl4pPr marL="1600200" indent="-228600" eaLnBrk="0" hangingPunct="0">
              <a:lnSpc>
                <a:spcPts val="2600"/>
              </a:lnSpc>
              <a:spcBef>
                <a:spcPts val="600"/>
              </a:spcBef>
              <a:buChar char="•"/>
              <a:defRPr sz="1600">
                <a:solidFill>
                  <a:srgbClr val="002654"/>
                </a:solidFill>
                <a:latin typeface="Arial" charset="0"/>
              </a:defRPr>
            </a:lvl4pPr>
            <a:lvl5pPr marL="2057400" indent="-228600" eaLnBrk="0" hangingPunct="0">
              <a:lnSpc>
                <a:spcPct val="110000"/>
              </a:lnSpc>
              <a:spcBef>
                <a:spcPct val="30000"/>
              </a:spcBef>
              <a:defRPr sz="1200">
                <a:solidFill>
                  <a:srgbClr val="002654"/>
                </a:solidFill>
                <a:latin typeface="Arial" charset="0"/>
              </a:defRPr>
            </a:lvl5pPr>
            <a:lvl6pPr marL="2514600" indent="-228600" eaLnBrk="0" fontAlgn="base" hangingPunct="0">
              <a:lnSpc>
                <a:spcPct val="110000"/>
              </a:lnSpc>
              <a:spcBef>
                <a:spcPct val="30000"/>
              </a:spcBef>
              <a:spcAft>
                <a:spcPct val="0"/>
              </a:spcAft>
              <a:defRPr sz="1200">
                <a:solidFill>
                  <a:srgbClr val="002654"/>
                </a:solidFill>
                <a:latin typeface="Arial" charset="0"/>
              </a:defRPr>
            </a:lvl6pPr>
            <a:lvl7pPr marL="2971800" indent="-228600" eaLnBrk="0" fontAlgn="base" hangingPunct="0">
              <a:lnSpc>
                <a:spcPct val="110000"/>
              </a:lnSpc>
              <a:spcBef>
                <a:spcPct val="30000"/>
              </a:spcBef>
              <a:spcAft>
                <a:spcPct val="0"/>
              </a:spcAft>
              <a:defRPr sz="1200">
                <a:solidFill>
                  <a:srgbClr val="002654"/>
                </a:solidFill>
                <a:latin typeface="Arial" charset="0"/>
              </a:defRPr>
            </a:lvl7pPr>
            <a:lvl8pPr marL="3429000" indent="-228600" eaLnBrk="0" fontAlgn="base" hangingPunct="0">
              <a:lnSpc>
                <a:spcPct val="110000"/>
              </a:lnSpc>
              <a:spcBef>
                <a:spcPct val="30000"/>
              </a:spcBef>
              <a:spcAft>
                <a:spcPct val="0"/>
              </a:spcAft>
              <a:defRPr sz="1200">
                <a:solidFill>
                  <a:srgbClr val="002654"/>
                </a:solidFill>
                <a:latin typeface="Arial" charset="0"/>
              </a:defRPr>
            </a:lvl8pPr>
            <a:lvl9pPr marL="3886200" indent="-2286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r>
              <a:rPr lang="en-CA" altLang="en-US" sz="1200">
                <a:solidFill>
                  <a:schemeClr val="tx1"/>
                </a:solidFill>
                <a:latin typeface="Times New Roman" pitchFamily="18" charset="0"/>
              </a:rPr>
              <a:t/>
            </a:r>
            <a:br>
              <a:rPr lang="en-CA" altLang="en-US" sz="1200">
                <a:solidFill>
                  <a:schemeClr val="tx1"/>
                </a:solidFill>
                <a:latin typeface="Times New Roman" pitchFamily="18" charset="0"/>
              </a:rPr>
            </a:br>
            <a:r>
              <a:rPr lang="en-CA" altLang="en-US" sz="1200">
                <a:solidFill>
                  <a:schemeClr val="tx1"/>
                </a:solidFill>
                <a:latin typeface="Times New Roman" pitchFamily="18" charset="0"/>
              </a:rPr>
              <a:t>[1] </a:t>
            </a:r>
            <a:r>
              <a:rPr lang="de-DE" altLang="en-US" sz="1200">
                <a:solidFill>
                  <a:schemeClr val="tx1"/>
                </a:solidFill>
                <a:latin typeface="Times New Roman" pitchFamily="18" charset="0"/>
              </a:rPr>
              <a:t>Albert Einstein (1879 - 1955)</a:t>
            </a:r>
            <a:endParaRPr lang="en-CA" altLang="en-US" sz="12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1888CB93-85B2-48DB-A96D-94913DA2FD8F}" type="slidenum">
              <a:rPr lang="en-CA" altLang="en-US" sz="1200" smtClean="0"/>
              <a:pPr>
                <a:lnSpc>
                  <a:spcPct val="100000"/>
                </a:lnSpc>
                <a:spcBef>
                  <a:spcPct val="0"/>
                </a:spcBef>
                <a:buClrTx/>
                <a:buSzTx/>
                <a:buFontTx/>
                <a:buNone/>
              </a:pPr>
              <a:t>3</a:t>
            </a:fld>
            <a:endParaRPr lang="en-CA" altLang="en-US" sz="1200"/>
          </a:p>
        </p:txBody>
      </p:sp>
      <p:sp>
        <p:nvSpPr>
          <p:cNvPr id="5123" name="Rectangle 4"/>
          <p:cNvSpPr>
            <a:spLocks noGrp="1" noChangeArrowheads="1"/>
          </p:cNvSpPr>
          <p:nvPr>
            <p:ph type="title"/>
          </p:nvPr>
        </p:nvSpPr>
        <p:spPr/>
        <p:txBody>
          <a:bodyPr/>
          <a:lstStyle/>
          <a:p>
            <a:pPr eaLnBrk="1" hangingPunct="1"/>
            <a:r>
              <a:rPr lang="en-CA" altLang="en-US"/>
              <a:t>Problem Analysis</a:t>
            </a:r>
          </a:p>
        </p:txBody>
      </p:sp>
      <p:sp>
        <p:nvSpPr>
          <p:cNvPr id="5124" name="Rectangle 5"/>
          <p:cNvSpPr>
            <a:spLocks noGrp="1" noChangeArrowheads="1"/>
          </p:cNvSpPr>
          <p:nvPr>
            <p:ph type="body" idx="1"/>
          </p:nvPr>
        </p:nvSpPr>
        <p:spPr/>
        <p:txBody>
          <a:bodyPr/>
          <a:lstStyle/>
          <a:p>
            <a:pPr eaLnBrk="1" hangingPunct="1"/>
            <a:r>
              <a:rPr lang="en-CA" altLang="en-US" dirty="0"/>
              <a:t>Goal: gain a better understanding of the problem being solved before development begins </a:t>
            </a:r>
          </a:p>
          <a:p>
            <a:pPr lvl="1" eaLnBrk="1" hangingPunct="1"/>
            <a:r>
              <a:rPr lang="en-CA" altLang="en-US" dirty="0"/>
              <a:t>Identify root cause </a:t>
            </a:r>
          </a:p>
          <a:p>
            <a:pPr lvl="1" eaLnBrk="1" hangingPunct="1"/>
            <a:r>
              <a:rPr lang="en-CA" altLang="en-US" dirty="0"/>
              <a:t>Identify stakeholders and their needs (or problems) </a:t>
            </a:r>
          </a:p>
          <a:p>
            <a:pPr lvl="1" eaLnBrk="1" hangingPunct="1"/>
            <a:r>
              <a:rPr lang="en-CA" altLang="en-US" dirty="0"/>
              <a:t>Identify solution boundary </a:t>
            </a:r>
          </a:p>
          <a:p>
            <a:pPr eaLnBrk="1" hangingPunct="1"/>
            <a:endParaRPr lang="en-CA" altLang="en-US" dirty="0"/>
          </a:p>
          <a:p>
            <a:pPr eaLnBrk="1" hangingPunct="1"/>
            <a:r>
              <a:rPr lang="en-CA" altLang="en-US" dirty="0"/>
              <a:t>Uses business requirements obtained from stakeholders </a:t>
            </a:r>
          </a:p>
          <a:p>
            <a:pPr eaLnBrk="1" hangingPunct="1"/>
            <a:endParaRPr lang="en-CA" altLang="en-US" dirty="0"/>
          </a:p>
          <a:p>
            <a:pPr eaLnBrk="1" hangingPunct="1"/>
            <a:r>
              <a:rPr lang="en-CA" altLang="en-US" dirty="0"/>
              <a:t>Results in </a:t>
            </a:r>
            <a:r>
              <a:rPr lang="en-CA" altLang="en-US" dirty="0">
                <a:solidFill>
                  <a:srgbClr val="FF0000"/>
                </a:solidFill>
              </a:rPr>
              <a:t>Product Vision</a:t>
            </a:r>
            <a:r>
              <a:rPr lang="en-CA" altLang="en-US" dirty="0"/>
              <a:t> and </a:t>
            </a:r>
            <a:r>
              <a:rPr lang="en-CA" altLang="en-US" dirty="0">
                <a:solidFill>
                  <a:srgbClr val="FF0000"/>
                </a:solidFill>
              </a:rPr>
              <a:t>Project Scope</a:t>
            </a:r>
            <a:r>
              <a:rPr lang="en-CA" altLang="en-US" dirty="0"/>
              <a:t> </a:t>
            </a:r>
          </a:p>
        </p:txBody>
      </p:sp>
      <p:sp>
        <p:nvSpPr>
          <p:cNvPr id="5125"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u="sng">
                <a:solidFill>
                  <a:schemeClr val="tx1"/>
                </a:solidFill>
              </a:rPr>
              <a:t>Problem Analysis</a:t>
            </a:r>
            <a:r>
              <a:rPr lang="en-CA" altLang="en-US" sz="1200">
                <a:solidFill>
                  <a:schemeClr val="tx1"/>
                </a:solidFill>
              </a:rPr>
              <a:t>    </a:t>
            </a:r>
            <a:r>
              <a:rPr lang="en-CA" altLang="en-US" sz="1200">
                <a:solidFill>
                  <a:srgbClr val="969696"/>
                </a:solidFill>
              </a:rPr>
              <a:t>Business Requirements    Agreement</a:t>
            </a:r>
            <a:r>
              <a:rPr lang="en-CA" altLang="en-US" sz="1200">
                <a:solidFill>
                  <a:schemeClr val="tx1"/>
                </a:solidFill>
              </a:rPr>
              <a:t>    </a:t>
            </a:r>
            <a:r>
              <a:rPr lang="en-CA" altLang="en-US" sz="1200">
                <a:solidFill>
                  <a:srgbClr val="969696"/>
                </a:solidFill>
              </a:rPr>
              <a:t>Root Causes    Stakeholders    Vision &amp; Scope    Constraints    Document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D96E5187-FB05-452B-929A-94DAAB1A8EC5}" type="slidenum">
              <a:rPr lang="en-CA" altLang="en-US" sz="1200" smtClean="0"/>
              <a:pPr>
                <a:lnSpc>
                  <a:spcPct val="100000"/>
                </a:lnSpc>
                <a:spcBef>
                  <a:spcPct val="0"/>
                </a:spcBef>
                <a:buClrTx/>
                <a:buSzTx/>
                <a:buFontTx/>
                <a:buNone/>
              </a:pPr>
              <a:t>4</a:t>
            </a:fld>
            <a:endParaRPr lang="en-CA" altLang="en-US" sz="1200"/>
          </a:p>
        </p:txBody>
      </p:sp>
      <p:sp>
        <p:nvSpPr>
          <p:cNvPr id="6147" name="Rectangle 4"/>
          <p:cNvSpPr>
            <a:spLocks noGrp="1" noChangeArrowheads="1"/>
          </p:cNvSpPr>
          <p:nvPr>
            <p:ph type="title"/>
          </p:nvPr>
        </p:nvSpPr>
        <p:spPr/>
        <p:txBody>
          <a:bodyPr/>
          <a:lstStyle/>
          <a:p>
            <a:pPr eaLnBrk="1" hangingPunct="1"/>
            <a:r>
              <a:rPr lang="en-CA" altLang="en-US"/>
              <a:t>Business Requirements  / Objectives (1)</a:t>
            </a:r>
          </a:p>
        </p:txBody>
      </p:sp>
      <p:sp>
        <p:nvSpPr>
          <p:cNvPr id="6148" name="Rectangle 5"/>
          <p:cNvSpPr>
            <a:spLocks noGrp="1" noChangeArrowheads="1"/>
          </p:cNvSpPr>
          <p:nvPr>
            <p:ph type="body" idx="1"/>
          </p:nvPr>
        </p:nvSpPr>
        <p:spPr/>
        <p:txBody>
          <a:bodyPr/>
          <a:lstStyle/>
          <a:p>
            <a:pPr eaLnBrk="1" hangingPunct="1"/>
            <a:r>
              <a:rPr lang="en-CA" altLang="en-US" dirty="0"/>
              <a:t>Business Opportunity </a:t>
            </a:r>
          </a:p>
          <a:p>
            <a:pPr lvl="1" eaLnBrk="1" hangingPunct="1"/>
            <a:r>
              <a:rPr lang="en-CA" altLang="en-US" dirty="0"/>
              <a:t>Description of market opportunity, competing market, business problem being solved or improved, advantage of proposed solution... </a:t>
            </a:r>
          </a:p>
          <a:p>
            <a:pPr lvl="1" eaLnBrk="1" hangingPunct="1"/>
            <a:r>
              <a:rPr lang="en-CA" altLang="en-US" dirty="0"/>
              <a:t>Example: Exploit the poor security record of a competing product</a:t>
            </a:r>
          </a:p>
          <a:p>
            <a:pPr eaLnBrk="1" hangingPunct="1"/>
            <a:r>
              <a:rPr lang="en-CA" altLang="en-US" dirty="0"/>
              <a:t>Business Objective and Success Criteria </a:t>
            </a:r>
          </a:p>
          <a:p>
            <a:pPr lvl="1" eaLnBrk="1" hangingPunct="1"/>
            <a:r>
              <a:rPr lang="en-CA" altLang="en-US" dirty="0"/>
              <a:t>Important business benefits the product will provide in a quantitative and measurable way, how success will be measured, factors that have great impact on success... </a:t>
            </a:r>
          </a:p>
          <a:p>
            <a:pPr lvl="1" eaLnBrk="1" hangingPunct="1"/>
            <a:r>
              <a:rPr lang="en-CA" altLang="en-US" dirty="0"/>
              <a:t>Examples: Achieve positive cash flow on the product within 6 months; Get 50%+ of the market</a:t>
            </a:r>
          </a:p>
          <a:p>
            <a:pPr eaLnBrk="1" hangingPunct="1"/>
            <a:r>
              <a:rPr lang="en-CA" altLang="en-US" dirty="0"/>
              <a:t>Business Risks </a:t>
            </a:r>
          </a:p>
          <a:p>
            <a:pPr lvl="1" eaLnBrk="1" hangingPunct="1"/>
            <a:r>
              <a:rPr lang="en-CA" altLang="en-US" dirty="0"/>
              <a:t>Major risks associated with developing or not developing the product (marketplace competition, timing, user acceptance, available resources, implementation issues...) </a:t>
            </a:r>
          </a:p>
          <a:p>
            <a:pPr eaLnBrk="1" hangingPunct="1"/>
            <a:r>
              <a:rPr lang="en-CA" altLang="en-US" dirty="0"/>
              <a:t>Can be modeled with goals</a:t>
            </a:r>
          </a:p>
        </p:txBody>
      </p:sp>
      <p:sp>
        <p:nvSpPr>
          <p:cNvPr id="6149"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u="sng">
                <a:solidFill>
                  <a:schemeClr val="tx1"/>
                </a:solidFill>
              </a:rPr>
              <a:t>Business Requirements</a:t>
            </a:r>
            <a:r>
              <a:rPr lang="en-CA" altLang="en-US" sz="1200">
                <a:solidFill>
                  <a:srgbClr val="969696"/>
                </a:solidFill>
              </a:rPr>
              <a:t>    Agreement</a:t>
            </a:r>
            <a:r>
              <a:rPr lang="en-CA" altLang="en-US" sz="1200">
                <a:solidFill>
                  <a:schemeClr val="tx1"/>
                </a:solidFill>
              </a:rPr>
              <a:t>    </a:t>
            </a:r>
            <a:r>
              <a:rPr lang="en-CA" altLang="en-US" sz="1200">
                <a:solidFill>
                  <a:srgbClr val="969696"/>
                </a:solidFill>
              </a:rPr>
              <a:t>Root Causes    Stakeholders    Vision &amp; Scope    Constraints    Document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4F49E662-1791-468C-B5C8-C5E34E77346E}" type="slidenum">
              <a:rPr lang="en-CA" altLang="en-US" sz="1200" smtClean="0"/>
              <a:pPr>
                <a:lnSpc>
                  <a:spcPct val="100000"/>
                </a:lnSpc>
                <a:spcBef>
                  <a:spcPct val="0"/>
                </a:spcBef>
                <a:buClrTx/>
                <a:buSzTx/>
                <a:buFontTx/>
                <a:buNone/>
              </a:pPr>
              <a:t>5</a:t>
            </a:fld>
            <a:endParaRPr lang="en-CA" altLang="en-US" sz="1200"/>
          </a:p>
        </p:txBody>
      </p:sp>
      <p:sp>
        <p:nvSpPr>
          <p:cNvPr id="7171" name="Rectangle 4"/>
          <p:cNvSpPr>
            <a:spLocks noGrp="1" noChangeArrowheads="1"/>
          </p:cNvSpPr>
          <p:nvPr>
            <p:ph type="title"/>
          </p:nvPr>
        </p:nvSpPr>
        <p:spPr/>
        <p:txBody>
          <a:bodyPr/>
          <a:lstStyle/>
          <a:p>
            <a:pPr eaLnBrk="1" hangingPunct="1"/>
            <a:r>
              <a:rPr lang="en-CA" altLang="en-US"/>
              <a:t>Business Requirements (2)</a:t>
            </a:r>
          </a:p>
        </p:txBody>
      </p:sp>
      <p:sp>
        <p:nvSpPr>
          <p:cNvPr id="7172" name="Rectangle 5"/>
          <p:cNvSpPr>
            <a:spLocks noGrp="1" noChangeArrowheads="1"/>
          </p:cNvSpPr>
          <p:nvPr>
            <p:ph type="body" idx="1"/>
          </p:nvPr>
        </p:nvSpPr>
        <p:spPr/>
        <p:txBody>
          <a:bodyPr/>
          <a:lstStyle/>
          <a:p>
            <a:pPr eaLnBrk="1" hangingPunct="1"/>
            <a:r>
              <a:rPr lang="en-CA" altLang="en-US"/>
              <a:t>Important for: </a:t>
            </a:r>
          </a:p>
          <a:p>
            <a:pPr lvl="1" eaLnBrk="1" hangingPunct="1"/>
            <a:r>
              <a:rPr lang="en-CA" altLang="en-US"/>
              <a:t>Ensuring that all project participants work for the same reasons</a:t>
            </a:r>
          </a:p>
          <a:p>
            <a:pPr lvl="1" eaLnBrk="1" hangingPunct="1"/>
            <a:r>
              <a:rPr lang="en-CA" altLang="en-US"/>
              <a:t>Getting stakeholders agreement on requirements</a:t>
            </a:r>
          </a:p>
          <a:p>
            <a:pPr lvl="1" eaLnBrk="1" hangingPunct="1"/>
            <a:endParaRPr lang="en-CA" altLang="en-US"/>
          </a:p>
          <a:p>
            <a:pPr eaLnBrk="1" hangingPunct="1"/>
            <a:r>
              <a:rPr lang="en-CA" altLang="en-US"/>
              <a:t>User and software requirements must align with the context and objective defined by business requirements</a:t>
            </a:r>
          </a:p>
          <a:p>
            <a:pPr eaLnBrk="1" hangingPunct="1"/>
            <a:endParaRPr lang="en-CA" altLang="en-US"/>
          </a:p>
          <a:p>
            <a:pPr eaLnBrk="1" hangingPunct="1"/>
            <a:r>
              <a:rPr lang="en-CA" altLang="en-US"/>
              <a:t>Requirements that do not help achieve business objectives should not be included </a:t>
            </a:r>
          </a:p>
        </p:txBody>
      </p:sp>
      <p:sp>
        <p:nvSpPr>
          <p:cNvPr id="7173"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u="sng">
                <a:solidFill>
                  <a:schemeClr val="tx1"/>
                </a:solidFill>
              </a:rPr>
              <a:t>Business Requirements</a:t>
            </a:r>
            <a:r>
              <a:rPr lang="en-CA" altLang="en-US" sz="1200">
                <a:solidFill>
                  <a:srgbClr val="969696"/>
                </a:solidFill>
              </a:rPr>
              <a:t>    Agreement</a:t>
            </a:r>
            <a:r>
              <a:rPr lang="en-CA" altLang="en-US" sz="1200">
                <a:solidFill>
                  <a:schemeClr val="tx1"/>
                </a:solidFill>
              </a:rPr>
              <a:t>    </a:t>
            </a:r>
            <a:r>
              <a:rPr lang="en-CA" altLang="en-US" sz="1200">
                <a:solidFill>
                  <a:srgbClr val="969696"/>
                </a:solidFill>
              </a:rPr>
              <a:t>Root Causes    Stakeholders    Vision &amp; Scope    Constraints    Document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0F54F752-CF03-4AB6-9973-9BC8777EAC35}" type="slidenum">
              <a:rPr lang="en-CA" altLang="en-US" sz="1200" smtClean="0"/>
              <a:pPr>
                <a:lnSpc>
                  <a:spcPct val="100000"/>
                </a:lnSpc>
                <a:spcBef>
                  <a:spcPct val="0"/>
                </a:spcBef>
                <a:buClrTx/>
                <a:buSzTx/>
                <a:buFontTx/>
                <a:buNone/>
              </a:pPr>
              <a:t>6</a:t>
            </a:fld>
            <a:endParaRPr lang="en-CA" altLang="en-US" sz="1200"/>
          </a:p>
        </p:txBody>
      </p:sp>
      <p:sp>
        <p:nvSpPr>
          <p:cNvPr id="8195" name="Rectangle 4"/>
          <p:cNvSpPr>
            <a:spLocks noGrp="1" noChangeArrowheads="1"/>
          </p:cNvSpPr>
          <p:nvPr>
            <p:ph type="title"/>
          </p:nvPr>
        </p:nvSpPr>
        <p:spPr/>
        <p:txBody>
          <a:bodyPr/>
          <a:lstStyle/>
          <a:p>
            <a:pPr eaLnBrk="1" hangingPunct="1"/>
            <a:r>
              <a:rPr lang="en-CA" altLang="en-US"/>
              <a:t>Problem Analysis – Understand Root Causes (1)</a:t>
            </a:r>
          </a:p>
        </p:txBody>
      </p:sp>
      <p:sp>
        <p:nvSpPr>
          <p:cNvPr id="8196" name="Rectangle 5"/>
          <p:cNvSpPr>
            <a:spLocks noGrp="1" noChangeArrowheads="1"/>
          </p:cNvSpPr>
          <p:nvPr>
            <p:ph type="body" idx="1"/>
          </p:nvPr>
        </p:nvSpPr>
        <p:spPr/>
        <p:txBody>
          <a:bodyPr/>
          <a:lstStyle/>
          <a:p>
            <a:pPr eaLnBrk="1" hangingPunct="1"/>
            <a:r>
              <a:rPr lang="en-CA" altLang="en-US" dirty="0"/>
              <a:t>There is often a problem behind the problem </a:t>
            </a:r>
          </a:p>
          <a:p>
            <a:pPr eaLnBrk="1" hangingPunct="1"/>
            <a:r>
              <a:rPr lang="en-CA" altLang="en-US" dirty="0">
                <a:solidFill>
                  <a:srgbClr val="FF0000"/>
                </a:solidFill>
              </a:rPr>
              <a:t>Root cause analysis</a:t>
            </a:r>
            <a:r>
              <a:rPr lang="en-CA" altLang="en-US" dirty="0"/>
              <a:t> consists of finding underlying causes that may not be immediately apparent </a:t>
            </a:r>
          </a:p>
          <a:p>
            <a:pPr lvl="1" eaLnBrk="1" hangingPunct="1"/>
            <a:r>
              <a:rPr lang="en-CA" altLang="en-US" dirty="0"/>
              <a:t>Determine recursively what factors contribute to the problem</a:t>
            </a:r>
          </a:p>
          <a:p>
            <a:pPr eaLnBrk="1" hangingPunct="1"/>
            <a:endParaRPr lang="en-CA" altLang="en-US" dirty="0"/>
          </a:p>
          <a:p>
            <a:pPr eaLnBrk="1" hangingPunct="1"/>
            <a:r>
              <a:rPr lang="en-CA" altLang="en-US" dirty="0"/>
              <a:t>Example: Our e­commerce site is not profitable </a:t>
            </a:r>
          </a:p>
          <a:p>
            <a:pPr lvl="1" eaLnBrk="1" hangingPunct="1"/>
            <a:r>
              <a:rPr lang="en-CA" altLang="en-US" b="1" dirty="0"/>
              <a:t>Why</a:t>
            </a:r>
            <a:r>
              <a:rPr lang="en-CA" altLang="en-US" dirty="0"/>
              <a:t> is it not profitable? </a:t>
            </a:r>
          </a:p>
          <a:p>
            <a:pPr lvl="1" eaLnBrk="1" hangingPunct="1"/>
            <a:r>
              <a:rPr lang="en-CA" altLang="en-US" dirty="0"/>
              <a:t>Poor site design? </a:t>
            </a:r>
          </a:p>
          <a:p>
            <a:pPr lvl="1" eaLnBrk="1" hangingPunct="1"/>
            <a:r>
              <a:rPr lang="en-CA" altLang="en-US" dirty="0"/>
              <a:t>Bad pricing? </a:t>
            </a:r>
          </a:p>
          <a:p>
            <a:pPr lvl="1" eaLnBrk="1" hangingPunct="1"/>
            <a:r>
              <a:rPr lang="en-CA" altLang="en-US" dirty="0"/>
              <a:t>Poor customer management after the sale? </a:t>
            </a:r>
          </a:p>
          <a:p>
            <a:pPr lvl="1" eaLnBrk="1" hangingPunct="1"/>
            <a:r>
              <a:rPr lang="en-CA" altLang="en-US" b="1" dirty="0"/>
              <a:t>In what proportions</a:t>
            </a:r>
            <a:r>
              <a:rPr lang="en-CA" altLang="en-US" dirty="0"/>
              <a:t>? </a:t>
            </a:r>
          </a:p>
        </p:txBody>
      </p:sp>
      <p:sp>
        <p:nvSpPr>
          <p:cNvPr id="8197" name="Text Box 6"/>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a:t>
            </a:r>
            <a:r>
              <a:rPr lang="en-CA" altLang="en-US" sz="1200">
                <a:solidFill>
                  <a:schemeClr val="tx1"/>
                </a:solidFill>
              </a:rPr>
              <a:t>    </a:t>
            </a:r>
            <a:r>
              <a:rPr lang="en-CA" altLang="en-US" sz="1200" u="sng">
                <a:solidFill>
                  <a:schemeClr val="tx1"/>
                </a:solidFill>
              </a:rPr>
              <a:t>Root Causes</a:t>
            </a:r>
            <a:r>
              <a:rPr lang="en-CA" altLang="en-US" sz="1200">
                <a:solidFill>
                  <a:srgbClr val="969696"/>
                </a:solidFill>
              </a:rPr>
              <a:t>    Stakeholders    Vision &amp; Scope    Constraints    Document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6"/>
          <p:cNvSpPr>
            <a:spLocks noGrp="1" noChangeArrowheads="1"/>
          </p:cNvSpPr>
          <p:nvPr>
            <p:ph type="title"/>
          </p:nvPr>
        </p:nvSpPr>
        <p:spPr/>
        <p:txBody>
          <a:bodyPr/>
          <a:lstStyle/>
          <a:p>
            <a:pPr eaLnBrk="1" hangingPunct="1"/>
            <a:r>
              <a:rPr lang="en-CA" altLang="en-US"/>
              <a:t>Problem Analysis – Understand Root Causes (2)</a:t>
            </a:r>
          </a:p>
        </p:txBody>
      </p:sp>
      <p:sp>
        <p:nvSpPr>
          <p:cNvPr id="9221" name="Rectangle 7"/>
          <p:cNvSpPr>
            <a:spLocks noGrp="1" noChangeArrowheads="1"/>
          </p:cNvSpPr>
          <p:nvPr>
            <p:ph type="body" idx="1"/>
          </p:nvPr>
        </p:nvSpPr>
        <p:spPr/>
        <p:txBody>
          <a:bodyPr/>
          <a:lstStyle/>
          <a:p>
            <a:pPr eaLnBrk="1" hangingPunct="1"/>
            <a:r>
              <a:rPr lang="en-CA" altLang="en-US" dirty="0"/>
              <a:t>Address Root Causes </a:t>
            </a:r>
          </a:p>
          <a:p>
            <a:pPr lvl="1" eaLnBrk="1" hangingPunct="1"/>
            <a:r>
              <a:rPr lang="en-CA" altLang="en-US" dirty="0"/>
              <a:t>Root causes do not all have same impact </a:t>
            </a:r>
          </a:p>
          <a:p>
            <a:pPr lvl="1" eaLnBrk="1" hangingPunct="1"/>
            <a:r>
              <a:rPr lang="en-CA" altLang="en-US" dirty="0"/>
              <a:t>Some may not be worth fixing, at least for now </a:t>
            </a:r>
          </a:p>
          <a:p>
            <a:pPr eaLnBrk="1" hangingPunct="1"/>
            <a:r>
              <a:rPr lang="en-CA" altLang="en-US" dirty="0"/>
              <a:t>Estimate relative impact of root causes (e.g., with the help of a </a:t>
            </a:r>
            <a:r>
              <a:rPr lang="en-CA" altLang="en-US" i="1" dirty="0"/>
              <a:t>Pareto</a:t>
            </a:r>
            <a:r>
              <a:rPr lang="en-CA" altLang="en-US" dirty="0"/>
              <a:t> (bar) chart):</a:t>
            </a:r>
            <a:br>
              <a:rPr lang="en-CA" altLang="en-US" dirty="0"/>
            </a:br>
            <a:r>
              <a:rPr lang="en-CA" altLang="en-US" dirty="0"/>
              <a:t>20% of causes </a:t>
            </a:r>
            <a:r>
              <a:rPr lang="en-CA" altLang="en-US" dirty="0">
                <a:sym typeface="Wingdings" pitchFamily="2" charset="2"/>
              </a:rPr>
              <a:t> </a:t>
            </a:r>
            <a:br>
              <a:rPr lang="en-CA" altLang="en-US" dirty="0">
                <a:sym typeface="Wingdings" pitchFamily="2" charset="2"/>
              </a:rPr>
            </a:br>
            <a:r>
              <a:rPr lang="en-CA" altLang="en-US" dirty="0">
                <a:sym typeface="Wingdings" pitchFamily="2" charset="2"/>
              </a:rPr>
              <a:t>80% of problems…</a:t>
            </a:r>
            <a:endParaRPr lang="en-CA" altLang="en-US" dirty="0"/>
          </a:p>
          <a:p>
            <a:pPr eaLnBrk="1" hangingPunct="1"/>
            <a:endParaRPr lang="en-CA" altLang="en-US" dirty="0"/>
          </a:p>
          <a:p>
            <a:pPr eaLnBrk="1" hangingPunct="1"/>
            <a:r>
              <a:rPr lang="en-CA" altLang="en-US" dirty="0"/>
              <a:t>Create </a:t>
            </a:r>
            <a:r>
              <a:rPr lang="en-CA" altLang="en-US" dirty="0">
                <a:solidFill>
                  <a:srgbClr val="FF0000"/>
                </a:solidFill>
              </a:rPr>
              <a:t>problem</a:t>
            </a:r>
            <a:br>
              <a:rPr lang="en-CA" altLang="en-US" dirty="0">
                <a:solidFill>
                  <a:srgbClr val="FF0000"/>
                </a:solidFill>
              </a:rPr>
            </a:br>
            <a:r>
              <a:rPr lang="en-CA" altLang="en-US" dirty="0">
                <a:solidFill>
                  <a:srgbClr val="FF0000"/>
                </a:solidFill>
              </a:rPr>
              <a:t>statement</a:t>
            </a:r>
            <a:r>
              <a:rPr lang="en-CA" altLang="en-US" dirty="0"/>
              <a:t> for root </a:t>
            </a:r>
            <a:br>
              <a:rPr lang="en-CA" altLang="en-US" dirty="0"/>
            </a:br>
            <a:r>
              <a:rPr lang="en-CA" altLang="en-US" dirty="0"/>
              <a:t>cause problem </a:t>
            </a:r>
            <a:br>
              <a:rPr lang="en-CA" altLang="en-US" dirty="0"/>
            </a:br>
            <a:r>
              <a:rPr lang="en-CA" altLang="en-US" dirty="0"/>
              <a:t>identified as worth </a:t>
            </a:r>
            <a:br>
              <a:rPr lang="en-CA" altLang="en-US" dirty="0"/>
            </a:br>
            <a:r>
              <a:rPr lang="en-CA" altLang="en-US" dirty="0"/>
              <a:t>solving (and with </a:t>
            </a:r>
            <a:br>
              <a:rPr lang="en-CA" altLang="en-US" dirty="0"/>
            </a:br>
            <a:r>
              <a:rPr lang="en-CA" altLang="en-US" dirty="0"/>
              <a:t>computer solution)</a:t>
            </a:r>
          </a:p>
        </p:txBody>
      </p:sp>
      <p:sp>
        <p:nvSpPr>
          <p:cNvPr id="9223" name="Text Box 8"/>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dirty="0">
                <a:solidFill>
                  <a:srgbClr val="969696"/>
                </a:solidFill>
              </a:rPr>
              <a:t>Problem Analysis</a:t>
            </a:r>
            <a:r>
              <a:rPr lang="en-CA" altLang="en-US" sz="1200" dirty="0">
                <a:solidFill>
                  <a:schemeClr val="tx1"/>
                </a:solidFill>
              </a:rPr>
              <a:t>    </a:t>
            </a:r>
            <a:r>
              <a:rPr lang="en-CA" altLang="en-US" sz="1200" dirty="0">
                <a:solidFill>
                  <a:srgbClr val="969696"/>
                </a:solidFill>
              </a:rPr>
              <a:t>Business Requirements    Agreement</a:t>
            </a:r>
            <a:r>
              <a:rPr lang="en-CA" altLang="en-US" sz="1200" dirty="0">
                <a:solidFill>
                  <a:schemeClr val="tx1"/>
                </a:solidFill>
              </a:rPr>
              <a:t>    </a:t>
            </a:r>
            <a:r>
              <a:rPr lang="en-CA" altLang="en-US" sz="1200" u="sng" dirty="0">
                <a:solidFill>
                  <a:schemeClr val="tx1"/>
                </a:solidFill>
              </a:rPr>
              <a:t>Root Causes</a:t>
            </a:r>
            <a:r>
              <a:rPr lang="en-CA" altLang="en-US" sz="1200" dirty="0">
                <a:solidFill>
                  <a:srgbClr val="969696"/>
                </a:solidFill>
              </a:rPr>
              <a:t>    Stakeholders    Vision &amp; Scope    Constraints    Document</a:t>
            </a:r>
          </a:p>
        </p:txBody>
      </p:sp>
      <p:pic>
        <p:nvPicPr>
          <p:cNvPr id="1026" name="Picture 2" descr="Image result for pareto chart root cause analysis">
            <a:extLst>
              <a:ext uri="{FF2B5EF4-FFF2-40B4-BE49-F238E27FC236}">
                <a16:creationId xmlns="" xmlns:a16="http://schemas.microsoft.com/office/drawing/2014/main" id="{37E0D1DB-9CA3-4674-BB88-29EFD9E92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18" y="2841178"/>
            <a:ext cx="5837282" cy="358749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24F3E8CB-8107-4581-BB7E-EEE714EB6BFA}"/>
              </a:ext>
            </a:extLst>
          </p:cNvPr>
          <p:cNvSpPr/>
          <p:nvPr/>
        </p:nvSpPr>
        <p:spPr>
          <a:xfrm>
            <a:off x="1416205" y="6330662"/>
            <a:ext cx="6963936" cy="338554"/>
          </a:xfrm>
          <a:prstGeom prst="rect">
            <a:avLst/>
          </a:prstGeom>
        </p:spPr>
        <p:txBody>
          <a:bodyPr wrap="square">
            <a:spAutoFit/>
          </a:bodyPr>
          <a:lstStyle/>
          <a:p>
            <a:r>
              <a:rPr lang="en-CA" dirty="0">
                <a:hlinkClick r:id="rId3"/>
              </a:rPr>
              <a:t>https://www.6sigma.us/training/create-pareto-chart-root-cause-analysis/</a:t>
            </a:r>
            <a:r>
              <a:rPr lang="en-CA"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“Low Hanging Fruits”</a:t>
            </a:r>
          </a:p>
        </p:txBody>
      </p:sp>
      <p:sp>
        <p:nvSpPr>
          <p:cNvPr id="4" name="Slide Number Placeholder 3"/>
          <p:cNvSpPr>
            <a:spLocks noGrp="1"/>
          </p:cNvSpPr>
          <p:nvPr>
            <p:ph type="sldNum" sz="quarter" idx="10"/>
          </p:nvPr>
        </p:nvSpPr>
        <p:spPr/>
        <p:txBody>
          <a:bodyPr/>
          <a:lstStyle/>
          <a:p>
            <a:pPr>
              <a:defRPr/>
            </a:pPr>
            <a:fld id="{D7AB84C9-74EC-4036-8AE9-2C794CAFCB44}" type="slidenum">
              <a:rPr lang="en-CA" smtClean="0"/>
              <a:pPr>
                <a:defRPr/>
              </a:pPr>
              <a:t>8</a:t>
            </a:fld>
            <a:endParaRPr lang="en-CA"/>
          </a:p>
        </p:txBody>
      </p:sp>
      <p:sp>
        <p:nvSpPr>
          <p:cNvPr id="5" name="Text Box 8"/>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dirty="0">
                <a:solidFill>
                  <a:srgbClr val="969696"/>
                </a:solidFill>
              </a:rPr>
              <a:t>Problem Analysis</a:t>
            </a:r>
            <a:r>
              <a:rPr lang="en-CA" altLang="en-US" sz="1200" dirty="0">
                <a:solidFill>
                  <a:schemeClr val="tx1"/>
                </a:solidFill>
              </a:rPr>
              <a:t>    </a:t>
            </a:r>
            <a:r>
              <a:rPr lang="en-CA" altLang="en-US" sz="1200" dirty="0">
                <a:solidFill>
                  <a:srgbClr val="969696"/>
                </a:solidFill>
              </a:rPr>
              <a:t>Business Requirements    Agreement</a:t>
            </a:r>
            <a:r>
              <a:rPr lang="en-CA" altLang="en-US" sz="1200" dirty="0">
                <a:solidFill>
                  <a:schemeClr val="tx1"/>
                </a:solidFill>
              </a:rPr>
              <a:t>    </a:t>
            </a:r>
            <a:r>
              <a:rPr lang="en-CA" altLang="en-US" sz="1200" u="sng" dirty="0">
                <a:solidFill>
                  <a:schemeClr val="tx1"/>
                </a:solidFill>
              </a:rPr>
              <a:t>Root Causes</a:t>
            </a:r>
            <a:r>
              <a:rPr lang="en-CA" altLang="en-US" sz="1200" dirty="0">
                <a:solidFill>
                  <a:srgbClr val="969696"/>
                </a:solidFill>
              </a:rPr>
              <a:t>    Stakeholders    Vision &amp; Scope    Constraints    Document</a:t>
            </a:r>
          </a:p>
        </p:txBody>
      </p:sp>
      <p:pic>
        <p:nvPicPr>
          <p:cNvPr id="6" name="Picture 2" descr="http://dilbert.com/dyn/str_strip/000000000/00000000/0000000/100000/10000/9000/400/119422/119422.stri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2492" y="4133850"/>
            <a:ext cx="6861826" cy="21336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tonehouseministry.com/hereWP/wp-content/uploads/2013/03/low-hanging-fruit2.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0320" y="685800"/>
            <a:ext cx="8521772"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27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nSpc>
                <a:spcPct val="100000"/>
              </a:lnSpc>
              <a:spcBef>
                <a:spcPct val="0"/>
              </a:spcBef>
              <a:buClrTx/>
              <a:buSzTx/>
              <a:buFontTx/>
              <a:buNone/>
            </a:pPr>
            <a:fld id="{155807E4-2629-41DF-BD2A-031F1AA766FB}" type="slidenum">
              <a:rPr lang="en-CA" altLang="en-US" sz="1200" smtClean="0"/>
              <a:pPr>
                <a:lnSpc>
                  <a:spcPct val="100000"/>
                </a:lnSpc>
                <a:spcBef>
                  <a:spcPct val="0"/>
                </a:spcBef>
                <a:buClrTx/>
                <a:buSzTx/>
                <a:buFontTx/>
                <a:buNone/>
              </a:pPr>
              <a:t>9</a:t>
            </a:fld>
            <a:endParaRPr lang="en-CA" altLang="en-US" sz="1200"/>
          </a:p>
        </p:txBody>
      </p:sp>
      <p:grpSp>
        <p:nvGrpSpPr>
          <p:cNvPr id="1005591" name="Group 23"/>
          <p:cNvGrpSpPr>
            <a:grpSpLocks/>
          </p:cNvGrpSpPr>
          <p:nvPr/>
        </p:nvGrpSpPr>
        <p:grpSpPr bwMode="auto">
          <a:xfrm>
            <a:off x="565150" y="4625975"/>
            <a:ext cx="7693025" cy="1427163"/>
            <a:chOff x="356" y="2914"/>
            <a:chExt cx="4846" cy="899"/>
          </a:xfrm>
        </p:grpSpPr>
        <p:grpSp>
          <p:nvGrpSpPr>
            <p:cNvPr id="10253" name="Group 18"/>
            <p:cNvGrpSpPr>
              <a:grpSpLocks/>
            </p:cNvGrpSpPr>
            <p:nvPr/>
          </p:nvGrpSpPr>
          <p:grpSpPr bwMode="auto">
            <a:xfrm>
              <a:off x="356" y="2914"/>
              <a:ext cx="2422" cy="899"/>
              <a:chOff x="356" y="2744"/>
              <a:chExt cx="2422" cy="899"/>
            </a:xfrm>
          </p:grpSpPr>
          <p:sp>
            <p:nvSpPr>
              <p:cNvPr id="10257" name="Line 16"/>
              <p:cNvSpPr>
                <a:spLocks noChangeShapeType="1"/>
              </p:cNvSpPr>
              <p:nvPr/>
            </p:nvSpPr>
            <p:spPr bwMode="auto">
              <a:xfrm flipV="1">
                <a:off x="356" y="3061"/>
                <a:ext cx="0" cy="5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a:spAutoFit/>
              </a:bodyPr>
              <a:lstStyle/>
              <a:p>
                <a:endParaRPr lang="en-CA"/>
              </a:p>
            </p:txBody>
          </p:sp>
          <p:sp>
            <p:nvSpPr>
              <p:cNvPr id="10258" name="Line 17"/>
              <p:cNvSpPr>
                <a:spLocks noChangeShapeType="1"/>
              </p:cNvSpPr>
              <p:nvPr/>
            </p:nvSpPr>
            <p:spPr bwMode="auto">
              <a:xfrm flipV="1">
                <a:off x="356" y="2744"/>
                <a:ext cx="2422"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a:spAutoFit/>
              </a:bodyPr>
              <a:lstStyle/>
              <a:p>
                <a:endParaRPr lang="en-CA"/>
              </a:p>
            </p:txBody>
          </p:sp>
        </p:grpSp>
        <p:grpSp>
          <p:nvGrpSpPr>
            <p:cNvPr id="10254" name="Group 19"/>
            <p:cNvGrpSpPr>
              <a:grpSpLocks/>
            </p:cNvGrpSpPr>
            <p:nvPr/>
          </p:nvGrpSpPr>
          <p:grpSpPr bwMode="auto">
            <a:xfrm flipH="1">
              <a:off x="2780" y="2914"/>
              <a:ext cx="2422" cy="899"/>
              <a:chOff x="356" y="2744"/>
              <a:chExt cx="2422" cy="899"/>
            </a:xfrm>
          </p:grpSpPr>
          <p:sp>
            <p:nvSpPr>
              <p:cNvPr id="10255" name="Line 20"/>
              <p:cNvSpPr>
                <a:spLocks noChangeShapeType="1"/>
              </p:cNvSpPr>
              <p:nvPr/>
            </p:nvSpPr>
            <p:spPr bwMode="auto">
              <a:xfrm flipV="1">
                <a:off x="356" y="3061"/>
                <a:ext cx="0" cy="5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a:spAutoFit/>
              </a:bodyPr>
              <a:lstStyle/>
              <a:p>
                <a:endParaRPr lang="en-CA"/>
              </a:p>
            </p:txBody>
          </p:sp>
          <p:sp>
            <p:nvSpPr>
              <p:cNvPr id="10256" name="Line 21"/>
              <p:cNvSpPr>
                <a:spLocks noChangeShapeType="1"/>
              </p:cNvSpPr>
              <p:nvPr/>
            </p:nvSpPr>
            <p:spPr bwMode="auto">
              <a:xfrm flipV="1">
                <a:off x="356" y="2744"/>
                <a:ext cx="2422"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a:spAutoFit/>
              </a:bodyPr>
              <a:lstStyle/>
              <a:p>
                <a:endParaRPr lang="en-CA"/>
              </a:p>
            </p:txBody>
          </p:sp>
        </p:grpSp>
      </p:grpSp>
      <p:sp>
        <p:nvSpPr>
          <p:cNvPr id="10244" name="Rectangle 8"/>
          <p:cNvSpPr>
            <a:spLocks noGrp="1" noChangeArrowheads="1"/>
          </p:cNvSpPr>
          <p:nvPr>
            <p:ph type="title"/>
          </p:nvPr>
        </p:nvSpPr>
        <p:spPr/>
        <p:txBody>
          <a:bodyPr/>
          <a:lstStyle/>
          <a:p>
            <a:pPr eaLnBrk="1" hangingPunct="1"/>
            <a:r>
              <a:rPr lang="en-CA" altLang="en-US" sz="2400"/>
              <a:t>Problem Analysis – Product Vision and Project Scope</a:t>
            </a:r>
          </a:p>
        </p:txBody>
      </p:sp>
      <p:sp>
        <p:nvSpPr>
          <p:cNvPr id="1005577" name="Rectangle 9"/>
          <p:cNvSpPr>
            <a:spLocks noGrp="1" noChangeArrowheads="1"/>
          </p:cNvSpPr>
          <p:nvPr>
            <p:ph type="body" idx="1"/>
          </p:nvPr>
        </p:nvSpPr>
        <p:spPr/>
        <p:txBody>
          <a:bodyPr/>
          <a:lstStyle/>
          <a:p>
            <a:pPr eaLnBrk="1" hangingPunct="1"/>
            <a:r>
              <a:rPr lang="en-CA" altLang="en-US"/>
              <a:t>Product Vision: describes what the product is about and what it could eventually become </a:t>
            </a:r>
          </a:p>
          <a:p>
            <a:pPr lvl="1" eaLnBrk="1" hangingPunct="1"/>
            <a:r>
              <a:rPr lang="en-CA" altLang="en-US"/>
              <a:t>Aligns all stakeholders in a common direction </a:t>
            </a:r>
          </a:p>
          <a:p>
            <a:pPr eaLnBrk="1" hangingPunct="1"/>
            <a:endParaRPr lang="en-CA" altLang="en-US"/>
          </a:p>
          <a:p>
            <a:pPr eaLnBrk="1" hangingPunct="1"/>
            <a:r>
              <a:rPr lang="en-CA" altLang="en-US"/>
              <a:t>Project Scope: identifies what portion of the ultimate long-term product vision the current project will address </a:t>
            </a:r>
          </a:p>
          <a:p>
            <a:pPr lvl="1" eaLnBrk="1" hangingPunct="1"/>
            <a:r>
              <a:rPr lang="en-CA" altLang="en-US"/>
              <a:t>Draws boundary between what is in and what is out </a:t>
            </a:r>
          </a:p>
        </p:txBody>
      </p:sp>
      <p:sp>
        <p:nvSpPr>
          <p:cNvPr id="1005580" name="Rectangle 12"/>
          <p:cNvSpPr>
            <a:spLocks noChangeArrowheads="1"/>
          </p:cNvSpPr>
          <p:nvPr/>
        </p:nvSpPr>
        <p:spPr bwMode="auto">
          <a:xfrm>
            <a:off x="3687763" y="4043363"/>
            <a:ext cx="1493837" cy="590550"/>
          </a:xfrm>
          <a:prstGeom prst="rect">
            <a:avLst/>
          </a:prstGeom>
          <a:solidFill>
            <a:srgbClr val="FF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nchor="ctr" anchorCtr="1"/>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100000"/>
              </a:lnSpc>
              <a:spcBef>
                <a:spcPct val="50000"/>
              </a:spcBef>
              <a:buClrTx/>
              <a:buSzTx/>
              <a:buFontTx/>
              <a:buNone/>
            </a:pPr>
            <a:r>
              <a:rPr lang="en-CA" altLang="en-US" sz="1600">
                <a:solidFill>
                  <a:schemeClr val="tx1"/>
                </a:solidFill>
              </a:rPr>
              <a:t>Product Vision</a:t>
            </a:r>
          </a:p>
        </p:txBody>
      </p:sp>
      <p:grpSp>
        <p:nvGrpSpPr>
          <p:cNvPr id="1005592" name="Group 24"/>
          <p:cNvGrpSpPr>
            <a:grpSpLocks/>
          </p:cNvGrpSpPr>
          <p:nvPr/>
        </p:nvGrpSpPr>
        <p:grpSpPr bwMode="auto">
          <a:xfrm>
            <a:off x="876300" y="5381625"/>
            <a:ext cx="7116763" cy="590550"/>
            <a:chOff x="552" y="3390"/>
            <a:chExt cx="4483" cy="372"/>
          </a:xfrm>
        </p:grpSpPr>
        <p:sp>
          <p:nvSpPr>
            <p:cNvPr id="10249" name="Rectangle 10"/>
            <p:cNvSpPr>
              <a:spLocks noChangeArrowheads="1"/>
            </p:cNvSpPr>
            <p:nvPr/>
          </p:nvSpPr>
          <p:spPr bwMode="auto">
            <a:xfrm>
              <a:off x="1732" y="3390"/>
              <a:ext cx="941" cy="372"/>
            </a:xfrm>
            <a:prstGeom prst="rect">
              <a:avLst/>
            </a:prstGeom>
            <a:solidFill>
              <a:srgbClr val="FF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nchor="ctr" anchorCtr="1"/>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100000"/>
                </a:lnSpc>
                <a:spcBef>
                  <a:spcPct val="50000"/>
                </a:spcBef>
                <a:buClrTx/>
                <a:buSzTx/>
                <a:buFontTx/>
                <a:buNone/>
              </a:pPr>
              <a:r>
                <a:rPr lang="en-CA" altLang="en-US" sz="1600">
                  <a:solidFill>
                    <a:schemeClr val="tx1"/>
                  </a:solidFill>
                </a:rPr>
                <a:t>Project Scope</a:t>
              </a:r>
              <a:br>
                <a:rPr lang="en-CA" altLang="en-US" sz="1600">
                  <a:solidFill>
                    <a:schemeClr val="tx1"/>
                  </a:solidFill>
                </a:rPr>
              </a:br>
              <a:r>
                <a:rPr lang="en-CA" altLang="en-US" sz="1600">
                  <a:solidFill>
                    <a:schemeClr val="tx1"/>
                  </a:solidFill>
                </a:rPr>
                <a:t>for release 1.1</a:t>
              </a:r>
            </a:p>
          </p:txBody>
        </p:sp>
        <p:sp>
          <p:nvSpPr>
            <p:cNvPr id="10250" name="Rectangle 11"/>
            <p:cNvSpPr>
              <a:spLocks noChangeArrowheads="1"/>
            </p:cNvSpPr>
            <p:nvPr/>
          </p:nvSpPr>
          <p:spPr bwMode="auto">
            <a:xfrm>
              <a:off x="552" y="3390"/>
              <a:ext cx="941" cy="372"/>
            </a:xfrm>
            <a:prstGeom prst="rect">
              <a:avLst/>
            </a:prstGeom>
            <a:solidFill>
              <a:srgbClr val="FF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nchor="ctr" anchorCtr="1"/>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100000"/>
                </a:lnSpc>
                <a:spcBef>
                  <a:spcPct val="50000"/>
                </a:spcBef>
                <a:buClrTx/>
                <a:buSzTx/>
                <a:buFontTx/>
                <a:buNone/>
              </a:pPr>
              <a:r>
                <a:rPr lang="en-CA" altLang="en-US" sz="1600">
                  <a:solidFill>
                    <a:schemeClr val="tx1"/>
                  </a:solidFill>
                </a:rPr>
                <a:t>Project Scope</a:t>
              </a:r>
              <a:br>
                <a:rPr lang="en-CA" altLang="en-US" sz="1600">
                  <a:solidFill>
                    <a:schemeClr val="tx1"/>
                  </a:solidFill>
                </a:rPr>
              </a:br>
              <a:r>
                <a:rPr lang="en-CA" altLang="en-US" sz="1600">
                  <a:solidFill>
                    <a:schemeClr val="tx1"/>
                  </a:solidFill>
                </a:rPr>
                <a:t>for release 1.0</a:t>
              </a:r>
            </a:p>
          </p:txBody>
        </p:sp>
        <p:sp>
          <p:nvSpPr>
            <p:cNvPr id="10251" name="Rectangle 14"/>
            <p:cNvSpPr>
              <a:spLocks noChangeArrowheads="1"/>
            </p:cNvSpPr>
            <p:nvPr/>
          </p:nvSpPr>
          <p:spPr bwMode="auto">
            <a:xfrm>
              <a:off x="4094" y="3390"/>
              <a:ext cx="941" cy="372"/>
            </a:xfrm>
            <a:prstGeom prst="rect">
              <a:avLst/>
            </a:prstGeom>
            <a:solidFill>
              <a:srgbClr val="FF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nchor="ctr" anchorCtr="1"/>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100000"/>
                </a:lnSpc>
                <a:spcBef>
                  <a:spcPct val="50000"/>
                </a:spcBef>
                <a:buClrTx/>
                <a:buSzTx/>
                <a:buFontTx/>
                <a:buNone/>
              </a:pPr>
              <a:r>
                <a:rPr lang="en-CA" altLang="en-US" sz="1600">
                  <a:solidFill>
                    <a:schemeClr val="tx1"/>
                  </a:solidFill>
                </a:rPr>
                <a:t>Project Scope</a:t>
              </a:r>
              <a:br>
                <a:rPr lang="en-CA" altLang="en-US" sz="1600">
                  <a:solidFill>
                    <a:schemeClr val="tx1"/>
                  </a:solidFill>
                </a:rPr>
              </a:br>
              <a:r>
                <a:rPr lang="en-CA" altLang="en-US" sz="1600">
                  <a:solidFill>
                    <a:schemeClr val="tx1"/>
                  </a:solidFill>
                </a:rPr>
                <a:t>for release n</a:t>
              </a:r>
            </a:p>
          </p:txBody>
        </p:sp>
        <p:sp>
          <p:nvSpPr>
            <p:cNvPr id="10252" name="Rectangle 15"/>
            <p:cNvSpPr>
              <a:spLocks noChangeArrowheads="1"/>
            </p:cNvSpPr>
            <p:nvPr/>
          </p:nvSpPr>
          <p:spPr bwMode="auto">
            <a:xfrm>
              <a:off x="2913" y="3390"/>
              <a:ext cx="941" cy="372"/>
            </a:xfrm>
            <a:prstGeom prst="rect">
              <a:avLst/>
            </a:prstGeom>
            <a:solidFill>
              <a:srgbClr val="FF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nchor="ctr" anchorCtr="1"/>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algn="ctr" eaLnBrk="1" hangingPunct="1">
                <a:lnSpc>
                  <a:spcPct val="100000"/>
                </a:lnSpc>
                <a:spcBef>
                  <a:spcPct val="50000"/>
                </a:spcBef>
                <a:buClrTx/>
                <a:buSzTx/>
                <a:buFontTx/>
                <a:buNone/>
              </a:pPr>
              <a:r>
                <a:rPr lang="en-CA" altLang="en-US" sz="1600" b="1">
                  <a:solidFill>
                    <a:schemeClr val="tx1"/>
                  </a:solidFill>
                </a:rPr>
                <a:t>…..</a:t>
              </a:r>
            </a:p>
          </p:txBody>
        </p:sp>
      </p:grpSp>
      <p:sp>
        <p:nvSpPr>
          <p:cNvPr id="10248" name="Text Box 22"/>
          <p:cNvSpPr txBox="1">
            <a:spLocks noChangeArrowheads="1"/>
          </p:cNvSpPr>
          <p:nvPr/>
        </p:nvSpPr>
        <p:spPr bwMode="auto">
          <a:xfrm>
            <a:off x="-7938" y="46038"/>
            <a:ext cx="9158288" cy="228600"/>
          </a:xfrm>
          <a:prstGeom prst="rect">
            <a:avLst/>
          </a:pr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p:spPr>
        <p:txBody>
          <a:bodyPr wrap="none" tIns="0">
            <a:spAutoFit/>
          </a:bodyPr>
          <a:lstStyle>
            <a:lvl1pPr defTabSz="762000" eaLnBrk="0" hangingPunct="0">
              <a:lnSpc>
                <a:spcPts val="2600"/>
              </a:lnSpc>
              <a:spcBef>
                <a:spcPts val="600"/>
              </a:spcBef>
              <a:buClr>
                <a:srgbClr val="D62828"/>
              </a:buClr>
              <a:buSzPct val="130000"/>
              <a:buChar char="•"/>
              <a:defRPr sz="2400">
                <a:solidFill>
                  <a:srgbClr val="002654"/>
                </a:solidFill>
                <a:latin typeface="Arial" charset="0"/>
              </a:defRPr>
            </a:lvl1pPr>
            <a:lvl2pPr marL="742950" indent="-285750" defTabSz="762000" eaLnBrk="0" hangingPunct="0">
              <a:lnSpc>
                <a:spcPts val="2600"/>
              </a:lnSpc>
              <a:spcBef>
                <a:spcPts val="600"/>
              </a:spcBef>
              <a:buChar char="•"/>
              <a:defRPr sz="2000">
                <a:solidFill>
                  <a:srgbClr val="002654"/>
                </a:solidFill>
                <a:latin typeface="Arial" charset="0"/>
              </a:defRPr>
            </a:lvl2pPr>
            <a:lvl3pPr marL="1143000" indent="-228600" defTabSz="762000" eaLnBrk="0" hangingPunct="0">
              <a:lnSpc>
                <a:spcPts val="2600"/>
              </a:lnSpc>
              <a:spcBef>
                <a:spcPts val="600"/>
              </a:spcBef>
              <a:buChar char="•"/>
              <a:defRPr>
                <a:solidFill>
                  <a:srgbClr val="002654"/>
                </a:solidFill>
                <a:latin typeface="Arial" charset="0"/>
              </a:defRPr>
            </a:lvl3pPr>
            <a:lvl4pPr marL="1600200" indent="-228600" defTabSz="762000" eaLnBrk="0" hangingPunct="0">
              <a:lnSpc>
                <a:spcPts val="2600"/>
              </a:lnSpc>
              <a:spcBef>
                <a:spcPts val="600"/>
              </a:spcBef>
              <a:buChar char="•"/>
              <a:defRPr sz="1600">
                <a:solidFill>
                  <a:srgbClr val="002654"/>
                </a:solidFill>
                <a:latin typeface="Arial" charset="0"/>
              </a:defRPr>
            </a:lvl4pPr>
            <a:lvl5pPr marL="2057400" indent="-228600" defTabSz="762000" eaLnBrk="0" hangingPunct="0">
              <a:lnSpc>
                <a:spcPct val="110000"/>
              </a:lnSpc>
              <a:spcBef>
                <a:spcPct val="30000"/>
              </a:spcBef>
              <a:defRPr sz="1200">
                <a:solidFill>
                  <a:srgbClr val="002654"/>
                </a:solidFill>
                <a:latin typeface="Arial" charset="0"/>
              </a:defRPr>
            </a:lvl5pPr>
            <a:lvl6pPr marL="2514600" indent="-228600" defTabSz="762000" eaLnBrk="0" fontAlgn="base" hangingPunct="0">
              <a:lnSpc>
                <a:spcPct val="110000"/>
              </a:lnSpc>
              <a:spcBef>
                <a:spcPct val="30000"/>
              </a:spcBef>
              <a:spcAft>
                <a:spcPct val="0"/>
              </a:spcAft>
              <a:defRPr sz="1200">
                <a:solidFill>
                  <a:srgbClr val="002654"/>
                </a:solidFill>
                <a:latin typeface="Arial" charset="0"/>
              </a:defRPr>
            </a:lvl6pPr>
            <a:lvl7pPr marL="2971800" indent="-228600" defTabSz="762000" eaLnBrk="0" fontAlgn="base" hangingPunct="0">
              <a:lnSpc>
                <a:spcPct val="110000"/>
              </a:lnSpc>
              <a:spcBef>
                <a:spcPct val="30000"/>
              </a:spcBef>
              <a:spcAft>
                <a:spcPct val="0"/>
              </a:spcAft>
              <a:defRPr sz="1200">
                <a:solidFill>
                  <a:srgbClr val="002654"/>
                </a:solidFill>
                <a:latin typeface="Arial" charset="0"/>
              </a:defRPr>
            </a:lvl7pPr>
            <a:lvl8pPr marL="3429000" indent="-228600" defTabSz="762000" eaLnBrk="0" fontAlgn="base" hangingPunct="0">
              <a:lnSpc>
                <a:spcPct val="110000"/>
              </a:lnSpc>
              <a:spcBef>
                <a:spcPct val="30000"/>
              </a:spcBef>
              <a:spcAft>
                <a:spcPct val="0"/>
              </a:spcAft>
              <a:defRPr sz="1200">
                <a:solidFill>
                  <a:srgbClr val="002654"/>
                </a:solidFill>
                <a:latin typeface="Arial" charset="0"/>
              </a:defRPr>
            </a:lvl8pPr>
            <a:lvl9pPr marL="3886200" indent="-228600" defTabSz="762000" eaLnBrk="0" fontAlgn="base" hangingPunct="0">
              <a:lnSpc>
                <a:spcPct val="110000"/>
              </a:lnSpc>
              <a:spcBef>
                <a:spcPct val="30000"/>
              </a:spcBef>
              <a:spcAft>
                <a:spcPct val="0"/>
              </a:spcAft>
              <a:defRPr sz="1200">
                <a:solidFill>
                  <a:srgbClr val="002654"/>
                </a:solidFill>
                <a:latin typeface="Arial" charset="0"/>
              </a:defRPr>
            </a:lvl9pPr>
          </a:lstStyle>
          <a:p>
            <a:pPr eaLnBrk="1" hangingPunct="1">
              <a:lnSpc>
                <a:spcPct val="100000"/>
              </a:lnSpc>
              <a:spcBef>
                <a:spcPct val="50000"/>
              </a:spcBef>
              <a:buClrTx/>
              <a:buSzTx/>
              <a:buFontTx/>
              <a:buNone/>
            </a:pPr>
            <a:r>
              <a:rPr lang="en-CA" altLang="en-US" sz="1200">
                <a:solidFill>
                  <a:srgbClr val="969696"/>
                </a:solidFill>
              </a:rPr>
              <a:t>Problem Analysis</a:t>
            </a:r>
            <a:r>
              <a:rPr lang="en-CA" altLang="en-US" sz="1200">
                <a:solidFill>
                  <a:schemeClr val="tx1"/>
                </a:solidFill>
              </a:rPr>
              <a:t>    </a:t>
            </a:r>
            <a:r>
              <a:rPr lang="en-CA" altLang="en-US" sz="1200">
                <a:solidFill>
                  <a:srgbClr val="969696"/>
                </a:solidFill>
              </a:rPr>
              <a:t>Business Requirements    Agreement    Root Causes    Stakeholders    </a:t>
            </a:r>
            <a:r>
              <a:rPr lang="en-CA" altLang="en-US" sz="1200" u="sng">
                <a:solidFill>
                  <a:schemeClr val="tx1"/>
                </a:solidFill>
              </a:rPr>
              <a:t>Vision &amp; Scope</a:t>
            </a:r>
            <a:r>
              <a:rPr lang="en-CA" altLang="en-US" sz="1200">
                <a:solidFill>
                  <a:srgbClr val="969696"/>
                </a:solidFill>
              </a:rPr>
              <a:t>    Constraints    Document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05580"/>
                                        </p:tgtEl>
                                        <p:attrNameLst>
                                          <p:attrName>style.visibility</p:attrName>
                                        </p:attrNameLst>
                                      </p:cBhvr>
                                      <p:to>
                                        <p:strVal val="visible"/>
                                      </p:to>
                                    </p:set>
                                    <p:anim calcmode="lin" valueType="num">
                                      <p:cBhvr additive="base">
                                        <p:cTn id="7" dur="1000" fill="hold"/>
                                        <p:tgtEl>
                                          <p:spTgt spid="1005580"/>
                                        </p:tgtEl>
                                        <p:attrNameLst>
                                          <p:attrName>ppt_x</p:attrName>
                                        </p:attrNameLst>
                                      </p:cBhvr>
                                      <p:tavLst>
                                        <p:tav tm="0">
                                          <p:val>
                                            <p:strVal val="#ppt_x"/>
                                          </p:val>
                                        </p:tav>
                                        <p:tav tm="100000">
                                          <p:val>
                                            <p:strVal val="#ppt_x"/>
                                          </p:val>
                                        </p:tav>
                                      </p:tavLst>
                                    </p:anim>
                                    <p:anim calcmode="lin" valueType="num">
                                      <p:cBhvr additive="base">
                                        <p:cTn id="8" dur="1000" fill="hold"/>
                                        <p:tgtEl>
                                          <p:spTgt spid="10055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0557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05577">
                                            <p:txEl>
                                              <p:pRg st="4" end="4"/>
                                            </p:txEl>
                                          </p:spTgt>
                                        </p:tgtEl>
                                        <p:attrNameLst>
                                          <p:attrName>style.visibility</p:attrName>
                                        </p:attrNameLst>
                                      </p:cBhvr>
                                      <p:to>
                                        <p:strVal val="visible"/>
                                      </p:to>
                                    </p:set>
                                  </p:childTnLst>
                                </p:cTn>
                              </p:par>
                            </p:childTnLst>
                          </p:cTn>
                        </p:par>
                        <p:par>
                          <p:cTn id="15" fill="hold" nodeType="afterGroup">
                            <p:stCondLst>
                              <p:cond delay="0"/>
                            </p:stCondLst>
                            <p:childTnLst>
                              <p:par>
                                <p:cTn id="16" presetID="2" presetClass="entr" presetSubtype="4" fill="hold" nodeType="afterEffect">
                                  <p:stCondLst>
                                    <p:cond delay="0"/>
                                  </p:stCondLst>
                                  <p:childTnLst>
                                    <p:set>
                                      <p:cBhvr>
                                        <p:cTn id="17" dur="1" fill="hold">
                                          <p:stCondLst>
                                            <p:cond delay="0"/>
                                          </p:stCondLst>
                                        </p:cTn>
                                        <p:tgtEl>
                                          <p:spTgt spid="1005591"/>
                                        </p:tgtEl>
                                        <p:attrNameLst>
                                          <p:attrName>style.visibility</p:attrName>
                                        </p:attrNameLst>
                                      </p:cBhvr>
                                      <p:to>
                                        <p:strVal val="visible"/>
                                      </p:to>
                                    </p:set>
                                    <p:anim calcmode="lin" valueType="num">
                                      <p:cBhvr additive="base">
                                        <p:cTn id="18" dur="1000" fill="hold"/>
                                        <p:tgtEl>
                                          <p:spTgt spid="1005591"/>
                                        </p:tgtEl>
                                        <p:attrNameLst>
                                          <p:attrName>ppt_x</p:attrName>
                                        </p:attrNameLst>
                                      </p:cBhvr>
                                      <p:tavLst>
                                        <p:tav tm="0">
                                          <p:val>
                                            <p:strVal val="#ppt_x"/>
                                          </p:val>
                                        </p:tav>
                                        <p:tav tm="100000">
                                          <p:val>
                                            <p:strVal val="#ppt_x"/>
                                          </p:val>
                                        </p:tav>
                                      </p:tavLst>
                                    </p:anim>
                                    <p:anim calcmode="lin" valueType="num">
                                      <p:cBhvr additive="base">
                                        <p:cTn id="19" dur="1000" fill="hold"/>
                                        <p:tgtEl>
                                          <p:spTgt spid="1005591"/>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005592"/>
                                        </p:tgtEl>
                                        <p:attrNameLst>
                                          <p:attrName>style.visibility</p:attrName>
                                        </p:attrNameLst>
                                      </p:cBhvr>
                                      <p:to>
                                        <p:strVal val="visible"/>
                                      </p:to>
                                    </p:set>
                                    <p:anim calcmode="lin" valueType="num">
                                      <p:cBhvr additive="base">
                                        <p:cTn id="22" dur="1000" fill="hold"/>
                                        <p:tgtEl>
                                          <p:spTgt spid="1005592"/>
                                        </p:tgtEl>
                                        <p:attrNameLst>
                                          <p:attrName>ppt_x</p:attrName>
                                        </p:attrNameLst>
                                      </p:cBhvr>
                                      <p:tavLst>
                                        <p:tav tm="0">
                                          <p:val>
                                            <p:strVal val="#ppt_x"/>
                                          </p:val>
                                        </p:tav>
                                        <p:tav tm="100000">
                                          <p:val>
                                            <p:strVal val="#ppt_x"/>
                                          </p:val>
                                        </p:tav>
                                      </p:tavLst>
                                    </p:anim>
                                    <p:anim calcmode="lin" valueType="num">
                                      <p:cBhvr additive="base">
                                        <p:cTn id="23" dur="1000" fill="hold"/>
                                        <p:tgtEl>
                                          <p:spTgt spid="10055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5577" grpId="0" build="p"/>
      <p:bldP spid="1005580" grpId="0" animBg="1"/>
    </p:bldLst>
  </p:timing>
</p:sld>
</file>

<file path=ppt/theme/theme1.xml><?xml version="1.0" encoding="utf-8"?>
<a:theme xmlns:a="http://schemas.openxmlformats.org/drawingml/2006/main" name="Corporate_Presentation_template_2004">
  <a:themeElements>
    <a:clrScheme name="">
      <a:dk1>
        <a:srgbClr val="002654"/>
      </a:dk1>
      <a:lt1>
        <a:srgbClr val="FFFFFF"/>
      </a:lt1>
      <a:dk2>
        <a:srgbClr val="002654"/>
      </a:dk2>
      <a:lt2>
        <a:srgbClr val="000000"/>
      </a:lt2>
      <a:accent1>
        <a:srgbClr val="336699"/>
      </a:accent1>
      <a:accent2>
        <a:srgbClr val="FCB514"/>
      </a:accent2>
      <a:accent3>
        <a:srgbClr val="FFFFFF"/>
      </a:accent3>
      <a:accent4>
        <a:srgbClr val="001F46"/>
      </a:accent4>
      <a:accent5>
        <a:srgbClr val="ADB8CA"/>
      </a:accent5>
      <a:accent6>
        <a:srgbClr val="E4A411"/>
      </a:accent6>
      <a:hlink>
        <a:srgbClr val="007F99"/>
      </a:hlink>
      <a:folHlink>
        <a:srgbClr val="D62828"/>
      </a:folHlink>
    </a:clrScheme>
    <a:fontScheme name="Corporate_Presentation_template_200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a:spPr>
      <a:bodyPr vert="horz" wrap="none" lIns="91440" tIns="45720" rIns="91440" bIns="45720" numCol="1" anchor="t" anchorCtr="0" compatLnSpc="1">
        <a:prstTxWarp prst="textNoShape">
          <a:avLst/>
        </a:prstTxWarp>
        <a:spAutoFit/>
      </a:bodyPr>
      <a:lstStyle>
        <a:defPPr marL="0" marR="0" indent="0" algn="l" defTabSz="7620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CFF9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rgbClr val="808080"/>
                </a:outerShdw>
              </a:effectLst>
            </a14:hiddenEffects>
          </a:ext>
          <a:ext uri="{53640926-AAD7-44D8-BBD7-CCE9431645EC}">
            <a14:shadowObscured xmlns:a14="http://schemas.microsoft.com/office/drawing/2010/main" val="1"/>
          </a:ext>
        </a:extLst>
      </a:spPr>
      <a:bodyPr vert="horz" wrap="none" lIns="91440" tIns="45720" rIns="91440" bIns="45720" numCol="1" anchor="t" anchorCtr="0" compatLnSpc="1">
        <a:prstTxWarp prst="textNoShape">
          <a:avLst/>
        </a:prstTxWarp>
        <a:spAutoFit/>
      </a:bodyPr>
      <a:lstStyle>
        <a:defPPr marL="0" marR="0" indent="0" algn="l" defTabSz="7620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orporate_Presentation_template_2004 1">
        <a:dk1>
          <a:srgbClr val="002654"/>
        </a:dk1>
        <a:lt1>
          <a:srgbClr val="FFFFFF"/>
        </a:lt1>
        <a:dk2>
          <a:srgbClr val="002654"/>
        </a:dk2>
        <a:lt2>
          <a:srgbClr val="000000"/>
        </a:lt2>
        <a:accent1>
          <a:srgbClr val="96AA99"/>
        </a:accent1>
        <a:accent2>
          <a:srgbClr val="FCB514"/>
        </a:accent2>
        <a:accent3>
          <a:srgbClr val="FFFFFF"/>
        </a:accent3>
        <a:accent4>
          <a:srgbClr val="001F46"/>
        </a:accent4>
        <a:accent5>
          <a:srgbClr val="C9D2CA"/>
        </a:accent5>
        <a:accent6>
          <a:srgbClr val="E4A411"/>
        </a:accent6>
        <a:hlink>
          <a:srgbClr val="007F99"/>
        </a:hlink>
        <a:folHlink>
          <a:srgbClr val="D6282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2189</TotalTime>
  <Words>1435</Words>
  <Application>Microsoft Office PowerPoint</Application>
  <PresentationFormat>On-screen Show (4:3)</PresentationFormat>
  <Paragraphs>182</Paragraphs>
  <Slides>17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Wingdings</vt:lpstr>
      <vt:lpstr>Corporate_Presentation_template_2004</vt:lpstr>
      <vt:lpstr>Requirements Inception</vt:lpstr>
      <vt:lpstr>Table of Contents</vt:lpstr>
      <vt:lpstr>Problem Analysis</vt:lpstr>
      <vt:lpstr>Business Requirements  / Objectives (1)</vt:lpstr>
      <vt:lpstr>Business Requirements (2)</vt:lpstr>
      <vt:lpstr>Problem Analysis – Understand Root Causes (1)</vt:lpstr>
      <vt:lpstr>Problem Analysis – Understand Root Causes (2)</vt:lpstr>
      <vt:lpstr>“Low Hanging Fruits”</vt:lpstr>
      <vt:lpstr>Problem Analysis – Product Vision and Project Scope</vt:lpstr>
      <vt:lpstr>Vision Statement (1)</vt:lpstr>
      <vt:lpstr>Vision Statement (2)</vt:lpstr>
      <vt:lpstr>Vision Statement (Enterprise Level) (3)</vt:lpstr>
      <vt:lpstr>Vision Statement (Enterprise Level) (4)</vt:lpstr>
      <vt:lpstr>Dynamic Vision, Scope and Requirements…</vt:lpstr>
      <vt:lpstr>Project Viability – Scope</vt:lpstr>
      <vt:lpstr>Vision and Scope Document</vt:lpstr>
      <vt:lpstr>In 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damyot</dc:creator>
  <cp:lastModifiedBy>hayes</cp:lastModifiedBy>
  <cp:revision>371</cp:revision>
  <cp:lastPrinted>1999-09-17T12:56:14Z</cp:lastPrinted>
  <dcterms:created xsi:type="dcterms:W3CDTF">2004-04-05T23:48:23Z</dcterms:created>
  <dcterms:modified xsi:type="dcterms:W3CDTF">2019-01-06T14:41:53Z</dcterms:modified>
</cp:coreProperties>
</file>