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8"/>
  </p:notesMasterIdLst>
  <p:handoutMasterIdLst>
    <p:handoutMasterId r:id="rId49"/>
  </p:handoutMasterIdLst>
  <p:sldIdLst>
    <p:sldId id="316" r:id="rId2"/>
    <p:sldId id="986" r:id="rId3"/>
    <p:sldId id="985" r:id="rId4"/>
    <p:sldId id="982" r:id="rId5"/>
    <p:sldId id="983" r:id="rId6"/>
    <p:sldId id="984" r:id="rId7"/>
    <p:sldId id="988" r:id="rId8"/>
    <p:sldId id="870" r:id="rId9"/>
    <p:sldId id="792" r:id="rId10"/>
    <p:sldId id="873" r:id="rId11"/>
    <p:sldId id="874" r:id="rId12"/>
    <p:sldId id="989" r:id="rId13"/>
    <p:sldId id="990" r:id="rId14"/>
    <p:sldId id="991" r:id="rId15"/>
    <p:sldId id="992" r:id="rId16"/>
    <p:sldId id="993" r:id="rId17"/>
    <p:sldId id="949" r:id="rId18"/>
    <p:sldId id="954" r:id="rId19"/>
    <p:sldId id="978" r:id="rId20"/>
    <p:sldId id="996" r:id="rId21"/>
    <p:sldId id="994" r:id="rId22"/>
    <p:sldId id="979" r:id="rId23"/>
    <p:sldId id="976" r:id="rId24"/>
    <p:sldId id="977" r:id="rId25"/>
    <p:sldId id="911" r:id="rId26"/>
    <p:sldId id="914" r:id="rId27"/>
    <p:sldId id="915" r:id="rId28"/>
    <p:sldId id="916" r:id="rId29"/>
    <p:sldId id="917" r:id="rId30"/>
    <p:sldId id="918" r:id="rId31"/>
    <p:sldId id="919" r:id="rId32"/>
    <p:sldId id="920" r:id="rId33"/>
    <p:sldId id="921" r:id="rId34"/>
    <p:sldId id="922" r:id="rId35"/>
    <p:sldId id="923" r:id="rId36"/>
    <p:sldId id="924" r:id="rId37"/>
    <p:sldId id="925" r:id="rId38"/>
    <p:sldId id="926" r:id="rId39"/>
    <p:sldId id="927" r:id="rId40"/>
    <p:sldId id="928" r:id="rId41"/>
    <p:sldId id="933" r:id="rId42"/>
    <p:sldId id="934" r:id="rId43"/>
    <p:sldId id="936" r:id="rId44"/>
    <p:sldId id="981" r:id="rId45"/>
    <p:sldId id="980" r:id="rId46"/>
    <p:sldId id="997" r:id="rId47"/>
  </p:sldIdLst>
  <p:sldSz cx="9144000" cy="6858000" type="screen4x3"/>
  <p:notesSz cx="6996113" cy="92821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7719"/>
    <a:srgbClr val="234F33"/>
    <a:srgbClr val="CDCDCD"/>
    <a:srgbClr val="D2D2D2"/>
    <a:srgbClr val="01B0FF"/>
    <a:srgbClr val="BFE5F3"/>
    <a:srgbClr val="C1D7F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3279" autoAdjust="0"/>
  </p:normalViewPr>
  <p:slideViewPr>
    <p:cSldViewPr snapToGrid="0">
      <p:cViewPr varScale="1">
        <p:scale>
          <a:sx n="77" d="100"/>
          <a:sy n="77" d="100"/>
        </p:scale>
        <p:origin x="930" y="9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344" y="-96"/>
      </p:cViewPr>
      <p:guideLst>
        <p:guide orient="horz" pos="2923"/>
        <p:guide pos="22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4" tIns="46502" rIns="93004" bIns="46502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4" tIns="46502" rIns="93004" bIns="46502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898D739-054E-4133-BD65-DD3639C89CBC}" type="datetime1">
              <a:rPr lang="en-US"/>
              <a:pPr>
                <a:defRPr/>
              </a:pPr>
              <a:t>1/6/2019</a:t>
            </a:fld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4" tIns="46502" rIns="93004" bIns="46502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Thomas Hjelm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18563"/>
            <a:ext cx="30305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04" tIns="46502" rIns="93004" bIns="46502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383A6D3-9727-4503-9AE8-E4B6F8B66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34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4672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729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37088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06900"/>
            <a:ext cx="5126037" cy="4178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058464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066594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736484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897963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44378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981345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12744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37088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06900"/>
            <a:ext cx="5126037" cy="4178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167436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6913"/>
            <a:ext cx="4640263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27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8" tIns="45649" rIns="91298" bIns="45649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866557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6913"/>
            <a:ext cx="4640263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27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8" tIns="45649" rIns="91298" bIns="45649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530146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4568118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6913"/>
            <a:ext cx="4640263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27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8" tIns="45649" rIns="91298" bIns="45649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451130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559129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6062652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9361872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55711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8251824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9563329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4901546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003751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57832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783392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2852784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622835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274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3" tIns="45646" rIns="91293" bIns="45646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057381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6913"/>
            <a:ext cx="4640263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276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98" tIns="45649" rIns="91298" bIns="45649"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614225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6363" y="928688"/>
            <a:ext cx="4243387" cy="31829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6800" y="4418013"/>
            <a:ext cx="4867275" cy="35337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84" tIns="43992" rIns="87984" bIns="43992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0420639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68704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013" tIns="46506" rIns="93013" bIns="4650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123485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08488"/>
            <a:ext cx="5595937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38225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6913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08488"/>
            <a:ext cx="5129213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003834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544646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762704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10075"/>
            <a:ext cx="5132387" cy="4175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84" tIns="43992" rIns="87984" bIns="43992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63662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/>
          <p:cNvSpPr>
            <a:spLocks noChangeArrowheads="1"/>
          </p:cNvSpPr>
          <p:nvPr userDrawn="1"/>
        </p:nvSpPr>
        <p:spPr bwMode="auto">
          <a:xfrm>
            <a:off x="1588" y="1588"/>
            <a:ext cx="9140825" cy="68564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pic>
        <p:nvPicPr>
          <p:cNvPr id="4" name="Picture 19" descr="diveboa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513513"/>
            <a:ext cx="91408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8" b="18869"/>
          <a:stretch>
            <a:fillRect/>
          </a:stretch>
        </p:blipFill>
        <p:spPr bwMode="auto">
          <a:xfrm>
            <a:off x="0" y="6515100"/>
            <a:ext cx="12382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  <p:pic>
        <p:nvPicPr>
          <p:cNvPr id="6" name="Picture 34" descr="diveboat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9" b="5249"/>
          <a:stretch>
            <a:fillRect/>
          </a:stretch>
        </p:blipFill>
        <p:spPr bwMode="auto">
          <a:xfrm>
            <a:off x="0" y="0"/>
            <a:ext cx="91408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857250"/>
            <a:ext cx="9144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0" y="6438900"/>
            <a:ext cx="9144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9" name="Line 29"/>
          <p:cNvSpPr>
            <a:spLocks noChangeShapeType="1"/>
          </p:cNvSpPr>
          <p:nvPr userDrawn="1"/>
        </p:nvSpPr>
        <p:spPr bwMode="auto">
          <a:xfrm>
            <a:off x="0" y="65135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" name="Line 38"/>
          <p:cNvSpPr>
            <a:spLocks noChangeShapeType="1"/>
          </p:cNvSpPr>
          <p:nvPr userDrawn="1"/>
        </p:nvSpPr>
        <p:spPr bwMode="auto">
          <a:xfrm>
            <a:off x="0" y="8540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6525" y="2859088"/>
            <a:ext cx="8872538" cy="1143000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30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7283D-D1A3-440F-B734-1367868B556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27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234950"/>
            <a:ext cx="2225675" cy="6267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34950"/>
            <a:ext cx="6529388" cy="6267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094E-2AFF-49D6-AA5F-EFBD4519DFE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310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75" y="234950"/>
            <a:ext cx="8907463" cy="6080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475" y="927100"/>
            <a:ext cx="4376738" cy="5575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927100"/>
            <a:ext cx="4378325" cy="271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790950"/>
            <a:ext cx="4378325" cy="271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2B42A-7675-43FD-9F3C-1C08936D90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14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8790E-23AE-418E-A67A-9AE8080320B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427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FF41-0838-4FDB-A958-DE244F8368F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768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927100"/>
            <a:ext cx="4376738" cy="557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927100"/>
            <a:ext cx="4378325" cy="557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3B77-FA8B-48AC-9545-9FA5CF2B8D8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33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602B5-A29D-4E6E-B883-7438CD1C7C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8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35DA3-0720-47F8-8183-44E2A678D59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532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A7B57-5DBE-48DD-9769-792C81488A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426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F4CC-54A2-48B1-BB2F-5CAC1ED432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908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5ADC-3697-441D-8A76-5884A1EFE80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332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8" b="18869"/>
          <a:stretch>
            <a:fillRect/>
          </a:stretch>
        </p:blipFill>
        <p:spPr bwMode="auto">
          <a:xfrm>
            <a:off x="0" y="6515100"/>
            <a:ext cx="12382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  <p:pic>
        <p:nvPicPr>
          <p:cNvPr id="1027" name="Picture 64" descr="diveboat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9" b="5249"/>
          <a:stretch>
            <a:fillRect/>
          </a:stretch>
        </p:blipFill>
        <p:spPr bwMode="auto">
          <a:xfrm>
            <a:off x="0" y="0"/>
            <a:ext cx="91408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34950"/>
            <a:ext cx="8907463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927100"/>
            <a:ext cx="8907463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 </a:t>
            </a:r>
          </a:p>
          <a:p>
            <a:pPr lvl="1"/>
            <a:r>
              <a:rPr lang="en-CA" altLang="en-US"/>
              <a:t>Level two</a:t>
            </a:r>
          </a:p>
          <a:p>
            <a:pPr lvl="2"/>
            <a:r>
              <a:rPr lang="en-CA" altLang="en-US"/>
              <a:t>Level three</a:t>
            </a:r>
          </a:p>
          <a:p>
            <a:pPr lvl="3"/>
            <a:r>
              <a:rPr lang="en-CA" altLang="en-US"/>
              <a:t>Level four</a:t>
            </a:r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4238" y="6472238"/>
            <a:ext cx="63976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 eaLnBrk="0" hangingPunct="0">
              <a:spcBef>
                <a:spcPct val="0"/>
              </a:spcBef>
              <a:defRPr sz="1200">
                <a:solidFill>
                  <a:srgbClr val="002654"/>
                </a:solidFill>
              </a:defRPr>
            </a:lvl1pPr>
          </a:lstStyle>
          <a:p>
            <a:pPr>
              <a:defRPr/>
            </a:pPr>
            <a:fld id="{6A4383C8-DECF-4825-B518-CCD0168CD82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Text Box 13"/>
          <p:cNvSpPr txBox="1">
            <a:spLocks noChangeArrowheads="1"/>
          </p:cNvSpPr>
          <p:nvPr/>
        </p:nvSpPr>
        <p:spPr bwMode="auto">
          <a:xfrm>
            <a:off x="2974975" y="6659563"/>
            <a:ext cx="5681663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CA" sz="700">
                <a:cs typeface="Arial" charset="0"/>
              </a:rPr>
              <a:t>SEG3101. Requirements Modelling with UML</a:t>
            </a:r>
            <a:endParaRPr lang="en-CA" sz="700"/>
          </a:p>
        </p:txBody>
      </p:sp>
      <p:sp>
        <p:nvSpPr>
          <p:cNvPr id="1032" name="Rectangle 60"/>
          <p:cNvSpPr>
            <a:spLocks noChangeArrowheads="1"/>
          </p:cNvSpPr>
          <p:nvPr userDrawn="1"/>
        </p:nvSpPr>
        <p:spPr bwMode="auto">
          <a:xfrm>
            <a:off x="0" y="0"/>
            <a:ext cx="9144000" cy="271463"/>
          </a:xfrm>
          <a:prstGeom prst="rect">
            <a:avLst/>
          </a:prstGeom>
          <a:solidFill>
            <a:srgbClr val="CDCDC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1033" name="Rectangle 46"/>
          <p:cNvSpPr>
            <a:spLocks noChangeArrowheads="1"/>
          </p:cNvSpPr>
          <p:nvPr userDrawn="1"/>
        </p:nvSpPr>
        <p:spPr bwMode="auto">
          <a:xfrm>
            <a:off x="0" y="781050"/>
            <a:ext cx="9144000" cy="68263"/>
          </a:xfrm>
          <a:prstGeom prst="rect">
            <a:avLst/>
          </a:prstGeom>
          <a:solidFill>
            <a:srgbClr val="CDCDC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1034" name="Line 61"/>
          <p:cNvSpPr>
            <a:spLocks noChangeShapeType="1"/>
          </p:cNvSpPr>
          <p:nvPr userDrawn="1"/>
        </p:nvSpPr>
        <p:spPr bwMode="auto">
          <a:xfrm>
            <a:off x="0" y="781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5" name="Line 62"/>
          <p:cNvSpPr>
            <a:spLocks noChangeShapeType="1"/>
          </p:cNvSpPr>
          <p:nvPr userDrawn="1"/>
        </p:nvSpPr>
        <p:spPr bwMode="auto">
          <a:xfrm>
            <a:off x="0" y="2714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6" name="Line 63"/>
          <p:cNvSpPr>
            <a:spLocks noChangeShapeType="1"/>
          </p:cNvSpPr>
          <p:nvPr userDrawn="1"/>
        </p:nvSpPr>
        <p:spPr bwMode="auto">
          <a:xfrm>
            <a:off x="0" y="8493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9pPr>
    </p:titleStyle>
    <p:bodyStyle>
      <a:lvl1pPr marL="384175" indent="-1984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lr>
          <a:srgbClr val="D62828"/>
        </a:buClr>
        <a:buSzPct val="130000"/>
        <a:buChar char="•"/>
        <a:defRPr sz="2400">
          <a:solidFill>
            <a:srgbClr val="002654"/>
          </a:solidFill>
          <a:latin typeface="+mn-lt"/>
          <a:ea typeface="+mn-ea"/>
          <a:cs typeface="+mn-cs"/>
        </a:defRPr>
      </a:lvl1pPr>
      <a:lvl2pPr marL="773113" indent="-1984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 sz="2000">
          <a:solidFill>
            <a:srgbClr val="002654"/>
          </a:solidFill>
          <a:latin typeface="+mn-lt"/>
        </a:defRPr>
      </a:lvl2pPr>
      <a:lvl3pPr marL="1149350" indent="-1857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>
          <a:solidFill>
            <a:srgbClr val="002654"/>
          </a:solidFill>
          <a:latin typeface="+mn-lt"/>
        </a:defRPr>
      </a:lvl3pPr>
      <a:lvl4pPr marL="1524000" indent="-184150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 sz="1600">
          <a:solidFill>
            <a:srgbClr val="002654"/>
          </a:solidFill>
          <a:latin typeface="+mn-lt"/>
        </a:defRPr>
      </a:lvl4pPr>
      <a:lvl5pPr marL="1905000" indent="-185738" algn="l" rtl="0" eaLnBrk="0" fontAlgn="base" hangingPunct="0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5pPr>
      <a:lvl6pPr marL="23622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6pPr>
      <a:lvl7pPr marL="28194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7pPr>
      <a:lvl8pPr marL="32766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8pPr>
      <a:lvl9pPr marL="37338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x.wikis.com/graphics/sequence.gi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5230813"/>
            <a:ext cx="9144000" cy="115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 indent="185738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cs typeface="Times New Roman" pitchFamily="18" charset="0"/>
              </a:rPr>
              <a:t>Daniel Amyot, University of Ottawa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altLang="en-US" sz="1200" dirty="0">
              <a:solidFill>
                <a:schemeClr val="bg1"/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cs typeface="Times New Roman" pitchFamily="18" charset="0"/>
              </a:rPr>
              <a:t>Based on </a:t>
            </a:r>
            <a:r>
              <a:rPr lang="en-US" altLang="en-US" sz="2000" dirty="0" err="1">
                <a:solidFill>
                  <a:schemeClr val="bg1"/>
                </a:solidFill>
                <a:cs typeface="Times New Roman" pitchFamily="18" charset="0"/>
              </a:rPr>
              <a:t>Powerpoint</a:t>
            </a:r>
            <a:r>
              <a:rPr lang="en-US" altLang="en-US" sz="2000" dirty="0">
                <a:solidFill>
                  <a:schemeClr val="bg1"/>
                </a:solidFill>
                <a:cs typeface="Times New Roman" pitchFamily="18" charset="0"/>
              </a:rPr>
              <a:t> slides by Gunter Mussbacher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cs typeface="Times New Roman" pitchFamily="18" charset="0"/>
              </a:rPr>
              <a:t>with material from:</a:t>
            </a:r>
            <a:endParaRPr lang="en-CA" altLang="en-US" sz="2000" dirty="0">
              <a:solidFill>
                <a:schemeClr val="bg1"/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B. Selic,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Brugge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 &amp;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Dutoit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, developpez.com,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S.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Somé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 2008, D. </a:t>
            </a:r>
            <a:r>
              <a:rPr lang="en-CA" altLang="en-US" sz="2000">
                <a:solidFill>
                  <a:schemeClr val="bg1"/>
                </a:solidFill>
                <a:cs typeface="Times New Roman" pitchFamily="18" charset="0"/>
              </a:rPr>
              <a:t>Amyot 2008-2018, 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et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G.v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. Bochmann 2010</a:t>
            </a:r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Requirements Modelling </a:t>
            </a:r>
            <a:br>
              <a:rPr lang="en-CA" altLang="en-US" dirty="0"/>
            </a:br>
            <a:r>
              <a:rPr lang="en-CA" altLang="en-US" dirty="0"/>
              <a:t>with UML 2</a:t>
            </a:r>
          </a:p>
        </p:txBody>
      </p:sp>
      <p:sp>
        <p:nvSpPr>
          <p:cNvPr id="3076" name="Rectangle 17"/>
          <p:cNvSpPr>
            <a:spLocks noChangeArrowheads="1"/>
          </p:cNvSpPr>
          <p:nvPr/>
        </p:nvSpPr>
        <p:spPr bwMode="auto">
          <a:xfrm>
            <a:off x="2647950" y="842963"/>
            <a:ext cx="64008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/>
          <a:lstStyle>
            <a:lvl1pPr indent="185738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en-CA" altLang="en-US" sz="1400" dirty="0">
                <a:solidFill>
                  <a:schemeClr val="bg1"/>
                </a:solidFill>
              </a:rPr>
              <a:t>SEG3101 (Fall 2018)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5724276-6EDC-4D54-899B-293EB71305CF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2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Thirteen Diagram Types in UML 2.x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CA" altLang="en-US" sz="2800" dirty="0"/>
              <a:t>According to UML Reference Manual</a:t>
            </a:r>
          </a:p>
          <a:p>
            <a:pPr lvl="1" eaLnBrk="1" hangingPunct="1">
              <a:lnSpc>
                <a:spcPct val="100000"/>
              </a:lnSpc>
            </a:pPr>
            <a:r>
              <a:rPr lang="en-CA" altLang="en-US" sz="2400" dirty="0"/>
              <a:t>Structural</a:t>
            </a:r>
          </a:p>
          <a:p>
            <a:pPr lvl="2" eaLnBrk="1" hangingPunct="1">
              <a:lnSpc>
                <a:spcPct val="100000"/>
              </a:lnSpc>
            </a:pPr>
            <a:r>
              <a:rPr lang="en-CA" altLang="en-US" sz="2000" dirty="0">
                <a:solidFill>
                  <a:srgbClr val="FF0000"/>
                </a:solidFill>
              </a:rPr>
              <a:t>Class</a:t>
            </a:r>
            <a:r>
              <a:rPr lang="en-CA" altLang="en-US" sz="2000" dirty="0"/>
              <a:t>, object, composite structure, component, and </a:t>
            </a:r>
            <a:r>
              <a:rPr lang="en-CA" altLang="en-US" sz="2000" dirty="0">
                <a:solidFill>
                  <a:srgbClr val="FF0000"/>
                </a:solidFill>
              </a:rPr>
              <a:t>use case diagrams</a:t>
            </a:r>
          </a:p>
          <a:p>
            <a:pPr lvl="1" eaLnBrk="1" hangingPunct="1">
              <a:lnSpc>
                <a:spcPct val="100000"/>
              </a:lnSpc>
            </a:pPr>
            <a:r>
              <a:rPr lang="en-CA" altLang="en-US" sz="2400" dirty="0"/>
              <a:t>Dynamic (that is, describing dynamic behavior)</a:t>
            </a:r>
          </a:p>
          <a:p>
            <a:pPr lvl="2" eaLnBrk="1" hangingPunct="1">
              <a:lnSpc>
                <a:spcPct val="100000"/>
              </a:lnSpc>
            </a:pPr>
            <a:r>
              <a:rPr lang="en-CA" altLang="en-US" sz="2000" dirty="0">
                <a:solidFill>
                  <a:srgbClr val="FF0000"/>
                </a:solidFill>
              </a:rPr>
              <a:t>State machine, activity, sequence</a:t>
            </a:r>
            <a:r>
              <a:rPr lang="en-CA" altLang="en-US" sz="2000" dirty="0"/>
              <a:t>, communication, timing, and interaction overview diagrams</a:t>
            </a:r>
          </a:p>
          <a:p>
            <a:pPr lvl="1" eaLnBrk="1" hangingPunct="1">
              <a:lnSpc>
                <a:spcPct val="100000"/>
              </a:lnSpc>
            </a:pPr>
            <a:r>
              <a:rPr lang="en-CA" altLang="en-US" sz="2400" dirty="0"/>
              <a:t>Physical</a:t>
            </a:r>
          </a:p>
          <a:p>
            <a:pPr lvl="2" eaLnBrk="1" hangingPunct="1">
              <a:lnSpc>
                <a:spcPct val="100000"/>
              </a:lnSpc>
            </a:pPr>
            <a:r>
              <a:rPr lang="en-CA" altLang="en-US" sz="2000" dirty="0"/>
              <a:t>Deployment diagrams</a:t>
            </a:r>
          </a:p>
          <a:p>
            <a:pPr lvl="1" eaLnBrk="1" hangingPunct="1">
              <a:lnSpc>
                <a:spcPct val="100000"/>
              </a:lnSpc>
            </a:pPr>
            <a:r>
              <a:rPr lang="en-CA" altLang="en-US" sz="2400" dirty="0"/>
              <a:t>Model Management</a:t>
            </a:r>
          </a:p>
          <a:p>
            <a:pPr lvl="2" eaLnBrk="1" hangingPunct="1">
              <a:lnSpc>
                <a:spcPct val="100000"/>
              </a:lnSpc>
            </a:pPr>
            <a:r>
              <a:rPr lang="en-CA" altLang="en-US" sz="2000" dirty="0"/>
              <a:t>Package diagram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17DE4BD-B444-483F-9019-71E1FC0DA03C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2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Most Relevant for Requirements Engineering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Use case diagram</a:t>
            </a:r>
          </a:p>
          <a:p>
            <a:pPr lvl="1" eaLnBrk="1" hangingPunct="1"/>
            <a:r>
              <a:rPr lang="en-CA" altLang="en-US" dirty="0"/>
              <a:t>Use cases structuring</a:t>
            </a:r>
          </a:p>
          <a:p>
            <a:pPr eaLnBrk="1" hangingPunct="1"/>
            <a:r>
              <a:rPr lang="en-CA" altLang="en-US" dirty="0"/>
              <a:t>Activity diagram</a:t>
            </a:r>
          </a:p>
          <a:p>
            <a:pPr lvl="1" eaLnBrk="1" hangingPunct="1"/>
            <a:r>
              <a:rPr lang="en-CA" altLang="en-US" dirty="0"/>
              <a:t>Workflow and process modeling</a:t>
            </a:r>
          </a:p>
          <a:p>
            <a:pPr lvl="1" eaLnBrk="1" hangingPunct="1"/>
            <a:r>
              <a:rPr lang="en-CA" altLang="en-US" dirty="0"/>
              <a:t>Concepts much related to concepts of Use Case Maps</a:t>
            </a:r>
          </a:p>
          <a:p>
            <a:pPr eaLnBrk="1" hangingPunct="1"/>
            <a:r>
              <a:rPr lang="en-CA" altLang="en-US" dirty="0"/>
              <a:t>Sequence diagram</a:t>
            </a:r>
          </a:p>
          <a:p>
            <a:pPr lvl="1" eaLnBrk="1" hangingPunct="1"/>
            <a:r>
              <a:rPr lang="en-CA" altLang="en-US" dirty="0"/>
              <a:t>Modeling of message exchange scenarios</a:t>
            </a:r>
          </a:p>
          <a:p>
            <a:pPr eaLnBrk="1" hangingPunct="1"/>
            <a:r>
              <a:rPr lang="en-CA" altLang="en-US" dirty="0"/>
              <a:t>Class diagram</a:t>
            </a:r>
          </a:p>
          <a:p>
            <a:pPr lvl="1" eaLnBrk="1" hangingPunct="1"/>
            <a:r>
              <a:rPr lang="en-CA" altLang="en-US" dirty="0"/>
              <a:t>Domain modeling</a:t>
            </a:r>
          </a:p>
          <a:p>
            <a:pPr eaLnBrk="1" hangingPunct="1"/>
            <a:r>
              <a:rPr lang="en-CA" altLang="en-US" dirty="0"/>
              <a:t>State machine diagram</a:t>
            </a:r>
          </a:p>
          <a:p>
            <a:pPr lvl="1" eaLnBrk="1" hangingPunct="1"/>
            <a:r>
              <a:rPr lang="en-CA" altLang="en-US" dirty="0"/>
              <a:t>Detailed behavioral specification (of objects, protocols, ports…)</a:t>
            </a:r>
          </a:p>
          <a:p>
            <a:pPr lvl="1" eaLnBrk="1" hangingPunct="1"/>
            <a:r>
              <a:rPr lang="en-CA" altLang="en-US" dirty="0"/>
              <a:t>System behaviour (black box)</a:t>
            </a:r>
          </a:p>
          <a:p>
            <a:pPr lvl="1" eaLnBrk="1" hangingPunct="1"/>
            <a:r>
              <a:rPr lang="en-CA" altLang="en-US" dirty="0"/>
              <a:t>Object/document lifecycles</a:t>
            </a:r>
          </a:p>
          <a:p>
            <a:pPr eaLnBrk="1" hangingPunct="1"/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98F6E89-E854-4497-91A7-FE6B315FFFF9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Notational Elements of Activity Diagrams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927100"/>
            <a:ext cx="3211513" cy="5575300"/>
          </a:xfrm>
        </p:spPr>
        <p:txBody>
          <a:bodyPr/>
          <a:lstStyle/>
          <a:p>
            <a:pPr eaLnBrk="1" hangingPunct="1"/>
            <a:r>
              <a:rPr lang="en-US" altLang="en-US"/>
              <a:t>Describe the dynamic behavior of a system as a flow of activities (workflow)</a:t>
            </a:r>
          </a:p>
          <a:p>
            <a:pPr eaLnBrk="1" hangingPunct="1"/>
            <a:r>
              <a:rPr lang="en-US" altLang="en-US"/>
              <a:t>Flow</a:t>
            </a:r>
          </a:p>
          <a:p>
            <a:pPr lvl="1" eaLnBrk="1" hangingPunct="1"/>
            <a:r>
              <a:rPr lang="en-US" altLang="en-US"/>
              <a:t>Sequence</a:t>
            </a:r>
          </a:p>
          <a:p>
            <a:pPr lvl="1" eaLnBrk="1" hangingPunct="1"/>
            <a:r>
              <a:rPr lang="en-US" altLang="en-US"/>
              <a:t>Alternative</a:t>
            </a:r>
          </a:p>
          <a:p>
            <a:pPr lvl="1" eaLnBrk="1" hangingPunct="1"/>
            <a:r>
              <a:rPr lang="en-US" altLang="en-US"/>
              <a:t>Parallel</a:t>
            </a:r>
          </a:p>
          <a:p>
            <a:pPr eaLnBrk="1" hangingPunct="1"/>
            <a:endParaRPr lang="en-US" altLang="en-US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>
                <a:solidFill>
                  <a:schemeClr val="folHlink"/>
                </a:solidFill>
              </a:rPr>
              <a:t>Note: </a:t>
            </a:r>
            <a:r>
              <a:rPr lang="en-US" altLang="en-US" sz="1800">
                <a:solidFill>
                  <a:schemeClr val="folHlink"/>
                </a:solidFill>
              </a:rPr>
              <a:t>in this diagram, the data flow objects are not shown. They may be shown as boxes on the control flow lines.</a:t>
            </a:r>
          </a:p>
        </p:txBody>
      </p:sp>
      <p:pic>
        <p:nvPicPr>
          <p:cNvPr id="18437" name="Picture 4" descr="activityno3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896938"/>
            <a:ext cx="5857875" cy="552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76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B0CBAA0-A759-41F6-8CE7-2BD4F686B42C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2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UCM or UML Activity Diagrams?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UCM and Activity Diagrams have many concepts in common</a:t>
            </a:r>
          </a:p>
          <a:p>
            <a:pPr lvl="1" eaLnBrk="1" hangingPunct="1"/>
            <a:r>
              <a:rPr lang="en-CA" altLang="en-US" dirty="0"/>
              <a:t>Responsibility </a:t>
            </a:r>
            <a:r>
              <a:rPr lang="en-CA" altLang="en-US" dirty="0">
                <a:sym typeface="Symbol" pitchFamily="18" charset="2"/>
              </a:rPr>
              <a:t></a:t>
            </a:r>
            <a:r>
              <a:rPr lang="en-CA" altLang="en-US" dirty="0"/>
              <a:t> action, start/end points, alternatives, concurrency</a:t>
            </a:r>
          </a:p>
          <a:p>
            <a:pPr lvl="1" eaLnBrk="1" hangingPunct="1"/>
            <a:r>
              <a:rPr lang="en-CA" altLang="en-US" dirty="0"/>
              <a:t>Stub / plug-in </a:t>
            </a:r>
            <a:r>
              <a:rPr lang="en-CA" altLang="en-US" dirty="0">
                <a:sym typeface="Symbol" pitchFamily="18" charset="2"/>
              </a:rPr>
              <a:t></a:t>
            </a:r>
            <a:r>
              <a:rPr lang="en-CA" altLang="en-US" dirty="0"/>
              <a:t> action / sub-activity diagram</a:t>
            </a:r>
          </a:p>
          <a:p>
            <a:pPr lvl="1" eaLnBrk="1" hangingPunct="1"/>
            <a:r>
              <a:rPr lang="en-CA" altLang="en-US" dirty="0"/>
              <a:t>Association between elements and components / partition</a:t>
            </a:r>
          </a:p>
          <a:p>
            <a:pPr eaLnBrk="1" hangingPunct="1"/>
            <a:r>
              <a:rPr lang="en-CA" altLang="en-US" dirty="0"/>
              <a:t>Unique to Activity Diagrams</a:t>
            </a:r>
          </a:p>
          <a:p>
            <a:pPr lvl="1" eaLnBrk="1" hangingPunct="1"/>
            <a:r>
              <a:rPr lang="en-CA" altLang="en-US" dirty="0"/>
              <a:t>Data flow modeling, with rich data</a:t>
            </a:r>
          </a:p>
          <a:p>
            <a:pPr lvl="1" eaLnBrk="1" hangingPunct="1"/>
            <a:r>
              <a:rPr lang="en-CA" altLang="en-US" dirty="0"/>
              <a:t>Integration with UML (including class diagrams and OCL)</a:t>
            </a:r>
          </a:p>
          <a:p>
            <a:pPr eaLnBrk="1" hangingPunct="1"/>
            <a:r>
              <a:rPr lang="en-CA" altLang="en-US" dirty="0"/>
              <a:t>Unique to UCM</a:t>
            </a:r>
          </a:p>
          <a:p>
            <a:pPr lvl="1" eaLnBrk="1" hangingPunct="1"/>
            <a:r>
              <a:rPr lang="en-CA" altLang="en-US" dirty="0"/>
              <a:t>Dynamic stubs with several plug-ins</a:t>
            </a:r>
          </a:p>
          <a:p>
            <a:pPr lvl="1" eaLnBrk="1" hangingPunct="1"/>
            <a:r>
              <a:rPr lang="en-CA" altLang="en-US" dirty="0"/>
              <a:t>Plug-ins can continue in parallel with their parent model</a:t>
            </a:r>
          </a:p>
          <a:p>
            <a:pPr lvl="1" eaLnBrk="1" hangingPunct="1"/>
            <a:r>
              <a:rPr lang="en-CA" altLang="en-US" dirty="0"/>
              <a:t>2D graphical layout of components</a:t>
            </a:r>
          </a:p>
          <a:p>
            <a:pPr lvl="1" eaLnBrk="1" hangingPunct="1"/>
            <a:r>
              <a:rPr lang="en-CA" altLang="en-US" dirty="0"/>
              <a:t>Definitions of scenarios (integrated testing capabilities)</a:t>
            </a:r>
          </a:p>
          <a:p>
            <a:pPr lvl="1" eaLnBrk="1" hangingPunct="1"/>
            <a:r>
              <a:rPr lang="en-CA" altLang="en-US" dirty="0"/>
              <a:t>Integration with GRL in URN </a:t>
            </a:r>
          </a:p>
          <a:p>
            <a:pPr lvl="1" eaLnBrk="1" hangingPunct="1"/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9594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9DEBF47-EBF1-43A5-80B8-9708219440E9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2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Basic Notational Elements of Sequence Diagrams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844550"/>
            <a:ext cx="8907463" cy="5657850"/>
          </a:xfrm>
        </p:spPr>
        <p:txBody>
          <a:bodyPr/>
          <a:lstStyle/>
          <a:p>
            <a:pPr eaLnBrk="1" hangingPunct="1"/>
            <a:r>
              <a:rPr lang="en-US" altLang="en-US"/>
              <a:t>Describe the dynamic behavior as interactions between so-called “</a:t>
            </a:r>
            <a:r>
              <a:rPr lang="en-US" altLang="en-US">
                <a:solidFill>
                  <a:schemeClr val="folHlink"/>
                </a:solidFill>
              </a:rPr>
              <a:t>participants</a:t>
            </a:r>
            <a:r>
              <a:rPr lang="en-US" altLang="en-US"/>
              <a:t>” (e.g. agents, actors, the system, system components). For each participant, there is a “</a:t>
            </a:r>
            <a:r>
              <a:rPr lang="en-US" altLang="en-US">
                <a:solidFill>
                  <a:schemeClr val="folHlink"/>
                </a:solidFill>
              </a:rPr>
              <a:t>lifeline</a:t>
            </a:r>
            <a:r>
              <a:rPr lang="en-US" altLang="en-US"/>
              <a:t>”</a:t>
            </a:r>
          </a:p>
          <a:p>
            <a:pPr eaLnBrk="1" hangingPunct="1"/>
            <a:endParaRPr lang="en-US" altLang="en-US"/>
          </a:p>
        </p:txBody>
      </p:sp>
      <p:pic>
        <p:nvPicPr>
          <p:cNvPr id="7" name="Picture 2" descr="http://fox.wikis.com/graphics/sequenc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822" y="1904814"/>
            <a:ext cx="6400800" cy="4521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06691" y="6435411"/>
            <a:ext cx="3421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hlinkClick r:id="rId4"/>
              </a:rPr>
              <a:t>http://fox.wikis.com/graphics/sequence.gif</a:t>
            </a:r>
            <a:r>
              <a:rPr lang="en-CA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3443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B2B33E9-545F-4185-B3F1-EF36A4D1DB65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2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Combined Fragments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Allow multiple sequences to be represented in compact form (may involve all participants or just a subset)</a:t>
            </a:r>
          </a:p>
          <a:p>
            <a:pPr eaLnBrk="1" hangingPunct="1"/>
            <a:r>
              <a:rPr lang="en-CA" altLang="en-US" dirty="0"/>
              <a:t>Combined fragment operators</a:t>
            </a:r>
          </a:p>
          <a:p>
            <a:pPr lvl="1" eaLnBrk="1" hangingPunct="1"/>
            <a:r>
              <a:rPr lang="en-CA" altLang="en-US" dirty="0">
                <a:solidFill>
                  <a:srgbClr val="FF0000"/>
                </a:solidFill>
              </a:rPr>
              <a:t>alt</a:t>
            </a:r>
            <a:r>
              <a:rPr lang="en-CA" altLang="en-US" dirty="0"/>
              <a:t>, for alternatives with conditions</a:t>
            </a:r>
          </a:p>
          <a:p>
            <a:pPr lvl="1" eaLnBrk="1" hangingPunct="1"/>
            <a:r>
              <a:rPr lang="en-CA" altLang="en-US" dirty="0">
                <a:solidFill>
                  <a:srgbClr val="FF0000"/>
                </a:solidFill>
              </a:rPr>
              <a:t>opt</a:t>
            </a:r>
            <a:r>
              <a:rPr lang="en-CA" altLang="en-US" dirty="0"/>
              <a:t>, for optional behavior</a:t>
            </a:r>
          </a:p>
          <a:p>
            <a:pPr lvl="1" eaLnBrk="1" hangingPunct="1"/>
            <a:r>
              <a:rPr lang="en-CA" altLang="en-US" dirty="0">
                <a:solidFill>
                  <a:srgbClr val="FF0000"/>
                </a:solidFill>
              </a:rPr>
              <a:t>loop</a:t>
            </a:r>
            <a:r>
              <a:rPr lang="en-CA" altLang="en-US" dirty="0"/>
              <a:t>(lower bound, upper bound), for loops</a:t>
            </a:r>
          </a:p>
          <a:p>
            <a:pPr lvl="1" eaLnBrk="1" hangingPunct="1"/>
            <a:r>
              <a:rPr lang="en-CA" altLang="en-US" dirty="0">
                <a:solidFill>
                  <a:srgbClr val="FF0000"/>
                </a:solidFill>
              </a:rPr>
              <a:t>par</a:t>
            </a:r>
            <a:r>
              <a:rPr lang="en-CA" altLang="en-US" dirty="0"/>
              <a:t>, for concurrent behavior</a:t>
            </a:r>
          </a:p>
          <a:p>
            <a:pPr lvl="1" eaLnBrk="1" hangingPunct="1"/>
            <a:r>
              <a:rPr lang="en-CA" altLang="en-US" dirty="0"/>
              <a:t>critical, for critical sections</a:t>
            </a:r>
          </a:p>
          <a:p>
            <a:pPr lvl="1" eaLnBrk="1" hangingPunct="1"/>
            <a:r>
              <a:rPr lang="en-CA" altLang="en-US" dirty="0"/>
              <a:t>break, to show a scenario will not be covered</a:t>
            </a:r>
          </a:p>
          <a:p>
            <a:pPr lvl="1" eaLnBrk="1" hangingPunct="1"/>
            <a:r>
              <a:rPr lang="en-CA" altLang="en-US" dirty="0"/>
              <a:t>assert, required condition</a:t>
            </a:r>
          </a:p>
          <a:p>
            <a:pPr lvl="1" eaLnBrk="1" hangingPunct="1"/>
            <a:r>
              <a:rPr lang="en-CA" altLang="en-US" dirty="0"/>
              <a:t>ignore/consider(list of messages), for filtering messages</a:t>
            </a:r>
          </a:p>
          <a:p>
            <a:pPr lvl="1" eaLnBrk="1" hangingPunct="1"/>
            <a:r>
              <a:rPr lang="en-CA" altLang="en-US" dirty="0"/>
              <a:t>neg, for invalid or </a:t>
            </a:r>
            <a:r>
              <a:rPr lang="en-CA" altLang="en-US" dirty="0" err="1"/>
              <a:t>mis</a:t>
            </a:r>
            <a:r>
              <a:rPr lang="en-CA" altLang="en-US" dirty="0"/>
              <a:t>-use scenarios that must not occur</a:t>
            </a:r>
          </a:p>
          <a:p>
            <a:pPr lvl="1" eaLnBrk="1" hangingPunct="1"/>
            <a:r>
              <a:rPr lang="en-CA" altLang="en-US" dirty="0"/>
              <a:t>strict or </a:t>
            </a:r>
            <a:r>
              <a:rPr lang="en-CA" altLang="en-US" dirty="0" err="1"/>
              <a:t>seq</a:t>
            </a:r>
            <a:r>
              <a:rPr lang="en-CA" altLang="en-US" dirty="0"/>
              <a:t>, for strict/weak sequencing </a:t>
            </a:r>
          </a:p>
          <a:p>
            <a:pPr lvl="1" eaLnBrk="1" hangingPunct="1"/>
            <a:r>
              <a:rPr lang="en-CA" altLang="en-US" dirty="0">
                <a:solidFill>
                  <a:srgbClr val="FF0000"/>
                </a:solidFill>
              </a:rPr>
              <a:t>ref</a:t>
            </a:r>
            <a:r>
              <a:rPr lang="en-CA" altLang="en-US" dirty="0"/>
              <a:t>, for referencing other sequence diagrams</a:t>
            </a:r>
          </a:p>
        </p:txBody>
      </p:sp>
    </p:spTree>
    <p:extLst>
      <p:ext uri="{BB962C8B-B14F-4D97-AF65-F5344CB8AC3E}">
        <p14:creationId xmlns:p14="http://schemas.microsoft.com/office/powerpoint/2010/main" val="3559855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0C64EFF-E6E6-43C8-9E0D-E6AFA204BEFF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2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Concurrency Quiz</a:t>
            </a:r>
          </a:p>
        </p:txBody>
      </p:sp>
      <p:sp>
        <p:nvSpPr>
          <p:cNvPr id="233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Is the interaction on the right a valid sequential trace that can be generated from the interaction with the par combined fragment on the left?</a:t>
            </a:r>
          </a:p>
          <a:p>
            <a:pPr eaLnBrk="1" hangingPunct="1"/>
            <a:r>
              <a:rPr lang="en-US" altLang="en-US"/>
              <a:t>No! The sequences of the two operands may be interleaved but the ordering defined for each operand must be maintained.</a:t>
            </a:r>
          </a:p>
        </p:txBody>
      </p:sp>
      <p:pic>
        <p:nvPicPr>
          <p:cNvPr id="31749" name="Picture 4" descr="p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3414713"/>
            <a:ext cx="5105400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5" descr="par_b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71"/>
          <a:stretch>
            <a:fillRect/>
          </a:stretch>
        </p:blipFill>
        <p:spPr bwMode="auto">
          <a:xfrm>
            <a:off x="4792663" y="3414713"/>
            <a:ext cx="4351337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64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Diagrams </a:t>
            </a:r>
            <a:br>
              <a:rPr lang="en-US" altLang="en-US" dirty="0"/>
            </a:br>
            <a:r>
              <a:rPr lang="en-US" altLang="en-US" dirty="0"/>
              <a:t>and Domain Models</a:t>
            </a:r>
            <a:endParaRPr lang="en-CA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F783087-4B58-4204-98B1-F1D7AB14C035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2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From ER to Class Diagrams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Based on Entity-Relationship modeling </a:t>
            </a:r>
          </a:p>
          <a:p>
            <a:pPr lvl="1" eaLnBrk="1" hangingPunct="1"/>
            <a:r>
              <a:rPr lang="en-US" altLang="en-US" dirty="0"/>
              <a:t>Originally proposed by Peter Chen in 1976</a:t>
            </a:r>
          </a:p>
          <a:p>
            <a:pPr eaLnBrk="1" hangingPunct="1"/>
            <a:r>
              <a:rPr lang="en-US" altLang="en-US" dirty="0"/>
              <a:t>Concepts: </a:t>
            </a:r>
          </a:p>
          <a:p>
            <a:pPr lvl="1" eaLnBrk="1" hangingPunct="1"/>
            <a:r>
              <a:rPr lang="en-US" altLang="en-US" dirty="0">
                <a:solidFill>
                  <a:schemeClr val="folHlink"/>
                </a:solidFill>
              </a:rPr>
              <a:t>Entity/Class</a:t>
            </a:r>
            <a:r>
              <a:rPr lang="en-US" altLang="en-US" dirty="0"/>
              <a:t>: represents a </a:t>
            </a:r>
            <a:r>
              <a:rPr lang="en-US" altLang="en-US" i="1" dirty="0"/>
              <a:t>type </a:t>
            </a:r>
            <a:r>
              <a:rPr lang="en-US" altLang="en-US" dirty="0"/>
              <a:t>of entity instances, defines the properties that hold for all such instances.   </a:t>
            </a:r>
          </a:p>
          <a:p>
            <a:pPr lvl="1" eaLnBrk="1" hangingPunct="1"/>
            <a:r>
              <a:rPr lang="en-US" altLang="en-US" dirty="0">
                <a:solidFill>
                  <a:schemeClr val="folHlink"/>
                </a:solidFill>
              </a:rPr>
              <a:t>Relationship/Association</a:t>
            </a:r>
            <a:r>
              <a:rPr lang="en-US" altLang="en-US" dirty="0"/>
              <a:t>: represents relationship that hold between certain pairs of entities. </a:t>
            </a:r>
          </a:p>
          <a:p>
            <a:pPr lvl="2" eaLnBrk="1" hangingPunct="1"/>
            <a:r>
              <a:rPr lang="en-US" altLang="en-US" dirty="0"/>
              <a:t>The related entity types are also called </a:t>
            </a:r>
            <a:r>
              <a:rPr lang="en-US" altLang="en-US" dirty="0">
                <a:solidFill>
                  <a:schemeClr val="folHlink"/>
                </a:solidFill>
              </a:rPr>
              <a:t>roles</a:t>
            </a:r>
            <a:r>
              <a:rPr lang="en-US" altLang="en-US" dirty="0"/>
              <a:t>.</a:t>
            </a:r>
          </a:p>
          <a:p>
            <a:pPr lvl="2" eaLnBrk="1" hangingPunct="1"/>
            <a:r>
              <a:rPr lang="en-US" altLang="en-US" dirty="0">
                <a:solidFill>
                  <a:schemeClr val="folHlink"/>
                </a:solidFill>
              </a:rPr>
              <a:t>Multiplicity information</a:t>
            </a:r>
            <a:r>
              <a:rPr lang="en-US" altLang="en-US" dirty="0"/>
              <a:t> indicate how many instances of the “other” side may be related to a given instance of “this” side.</a:t>
            </a:r>
          </a:p>
          <a:p>
            <a:pPr lvl="1" eaLnBrk="1" hangingPunct="1"/>
            <a:r>
              <a:rPr lang="en-US" altLang="en-US" dirty="0">
                <a:solidFill>
                  <a:schemeClr val="folHlink"/>
                </a:solidFill>
              </a:rPr>
              <a:t>Attribute</a:t>
            </a:r>
            <a:r>
              <a:rPr lang="en-US" altLang="en-US" dirty="0">
                <a:solidFill>
                  <a:schemeClr val="tx1"/>
                </a:solidFill>
              </a:rPr>
              <a:t>: An entity may have attributes. Each attribute is identified by a name and its (data/class) type</a:t>
            </a:r>
            <a:endParaRPr lang="en-US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UML Class Diagrams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720E7DF-7082-432B-9334-F2CED0D172E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200"/>
          </a:p>
        </p:txBody>
      </p:sp>
      <p:pic>
        <p:nvPicPr>
          <p:cNvPr id="11269" name="Picture 47" descr="classdiagramno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6150"/>
            <a:ext cx="9028113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A" dirty="0"/>
              <a:t>Models and Analysis</a:t>
            </a:r>
          </a:p>
          <a:p>
            <a:pPr>
              <a:lnSpc>
                <a:spcPct val="150000"/>
              </a:lnSpc>
            </a:pPr>
            <a:r>
              <a:rPr lang="en-CA" dirty="0"/>
              <a:t>UML for Requirements Engineering</a:t>
            </a:r>
          </a:p>
          <a:p>
            <a:pPr>
              <a:lnSpc>
                <a:spcPct val="150000"/>
              </a:lnSpc>
            </a:pPr>
            <a:r>
              <a:rPr lang="en-CA" dirty="0"/>
              <a:t>UML Class Diagrams for Domain Models </a:t>
            </a:r>
          </a:p>
          <a:p>
            <a:pPr>
              <a:lnSpc>
                <a:spcPct val="150000"/>
              </a:lnSpc>
            </a:pPr>
            <a:r>
              <a:rPr lang="en-CA" dirty="0"/>
              <a:t>UML State Diagrams for lifecycles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E8790E-23AE-418E-A67A-9AE8080320BF}" type="slidenum">
              <a:rPr lang="en-CA" smtClean="0"/>
              <a:pPr>
                <a:defRPr/>
              </a:pPr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250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Diagrams for Domain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927100"/>
            <a:ext cx="8907463" cy="5854700"/>
          </a:xfrm>
        </p:spPr>
        <p:txBody>
          <a:bodyPr/>
          <a:lstStyle/>
          <a:p>
            <a:r>
              <a:rPr lang="en-CA" dirty="0"/>
              <a:t>It is important to define</a:t>
            </a:r>
          </a:p>
          <a:p>
            <a:pPr lvl="1"/>
            <a:r>
              <a:rPr lang="en-CA" dirty="0"/>
              <a:t>The concepts that exist in a domain where requirements are being specified</a:t>
            </a:r>
          </a:p>
          <a:p>
            <a:pPr lvl="2"/>
            <a:r>
              <a:rPr lang="en-CA" dirty="0"/>
              <a:t>Provides the basic terminology/vocabulary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The particular attributes of these concepts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The relationships that exist between these concepts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Generalization, aggregation, others more domain-specific…</a:t>
            </a:r>
          </a:p>
          <a:p>
            <a:r>
              <a:rPr lang="en-CA" dirty="0">
                <a:sym typeface="Wingdings" panose="05000000000000000000" pitchFamily="2" charset="2"/>
              </a:rPr>
              <a:t>Class diagrams are ideal to capture this information!</a:t>
            </a:r>
          </a:p>
          <a:p>
            <a:r>
              <a:rPr lang="en-CA" dirty="0">
                <a:sym typeface="Wingdings" panose="05000000000000000000" pitchFamily="2" charset="2"/>
              </a:rPr>
              <a:t>But a </a:t>
            </a:r>
            <a:r>
              <a:rPr lang="en-CA" i="1" dirty="0">
                <a:sym typeface="Wingdings" panose="05000000000000000000" pitchFamily="2" charset="2"/>
              </a:rPr>
              <a:t>precise</a:t>
            </a:r>
            <a:r>
              <a:rPr lang="en-CA" dirty="0">
                <a:sym typeface="Wingdings" panose="05000000000000000000" pitchFamily="2" charset="2"/>
              </a:rPr>
              <a:t> subset is useful here…</a:t>
            </a:r>
          </a:p>
          <a:p>
            <a:endParaRPr lang="en-CA" dirty="0">
              <a:sym typeface="Wingdings" panose="05000000000000000000" pitchFamily="2" charset="2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E8790E-23AE-418E-A67A-9AE8080320BF}" type="slidenum">
              <a:rPr lang="en-CA" smtClean="0"/>
              <a:pPr>
                <a:defRPr/>
              </a:pPr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833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Diagrams for </a:t>
            </a:r>
            <a:r>
              <a:rPr lang="en-CA" i="1" dirty="0"/>
              <a:t>Precise </a:t>
            </a:r>
            <a:r>
              <a:rPr lang="en-CA" dirty="0"/>
              <a:t>Domain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927100"/>
            <a:ext cx="8907463" cy="5854700"/>
          </a:xfrm>
        </p:spPr>
        <p:txBody>
          <a:bodyPr/>
          <a:lstStyle/>
          <a:p>
            <a:r>
              <a:rPr lang="en-CA" dirty="0">
                <a:sym typeface="Wingdings" panose="05000000000000000000" pitchFamily="2" charset="2"/>
              </a:rPr>
              <a:t>No operations!</a:t>
            </a:r>
          </a:p>
          <a:p>
            <a:r>
              <a:rPr lang="en-CA" dirty="0">
                <a:sym typeface="Wingdings" panose="05000000000000000000" pitchFamily="2" charset="2"/>
              </a:rPr>
              <a:t>Attributes with types 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Use associations when types are other classes</a:t>
            </a:r>
          </a:p>
          <a:p>
            <a:r>
              <a:rPr lang="en-CA" dirty="0">
                <a:sym typeface="Wingdings" panose="05000000000000000000" pitchFamily="2" charset="2"/>
              </a:rPr>
              <a:t>Associations with precise multiplicities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Beware of fixed numbers… and of 1..1 associations!</a:t>
            </a:r>
          </a:p>
          <a:p>
            <a:r>
              <a:rPr lang="en-CA" dirty="0">
                <a:sym typeface="Wingdings" panose="05000000000000000000" pitchFamily="2" charset="2"/>
              </a:rPr>
              <a:t>Names for association ends (roles) must be used instead of a simple association name 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Less confusing, especially for expressing constraints</a:t>
            </a:r>
          </a:p>
          <a:p>
            <a:r>
              <a:rPr lang="en-CA" dirty="0">
                <a:sym typeface="Wingdings" panose="05000000000000000000" pitchFamily="2" charset="2"/>
              </a:rPr>
              <a:t>Enumerations are also useful</a:t>
            </a:r>
          </a:p>
          <a:p>
            <a:r>
              <a:rPr lang="en-CA" dirty="0">
                <a:sym typeface="Wingdings" panose="05000000000000000000" pitchFamily="2" charset="2"/>
              </a:rPr>
              <a:t>Beware of generalization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Yes, patterns are useful here too!</a:t>
            </a:r>
          </a:p>
          <a:p>
            <a:r>
              <a:rPr lang="en-CA" dirty="0">
                <a:sym typeface="Wingdings" panose="05000000000000000000" pitchFamily="2" charset="2"/>
              </a:rPr>
              <a:t>Supplement with constraints for precision wherever needed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In natural language (using the names of classes, attributes, and association ends in the model) or in OCL (Object Constraint Language)</a:t>
            </a:r>
          </a:p>
          <a:p>
            <a:pPr lvl="1"/>
            <a:endParaRPr lang="en-CA" dirty="0">
              <a:sym typeface="Wingdings" panose="05000000000000000000" pitchFamily="2" charset="2"/>
            </a:endParaRPr>
          </a:p>
          <a:p>
            <a:endParaRPr lang="en-CA" dirty="0">
              <a:sym typeface="Wingdings" panose="05000000000000000000" pitchFamily="2" charset="2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E8790E-23AE-418E-A67A-9AE8080320BF}" type="slidenum">
              <a:rPr lang="en-CA" smtClean="0"/>
              <a:pPr>
                <a:defRPr/>
              </a:pPr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1706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Exercise…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Design a simple domain model for a </a:t>
            </a:r>
            <a:r>
              <a:rPr lang="en-CA" altLang="en-US" i="1"/>
              <a:t>genealogy </a:t>
            </a:r>
            <a:r>
              <a:rPr lang="en-CA" altLang="en-US"/>
              <a:t>software application</a:t>
            </a:r>
          </a:p>
          <a:p>
            <a:pPr lvl="1" eaLnBrk="1" hangingPunct="1"/>
            <a:r>
              <a:rPr lang="en-CA" altLang="en-US"/>
              <a:t>What are the relevant classes, attributes and associations?</a:t>
            </a:r>
          </a:p>
          <a:p>
            <a:pPr lvl="1" eaLnBrk="1" hangingPunct="1"/>
            <a:r>
              <a:rPr lang="en-CA" altLang="en-US"/>
              <a:t>Do you see some constraints that are difficult to express with UML class diagrams?</a:t>
            </a:r>
            <a:endParaRPr lang="fr-CA" alt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166358F-DCF9-4FD8-9C55-6B93ACE2AB84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6FF9945-D3D7-4171-88A2-31B0667C6194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200"/>
          </a:p>
        </p:txBody>
      </p:sp>
      <p:sp>
        <p:nvSpPr>
          <p:cNvPr id="15363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Modularity Problems with Class Diagrams (Info)</a:t>
            </a:r>
          </a:p>
        </p:txBody>
      </p:sp>
      <p:sp>
        <p:nvSpPr>
          <p:cNvPr id="2100227" name="Freeform 3"/>
          <p:cNvSpPr>
            <a:spLocks/>
          </p:cNvSpPr>
          <p:nvPr/>
        </p:nvSpPr>
        <p:spPr bwMode="auto">
          <a:xfrm>
            <a:off x="4468813" y="4992688"/>
            <a:ext cx="2157412" cy="877887"/>
          </a:xfrm>
          <a:custGeom>
            <a:avLst/>
            <a:gdLst>
              <a:gd name="T0" fmla="*/ 2147483647 w 1359"/>
              <a:gd name="T1" fmla="*/ 2147483647 h 553"/>
              <a:gd name="T2" fmla="*/ 2147483647 w 1359"/>
              <a:gd name="T3" fmla="*/ 2147483647 h 553"/>
              <a:gd name="T4" fmla="*/ 2147483647 w 1359"/>
              <a:gd name="T5" fmla="*/ 2147483647 h 553"/>
              <a:gd name="T6" fmla="*/ 2147483647 w 1359"/>
              <a:gd name="T7" fmla="*/ 2147483647 h 553"/>
              <a:gd name="T8" fmla="*/ 2147483647 w 1359"/>
              <a:gd name="T9" fmla="*/ 2147483647 h 553"/>
              <a:gd name="T10" fmla="*/ 2147483647 w 1359"/>
              <a:gd name="T11" fmla="*/ 2147483647 h 553"/>
              <a:gd name="T12" fmla="*/ 2147483647 w 1359"/>
              <a:gd name="T13" fmla="*/ 2147483647 h 553"/>
              <a:gd name="T14" fmla="*/ 2147483647 w 1359"/>
              <a:gd name="T15" fmla="*/ 2147483647 h 553"/>
              <a:gd name="T16" fmla="*/ 2147483647 w 1359"/>
              <a:gd name="T17" fmla="*/ 2147483647 h 553"/>
              <a:gd name="T18" fmla="*/ 2147483647 w 1359"/>
              <a:gd name="T19" fmla="*/ 2147483647 h 5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59" h="553">
                <a:moveTo>
                  <a:pt x="873" y="9"/>
                </a:moveTo>
                <a:cubicBezTo>
                  <a:pt x="750" y="13"/>
                  <a:pt x="252" y="0"/>
                  <a:pt x="129" y="31"/>
                </a:cubicBezTo>
                <a:cubicBezTo>
                  <a:pt x="6" y="62"/>
                  <a:pt x="23" y="167"/>
                  <a:pt x="134" y="194"/>
                </a:cubicBezTo>
                <a:cubicBezTo>
                  <a:pt x="245" y="221"/>
                  <a:pt x="678" y="172"/>
                  <a:pt x="797" y="194"/>
                </a:cubicBezTo>
                <a:cubicBezTo>
                  <a:pt x="916" y="216"/>
                  <a:pt x="956" y="294"/>
                  <a:pt x="846" y="324"/>
                </a:cubicBezTo>
                <a:cubicBezTo>
                  <a:pt x="736" y="354"/>
                  <a:pt x="260" y="346"/>
                  <a:pt x="134" y="373"/>
                </a:cubicBezTo>
                <a:cubicBezTo>
                  <a:pt x="8" y="400"/>
                  <a:pt x="0" y="466"/>
                  <a:pt x="91" y="487"/>
                </a:cubicBezTo>
                <a:cubicBezTo>
                  <a:pt x="182" y="508"/>
                  <a:pt x="486" y="491"/>
                  <a:pt x="678" y="498"/>
                </a:cubicBezTo>
                <a:cubicBezTo>
                  <a:pt x="870" y="505"/>
                  <a:pt x="1130" y="553"/>
                  <a:pt x="1243" y="529"/>
                </a:cubicBezTo>
                <a:cubicBezTo>
                  <a:pt x="1356" y="505"/>
                  <a:pt x="1335" y="391"/>
                  <a:pt x="1359" y="354"/>
                </a:cubicBezTo>
              </a:path>
            </a:pathLst>
          </a:custGeom>
          <a:noFill/>
          <a:ln w="1270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100228" name="Group 4"/>
          <p:cNvGrpSpPr>
            <a:grpSpLocks/>
          </p:cNvGrpSpPr>
          <p:nvPr/>
        </p:nvGrpSpPr>
        <p:grpSpPr bwMode="auto">
          <a:xfrm>
            <a:off x="471488" y="1530350"/>
            <a:ext cx="1871662" cy="2276475"/>
            <a:chOff x="82" y="2524"/>
            <a:chExt cx="1179" cy="1434"/>
          </a:xfrm>
        </p:grpSpPr>
        <p:sp>
          <p:nvSpPr>
            <p:cNvPr id="15402" name="Rectangle 5"/>
            <p:cNvSpPr>
              <a:spLocks noChangeArrowheads="1"/>
            </p:cNvSpPr>
            <p:nvPr/>
          </p:nvSpPr>
          <p:spPr bwMode="auto">
            <a:xfrm>
              <a:off x="82" y="2524"/>
              <a:ext cx="1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Requirement1 (R1)</a:t>
              </a:r>
            </a:p>
          </p:txBody>
        </p:sp>
        <p:sp>
          <p:nvSpPr>
            <p:cNvPr id="15403" name="Rectangle 6"/>
            <p:cNvSpPr>
              <a:spLocks noChangeArrowheads="1"/>
            </p:cNvSpPr>
            <p:nvPr/>
          </p:nvSpPr>
          <p:spPr bwMode="auto">
            <a:xfrm>
              <a:off x="82" y="2838"/>
              <a:ext cx="1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Requirement2 (R2)</a:t>
              </a:r>
            </a:p>
          </p:txBody>
        </p:sp>
        <p:sp>
          <p:nvSpPr>
            <p:cNvPr id="15404" name="Rectangle 7"/>
            <p:cNvSpPr>
              <a:spLocks noChangeArrowheads="1"/>
            </p:cNvSpPr>
            <p:nvPr/>
          </p:nvSpPr>
          <p:spPr bwMode="auto">
            <a:xfrm>
              <a:off x="82" y="3153"/>
              <a:ext cx="1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Requirement3 (R3)</a:t>
              </a:r>
            </a:p>
          </p:txBody>
        </p:sp>
        <p:sp>
          <p:nvSpPr>
            <p:cNvPr id="15405" name="Rectangle 8"/>
            <p:cNvSpPr>
              <a:spLocks noChangeArrowheads="1"/>
            </p:cNvSpPr>
            <p:nvPr/>
          </p:nvSpPr>
          <p:spPr bwMode="auto">
            <a:xfrm>
              <a:off x="82" y="3740"/>
              <a:ext cx="117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RequirementN (RN)</a:t>
              </a:r>
            </a:p>
          </p:txBody>
        </p:sp>
        <p:sp>
          <p:nvSpPr>
            <p:cNvPr id="15406" name="Text Box 9"/>
            <p:cNvSpPr txBox="1">
              <a:spLocks noChangeArrowheads="1"/>
            </p:cNvSpPr>
            <p:nvPr/>
          </p:nvSpPr>
          <p:spPr bwMode="auto">
            <a:xfrm>
              <a:off x="82" y="3468"/>
              <a:ext cx="596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7200" b="1" baseline="50000">
                  <a:solidFill>
                    <a:schemeClr val="tx1"/>
                  </a:solidFill>
                  <a:latin typeface="Times New Roman" pitchFamily="18" charset="0"/>
                </a:rPr>
                <a:t>…</a:t>
              </a:r>
              <a:r>
                <a:rPr lang="en-CA" altLang="en-US" sz="4800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2100234" name="Freeform 10"/>
          <p:cNvSpPr>
            <a:spLocks/>
          </p:cNvSpPr>
          <p:nvPr/>
        </p:nvSpPr>
        <p:spPr bwMode="auto">
          <a:xfrm>
            <a:off x="2789238" y="2016125"/>
            <a:ext cx="4979987" cy="3087688"/>
          </a:xfrm>
          <a:custGeom>
            <a:avLst/>
            <a:gdLst>
              <a:gd name="T0" fmla="*/ 2147483647 w 3137"/>
              <a:gd name="T1" fmla="*/ 0 h 1945"/>
              <a:gd name="T2" fmla="*/ 2147483647 w 3137"/>
              <a:gd name="T3" fmla="*/ 2147483647 h 1945"/>
              <a:gd name="T4" fmla="*/ 2147483647 w 3137"/>
              <a:gd name="T5" fmla="*/ 2147483647 h 1945"/>
              <a:gd name="T6" fmla="*/ 2147483647 w 3137"/>
              <a:gd name="T7" fmla="*/ 2147483647 h 1945"/>
              <a:gd name="T8" fmla="*/ 2147483647 w 3137"/>
              <a:gd name="T9" fmla="*/ 2147483647 h 1945"/>
              <a:gd name="T10" fmla="*/ 2147483647 w 3137"/>
              <a:gd name="T11" fmla="*/ 2147483647 h 1945"/>
              <a:gd name="T12" fmla="*/ 2147483647 w 3137"/>
              <a:gd name="T13" fmla="*/ 2147483647 h 1945"/>
              <a:gd name="T14" fmla="*/ 2147483647 w 3137"/>
              <a:gd name="T15" fmla="*/ 2147483647 h 1945"/>
              <a:gd name="T16" fmla="*/ 2147483647 w 3137"/>
              <a:gd name="T17" fmla="*/ 2147483647 h 1945"/>
              <a:gd name="T18" fmla="*/ 2147483647 w 3137"/>
              <a:gd name="T19" fmla="*/ 2147483647 h 1945"/>
              <a:gd name="T20" fmla="*/ 2147483647 w 3137"/>
              <a:gd name="T21" fmla="*/ 2147483647 h 1945"/>
              <a:gd name="T22" fmla="*/ 2147483647 w 3137"/>
              <a:gd name="T23" fmla="*/ 2147483647 h 1945"/>
              <a:gd name="T24" fmla="*/ 2147483647 w 3137"/>
              <a:gd name="T25" fmla="*/ 2147483647 h 1945"/>
              <a:gd name="T26" fmla="*/ 2147483647 w 3137"/>
              <a:gd name="T27" fmla="*/ 2147483647 h 1945"/>
              <a:gd name="T28" fmla="*/ 2147483647 w 3137"/>
              <a:gd name="T29" fmla="*/ 2147483647 h 19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137" h="1945">
                <a:moveTo>
                  <a:pt x="2693" y="0"/>
                </a:moveTo>
                <a:cubicBezTo>
                  <a:pt x="2630" y="60"/>
                  <a:pt x="2564" y="304"/>
                  <a:pt x="2315" y="367"/>
                </a:cubicBezTo>
                <a:cubicBezTo>
                  <a:pt x="2066" y="430"/>
                  <a:pt x="1529" y="340"/>
                  <a:pt x="1201" y="378"/>
                </a:cubicBezTo>
                <a:cubicBezTo>
                  <a:pt x="873" y="416"/>
                  <a:pt x="545" y="465"/>
                  <a:pt x="349" y="598"/>
                </a:cubicBezTo>
                <a:cubicBezTo>
                  <a:pt x="153" y="731"/>
                  <a:pt x="44" y="1058"/>
                  <a:pt x="22" y="1174"/>
                </a:cubicBezTo>
                <a:cubicBezTo>
                  <a:pt x="0" y="1290"/>
                  <a:pt x="45" y="1275"/>
                  <a:pt x="219" y="1293"/>
                </a:cubicBezTo>
                <a:cubicBezTo>
                  <a:pt x="393" y="1311"/>
                  <a:pt x="766" y="1286"/>
                  <a:pt x="1069" y="1282"/>
                </a:cubicBezTo>
                <a:cubicBezTo>
                  <a:pt x="1372" y="1278"/>
                  <a:pt x="1717" y="1272"/>
                  <a:pt x="2040" y="1270"/>
                </a:cubicBezTo>
                <a:cubicBezTo>
                  <a:pt x="2363" y="1268"/>
                  <a:pt x="2881" y="1237"/>
                  <a:pt x="3009" y="1270"/>
                </a:cubicBezTo>
                <a:cubicBezTo>
                  <a:pt x="3137" y="1303"/>
                  <a:pt x="2926" y="1431"/>
                  <a:pt x="2811" y="1468"/>
                </a:cubicBezTo>
                <a:cubicBezTo>
                  <a:pt x="2696" y="1505"/>
                  <a:pt x="2447" y="1453"/>
                  <a:pt x="2320" y="1491"/>
                </a:cubicBezTo>
                <a:cubicBezTo>
                  <a:pt x="2193" y="1529"/>
                  <a:pt x="2115" y="1625"/>
                  <a:pt x="2047" y="1694"/>
                </a:cubicBezTo>
                <a:cubicBezTo>
                  <a:pt x="1979" y="1763"/>
                  <a:pt x="2018" y="1867"/>
                  <a:pt x="1911" y="1906"/>
                </a:cubicBezTo>
                <a:cubicBezTo>
                  <a:pt x="1804" y="1945"/>
                  <a:pt x="1529" y="1922"/>
                  <a:pt x="1402" y="1926"/>
                </a:cubicBezTo>
                <a:cubicBezTo>
                  <a:pt x="1275" y="1930"/>
                  <a:pt x="1192" y="1932"/>
                  <a:pt x="1150" y="1933"/>
                </a:cubicBezTo>
              </a:path>
            </a:pathLst>
          </a:custGeom>
          <a:noFill/>
          <a:ln w="127000" cap="flat" cmpd="sng">
            <a:solidFill>
              <a:srgbClr val="33CCCC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00235" name="AutoShape 11"/>
          <p:cNvSpPr>
            <a:spLocks noChangeArrowheads="1"/>
          </p:cNvSpPr>
          <p:nvPr/>
        </p:nvSpPr>
        <p:spPr bwMode="auto">
          <a:xfrm>
            <a:off x="2559050" y="2408238"/>
            <a:ext cx="619125" cy="519112"/>
          </a:xfrm>
          <a:prstGeom prst="rightArrow">
            <a:avLst>
              <a:gd name="adj1" fmla="val 32722"/>
              <a:gd name="adj2" fmla="val 48319"/>
            </a:avLst>
          </a:prstGeom>
          <a:solidFill>
            <a:schemeClr val="tx1"/>
          </a:solidFill>
          <a:ln w="158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CA" altLang="en-US" sz="1600">
              <a:solidFill>
                <a:schemeClr val="tx1"/>
              </a:solidFill>
            </a:endParaRPr>
          </a:p>
        </p:txBody>
      </p:sp>
      <p:sp>
        <p:nvSpPr>
          <p:cNvPr id="2100236" name="Text Box 12"/>
          <p:cNvSpPr txBox="1">
            <a:spLocks noChangeArrowheads="1"/>
          </p:cNvSpPr>
          <p:nvPr/>
        </p:nvSpPr>
        <p:spPr bwMode="auto">
          <a:xfrm>
            <a:off x="6621463" y="1377950"/>
            <a:ext cx="1976437" cy="739775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33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400" b="1" u="sng">
                <a:solidFill>
                  <a:schemeClr val="tx1"/>
                </a:solidFill>
                <a:latin typeface="Times New Roman" pitchFamily="18" charset="0"/>
              </a:rPr>
              <a:t>Scattering</a:t>
            </a: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: design</a:t>
            </a:r>
            <a:b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elements to support R1 in many components</a:t>
            </a:r>
          </a:p>
        </p:txBody>
      </p:sp>
      <p:sp>
        <p:nvSpPr>
          <p:cNvPr id="2100237" name="Text Box 13"/>
          <p:cNvSpPr txBox="1">
            <a:spLocks noChangeArrowheads="1"/>
          </p:cNvSpPr>
          <p:nvPr/>
        </p:nvSpPr>
        <p:spPr bwMode="auto">
          <a:xfrm>
            <a:off x="6461125" y="4581525"/>
            <a:ext cx="1639888" cy="952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400" b="1" u="sng">
                <a:solidFill>
                  <a:schemeClr val="tx1"/>
                </a:solidFill>
                <a:latin typeface="Times New Roman" pitchFamily="18" charset="0"/>
              </a:rPr>
              <a:t>Tangling</a:t>
            </a: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: single </a:t>
            </a:r>
            <a:b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component has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elements for many </a:t>
            </a:r>
            <a:b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400" b="1">
                <a:solidFill>
                  <a:schemeClr val="tx1"/>
                </a:solidFill>
                <a:latin typeface="Times New Roman" pitchFamily="18" charset="0"/>
              </a:rPr>
              <a:t>requirements</a:t>
            </a:r>
          </a:p>
        </p:txBody>
      </p:sp>
      <p:grpSp>
        <p:nvGrpSpPr>
          <p:cNvPr id="2100238" name="Group 14"/>
          <p:cNvGrpSpPr>
            <a:grpSpLocks/>
          </p:cNvGrpSpPr>
          <p:nvPr/>
        </p:nvGrpSpPr>
        <p:grpSpPr bwMode="auto">
          <a:xfrm>
            <a:off x="2692400" y="2001838"/>
            <a:ext cx="5068888" cy="3905250"/>
            <a:chOff x="1888" y="1753"/>
            <a:chExt cx="3193" cy="2460"/>
          </a:xfrm>
        </p:grpSpPr>
        <p:grpSp>
          <p:nvGrpSpPr>
            <p:cNvPr id="15372" name="Group 15"/>
            <p:cNvGrpSpPr>
              <a:grpSpLocks/>
            </p:cNvGrpSpPr>
            <p:nvPr/>
          </p:nvGrpSpPr>
          <p:grpSpPr bwMode="auto">
            <a:xfrm>
              <a:off x="3011" y="1753"/>
              <a:ext cx="946" cy="487"/>
              <a:chOff x="3789" y="2041"/>
              <a:chExt cx="946" cy="487"/>
            </a:xfrm>
          </p:grpSpPr>
          <p:sp>
            <p:nvSpPr>
              <p:cNvPr id="15399" name="Rectangle 16"/>
              <p:cNvSpPr>
                <a:spLocks noChangeArrowheads="1"/>
              </p:cNvSpPr>
              <p:nvPr/>
            </p:nvSpPr>
            <p:spPr bwMode="auto">
              <a:xfrm>
                <a:off x="3789" y="2041"/>
                <a:ext cx="946" cy="4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ComponentA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0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R1 elements</a:t>
                </a:r>
              </a:p>
            </p:txBody>
          </p:sp>
          <p:sp>
            <p:nvSpPr>
              <p:cNvPr id="15400" name="Line 17"/>
              <p:cNvSpPr>
                <a:spLocks noChangeShapeType="1"/>
              </p:cNvSpPr>
              <p:nvPr/>
            </p:nvSpPr>
            <p:spPr bwMode="auto">
              <a:xfrm>
                <a:off x="3789" y="2245"/>
                <a:ext cx="9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5401" name="Line 18"/>
              <p:cNvSpPr>
                <a:spLocks noChangeShapeType="1"/>
              </p:cNvSpPr>
              <p:nvPr/>
            </p:nvSpPr>
            <p:spPr bwMode="auto">
              <a:xfrm>
                <a:off x="3789" y="2325"/>
                <a:ext cx="9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15373" name="Group 19"/>
            <p:cNvGrpSpPr>
              <a:grpSpLocks/>
            </p:cNvGrpSpPr>
            <p:nvPr/>
          </p:nvGrpSpPr>
          <p:grpSpPr bwMode="auto">
            <a:xfrm>
              <a:off x="3011" y="3263"/>
              <a:ext cx="945" cy="950"/>
              <a:chOff x="3379" y="3277"/>
              <a:chExt cx="813" cy="950"/>
            </a:xfrm>
          </p:grpSpPr>
          <p:sp>
            <p:nvSpPr>
              <p:cNvPr id="15396" name="Rectangle 20"/>
              <p:cNvSpPr>
                <a:spLocks noChangeArrowheads="1"/>
              </p:cNvSpPr>
              <p:nvPr/>
            </p:nvSpPr>
            <p:spPr bwMode="auto">
              <a:xfrm>
                <a:off x="3379" y="3277"/>
                <a:ext cx="813" cy="9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ComponentF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4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R1 elements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R2 elements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R3 elements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RN elements</a:t>
                </a:r>
              </a:p>
            </p:txBody>
          </p:sp>
          <p:sp>
            <p:nvSpPr>
              <p:cNvPr id="15397" name="Line 21"/>
              <p:cNvSpPr>
                <a:spLocks noChangeShapeType="1"/>
              </p:cNvSpPr>
              <p:nvPr/>
            </p:nvSpPr>
            <p:spPr bwMode="auto">
              <a:xfrm>
                <a:off x="3379" y="3478"/>
                <a:ext cx="8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398" name="Line 22"/>
              <p:cNvSpPr>
                <a:spLocks noChangeShapeType="1"/>
              </p:cNvSpPr>
              <p:nvPr/>
            </p:nvSpPr>
            <p:spPr bwMode="auto">
              <a:xfrm>
                <a:off x="3379" y="3558"/>
                <a:ext cx="8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cxnSp>
          <p:nvCxnSpPr>
            <p:cNvPr id="15374" name="AutoShape 23"/>
            <p:cNvCxnSpPr>
              <a:cxnSpLocks noChangeShapeType="1"/>
              <a:stCxn id="15387" idx="0"/>
              <a:endCxn id="15399" idx="2"/>
            </p:cNvCxnSpPr>
            <p:nvPr/>
          </p:nvCxnSpPr>
          <p:spPr bwMode="auto">
            <a:xfrm rot="-5400000">
              <a:off x="2721" y="1880"/>
              <a:ext cx="403" cy="1123"/>
            </a:xfrm>
            <a:prstGeom prst="bentConnector3">
              <a:avLst>
                <a:gd name="adj1" fmla="val 5012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AutoShape 24"/>
            <p:cNvCxnSpPr>
              <a:cxnSpLocks noChangeShapeType="1"/>
              <a:stCxn id="15390" idx="0"/>
              <a:endCxn id="15399" idx="3"/>
            </p:cNvCxnSpPr>
            <p:nvPr/>
          </p:nvCxnSpPr>
          <p:spPr bwMode="auto">
            <a:xfrm rot="5400000" flipH="1">
              <a:off x="3960" y="1994"/>
              <a:ext cx="646" cy="651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6" name="AutoShape 25"/>
            <p:cNvCxnSpPr>
              <a:cxnSpLocks noChangeShapeType="1"/>
              <a:stCxn id="15396" idx="0"/>
              <a:endCxn id="15384" idx="2"/>
            </p:cNvCxnSpPr>
            <p:nvPr/>
          </p:nvCxnSpPr>
          <p:spPr bwMode="auto">
            <a:xfrm flipV="1">
              <a:off x="3484" y="3130"/>
              <a:ext cx="0" cy="1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7" name="AutoShape 26"/>
            <p:cNvCxnSpPr>
              <a:cxnSpLocks noChangeShapeType="1"/>
              <a:stCxn id="15393" idx="3"/>
              <a:endCxn id="15396" idx="1"/>
            </p:cNvCxnSpPr>
            <p:nvPr/>
          </p:nvCxnSpPr>
          <p:spPr bwMode="auto">
            <a:xfrm flipV="1">
              <a:off x="2830" y="3738"/>
              <a:ext cx="181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8" name="AutoShape 27"/>
            <p:cNvCxnSpPr>
              <a:cxnSpLocks noChangeShapeType="1"/>
              <a:stCxn id="15387" idx="2"/>
              <a:endCxn id="15393" idx="0"/>
            </p:cNvCxnSpPr>
            <p:nvPr/>
          </p:nvCxnSpPr>
          <p:spPr bwMode="auto">
            <a:xfrm>
              <a:off x="2361" y="3130"/>
              <a:ext cx="0" cy="36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379" name="Group 28"/>
            <p:cNvGrpSpPr>
              <a:grpSpLocks/>
            </p:cNvGrpSpPr>
            <p:nvPr/>
          </p:nvGrpSpPr>
          <p:grpSpPr bwMode="auto">
            <a:xfrm>
              <a:off x="1888" y="3495"/>
              <a:ext cx="946" cy="487"/>
              <a:chOff x="3789" y="2041"/>
              <a:chExt cx="946" cy="487"/>
            </a:xfrm>
          </p:grpSpPr>
          <p:sp>
            <p:nvSpPr>
              <p:cNvPr id="15393" name="Rectangle 29"/>
              <p:cNvSpPr>
                <a:spLocks noChangeArrowheads="1"/>
              </p:cNvSpPr>
              <p:nvPr/>
            </p:nvSpPr>
            <p:spPr bwMode="auto">
              <a:xfrm>
                <a:off x="3793" y="2041"/>
                <a:ext cx="938" cy="4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ComponentE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0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600" b="1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94" name="Line 30"/>
              <p:cNvSpPr>
                <a:spLocks noChangeShapeType="1"/>
              </p:cNvSpPr>
              <p:nvPr/>
            </p:nvSpPr>
            <p:spPr bwMode="auto">
              <a:xfrm>
                <a:off x="3789" y="2245"/>
                <a:ext cx="9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5395" name="Line 31"/>
              <p:cNvSpPr>
                <a:spLocks noChangeShapeType="1"/>
              </p:cNvSpPr>
              <p:nvPr/>
            </p:nvSpPr>
            <p:spPr bwMode="auto">
              <a:xfrm>
                <a:off x="3789" y="2325"/>
                <a:ext cx="9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15380" name="Group 32"/>
            <p:cNvGrpSpPr>
              <a:grpSpLocks/>
            </p:cNvGrpSpPr>
            <p:nvPr/>
          </p:nvGrpSpPr>
          <p:grpSpPr bwMode="auto">
            <a:xfrm>
              <a:off x="4135" y="2643"/>
              <a:ext cx="946" cy="487"/>
              <a:chOff x="3789" y="2041"/>
              <a:chExt cx="946" cy="487"/>
            </a:xfrm>
          </p:grpSpPr>
          <p:sp>
            <p:nvSpPr>
              <p:cNvPr id="15390" name="Rectangle 33"/>
              <p:cNvSpPr>
                <a:spLocks noChangeArrowheads="1"/>
              </p:cNvSpPr>
              <p:nvPr/>
            </p:nvSpPr>
            <p:spPr bwMode="auto">
              <a:xfrm>
                <a:off x="3789" y="2041"/>
                <a:ext cx="946" cy="4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ComponentD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0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R1 elements</a:t>
                </a:r>
              </a:p>
            </p:txBody>
          </p:sp>
          <p:sp>
            <p:nvSpPr>
              <p:cNvPr id="15391" name="Line 34"/>
              <p:cNvSpPr>
                <a:spLocks noChangeShapeType="1"/>
              </p:cNvSpPr>
              <p:nvPr/>
            </p:nvSpPr>
            <p:spPr bwMode="auto">
              <a:xfrm>
                <a:off x="3789" y="2245"/>
                <a:ext cx="9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5392" name="Line 35"/>
              <p:cNvSpPr>
                <a:spLocks noChangeShapeType="1"/>
              </p:cNvSpPr>
              <p:nvPr/>
            </p:nvSpPr>
            <p:spPr bwMode="auto">
              <a:xfrm>
                <a:off x="3789" y="2325"/>
                <a:ext cx="9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15381" name="Group 36"/>
            <p:cNvGrpSpPr>
              <a:grpSpLocks/>
            </p:cNvGrpSpPr>
            <p:nvPr/>
          </p:nvGrpSpPr>
          <p:grpSpPr bwMode="auto">
            <a:xfrm>
              <a:off x="1888" y="2643"/>
              <a:ext cx="946" cy="487"/>
              <a:chOff x="3789" y="2041"/>
              <a:chExt cx="946" cy="487"/>
            </a:xfrm>
          </p:grpSpPr>
          <p:sp>
            <p:nvSpPr>
              <p:cNvPr id="15387" name="Rectangle 37"/>
              <p:cNvSpPr>
                <a:spLocks noChangeArrowheads="1"/>
              </p:cNvSpPr>
              <p:nvPr/>
            </p:nvSpPr>
            <p:spPr bwMode="auto">
              <a:xfrm>
                <a:off x="3793" y="2041"/>
                <a:ext cx="938" cy="4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ComponentB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0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R1 elements</a:t>
                </a:r>
              </a:p>
            </p:txBody>
          </p:sp>
          <p:sp>
            <p:nvSpPr>
              <p:cNvPr id="15388" name="Line 38"/>
              <p:cNvSpPr>
                <a:spLocks noChangeShapeType="1"/>
              </p:cNvSpPr>
              <p:nvPr/>
            </p:nvSpPr>
            <p:spPr bwMode="auto">
              <a:xfrm>
                <a:off x="3789" y="2245"/>
                <a:ext cx="9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5389" name="Line 39"/>
              <p:cNvSpPr>
                <a:spLocks noChangeShapeType="1"/>
              </p:cNvSpPr>
              <p:nvPr/>
            </p:nvSpPr>
            <p:spPr bwMode="auto">
              <a:xfrm>
                <a:off x="3789" y="2325"/>
                <a:ext cx="9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15382" name="Group 40"/>
            <p:cNvGrpSpPr>
              <a:grpSpLocks/>
            </p:cNvGrpSpPr>
            <p:nvPr/>
          </p:nvGrpSpPr>
          <p:grpSpPr bwMode="auto">
            <a:xfrm>
              <a:off x="3011" y="2643"/>
              <a:ext cx="946" cy="487"/>
              <a:chOff x="3789" y="2041"/>
              <a:chExt cx="946" cy="487"/>
            </a:xfrm>
          </p:grpSpPr>
          <p:sp>
            <p:nvSpPr>
              <p:cNvPr id="15384" name="Rectangle 41"/>
              <p:cNvSpPr>
                <a:spLocks noChangeArrowheads="1"/>
              </p:cNvSpPr>
              <p:nvPr/>
            </p:nvSpPr>
            <p:spPr bwMode="auto">
              <a:xfrm>
                <a:off x="3789" y="2041"/>
                <a:ext cx="946" cy="4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800" b="1">
                    <a:solidFill>
                      <a:schemeClr val="tx1"/>
                    </a:solidFill>
                    <a:latin typeface="Times New Roman" pitchFamily="18" charset="0"/>
                  </a:rPr>
                  <a:t>ComponentC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000" b="1">
                  <a:solidFill>
                    <a:schemeClr val="tx1"/>
                  </a:solidFill>
                  <a:latin typeface="Times New Roman" pitchFamily="18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 sz="1600" b="1">
                    <a:solidFill>
                      <a:schemeClr val="tx1"/>
                    </a:solidFill>
                    <a:latin typeface="Times New Roman" pitchFamily="18" charset="0"/>
                  </a:rPr>
                  <a:t>R1 elements</a:t>
                </a:r>
              </a:p>
            </p:txBody>
          </p:sp>
          <p:sp>
            <p:nvSpPr>
              <p:cNvPr id="15385" name="Line 42"/>
              <p:cNvSpPr>
                <a:spLocks noChangeShapeType="1"/>
              </p:cNvSpPr>
              <p:nvPr/>
            </p:nvSpPr>
            <p:spPr bwMode="auto">
              <a:xfrm>
                <a:off x="3789" y="2245"/>
                <a:ext cx="9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5386" name="Line 43"/>
              <p:cNvSpPr>
                <a:spLocks noChangeShapeType="1"/>
              </p:cNvSpPr>
              <p:nvPr/>
            </p:nvSpPr>
            <p:spPr bwMode="auto">
              <a:xfrm>
                <a:off x="3789" y="2325"/>
                <a:ext cx="9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CA"/>
              </a:p>
            </p:txBody>
          </p:sp>
        </p:grpSp>
        <p:cxnSp>
          <p:nvCxnSpPr>
            <p:cNvPr id="15383" name="AutoShape 44"/>
            <p:cNvCxnSpPr>
              <a:cxnSpLocks noChangeShapeType="1"/>
              <a:stCxn id="15384" idx="0"/>
              <a:endCxn id="15399" idx="2"/>
            </p:cNvCxnSpPr>
            <p:nvPr/>
          </p:nvCxnSpPr>
          <p:spPr bwMode="auto">
            <a:xfrm flipV="1">
              <a:off x="3484" y="2240"/>
              <a:ext cx="0" cy="4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10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10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10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227" grpId="0" animBg="1"/>
      <p:bldP spid="2100234" grpId="0" animBg="1"/>
      <p:bldP spid="2100235" grpId="0" animBg="1"/>
      <p:bldP spid="2100236" grpId="0" animBg="1"/>
      <p:bldP spid="21002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5334405-E6FE-4A72-A032-D2EAC3143D26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200"/>
          </a:p>
        </p:txBody>
      </p:sp>
      <p:sp>
        <p:nvSpPr>
          <p:cNvPr id="2102274" name="Freeform 2"/>
          <p:cNvSpPr>
            <a:spLocks/>
          </p:cNvSpPr>
          <p:nvPr/>
        </p:nvSpPr>
        <p:spPr bwMode="auto">
          <a:xfrm>
            <a:off x="1552575" y="2566988"/>
            <a:ext cx="1849438" cy="706437"/>
          </a:xfrm>
          <a:custGeom>
            <a:avLst/>
            <a:gdLst>
              <a:gd name="T0" fmla="*/ 0 w 1165"/>
              <a:gd name="T1" fmla="*/ 2147483647 h 445"/>
              <a:gd name="T2" fmla="*/ 2147483647 w 1165"/>
              <a:gd name="T3" fmla="*/ 2147483647 h 445"/>
              <a:gd name="T4" fmla="*/ 2147483647 w 1165"/>
              <a:gd name="T5" fmla="*/ 2147483647 h 445"/>
              <a:gd name="T6" fmla="*/ 2147483647 w 1165"/>
              <a:gd name="T7" fmla="*/ 2147483647 h 445"/>
              <a:gd name="T8" fmla="*/ 2147483647 w 1165"/>
              <a:gd name="T9" fmla="*/ 2147483647 h 445"/>
              <a:gd name="T10" fmla="*/ 2147483647 w 1165"/>
              <a:gd name="T11" fmla="*/ 2147483647 h 445"/>
              <a:gd name="T12" fmla="*/ 2147483647 w 1165"/>
              <a:gd name="T13" fmla="*/ 2147483647 h 445"/>
              <a:gd name="T14" fmla="*/ 2147483647 w 1165"/>
              <a:gd name="T15" fmla="*/ 2147483647 h 4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5" h="445">
                <a:moveTo>
                  <a:pt x="0" y="445"/>
                </a:moveTo>
                <a:cubicBezTo>
                  <a:pt x="49" y="442"/>
                  <a:pt x="182" y="445"/>
                  <a:pt x="298" y="424"/>
                </a:cubicBezTo>
                <a:cubicBezTo>
                  <a:pt x="414" y="403"/>
                  <a:pt x="583" y="335"/>
                  <a:pt x="698" y="316"/>
                </a:cubicBezTo>
                <a:cubicBezTo>
                  <a:pt x="813" y="297"/>
                  <a:pt x="924" y="331"/>
                  <a:pt x="989" y="309"/>
                </a:cubicBezTo>
                <a:cubicBezTo>
                  <a:pt x="1054" y="287"/>
                  <a:pt x="1158" y="207"/>
                  <a:pt x="1091" y="181"/>
                </a:cubicBezTo>
                <a:cubicBezTo>
                  <a:pt x="1024" y="155"/>
                  <a:pt x="685" y="179"/>
                  <a:pt x="589" y="153"/>
                </a:cubicBezTo>
                <a:cubicBezTo>
                  <a:pt x="493" y="127"/>
                  <a:pt x="419" y="50"/>
                  <a:pt x="515" y="25"/>
                </a:cubicBezTo>
                <a:cubicBezTo>
                  <a:pt x="611" y="0"/>
                  <a:pt x="1030" y="8"/>
                  <a:pt x="1165" y="4"/>
                </a:cubicBezTo>
              </a:path>
            </a:pathLst>
          </a:custGeom>
          <a:noFill/>
          <a:ln w="127000" cap="flat" cmpd="sng">
            <a:solidFill>
              <a:srgbClr val="33CC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02275" name="Freeform 3"/>
          <p:cNvSpPr>
            <a:spLocks/>
          </p:cNvSpPr>
          <p:nvPr/>
        </p:nvSpPr>
        <p:spPr bwMode="auto">
          <a:xfrm>
            <a:off x="1325563" y="3487738"/>
            <a:ext cx="2074862" cy="817562"/>
          </a:xfrm>
          <a:custGeom>
            <a:avLst/>
            <a:gdLst>
              <a:gd name="T0" fmla="*/ 0 w 1307"/>
              <a:gd name="T1" fmla="*/ 2147483647 h 515"/>
              <a:gd name="T2" fmla="*/ 2147483647 w 1307"/>
              <a:gd name="T3" fmla="*/ 2147483647 h 515"/>
              <a:gd name="T4" fmla="*/ 2147483647 w 1307"/>
              <a:gd name="T5" fmla="*/ 2147483647 h 515"/>
              <a:gd name="T6" fmla="*/ 2147483647 w 1307"/>
              <a:gd name="T7" fmla="*/ 2147483647 h 515"/>
              <a:gd name="T8" fmla="*/ 2147483647 w 1307"/>
              <a:gd name="T9" fmla="*/ 0 h 5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7" h="515">
                <a:moveTo>
                  <a:pt x="0" y="515"/>
                </a:moveTo>
                <a:cubicBezTo>
                  <a:pt x="48" y="481"/>
                  <a:pt x="226" y="390"/>
                  <a:pt x="298" y="312"/>
                </a:cubicBezTo>
                <a:cubicBezTo>
                  <a:pt x="370" y="234"/>
                  <a:pt x="313" y="93"/>
                  <a:pt x="432" y="48"/>
                </a:cubicBezTo>
                <a:cubicBezTo>
                  <a:pt x="551" y="3"/>
                  <a:pt x="869" y="49"/>
                  <a:pt x="1015" y="41"/>
                </a:cubicBezTo>
                <a:cubicBezTo>
                  <a:pt x="1161" y="33"/>
                  <a:pt x="1246" y="9"/>
                  <a:pt x="1307" y="0"/>
                </a:cubicBezTo>
              </a:path>
            </a:pathLst>
          </a:custGeom>
          <a:noFill/>
          <a:ln w="127000" cap="flat" cmpd="sng">
            <a:solidFill>
              <a:srgbClr val="33CC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02276" name="Freeform 4"/>
          <p:cNvSpPr>
            <a:spLocks/>
          </p:cNvSpPr>
          <p:nvPr/>
        </p:nvSpPr>
        <p:spPr bwMode="auto">
          <a:xfrm>
            <a:off x="1444625" y="1917700"/>
            <a:ext cx="1849438" cy="244475"/>
          </a:xfrm>
          <a:custGeom>
            <a:avLst/>
            <a:gdLst>
              <a:gd name="T0" fmla="*/ 0 w 1165"/>
              <a:gd name="T1" fmla="*/ 0 h 154"/>
              <a:gd name="T2" fmla="*/ 2147483647 w 1165"/>
              <a:gd name="T3" fmla="*/ 2147483647 h 154"/>
              <a:gd name="T4" fmla="*/ 2147483647 w 1165"/>
              <a:gd name="T5" fmla="*/ 2147483647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65" h="154">
                <a:moveTo>
                  <a:pt x="0" y="0"/>
                </a:moveTo>
                <a:cubicBezTo>
                  <a:pt x="77" y="21"/>
                  <a:pt x="267" y="116"/>
                  <a:pt x="461" y="135"/>
                </a:cubicBezTo>
                <a:cubicBezTo>
                  <a:pt x="655" y="154"/>
                  <a:pt x="1018" y="119"/>
                  <a:pt x="1165" y="115"/>
                </a:cubicBezTo>
              </a:path>
            </a:pathLst>
          </a:custGeom>
          <a:noFill/>
          <a:ln w="127000" cap="flat" cmpd="sng">
            <a:solidFill>
              <a:srgbClr val="33CC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Freeform 5"/>
          <p:cNvSpPr>
            <a:spLocks/>
          </p:cNvSpPr>
          <p:nvPr/>
        </p:nvSpPr>
        <p:spPr bwMode="auto">
          <a:xfrm>
            <a:off x="2273300" y="1627188"/>
            <a:ext cx="1204913" cy="26987"/>
          </a:xfrm>
          <a:custGeom>
            <a:avLst/>
            <a:gdLst>
              <a:gd name="T0" fmla="*/ 0 w 759"/>
              <a:gd name="T1" fmla="*/ 0 h 17"/>
              <a:gd name="T2" fmla="*/ 2147483647 w 759"/>
              <a:gd name="T3" fmla="*/ 2147483647 h 17"/>
              <a:gd name="T4" fmla="*/ 2147483647 w 759"/>
              <a:gd name="T5" fmla="*/ 2147483647 h 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59" h="17">
                <a:moveTo>
                  <a:pt x="0" y="0"/>
                </a:moveTo>
                <a:lnTo>
                  <a:pt x="405" y="17"/>
                </a:lnTo>
                <a:lnTo>
                  <a:pt x="759" y="14"/>
                </a:lnTo>
              </a:path>
            </a:pathLst>
          </a:custGeom>
          <a:noFill/>
          <a:ln w="127000" cap="flat" cmpd="sng">
            <a:solidFill>
              <a:srgbClr val="33CC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6391" name="Group 6"/>
          <p:cNvGrpSpPr>
            <a:grpSpLocks/>
          </p:cNvGrpSpPr>
          <p:nvPr/>
        </p:nvGrpSpPr>
        <p:grpSpPr bwMode="auto">
          <a:xfrm>
            <a:off x="2251075" y="1497013"/>
            <a:ext cx="1290638" cy="2251075"/>
            <a:chOff x="4038" y="1057"/>
            <a:chExt cx="813" cy="1418"/>
          </a:xfrm>
        </p:grpSpPr>
        <p:sp>
          <p:nvSpPr>
            <p:cNvPr id="16463" name="Rectangle 7"/>
            <p:cNvSpPr>
              <a:spLocks noChangeArrowheads="1"/>
            </p:cNvSpPr>
            <p:nvPr/>
          </p:nvSpPr>
          <p:spPr bwMode="auto">
            <a:xfrm>
              <a:off x="4038" y="1057"/>
              <a:ext cx="813" cy="14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Aspect</a:t>
              </a:r>
              <a:endParaRPr lang="en-CA" altLang="en-US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4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6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4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/>
              </a:r>
              <a:b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</a:b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  <a:b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</a:br>
              <a:endParaRPr lang="en-CA" altLang="en-US" sz="16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4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6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900" b="1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6464" name="Line 8"/>
            <p:cNvSpPr>
              <a:spLocks noChangeShapeType="1"/>
            </p:cNvSpPr>
            <p:nvPr/>
          </p:nvSpPr>
          <p:spPr bwMode="auto">
            <a:xfrm>
              <a:off x="4040" y="1236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102281" name="Text Box 9"/>
          <p:cNvSpPr txBox="1">
            <a:spLocks noChangeArrowheads="1"/>
          </p:cNvSpPr>
          <p:nvPr/>
        </p:nvSpPr>
        <p:spPr bwMode="auto">
          <a:xfrm>
            <a:off x="2341563" y="2386013"/>
            <a:ext cx="1104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  <a:t>Triggered </a:t>
            </a:r>
            <a:b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  <a:t>behavior </a:t>
            </a:r>
            <a:b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  <a:t>(code)</a:t>
            </a:r>
          </a:p>
        </p:txBody>
      </p:sp>
      <p:sp>
        <p:nvSpPr>
          <p:cNvPr id="2102282" name="Text Box 10"/>
          <p:cNvSpPr txBox="1">
            <a:spLocks noChangeArrowheads="1"/>
          </p:cNvSpPr>
          <p:nvPr/>
        </p:nvSpPr>
        <p:spPr bwMode="auto">
          <a:xfrm>
            <a:off x="2389188" y="3332163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  <a:t>Predicate</a:t>
            </a:r>
            <a:endParaRPr lang="en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02283" name="Text Box 11"/>
          <p:cNvSpPr txBox="1">
            <a:spLocks noChangeArrowheads="1"/>
          </p:cNvSpPr>
          <p:nvPr/>
        </p:nvSpPr>
        <p:spPr bwMode="auto">
          <a:xfrm>
            <a:off x="2590800" y="1928813"/>
            <a:ext cx="606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chemeClr val="tx1"/>
                </a:solidFill>
                <a:latin typeface="Times New Roman" pitchFamily="18" charset="0"/>
              </a:rPr>
              <a:t>F.R1</a:t>
            </a:r>
            <a:endParaRPr lang="en-CA" altLang="en-US" sz="16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02284" name="Freeform 12"/>
          <p:cNvSpPr>
            <a:spLocks/>
          </p:cNvSpPr>
          <p:nvPr/>
        </p:nvSpPr>
        <p:spPr bwMode="auto">
          <a:xfrm>
            <a:off x="3455988" y="2047875"/>
            <a:ext cx="2609850" cy="3133725"/>
          </a:xfrm>
          <a:custGeom>
            <a:avLst/>
            <a:gdLst>
              <a:gd name="T0" fmla="*/ 2147483647 w 1644"/>
              <a:gd name="T1" fmla="*/ 2147483647 h 1974"/>
              <a:gd name="T2" fmla="*/ 2147483647 w 1644"/>
              <a:gd name="T3" fmla="*/ 2147483647 h 1974"/>
              <a:gd name="T4" fmla="*/ 2147483647 w 1644"/>
              <a:gd name="T5" fmla="*/ 2147483647 h 1974"/>
              <a:gd name="T6" fmla="*/ 2147483647 w 1644"/>
              <a:gd name="T7" fmla="*/ 2147483647 h 1974"/>
              <a:gd name="T8" fmla="*/ 2147483647 w 1644"/>
              <a:gd name="T9" fmla="*/ 2147483647 h 1974"/>
              <a:gd name="T10" fmla="*/ 2147483647 w 1644"/>
              <a:gd name="T11" fmla="*/ 2147483647 h 1974"/>
              <a:gd name="T12" fmla="*/ 0 w 1644"/>
              <a:gd name="T13" fmla="*/ 2147483647 h 19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44" h="1974">
                <a:moveTo>
                  <a:pt x="1644" y="1966"/>
                </a:moveTo>
                <a:cubicBezTo>
                  <a:pt x="1527" y="1955"/>
                  <a:pt x="1145" y="1974"/>
                  <a:pt x="949" y="1903"/>
                </a:cubicBezTo>
                <a:cubicBezTo>
                  <a:pt x="753" y="1832"/>
                  <a:pt x="561" y="1678"/>
                  <a:pt x="467" y="1538"/>
                </a:cubicBezTo>
                <a:cubicBezTo>
                  <a:pt x="373" y="1398"/>
                  <a:pt x="395" y="1257"/>
                  <a:pt x="386" y="1063"/>
                </a:cubicBezTo>
                <a:cubicBezTo>
                  <a:pt x="377" y="869"/>
                  <a:pt x="420" y="539"/>
                  <a:pt x="413" y="372"/>
                </a:cubicBezTo>
                <a:cubicBezTo>
                  <a:pt x="406" y="205"/>
                  <a:pt x="414" y="120"/>
                  <a:pt x="345" y="60"/>
                </a:cubicBezTo>
                <a:cubicBezTo>
                  <a:pt x="276" y="0"/>
                  <a:pt x="72" y="23"/>
                  <a:pt x="0" y="13"/>
                </a:cubicBezTo>
              </a:path>
            </a:pathLst>
          </a:custGeom>
          <a:noFill/>
          <a:ln w="635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6396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 Partial Solution – Aspects (info)</a:t>
            </a:r>
          </a:p>
        </p:txBody>
      </p:sp>
      <p:grpSp>
        <p:nvGrpSpPr>
          <p:cNvPr id="16397" name="Group 14"/>
          <p:cNvGrpSpPr>
            <a:grpSpLocks/>
          </p:cNvGrpSpPr>
          <p:nvPr/>
        </p:nvGrpSpPr>
        <p:grpSpPr bwMode="auto">
          <a:xfrm>
            <a:off x="5983288" y="1497013"/>
            <a:ext cx="1290637" cy="692150"/>
            <a:chOff x="3484" y="2874"/>
            <a:chExt cx="813" cy="436"/>
          </a:xfrm>
        </p:grpSpPr>
        <p:sp>
          <p:nvSpPr>
            <p:cNvPr id="16460" name="Rectangle 15"/>
            <p:cNvSpPr>
              <a:spLocks noChangeArrowheads="1"/>
            </p:cNvSpPr>
            <p:nvPr/>
          </p:nvSpPr>
          <p:spPr bwMode="auto">
            <a:xfrm>
              <a:off x="3484" y="2874"/>
              <a:ext cx="813" cy="4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ClassA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0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   R1 elements</a:t>
              </a:r>
            </a:p>
          </p:txBody>
        </p:sp>
        <p:sp>
          <p:nvSpPr>
            <p:cNvPr id="16461" name="Line 16"/>
            <p:cNvSpPr>
              <a:spLocks noChangeShapeType="1"/>
            </p:cNvSpPr>
            <p:nvPr/>
          </p:nvSpPr>
          <p:spPr bwMode="auto">
            <a:xfrm>
              <a:off x="3486" y="305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62" name="Line 17"/>
            <p:cNvSpPr>
              <a:spLocks noChangeShapeType="1"/>
            </p:cNvSpPr>
            <p:nvPr/>
          </p:nvSpPr>
          <p:spPr bwMode="auto">
            <a:xfrm>
              <a:off x="3486" y="313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6398" name="Group 18"/>
          <p:cNvGrpSpPr>
            <a:grpSpLocks/>
          </p:cNvGrpSpPr>
          <p:nvPr/>
        </p:nvGrpSpPr>
        <p:grpSpPr bwMode="auto">
          <a:xfrm>
            <a:off x="5983288" y="3006725"/>
            <a:ext cx="1290637" cy="692150"/>
            <a:chOff x="3484" y="2874"/>
            <a:chExt cx="813" cy="436"/>
          </a:xfrm>
        </p:grpSpPr>
        <p:sp>
          <p:nvSpPr>
            <p:cNvPr id="16457" name="Rectangle 19"/>
            <p:cNvSpPr>
              <a:spLocks noChangeArrowheads="1"/>
            </p:cNvSpPr>
            <p:nvPr/>
          </p:nvSpPr>
          <p:spPr bwMode="auto">
            <a:xfrm>
              <a:off x="3484" y="2874"/>
              <a:ext cx="813" cy="4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ClassC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0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   R1 elements</a:t>
              </a:r>
            </a:p>
          </p:txBody>
        </p:sp>
        <p:sp>
          <p:nvSpPr>
            <p:cNvPr id="16458" name="Line 20"/>
            <p:cNvSpPr>
              <a:spLocks noChangeShapeType="1"/>
            </p:cNvSpPr>
            <p:nvPr/>
          </p:nvSpPr>
          <p:spPr bwMode="auto">
            <a:xfrm>
              <a:off x="3486" y="305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59" name="Line 21"/>
            <p:cNvSpPr>
              <a:spLocks noChangeShapeType="1"/>
            </p:cNvSpPr>
            <p:nvPr/>
          </p:nvSpPr>
          <p:spPr bwMode="auto">
            <a:xfrm>
              <a:off x="3486" y="313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6399" name="Group 22"/>
          <p:cNvGrpSpPr>
            <a:grpSpLocks/>
          </p:cNvGrpSpPr>
          <p:nvPr/>
        </p:nvGrpSpPr>
        <p:grpSpPr bwMode="auto">
          <a:xfrm>
            <a:off x="7518400" y="2251075"/>
            <a:ext cx="1290638" cy="692150"/>
            <a:chOff x="3484" y="2874"/>
            <a:chExt cx="813" cy="436"/>
          </a:xfrm>
        </p:grpSpPr>
        <p:sp>
          <p:nvSpPr>
            <p:cNvPr id="16454" name="Rectangle 23"/>
            <p:cNvSpPr>
              <a:spLocks noChangeArrowheads="1"/>
            </p:cNvSpPr>
            <p:nvPr/>
          </p:nvSpPr>
          <p:spPr bwMode="auto">
            <a:xfrm>
              <a:off x="3484" y="2874"/>
              <a:ext cx="813" cy="4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ClassG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0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R1 elements</a:t>
              </a:r>
            </a:p>
          </p:txBody>
        </p:sp>
        <p:sp>
          <p:nvSpPr>
            <p:cNvPr id="16455" name="Line 24"/>
            <p:cNvSpPr>
              <a:spLocks noChangeShapeType="1"/>
            </p:cNvSpPr>
            <p:nvPr/>
          </p:nvSpPr>
          <p:spPr bwMode="auto">
            <a:xfrm>
              <a:off x="3486" y="305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56" name="Line 25"/>
            <p:cNvSpPr>
              <a:spLocks noChangeShapeType="1"/>
            </p:cNvSpPr>
            <p:nvPr/>
          </p:nvSpPr>
          <p:spPr bwMode="auto">
            <a:xfrm>
              <a:off x="3486" y="313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6400" name="Group 26"/>
          <p:cNvGrpSpPr>
            <a:grpSpLocks/>
          </p:cNvGrpSpPr>
          <p:nvPr/>
        </p:nvGrpSpPr>
        <p:grpSpPr bwMode="auto">
          <a:xfrm>
            <a:off x="5983288" y="4516438"/>
            <a:ext cx="1290637" cy="1508125"/>
            <a:chOff x="3379" y="3277"/>
            <a:chExt cx="813" cy="950"/>
          </a:xfrm>
        </p:grpSpPr>
        <p:sp>
          <p:nvSpPr>
            <p:cNvPr id="16451" name="Rectangle 27"/>
            <p:cNvSpPr>
              <a:spLocks noChangeArrowheads="1"/>
            </p:cNvSpPr>
            <p:nvPr/>
          </p:nvSpPr>
          <p:spPr bwMode="auto">
            <a:xfrm>
              <a:off x="3379" y="3277"/>
              <a:ext cx="813" cy="9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ClassF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4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R1 elements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R2 elements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R3 elements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RN elements</a:t>
              </a:r>
            </a:p>
          </p:txBody>
        </p:sp>
        <p:sp>
          <p:nvSpPr>
            <p:cNvPr id="16452" name="Line 28"/>
            <p:cNvSpPr>
              <a:spLocks noChangeShapeType="1"/>
            </p:cNvSpPr>
            <p:nvPr/>
          </p:nvSpPr>
          <p:spPr bwMode="auto">
            <a:xfrm>
              <a:off x="3379" y="3478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53" name="Line 29"/>
            <p:cNvSpPr>
              <a:spLocks noChangeShapeType="1"/>
            </p:cNvSpPr>
            <p:nvPr/>
          </p:nvSpPr>
          <p:spPr bwMode="auto">
            <a:xfrm>
              <a:off x="3379" y="3558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16401" name="AutoShape 30"/>
          <p:cNvCxnSpPr>
            <a:cxnSpLocks noChangeShapeType="1"/>
            <a:stCxn id="16436" idx="0"/>
            <a:endCxn id="16460" idx="2"/>
          </p:cNvCxnSpPr>
          <p:nvPr/>
        </p:nvCxnSpPr>
        <p:spPr bwMode="auto">
          <a:xfrm rot="-5400000">
            <a:off x="5055394" y="2186782"/>
            <a:ext cx="1571625" cy="1576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2" name="AutoShape 31"/>
          <p:cNvCxnSpPr>
            <a:cxnSpLocks noChangeShapeType="1"/>
            <a:stCxn id="16457" idx="0"/>
            <a:endCxn id="16460" idx="2"/>
          </p:cNvCxnSpPr>
          <p:nvPr/>
        </p:nvCxnSpPr>
        <p:spPr bwMode="auto">
          <a:xfrm rot="-5400000">
            <a:off x="6220619" y="2597944"/>
            <a:ext cx="8175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3" name="AutoShape 32"/>
          <p:cNvCxnSpPr>
            <a:cxnSpLocks noChangeShapeType="1"/>
            <a:stCxn id="16454" idx="0"/>
            <a:endCxn id="16460" idx="3"/>
          </p:cNvCxnSpPr>
          <p:nvPr/>
        </p:nvCxnSpPr>
        <p:spPr bwMode="auto">
          <a:xfrm rot="5400000" flipH="1">
            <a:off x="7515225" y="1601788"/>
            <a:ext cx="407987" cy="8905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4" name="AutoShape 33"/>
          <p:cNvCxnSpPr>
            <a:cxnSpLocks noChangeShapeType="1"/>
            <a:stCxn id="16451" idx="0"/>
            <a:endCxn id="16457" idx="2"/>
          </p:cNvCxnSpPr>
          <p:nvPr/>
        </p:nvCxnSpPr>
        <p:spPr bwMode="auto">
          <a:xfrm flipV="1">
            <a:off x="6629400" y="3698875"/>
            <a:ext cx="0" cy="817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02306" name="Group 34"/>
          <p:cNvGrpSpPr>
            <a:grpSpLocks/>
          </p:cNvGrpSpPr>
          <p:nvPr/>
        </p:nvGrpSpPr>
        <p:grpSpPr bwMode="auto">
          <a:xfrm>
            <a:off x="368300" y="2711450"/>
            <a:ext cx="1366838" cy="947738"/>
            <a:chOff x="183" y="1835"/>
            <a:chExt cx="861" cy="597"/>
          </a:xfrm>
        </p:grpSpPr>
        <p:grpSp>
          <p:nvGrpSpPr>
            <p:cNvPr id="16447" name="Group 35"/>
            <p:cNvGrpSpPr>
              <a:grpSpLocks/>
            </p:cNvGrpSpPr>
            <p:nvPr/>
          </p:nvGrpSpPr>
          <p:grpSpPr bwMode="auto">
            <a:xfrm>
              <a:off x="183" y="1835"/>
              <a:ext cx="861" cy="597"/>
              <a:chOff x="183" y="900"/>
              <a:chExt cx="861" cy="597"/>
            </a:xfrm>
          </p:grpSpPr>
          <p:sp>
            <p:nvSpPr>
              <p:cNvPr id="16449" name="AutoShape 36"/>
              <p:cNvSpPr>
                <a:spLocks noChangeAspect="1" noChangeArrowheads="1"/>
              </p:cNvSpPr>
              <p:nvPr/>
            </p:nvSpPr>
            <p:spPr bwMode="auto">
              <a:xfrm>
                <a:off x="183" y="900"/>
                <a:ext cx="861" cy="597"/>
              </a:xfrm>
              <a:prstGeom prst="cloudCallout">
                <a:avLst>
                  <a:gd name="adj1" fmla="val -4130"/>
                  <a:gd name="adj2" fmla="val 2815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50" name="Freeform 37"/>
              <p:cNvSpPr>
                <a:spLocks noChangeAspect="1"/>
              </p:cNvSpPr>
              <p:nvPr/>
            </p:nvSpPr>
            <p:spPr bwMode="auto">
              <a:xfrm>
                <a:off x="248" y="1162"/>
                <a:ext cx="699" cy="226"/>
              </a:xfrm>
              <a:custGeom>
                <a:avLst/>
                <a:gdLst>
                  <a:gd name="T0" fmla="*/ 0 w 699"/>
                  <a:gd name="T1" fmla="*/ 172 h 226"/>
                  <a:gd name="T2" fmla="*/ 27 w 699"/>
                  <a:gd name="T3" fmla="*/ 124 h 226"/>
                  <a:gd name="T4" fmla="*/ 81 w 699"/>
                  <a:gd name="T5" fmla="*/ 85 h 226"/>
                  <a:gd name="T6" fmla="*/ 152 w 699"/>
                  <a:gd name="T7" fmla="*/ 58 h 226"/>
                  <a:gd name="T8" fmla="*/ 184 w 699"/>
                  <a:gd name="T9" fmla="*/ 37 h 226"/>
                  <a:gd name="T10" fmla="*/ 201 w 699"/>
                  <a:gd name="T11" fmla="*/ 31 h 226"/>
                  <a:gd name="T12" fmla="*/ 249 w 699"/>
                  <a:gd name="T13" fmla="*/ 4 h 226"/>
                  <a:gd name="T14" fmla="*/ 411 w 699"/>
                  <a:gd name="T15" fmla="*/ 10 h 226"/>
                  <a:gd name="T16" fmla="*/ 417 w 699"/>
                  <a:gd name="T17" fmla="*/ 26 h 226"/>
                  <a:gd name="T18" fmla="*/ 633 w 699"/>
                  <a:gd name="T19" fmla="*/ 24 h 226"/>
                  <a:gd name="T20" fmla="*/ 678 w 699"/>
                  <a:gd name="T21" fmla="*/ 120 h 226"/>
                  <a:gd name="T22" fmla="*/ 576 w 699"/>
                  <a:gd name="T23" fmla="*/ 165 h 226"/>
                  <a:gd name="T24" fmla="*/ 201 w 699"/>
                  <a:gd name="T25" fmla="*/ 150 h 226"/>
                  <a:gd name="T26" fmla="*/ 168 w 699"/>
                  <a:gd name="T27" fmla="*/ 226 h 226"/>
                  <a:gd name="T28" fmla="*/ 81 w 699"/>
                  <a:gd name="T29" fmla="*/ 221 h 226"/>
                  <a:gd name="T30" fmla="*/ 54 w 699"/>
                  <a:gd name="T31" fmla="*/ 216 h 226"/>
                  <a:gd name="T32" fmla="*/ 33 w 699"/>
                  <a:gd name="T33" fmla="*/ 194 h 226"/>
                  <a:gd name="T34" fmla="*/ 0 w 699"/>
                  <a:gd name="T35" fmla="*/ 172 h 22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99" h="226">
                    <a:moveTo>
                      <a:pt x="0" y="172"/>
                    </a:moveTo>
                    <a:cubicBezTo>
                      <a:pt x="11" y="156"/>
                      <a:pt x="16" y="140"/>
                      <a:pt x="27" y="124"/>
                    </a:cubicBezTo>
                    <a:cubicBezTo>
                      <a:pt x="38" y="90"/>
                      <a:pt x="54" y="104"/>
                      <a:pt x="81" y="85"/>
                    </a:cubicBezTo>
                    <a:cubicBezTo>
                      <a:pt x="103" y="71"/>
                      <a:pt x="127" y="67"/>
                      <a:pt x="152" y="58"/>
                    </a:cubicBezTo>
                    <a:cubicBezTo>
                      <a:pt x="164" y="54"/>
                      <a:pt x="173" y="44"/>
                      <a:pt x="184" y="37"/>
                    </a:cubicBezTo>
                    <a:cubicBezTo>
                      <a:pt x="189" y="34"/>
                      <a:pt x="196" y="34"/>
                      <a:pt x="201" y="31"/>
                    </a:cubicBezTo>
                    <a:cubicBezTo>
                      <a:pt x="256" y="0"/>
                      <a:pt x="212" y="17"/>
                      <a:pt x="249" y="4"/>
                    </a:cubicBezTo>
                    <a:cubicBezTo>
                      <a:pt x="304" y="6"/>
                      <a:pt x="358" y="2"/>
                      <a:pt x="411" y="10"/>
                    </a:cubicBezTo>
                    <a:cubicBezTo>
                      <a:pt x="417" y="10"/>
                      <a:pt x="417" y="21"/>
                      <a:pt x="417" y="26"/>
                    </a:cubicBezTo>
                    <a:cubicBezTo>
                      <a:pt x="417" y="50"/>
                      <a:pt x="646" y="7"/>
                      <a:pt x="633" y="24"/>
                    </a:cubicBezTo>
                    <a:cubicBezTo>
                      <a:pt x="625" y="50"/>
                      <a:pt x="699" y="104"/>
                      <a:pt x="678" y="120"/>
                    </a:cubicBezTo>
                    <a:cubicBezTo>
                      <a:pt x="670" y="125"/>
                      <a:pt x="585" y="164"/>
                      <a:pt x="576" y="165"/>
                    </a:cubicBezTo>
                    <a:cubicBezTo>
                      <a:pt x="544" y="171"/>
                      <a:pt x="233" y="149"/>
                      <a:pt x="201" y="150"/>
                    </a:cubicBezTo>
                    <a:cubicBezTo>
                      <a:pt x="195" y="182"/>
                      <a:pt x="196" y="208"/>
                      <a:pt x="168" y="226"/>
                    </a:cubicBezTo>
                    <a:cubicBezTo>
                      <a:pt x="139" y="224"/>
                      <a:pt x="110" y="224"/>
                      <a:pt x="81" y="221"/>
                    </a:cubicBezTo>
                    <a:cubicBezTo>
                      <a:pt x="72" y="220"/>
                      <a:pt x="62" y="221"/>
                      <a:pt x="54" y="216"/>
                    </a:cubicBezTo>
                    <a:cubicBezTo>
                      <a:pt x="2" y="180"/>
                      <a:pt x="97" y="213"/>
                      <a:pt x="33" y="194"/>
                    </a:cubicBezTo>
                    <a:cubicBezTo>
                      <a:pt x="10" y="180"/>
                      <a:pt x="22" y="187"/>
                      <a:pt x="0" y="17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6448" name="Text Box 38"/>
            <p:cNvSpPr txBox="1">
              <a:spLocks noChangeAspect="1" noChangeArrowheads="1"/>
            </p:cNvSpPr>
            <p:nvPr/>
          </p:nvSpPr>
          <p:spPr bwMode="auto">
            <a:xfrm>
              <a:off x="359" y="2024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advice</a:t>
              </a:r>
            </a:p>
          </p:txBody>
        </p:sp>
      </p:grpSp>
      <p:grpSp>
        <p:nvGrpSpPr>
          <p:cNvPr id="2102311" name="Group 39"/>
          <p:cNvGrpSpPr>
            <a:grpSpLocks/>
          </p:cNvGrpSpPr>
          <p:nvPr/>
        </p:nvGrpSpPr>
        <p:grpSpPr bwMode="auto">
          <a:xfrm>
            <a:off x="368300" y="4197350"/>
            <a:ext cx="1366838" cy="947738"/>
            <a:chOff x="183" y="2771"/>
            <a:chExt cx="861" cy="597"/>
          </a:xfrm>
        </p:grpSpPr>
        <p:grpSp>
          <p:nvGrpSpPr>
            <p:cNvPr id="16443" name="Group 40"/>
            <p:cNvGrpSpPr>
              <a:grpSpLocks/>
            </p:cNvGrpSpPr>
            <p:nvPr/>
          </p:nvGrpSpPr>
          <p:grpSpPr bwMode="auto">
            <a:xfrm>
              <a:off x="183" y="2771"/>
              <a:ext cx="861" cy="597"/>
              <a:chOff x="183" y="900"/>
              <a:chExt cx="861" cy="597"/>
            </a:xfrm>
          </p:grpSpPr>
          <p:sp>
            <p:nvSpPr>
              <p:cNvPr id="16445" name="AutoShape 41"/>
              <p:cNvSpPr>
                <a:spLocks noChangeAspect="1" noChangeArrowheads="1"/>
              </p:cNvSpPr>
              <p:nvPr/>
            </p:nvSpPr>
            <p:spPr bwMode="auto">
              <a:xfrm>
                <a:off x="183" y="900"/>
                <a:ext cx="861" cy="597"/>
              </a:xfrm>
              <a:prstGeom prst="cloudCallout">
                <a:avLst>
                  <a:gd name="adj1" fmla="val -4130"/>
                  <a:gd name="adj2" fmla="val 2815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46" name="Freeform 42"/>
              <p:cNvSpPr>
                <a:spLocks noChangeAspect="1"/>
              </p:cNvSpPr>
              <p:nvPr/>
            </p:nvSpPr>
            <p:spPr bwMode="auto">
              <a:xfrm>
                <a:off x="248" y="1162"/>
                <a:ext cx="699" cy="226"/>
              </a:xfrm>
              <a:custGeom>
                <a:avLst/>
                <a:gdLst>
                  <a:gd name="T0" fmla="*/ 0 w 699"/>
                  <a:gd name="T1" fmla="*/ 172 h 226"/>
                  <a:gd name="T2" fmla="*/ 27 w 699"/>
                  <a:gd name="T3" fmla="*/ 124 h 226"/>
                  <a:gd name="T4" fmla="*/ 81 w 699"/>
                  <a:gd name="T5" fmla="*/ 85 h 226"/>
                  <a:gd name="T6" fmla="*/ 152 w 699"/>
                  <a:gd name="T7" fmla="*/ 58 h 226"/>
                  <a:gd name="T8" fmla="*/ 184 w 699"/>
                  <a:gd name="T9" fmla="*/ 37 h 226"/>
                  <a:gd name="T10" fmla="*/ 201 w 699"/>
                  <a:gd name="T11" fmla="*/ 31 h 226"/>
                  <a:gd name="T12" fmla="*/ 249 w 699"/>
                  <a:gd name="T13" fmla="*/ 4 h 226"/>
                  <a:gd name="T14" fmla="*/ 411 w 699"/>
                  <a:gd name="T15" fmla="*/ 10 h 226"/>
                  <a:gd name="T16" fmla="*/ 417 w 699"/>
                  <a:gd name="T17" fmla="*/ 26 h 226"/>
                  <a:gd name="T18" fmla="*/ 633 w 699"/>
                  <a:gd name="T19" fmla="*/ 24 h 226"/>
                  <a:gd name="T20" fmla="*/ 678 w 699"/>
                  <a:gd name="T21" fmla="*/ 120 h 226"/>
                  <a:gd name="T22" fmla="*/ 576 w 699"/>
                  <a:gd name="T23" fmla="*/ 165 h 226"/>
                  <a:gd name="T24" fmla="*/ 201 w 699"/>
                  <a:gd name="T25" fmla="*/ 150 h 226"/>
                  <a:gd name="T26" fmla="*/ 168 w 699"/>
                  <a:gd name="T27" fmla="*/ 226 h 226"/>
                  <a:gd name="T28" fmla="*/ 81 w 699"/>
                  <a:gd name="T29" fmla="*/ 221 h 226"/>
                  <a:gd name="T30" fmla="*/ 54 w 699"/>
                  <a:gd name="T31" fmla="*/ 216 h 226"/>
                  <a:gd name="T32" fmla="*/ 33 w 699"/>
                  <a:gd name="T33" fmla="*/ 194 h 226"/>
                  <a:gd name="T34" fmla="*/ 0 w 699"/>
                  <a:gd name="T35" fmla="*/ 172 h 22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99" h="226">
                    <a:moveTo>
                      <a:pt x="0" y="172"/>
                    </a:moveTo>
                    <a:cubicBezTo>
                      <a:pt x="11" y="156"/>
                      <a:pt x="16" y="140"/>
                      <a:pt x="27" y="124"/>
                    </a:cubicBezTo>
                    <a:cubicBezTo>
                      <a:pt x="38" y="90"/>
                      <a:pt x="54" y="104"/>
                      <a:pt x="81" y="85"/>
                    </a:cubicBezTo>
                    <a:cubicBezTo>
                      <a:pt x="103" y="71"/>
                      <a:pt x="127" y="67"/>
                      <a:pt x="152" y="58"/>
                    </a:cubicBezTo>
                    <a:cubicBezTo>
                      <a:pt x="164" y="54"/>
                      <a:pt x="173" y="44"/>
                      <a:pt x="184" y="37"/>
                    </a:cubicBezTo>
                    <a:cubicBezTo>
                      <a:pt x="189" y="34"/>
                      <a:pt x="196" y="34"/>
                      <a:pt x="201" y="31"/>
                    </a:cubicBezTo>
                    <a:cubicBezTo>
                      <a:pt x="256" y="0"/>
                      <a:pt x="212" y="17"/>
                      <a:pt x="249" y="4"/>
                    </a:cubicBezTo>
                    <a:cubicBezTo>
                      <a:pt x="304" y="6"/>
                      <a:pt x="358" y="2"/>
                      <a:pt x="411" y="10"/>
                    </a:cubicBezTo>
                    <a:cubicBezTo>
                      <a:pt x="417" y="10"/>
                      <a:pt x="417" y="21"/>
                      <a:pt x="417" y="26"/>
                    </a:cubicBezTo>
                    <a:cubicBezTo>
                      <a:pt x="417" y="50"/>
                      <a:pt x="646" y="7"/>
                      <a:pt x="633" y="24"/>
                    </a:cubicBezTo>
                    <a:cubicBezTo>
                      <a:pt x="625" y="50"/>
                      <a:pt x="699" y="104"/>
                      <a:pt x="678" y="120"/>
                    </a:cubicBezTo>
                    <a:cubicBezTo>
                      <a:pt x="670" y="125"/>
                      <a:pt x="585" y="164"/>
                      <a:pt x="576" y="165"/>
                    </a:cubicBezTo>
                    <a:cubicBezTo>
                      <a:pt x="544" y="171"/>
                      <a:pt x="233" y="149"/>
                      <a:pt x="201" y="150"/>
                    </a:cubicBezTo>
                    <a:cubicBezTo>
                      <a:pt x="195" y="182"/>
                      <a:pt x="196" y="208"/>
                      <a:pt x="168" y="226"/>
                    </a:cubicBezTo>
                    <a:cubicBezTo>
                      <a:pt x="139" y="224"/>
                      <a:pt x="110" y="224"/>
                      <a:pt x="81" y="221"/>
                    </a:cubicBezTo>
                    <a:cubicBezTo>
                      <a:pt x="72" y="220"/>
                      <a:pt x="62" y="221"/>
                      <a:pt x="54" y="216"/>
                    </a:cubicBezTo>
                    <a:cubicBezTo>
                      <a:pt x="2" y="180"/>
                      <a:pt x="97" y="213"/>
                      <a:pt x="33" y="194"/>
                    </a:cubicBezTo>
                    <a:cubicBezTo>
                      <a:pt x="10" y="180"/>
                      <a:pt x="22" y="187"/>
                      <a:pt x="0" y="17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6444" name="Text Box 43"/>
            <p:cNvSpPr txBox="1">
              <a:spLocks noChangeAspect="1" noChangeArrowheads="1"/>
            </p:cNvSpPr>
            <p:nvPr/>
          </p:nvSpPr>
          <p:spPr bwMode="auto">
            <a:xfrm>
              <a:off x="300" y="2960"/>
              <a:ext cx="6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pointcut</a:t>
              </a:r>
            </a:p>
          </p:txBody>
        </p:sp>
      </p:grpSp>
      <p:grpSp>
        <p:nvGrpSpPr>
          <p:cNvPr id="2102317" name="Group 45"/>
          <p:cNvGrpSpPr>
            <a:grpSpLocks/>
          </p:cNvGrpSpPr>
          <p:nvPr/>
        </p:nvGrpSpPr>
        <p:grpSpPr bwMode="auto">
          <a:xfrm>
            <a:off x="368300" y="1227138"/>
            <a:ext cx="1366838" cy="947737"/>
            <a:chOff x="183" y="900"/>
            <a:chExt cx="861" cy="597"/>
          </a:xfrm>
        </p:grpSpPr>
        <p:grpSp>
          <p:nvGrpSpPr>
            <p:cNvPr id="16439" name="Group 46"/>
            <p:cNvGrpSpPr>
              <a:grpSpLocks/>
            </p:cNvGrpSpPr>
            <p:nvPr/>
          </p:nvGrpSpPr>
          <p:grpSpPr bwMode="auto">
            <a:xfrm>
              <a:off x="183" y="900"/>
              <a:ext cx="861" cy="597"/>
              <a:chOff x="183" y="900"/>
              <a:chExt cx="861" cy="597"/>
            </a:xfrm>
          </p:grpSpPr>
          <p:sp>
            <p:nvSpPr>
              <p:cNvPr id="16441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183" y="900"/>
                <a:ext cx="861" cy="597"/>
              </a:xfrm>
              <a:prstGeom prst="cloudCallout">
                <a:avLst>
                  <a:gd name="adj1" fmla="val -4130"/>
                  <a:gd name="adj2" fmla="val 2815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CA" alt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42" name="Freeform 48"/>
              <p:cNvSpPr>
                <a:spLocks noChangeAspect="1"/>
              </p:cNvSpPr>
              <p:nvPr/>
            </p:nvSpPr>
            <p:spPr bwMode="auto">
              <a:xfrm>
                <a:off x="248" y="1162"/>
                <a:ext cx="699" cy="226"/>
              </a:xfrm>
              <a:custGeom>
                <a:avLst/>
                <a:gdLst>
                  <a:gd name="T0" fmla="*/ 0 w 699"/>
                  <a:gd name="T1" fmla="*/ 172 h 226"/>
                  <a:gd name="T2" fmla="*/ 27 w 699"/>
                  <a:gd name="T3" fmla="*/ 124 h 226"/>
                  <a:gd name="T4" fmla="*/ 81 w 699"/>
                  <a:gd name="T5" fmla="*/ 85 h 226"/>
                  <a:gd name="T6" fmla="*/ 152 w 699"/>
                  <a:gd name="T7" fmla="*/ 58 h 226"/>
                  <a:gd name="T8" fmla="*/ 184 w 699"/>
                  <a:gd name="T9" fmla="*/ 37 h 226"/>
                  <a:gd name="T10" fmla="*/ 201 w 699"/>
                  <a:gd name="T11" fmla="*/ 31 h 226"/>
                  <a:gd name="T12" fmla="*/ 249 w 699"/>
                  <a:gd name="T13" fmla="*/ 4 h 226"/>
                  <a:gd name="T14" fmla="*/ 411 w 699"/>
                  <a:gd name="T15" fmla="*/ 10 h 226"/>
                  <a:gd name="T16" fmla="*/ 417 w 699"/>
                  <a:gd name="T17" fmla="*/ 26 h 226"/>
                  <a:gd name="T18" fmla="*/ 633 w 699"/>
                  <a:gd name="T19" fmla="*/ 24 h 226"/>
                  <a:gd name="T20" fmla="*/ 678 w 699"/>
                  <a:gd name="T21" fmla="*/ 120 h 226"/>
                  <a:gd name="T22" fmla="*/ 576 w 699"/>
                  <a:gd name="T23" fmla="*/ 165 h 226"/>
                  <a:gd name="T24" fmla="*/ 201 w 699"/>
                  <a:gd name="T25" fmla="*/ 150 h 226"/>
                  <a:gd name="T26" fmla="*/ 168 w 699"/>
                  <a:gd name="T27" fmla="*/ 226 h 226"/>
                  <a:gd name="T28" fmla="*/ 81 w 699"/>
                  <a:gd name="T29" fmla="*/ 221 h 226"/>
                  <a:gd name="T30" fmla="*/ 54 w 699"/>
                  <a:gd name="T31" fmla="*/ 216 h 226"/>
                  <a:gd name="T32" fmla="*/ 33 w 699"/>
                  <a:gd name="T33" fmla="*/ 194 h 226"/>
                  <a:gd name="T34" fmla="*/ 0 w 699"/>
                  <a:gd name="T35" fmla="*/ 172 h 22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99" h="226">
                    <a:moveTo>
                      <a:pt x="0" y="172"/>
                    </a:moveTo>
                    <a:cubicBezTo>
                      <a:pt x="11" y="156"/>
                      <a:pt x="16" y="140"/>
                      <a:pt x="27" y="124"/>
                    </a:cubicBezTo>
                    <a:cubicBezTo>
                      <a:pt x="38" y="90"/>
                      <a:pt x="54" y="104"/>
                      <a:pt x="81" y="85"/>
                    </a:cubicBezTo>
                    <a:cubicBezTo>
                      <a:pt x="103" y="71"/>
                      <a:pt x="127" y="67"/>
                      <a:pt x="152" y="58"/>
                    </a:cubicBezTo>
                    <a:cubicBezTo>
                      <a:pt x="164" y="54"/>
                      <a:pt x="173" y="44"/>
                      <a:pt x="184" y="37"/>
                    </a:cubicBezTo>
                    <a:cubicBezTo>
                      <a:pt x="189" y="34"/>
                      <a:pt x="196" y="34"/>
                      <a:pt x="201" y="31"/>
                    </a:cubicBezTo>
                    <a:cubicBezTo>
                      <a:pt x="256" y="0"/>
                      <a:pt x="212" y="17"/>
                      <a:pt x="249" y="4"/>
                    </a:cubicBezTo>
                    <a:cubicBezTo>
                      <a:pt x="304" y="6"/>
                      <a:pt x="358" y="2"/>
                      <a:pt x="411" y="10"/>
                    </a:cubicBezTo>
                    <a:cubicBezTo>
                      <a:pt x="417" y="10"/>
                      <a:pt x="417" y="21"/>
                      <a:pt x="417" y="26"/>
                    </a:cubicBezTo>
                    <a:cubicBezTo>
                      <a:pt x="417" y="50"/>
                      <a:pt x="646" y="7"/>
                      <a:pt x="633" y="24"/>
                    </a:cubicBezTo>
                    <a:cubicBezTo>
                      <a:pt x="625" y="50"/>
                      <a:pt x="699" y="104"/>
                      <a:pt x="678" y="120"/>
                    </a:cubicBezTo>
                    <a:cubicBezTo>
                      <a:pt x="670" y="125"/>
                      <a:pt x="585" y="164"/>
                      <a:pt x="576" y="165"/>
                    </a:cubicBezTo>
                    <a:cubicBezTo>
                      <a:pt x="544" y="171"/>
                      <a:pt x="233" y="149"/>
                      <a:pt x="201" y="150"/>
                    </a:cubicBezTo>
                    <a:cubicBezTo>
                      <a:pt x="195" y="182"/>
                      <a:pt x="196" y="208"/>
                      <a:pt x="168" y="226"/>
                    </a:cubicBezTo>
                    <a:cubicBezTo>
                      <a:pt x="139" y="224"/>
                      <a:pt x="110" y="224"/>
                      <a:pt x="81" y="221"/>
                    </a:cubicBezTo>
                    <a:cubicBezTo>
                      <a:pt x="72" y="220"/>
                      <a:pt x="62" y="221"/>
                      <a:pt x="54" y="216"/>
                    </a:cubicBezTo>
                    <a:cubicBezTo>
                      <a:pt x="2" y="180"/>
                      <a:pt x="97" y="213"/>
                      <a:pt x="33" y="194"/>
                    </a:cubicBezTo>
                    <a:cubicBezTo>
                      <a:pt x="10" y="180"/>
                      <a:pt x="22" y="187"/>
                      <a:pt x="0" y="17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6440" name="Text Box 49"/>
            <p:cNvSpPr txBox="1">
              <a:spLocks noChangeAspect="1" noChangeArrowheads="1"/>
            </p:cNvSpPr>
            <p:nvPr/>
          </p:nvSpPr>
          <p:spPr bwMode="auto">
            <a:xfrm>
              <a:off x="207" y="993"/>
              <a:ext cx="81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intertype</a:t>
              </a:r>
              <a:b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</a:b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declaration</a:t>
              </a:r>
            </a:p>
          </p:txBody>
        </p:sp>
      </p:grpSp>
      <p:sp>
        <p:nvSpPr>
          <p:cNvPr id="2102322" name="Freeform 50"/>
          <p:cNvSpPr>
            <a:spLocks/>
          </p:cNvSpPr>
          <p:nvPr/>
        </p:nvSpPr>
        <p:spPr bwMode="auto">
          <a:xfrm>
            <a:off x="3455988" y="2706688"/>
            <a:ext cx="4133850" cy="103187"/>
          </a:xfrm>
          <a:custGeom>
            <a:avLst/>
            <a:gdLst>
              <a:gd name="T0" fmla="*/ 2147483647 w 2604"/>
              <a:gd name="T1" fmla="*/ 2147483647 h 65"/>
              <a:gd name="T2" fmla="*/ 2147483647 w 2604"/>
              <a:gd name="T3" fmla="*/ 2147483647 h 65"/>
              <a:gd name="T4" fmla="*/ 2147483647 w 2604"/>
              <a:gd name="T5" fmla="*/ 2147483647 h 65"/>
              <a:gd name="T6" fmla="*/ 0 w 2604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04" h="65">
                <a:moveTo>
                  <a:pt x="2604" y="65"/>
                </a:moveTo>
                <a:cubicBezTo>
                  <a:pt x="2470" y="55"/>
                  <a:pt x="2131" y="6"/>
                  <a:pt x="1808" y="3"/>
                </a:cubicBezTo>
                <a:cubicBezTo>
                  <a:pt x="1485" y="0"/>
                  <a:pt x="967" y="40"/>
                  <a:pt x="666" y="48"/>
                </a:cubicBezTo>
                <a:cubicBezTo>
                  <a:pt x="365" y="56"/>
                  <a:pt x="139" y="48"/>
                  <a:pt x="0" y="48"/>
                </a:cubicBezTo>
              </a:path>
            </a:pathLst>
          </a:custGeom>
          <a:noFill/>
          <a:ln w="635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grpSp>
        <p:nvGrpSpPr>
          <p:cNvPr id="16409" name="Group 51"/>
          <p:cNvGrpSpPr>
            <a:grpSpLocks/>
          </p:cNvGrpSpPr>
          <p:nvPr/>
        </p:nvGrpSpPr>
        <p:grpSpPr bwMode="auto">
          <a:xfrm>
            <a:off x="4406900" y="3760788"/>
            <a:ext cx="1290638" cy="692150"/>
            <a:chOff x="3484" y="2874"/>
            <a:chExt cx="813" cy="436"/>
          </a:xfrm>
        </p:grpSpPr>
        <p:sp>
          <p:nvSpPr>
            <p:cNvPr id="16436" name="Rectangle 52"/>
            <p:cNvSpPr>
              <a:spLocks noChangeArrowheads="1"/>
            </p:cNvSpPr>
            <p:nvPr/>
          </p:nvSpPr>
          <p:spPr bwMode="auto">
            <a:xfrm>
              <a:off x="3484" y="2874"/>
              <a:ext cx="813" cy="4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800" b="1">
                  <a:solidFill>
                    <a:schemeClr val="tx1"/>
                  </a:solidFill>
                  <a:latin typeface="Times New Roman" pitchFamily="18" charset="0"/>
                </a:rPr>
                <a:t>ClassB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CA" altLang="en-US" sz="1000" b="1">
                <a:solidFill>
                  <a:schemeClr val="tx1"/>
                </a:solidFill>
                <a:latin typeface="Times New Roman" pitchFamily="18" charset="0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600" b="1">
                  <a:solidFill>
                    <a:schemeClr val="tx1"/>
                  </a:solidFill>
                  <a:latin typeface="Times New Roman" pitchFamily="18" charset="0"/>
                </a:rPr>
                <a:t>   R1 elements</a:t>
              </a:r>
            </a:p>
          </p:txBody>
        </p:sp>
        <p:sp>
          <p:nvSpPr>
            <p:cNvPr id="16437" name="Line 53"/>
            <p:cNvSpPr>
              <a:spLocks noChangeShapeType="1"/>
            </p:cNvSpPr>
            <p:nvPr/>
          </p:nvSpPr>
          <p:spPr bwMode="auto">
            <a:xfrm>
              <a:off x="3486" y="305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438" name="Line 54"/>
            <p:cNvSpPr>
              <a:spLocks noChangeShapeType="1"/>
            </p:cNvSpPr>
            <p:nvPr/>
          </p:nvSpPr>
          <p:spPr bwMode="auto">
            <a:xfrm>
              <a:off x="3486" y="3133"/>
              <a:ext cx="8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2102327" name="Group 55"/>
          <p:cNvGrpSpPr>
            <a:grpSpLocks/>
          </p:cNvGrpSpPr>
          <p:nvPr/>
        </p:nvGrpSpPr>
        <p:grpSpPr bwMode="auto">
          <a:xfrm>
            <a:off x="3457575" y="1955800"/>
            <a:ext cx="2555875" cy="2362200"/>
            <a:chOff x="2129" y="1359"/>
            <a:chExt cx="1610" cy="1488"/>
          </a:xfrm>
        </p:grpSpPr>
        <p:sp>
          <p:nvSpPr>
            <p:cNvPr id="16433" name="Freeform 56"/>
            <p:cNvSpPr>
              <a:spLocks/>
            </p:cNvSpPr>
            <p:nvPr/>
          </p:nvSpPr>
          <p:spPr bwMode="auto">
            <a:xfrm>
              <a:off x="2129" y="2280"/>
              <a:ext cx="1609" cy="92"/>
            </a:xfrm>
            <a:custGeom>
              <a:avLst/>
              <a:gdLst>
                <a:gd name="T0" fmla="*/ 0 w 1609"/>
                <a:gd name="T1" fmla="*/ 58 h 92"/>
                <a:gd name="T2" fmla="*/ 644 w 1609"/>
                <a:gd name="T3" fmla="*/ 1 h 92"/>
                <a:gd name="T4" fmla="*/ 1118 w 1609"/>
                <a:gd name="T5" fmla="*/ 52 h 92"/>
                <a:gd name="T6" fmla="*/ 1609 w 1609"/>
                <a:gd name="T7" fmla="*/ 92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09" h="92">
                  <a:moveTo>
                    <a:pt x="0" y="58"/>
                  </a:moveTo>
                  <a:cubicBezTo>
                    <a:pt x="107" y="48"/>
                    <a:pt x="458" y="2"/>
                    <a:pt x="644" y="1"/>
                  </a:cubicBezTo>
                  <a:cubicBezTo>
                    <a:pt x="830" y="0"/>
                    <a:pt x="957" y="37"/>
                    <a:pt x="1118" y="52"/>
                  </a:cubicBezTo>
                  <a:cubicBezTo>
                    <a:pt x="1279" y="67"/>
                    <a:pt x="1507" y="84"/>
                    <a:pt x="1609" y="92"/>
                  </a:cubicBezTo>
                </a:path>
              </a:pathLst>
            </a:cu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6434" name="Freeform 57"/>
            <p:cNvSpPr>
              <a:spLocks/>
            </p:cNvSpPr>
            <p:nvPr/>
          </p:nvSpPr>
          <p:spPr bwMode="auto">
            <a:xfrm>
              <a:off x="2785" y="1359"/>
              <a:ext cx="954" cy="922"/>
            </a:xfrm>
            <a:custGeom>
              <a:avLst/>
              <a:gdLst>
                <a:gd name="T0" fmla="*/ 0 w 954"/>
                <a:gd name="T1" fmla="*/ 922 h 922"/>
                <a:gd name="T2" fmla="*/ 113 w 954"/>
                <a:gd name="T3" fmla="*/ 149 h 922"/>
                <a:gd name="T4" fmla="*/ 474 w 954"/>
                <a:gd name="T5" fmla="*/ 30 h 922"/>
                <a:gd name="T6" fmla="*/ 954 w 954"/>
                <a:gd name="T7" fmla="*/ 58 h 9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54" h="922">
                  <a:moveTo>
                    <a:pt x="0" y="922"/>
                  </a:moveTo>
                  <a:cubicBezTo>
                    <a:pt x="19" y="793"/>
                    <a:pt x="34" y="298"/>
                    <a:pt x="113" y="149"/>
                  </a:cubicBezTo>
                  <a:cubicBezTo>
                    <a:pt x="192" y="0"/>
                    <a:pt x="334" y="45"/>
                    <a:pt x="474" y="30"/>
                  </a:cubicBezTo>
                  <a:cubicBezTo>
                    <a:pt x="614" y="15"/>
                    <a:pt x="854" y="52"/>
                    <a:pt x="954" y="58"/>
                  </a:cubicBezTo>
                </a:path>
              </a:pathLst>
            </a:cu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6435" name="Freeform 58"/>
            <p:cNvSpPr>
              <a:spLocks/>
            </p:cNvSpPr>
            <p:nvPr/>
          </p:nvSpPr>
          <p:spPr bwMode="auto">
            <a:xfrm>
              <a:off x="2312" y="2321"/>
              <a:ext cx="439" cy="526"/>
            </a:xfrm>
            <a:custGeom>
              <a:avLst/>
              <a:gdLst>
                <a:gd name="T0" fmla="*/ 77 w 439"/>
                <a:gd name="T1" fmla="*/ 0 h 526"/>
                <a:gd name="T2" fmla="*/ 60 w 439"/>
                <a:gd name="T3" fmla="*/ 390 h 526"/>
                <a:gd name="T4" fmla="*/ 439 w 439"/>
                <a:gd name="T5" fmla="*/ 526 h 5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9" h="526">
                  <a:moveTo>
                    <a:pt x="77" y="0"/>
                  </a:moveTo>
                  <a:cubicBezTo>
                    <a:pt x="74" y="65"/>
                    <a:pt x="0" y="302"/>
                    <a:pt x="60" y="390"/>
                  </a:cubicBezTo>
                  <a:cubicBezTo>
                    <a:pt x="120" y="478"/>
                    <a:pt x="360" y="498"/>
                    <a:pt x="439" y="526"/>
                  </a:cubicBezTo>
                </a:path>
              </a:pathLst>
            </a:custGeom>
            <a:noFill/>
            <a:ln w="635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2102331" name="Group 59"/>
          <p:cNvGrpSpPr>
            <a:grpSpLocks/>
          </p:cNvGrpSpPr>
          <p:nvPr/>
        </p:nvGrpSpPr>
        <p:grpSpPr bwMode="auto">
          <a:xfrm>
            <a:off x="757238" y="5114925"/>
            <a:ext cx="1833562" cy="457200"/>
            <a:chOff x="222" y="3349"/>
            <a:chExt cx="1155" cy="288"/>
          </a:xfrm>
        </p:grpSpPr>
        <p:sp>
          <p:nvSpPr>
            <p:cNvPr id="16431" name="AutoShape 60"/>
            <p:cNvSpPr>
              <a:spLocks noChangeAspect="1" noChangeArrowheads="1"/>
            </p:cNvSpPr>
            <p:nvPr/>
          </p:nvSpPr>
          <p:spPr bwMode="auto">
            <a:xfrm>
              <a:off x="1249" y="3409"/>
              <a:ext cx="70" cy="70"/>
            </a:xfrm>
            <a:prstGeom prst="diamond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432" name="Text Box 61"/>
            <p:cNvSpPr txBox="1">
              <a:spLocks noChangeArrowheads="1"/>
            </p:cNvSpPr>
            <p:nvPr/>
          </p:nvSpPr>
          <p:spPr bwMode="auto">
            <a:xfrm>
              <a:off x="222" y="3349"/>
              <a:ext cx="11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1200" b="1">
                  <a:solidFill>
                    <a:schemeClr val="tx1"/>
                  </a:solidFill>
                  <a:latin typeface="Times New Roman" pitchFamily="18" charset="0"/>
                </a:rPr>
                <a:t>(identifies joinpoints</a:t>
              </a:r>
              <a:br>
                <a:rPr lang="en-CA" altLang="en-US" sz="1200" b="1">
                  <a:solidFill>
                    <a:schemeClr val="tx1"/>
                  </a:solidFill>
                  <a:latin typeface="Times New Roman" pitchFamily="18" charset="0"/>
                </a:rPr>
              </a:br>
              <a:r>
                <a:rPr lang="en-CA" altLang="en-US" sz="1200" b="1">
                  <a:solidFill>
                    <a:schemeClr val="tx1"/>
                  </a:solidFill>
                  <a:latin typeface="Times New Roman" pitchFamily="18" charset="0"/>
                </a:rPr>
                <a:t>where advice is executed)</a:t>
              </a:r>
            </a:p>
          </p:txBody>
        </p:sp>
      </p:grpSp>
      <p:grpSp>
        <p:nvGrpSpPr>
          <p:cNvPr id="2102334" name="Group 62"/>
          <p:cNvGrpSpPr>
            <a:grpSpLocks/>
          </p:cNvGrpSpPr>
          <p:nvPr/>
        </p:nvGrpSpPr>
        <p:grpSpPr bwMode="auto">
          <a:xfrm>
            <a:off x="4468813" y="4221163"/>
            <a:ext cx="1196975" cy="212725"/>
            <a:chOff x="2766" y="2786"/>
            <a:chExt cx="754" cy="134"/>
          </a:xfrm>
        </p:grpSpPr>
        <p:sp>
          <p:nvSpPr>
            <p:cNvPr id="16429" name="Rectangle 63"/>
            <p:cNvSpPr>
              <a:spLocks noChangeArrowheads="1"/>
            </p:cNvSpPr>
            <p:nvPr/>
          </p:nvSpPr>
          <p:spPr bwMode="auto">
            <a:xfrm>
              <a:off x="2802" y="2786"/>
              <a:ext cx="718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430" name="AutoShape 64"/>
            <p:cNvSpPr>
              <a:spLocks noChangeAspect="1" noChangeArrowheads="1"/>
            </p:cNvSpPr>
            <p:nvPr/>
          </p:nvSpPr>
          <p:spPr bwMode="auto">
            <a:xfrm>
              <a:off x="2766" y="2818"/>
              <a:ext cx="70" cy="70"/>
            </a:xfrm>
            <a:prstGeom prst="diamond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2102337" name="Text Box 65"/>
          <p:cNvSpPr txBox="1">
            <a:spLocks noChangeArrowheads="1"/>
          </p:cNvSpPr>
          <p:nvPr/>
        </p:nvSpPr>
        <p:spPr bwMode="auto">
          <a:xfrm>
            <a:off x="4510088" y="4151313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rgbClr val="C0C0C0"/>
                </a:solidFill>
                <a:latin typeface="Times New Roman" pitchFamily="18" charset="0"/>
              </a:rPr>
              <a:t>R1 elements</a:t>
            </a:r>
          </a:p>
        </p:txBody>
      </p:sp>
      <p:sp>
        <p:nvSpPr>
          <p:cNvPr id="2102338" name="Rectangle 66"/>
          <p:cNvSpPr>
            <a:spLocks noChangeArrowheads="1"/>
          </p:cNvSpPr>
          <p:nvPr/>
        </p:nvSpPr>
        <p:spPr bwMode="auto">
          <a:xfrm>
            <a:off x="6048375" y="5026025"/>
            <a:ext cx="1139825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CA" altLang="en-US" sz="1600">
              <a:solidFill>
                <a:schemeClr val="tx1"/>
              </a:solidFill>
            </a:endParaRPr>
          </a:p>
        </p:txBody>
      </p:sp>
      <p:sp>
        <p:nvSpPr>
          <p:cNvPr id="2102339" name="Text Box 67"/>
          <p:cNvSpPr txBox="1">
            <a:spLocks noChangeArrowheads="1"/>
          </p:cNvSpPr>
          <p:nvPr/>
        </p:nvSpPr>
        <p:spPr bwMode="auto">
          <a:xfrm>
            <a:off x="6008688" y="4979988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rgbClr val="C0C0C0"/>
                </a:solidFill>
                <a:latin typeface="Times New Roman" pitchFamily="18" charset="0"/>
              </a:rPr>
              <a:t>R1 elements</a:t>
            </a:r>
          </a:p>
        </p:txBody>
      </p:sp>
      <p:grpSp>
        <p:nvGrpSpPr>
          <p:cNvPr id="2102340" name="Group 68"/>
          <p:cNvGrpSpPr>
            <a:grpSpLocks/>
          </p:cNvGrpSpPr>
          <p:nvPr/>
        </p:nvGrpSpPr>
        <p:grpSpPr bwMode="auto">
          <a:xfrm>
            <a:off x="6045200" y="3467100"/>
            <a:ext cx="1190625" cy="212725"/>
            <a:chOff x="3759" y="2311"/>
            <a:chExt cx="750" cy="134"/>
          </a:xfrm>
        </p:grpSpPr>
        <p:sp>
          <p:nvSpPr>
            <p:cNvPr id="16427" name="Rectangle 69"/>
            <p:cNvSpPr>
              <a:spLocks noChangeArrowheads="1"/>
            </p:cNvSpPr>
            <p:nvPr/>
          </p:nvSpPr>
          <p:spPr bwMode="auto">
            <a:xfrm>
              <a:off x="3791" y="2311"/>
              <a:ext cx="718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428" name="AutoShape 70"/>
            <p:cNvSpPr>
              <a:spLocks noChangeAspect="1" noChangeArrowheads="1"/>
            </p:cNvSpPr>
            <p:nvPr/>
          </p:nvSpPr>
          <p:spPr bwMode="auto">
            <a:xfrm>
              <a:off x="3759" y="2343"/>
              <a:ext cx="70" cy="70"/>
            </a:xfrm>
            <a:prstGeom prst="diamond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2102343" name="Text Box 71"/>
          <p:cNvSpPr txBox="1">
            <a:spLocks noChangeArrowheads="1"/>
          </p:cNvSpPr>
          <p:nvPr/>
        </p:nvSpPr>
        <p:spPr bwMode="auto">
          <a:xfrm>
            <a:off x="6084888" y="3398838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rgbClr val="C0C0C0"/>
                </a:solidFill>
                <a:latin typeface="Times New Roman" pitchFamily="18" charset="0"/>
              </a:rPr>
              <a:t>R1 elements</a:t>
            </a:r>
          </a:p>
        </p:txBody>
      </p:sp>
      <p:grpSp>
        <p:nvGrpSpPr>
          <p:cNvPr id="2102344" name="Group 72"/>
          <p:cNvGrpSpPr>
            <a:grpSpLocks/>
          </p:cNvGrpSpPr>
          <p:nvPr/>
        </p:nvGrpSpPr>
        <p:grpSpPr bwMode="auto">
          <a:xfrm>
            <a:off x="6045200" y="1957388"/>
            <a:ext cx="1190625" cy="212725"/>
            <a:chOff x="3759" y="1360"/>
            <a:chExt cx="750" cy="134"/>
          </a:xfrm>
        </p:grpSpPr>
        <p:sp>
          <p:nvSpPr>
            <p:cNvPr id="16425" name="Rectangle 73"/>
            <p:cNvSpPr>
              <a:spLocks noChangeArrowheads="1"/>
            </p:cNvSpPr>
            <p:nvPr/>
          </p:nvSpPr>
          <p:spPr bwMode="auto">
            <a:xfrm>
              <a:off x="3791" y="1360"/>
              <a:ext cx="718" cy="1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426" name="AutoShape 74"/>
            <p:cNvSpPr>
              <a:spLocks noChangeAspect="1" noChangeArrowheads="1"/>
            </p:cNvSpPr>
            <p:nvPr/>
          </p:nvSpPr>
          <p:spPr bwMode="auto">
            <a:xfrm>
              <a:off x="3759" y="1392"/>
              <a:ext cx="70" cy="70"/>
            </a:xfrm>
            <a:prstGeom prst="diamond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16419" name="AutoShape 75"/>
          <p:cNvSpPr>
            <a:spLocks noChangeArrowheads="1"/>
          </p:cNvSpPr>
          <p:nvPr/>
        </p:nvSpPr>
        <p:spPr bwMode="auto">
          <a:xfrm>
            <a:off x="6583363" y="2195513"/>
            <a:ext cx="90487" cy="904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CA" altLang="en-US" sz="1600">
              <a:solidFill>
                <a:schemeClr val="tx1"/>
              </a:solidFill>
            </a:endParaRPr>
          </a:p>
        </p:txBody>
      </p:sp>
      <p:sp>
        <p:nvSpPr>
          <p:cNvPr id="2102348" name="Text Box 76"/>
          <p:cNvSpPr txBox="1">
            <a:spLocks noChangeArrowheads="1"/>
          </p:cNvSpPr>
          <p:nvPr/>
        </p:nvSpPr>
        <p:spPr bwMode="auto">
          <a:xfrm>
            <a:off x="6083300" y="1889125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rgbClr val="C0C0C0"/>
                </a:solidFill>
                <a:latin typeface="Times New Roman" pitchFamily="18" charset="0"/>
              </a:rPr>
              <a:t>R1 elements</a:t>
            </a:r>
          </a:p>
        </p:txBody>
      </p:sp>
      <p:sp>
        <p:nvSpPr>
          <p:cNvPr id="2102349" name="Rectangle 77"/>
          <p:cNvSpPr>
            <a:spLocks noChangeArrowheads="1"/>
          </p:cNvSpPr>
          <p:nvPr/>
        </p:nvSpPr>
        <p:spPr bwMode="auto">
          <a:xfrm>
            <a:off x="7608888" y="2705100"/>
            <a:ext cx="1139825" cy="212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CA" altLang="en-US" sz="1600">
              <a:solidFill>
                <a:schemeClr val="tx1"/>
              </a:solidFill>
            </a:endParaRPr>
          </a:p>
        </p:txBody>
      </p:sp>
      <p:sp>
        <p:nvSpPr>
          <p:cNvPr id="2102350" name="Text Box 78"/>
          <p:cNvSpPr txBox="1">
            <a:spLocks noChangeArrowheads="1"/>
          </p:cNvSpPr>
          <p:nvPr/>
        </p:nvSpPr>
        <p:spPr bwMode="auto">
          <a:xfrm>
            <a:off x="7542213" y="2644775"/>
            <a:ext cx="1241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b="1">
                <a:solidFill>
                  <a:srgbClr val="C0C0C0"/>
                </a:solidFill>
                <a:latin typeface="Times New Roman" pitchFamily="18" charset="0"/>
              </a:rPr>
              <a:t>R1 elements</a:t>
            </a:r>
          </a:p>
        </p:txBody>
      </p:sp>
      <p:sp>
        <p:nvSpPr>
          <p:cNvPr id="16423" name="Text Box 7"/>
          <p:cNvSpPr txBox="1">
            <a:spLocks noChangeArrowheads="1"/>
          </p:cNvSpPr>
          <p:nvPr/>
        </p:nvSpPr>
        <p:spPr bwMode="auto">
          <a:xfrm>
            <a:off x="117475" y="6086475"/>
            <a:ext cx="3662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  <a:t>Terminology based on AspectJ: www.eclipse.org/aspectj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102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10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10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2102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210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10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210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10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2274" grpId="0" animBg="1"/>
      <p:bldP spid="2102275" grpId="0" animBg="1"/>
      <p:bldP spid="2102276" grpId="0" animBg="1"/>
      <p:bldP spid="2102281" grpId="0"/>
      <p:bldP spid="2102282" grpId="0"/>
      <p:bldP spid="2102283" grpId="0"/>
      <p:bldP spid="2102284" grpId="0" animBg="1"/>
      <p:bldP spid="2102322" grpId="0" animBg="1"/>
      <p:bldP spid="2102337" grpId="0"/>
      <p:bldP spid="2102338" grpId="0" animBg="1"/>
      <p:bldP spid="2102339" grpId="0"/>
      <p:bldP spid="2102343" grpId="0"/>
      <p:bldP spid="2102348" grpId="0"/>
      <p:bldP spid="2102349" grpId="0" animBg="1"/>
      <p:bldP spid="210235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State Machine Diagrams</a:t>
            </a:r>
            <a:endParaRPr lang="en-CA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048D83B-0FA2-4AFF-BE7A-9441B594FDE3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2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Describe the dynamic behavior of an individual object (with states and transitions)</a:t>
            </a:r>
          </a:p>
          <a:p>
            <a:pPr eaLnBrk="1" hangingPunct="1"/>
            <a:endParaRPr lang="en-CA" altLang="en-US"/>
          </a:p>
        </p:txBody>
      </p:sp>
      <p:pic>
        <p:nvPicPr>
          <p:cNvPr id="35844" name="Picture 3" descr="statediagno3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16088"/>
            <a:ext cx="8534400" cy="448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2400"/>
              <a:t>Basic Notational Elements of State Machine Diagrams</a:t>
            </a:r>
            <a:endParaRPr lang="fr-CA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8CB5A84-B960-42AB-BA79-49A8AC70095D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2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Types of State Machines</a:t>
            </a:r>
          </a:p>
        </p:txBody>
      </p:sp>
      <p:sp>
        <p:nvSpPr>
          <p:cNvPr id="236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UML allows both types to be mixed</a:t>
            </a:r>
          </a:p>
        </p:txBody>
      </p:sp>
      <p:grpSp>
        <p:nvGrpSpPr>
          <p:cNvPr id="2365444" name="Group 4"/>
          <p:cNvGrpSpPr>
            <a:grpSpLocks/>
          </p:cNvGrpSpPr>
          <p:nvPr/>
        </p:nvGrpSpPr>
        <p:grpSpPr bwMode="auto">
          <a:xfrm>
            <a:off x="5005388" y="1331913"/>
            <a:ext cx="3200400" cy="4013200"/>
            <a:chOff x="2880" y="1296"/>
            <a:chExt cx="2016" cy="2528"/>
          </a:xfrm>
        </p:grpSpPr>
        <p:grpSp>
          <p:nvGrpSpPr>
            <p:cNvPr id="36890" name="Group 5"/>
            <p:cNvGrpSpPr>
              <a:grpSpLocks/>
            </p:cNvGrpSpPr>
            <p:nvPr/>
          </p:nvGrpSpPr>
          <p:grpSpPr bwMode="auto">
            <a:xfrm>
              <a:off x="2880" y="1296"/>
              <a:ext cx="2016" cy="2112"/>
              <a:chOff x="2880" y="1536"/>
              <a:chExt cx="2016" cy="2112"/>
            </a:xfrm>
          </p:grpSpPr>
          <p:sp>
            <p:nvSpPr>
              <p:cNvPr id="36892" name="Freeform 6"/>
              <p:cNvSpPr>
                <a:spLocks/>
              </p:cNvSpPr>
              <p:nvPr/>
            </p:nvSpPr>
            <p:spPr bwMode="auto">
              <a:xfrm>
                <a:off x="4266" y="1830"/>
                <a:ext cx="630" cy="336"/>
              </a:xfrm>
              <a:custGeom>
                <a:avLst/>
                <a:gdLst>
                  <a:gd name="T0" fmla="*/ 0 w 720"/>
                  <a:gd name="T1" fmla="*/ 225 h 384"/>
                  <a:gd name="T2" fmla="*/ 422 w 720"/>
                  <a:gd name="T3" fmla="*/ 225 h 384"/>
                  <a:gd name="T4" fmla="*/ 422 w 720"/>
                  <a:gd name="T5" fmla="*/ 0 h 384"/>
                  <a:gd name="T6" fmla="*/ 57 w 72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72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6893" name="Text Box 7"/>
              <p:cNvSpPr txBox="1">
                <a:spLocks noChangeArrowheads="1"/>
              </p:cNvSpPr>
              <p:nvPr/>
            </p:nvSpPr>
            <p:spPr bwMode="auto">
              <a:xfrm>
                <a:off x="4434" y="1536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on</a:t>
                </a:r>
              </a:p>
            </p:txBody>
          </p:sp>
          <p:grpSp>
            <p:nvGrpSpPr>
              <p:cNvPr id="36894" name="Group 8"/>
              <p:cNvGrpSpPr>
                <a:grpSpLocks/>
              </p:cNvGrpSpPr>
              <p:nvPr/>
            </p:nvGrpSpPr>
            <p:grpSpPr bwMode="auto">
              <a:xfrm>
                <a:off x="4266" y="2905"/>
                <a:ext cx="630" cy="630"/>
                <a:chOff x="3024" y="2832"/>
                <a:chExt cx="720" cy="720"/>
              </a:xfrm>
            </p:grpSpPr>
            <p:sp>
              <p:nvSpPr>
                <p:cNvPr id="36906" name="Freeform 9"/>
                <p:cNvSpPr>
                  <a:spLocks/>
                </p:cNvSpPr>
                <p:nvPr/>
              </p:nvSpPr>
              <p:spPr bwMode="auto">
                <a:xfrm>
                  <a:off x="3024" y="3168"/>
                  <a:ext cx="720" cy="384"/>
                </a:xfrm>
                <a:custGeom>
                  <a:avLst/>
                  <a:gdLst>
                    <a:gd name="T0" fmla="*/ 0 w 720"/>
                    <a:gd name="T1" fmla="*/ 384 h 384"/>
                    <a:gd name="T2" fmla="*/ 720 w 720"/>
                    <a:gd name="T3" fmla="*/ 384 h 384"/>
                    <a:gd name="T4" fmla="*/ 720 w 720"/>
                    <a:gd name="T5" fmla="*/ 0 h 384"/>
                    <a:gd name="T6" fmla="*/ 96 w 720"/>
                    <a:gd name="T7" fmla="*/ 0 h 3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20" h="384">
                      <a:moveTo>
                        <a:pt x="0" y="384"/>
                      </a:moveTo>
                      <a:lnTo>
                        <a:pt x="720" y="384"/>
                      </a:lnTo>
                      <a:lnTo>
                        <a:pt x="720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90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216" y="2832"/>
                  <a:ext cx="376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CA" altLang="en-US">
                      <a:solidFill>
                        <a:schemeClr val="tx1"/>
                      </a:solidFill>
                    </a:rPr>
                    <a:t>off</a:t>
                  </a:r>
                </a:p>
              </p:txBody>
            </p:sp>
          </p:grpSp>
          <p:sp>
            <p:nvSpPr>
              <p:cNvPr id="2365451" name="AutoShape 11"/>
              <p:cNvSpPr>
                <a:spLocks noChangeArrowheads="1"/>
              </p:cNvSpPr>
              <p:nvPr/>
            </p:nvSpPr>
            <p:spPr bwMode="auto">
              <a:xfrm>
                <a:off x="3168" y="1701"/>
                <a:ext cx="1180" cy="634"/>
              </a:xfrm>
              <a:prstGeom prst="roundRect">
                <a:avLst>
                  <a:gd name="adj" fmla="val 31986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 On</a:t>
                </a: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en-CA" sz="2400" i="1">
                    <a:solidFill>
                      <a:srgbClr val="FC0128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print(”on”)</a:t>
                </a:r>
                <a:endParaRPr lang="en-CA" sz="2400">
                  <a:solidFill>
                    <a:srgbClr val="FC0128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365452" name="AutoShape 12"/>
              <p:cNvSpPr>
                <a:spLocks noChangeArrowheads="1"/>
              </p:cNvSpPr>
              <p:nvPr/>
            </p:nvSpPr>
            <p:spPr bwMode="auto">
              <a:xfrm>
                <a:off x="3264" y="3014"/>
                <a:ext cx="1073" cy="634"/>
              </a:xfrm>
              <a:prstGeom prst="roundRect">
                <a:avLst>
                  <a:gd name="adj" fmla="val 31986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 </a:t>
                </a:r>
                <a:b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</a:b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Off</a:t>
                </a:r>
              </a:p>
            </p:txBody>
          </p:sp>
          <p:grpSp>
            <p:nvGrpSpPr>
              <p:cNvPr id="36897" name="Group 13"/>
              <p:cNvGrpSpPr>
                <a:grpSpLocks/>
              </p:cNvGrpSpPr>
              <p:nvPr/>
            </p:nvGrpSpPr>
            <p:grpSpPr bwMode="auto">
              <a:xfrm>
                <a:off x="3216" y="2352"/>
                <a:ext cx="336" cy="672"/>
                <a:chOff x="1824" y="2112"/>
                <a:chExt cx="384" cy="768"/>
              </a:xfrm>
            </p:grpSpPr>
            <p:sp>
              <p:nvSpPr>
                <p:cNvPr id="36904" name="Line 14"/>
                <p:cNvSpPr>
                  <a:spLocks noChangeShapeType="1"/>
                </p:cNvSpPr>
                <p:nvPr/>
              </p:nvSpPr>
              <p:spPr bwMode="auto">
                <a:xfrm>
                  <a:off x="2208" y="2112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90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824" y="2544"/>
                  <a:ext cx="376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CA" altLang="en-US">
                      <a:solidFill>
                        <a:schemeClr val="tx1"/>
                      </a:solidFill>
                    </a:rPr>
                    <a:t>off</a:t>
                  </a:r>
                </a:p>
              </p:txBody>
            </p:sp>
          </p:grpSp>
          <p:grpSp>
            <p:nvGrpSpPr>
              <p:cNvPr id="36898" name="Group 16"/>
              <p:cNvGrpSpPr>
                <a:grpSpLocks/>
              </p:cNvGrpSpPr>
              <p:nvPr/>
            </p:nvGrpSpPr>
            <p:grpSpPr bwMode="auto">
              <a:xfrm>
                <a:off x="4056" y="2352"/>
                <a:ext cx="330" cy="672"/>
                <a:chOff x="2784" y="2112"/>
                <a:chExt cx="377" cy="768"/>
              </a:xfrm>
            </p:grpSpPr>
            <p:sp>
              <p:nvSpPr>
                <p:cNvPr id="3690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784" y="2112"/>
                  <a:ext cx="377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CA" altLang="en-US">
                      <a:solidFill>
                        <a:schemeClr val="tx1"/>
                      </a:solidFill>
                    </a:rPr>
                    <a:t>on</a:t>
                  </a:r>
                </a:p>
              </p:txBody>
            </p:sp>
            <p:sp>
              <p:nvSpPr>
                <p:cNvPr id="36903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784" y="2112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</p:grpSp>
          <p:grpSp>
            <p:nvGrpSpPr>
              <p:cNvPr id="36899" name="Group 19"/>
              <p:cNvGrpSpPr>
                <a:grpSpLocks/>
              </p:cNvGrpSpPr>
              <p:nvPr/>
            </p:nvGrpSpPr>
            <p:grpSpPr bwMode="auto">
              <a:xfrm>
                <a:off x="2880" y="3283"/>
                <a:ext cx="378" cy="168"/>
                <a:chOff x="1440" y="3264"/>
                <a:chExt cx="432" cy="192"/>
              </a:xfrm>
            </p:grpSpPr>
            <p:sp>
              <p:nvSpPr>
                <p:cNvPr id="36900" name="Line 20"/>
                <p:cNvSpPr>
                  <a:spLocks noChangeShapeType="1"/>
                </p:cNvSpPr>
                <p:nvPr/>
              </p:nvSpPr>
              <p:spPr bwMode="auto">
                <a:xfrm>
                  <a:off x="1536" y="3360"/>
                  <a:ext cx="3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901" name="Oval 21"/>
                <p:cNvSpPr>
                  <a:spLocks noChangeArrowheads="1"/>
                </p:cNvSpPr>
                <p:nvPr/>
              </p:nvSpPr>
              <p:spPr bwMode="auto">
                <a:xfrm>
                  <a:off x="1440" y="3264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fr-CA" altLang="en-US" sz="16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36891" name="Text Box 22"/>
            <p:cNvSpPr txBox="1">
              <a:spLocks noChangeArrowheads="1"/>
            </p:cNvSpPr>
            <p:nvPr/>
          </p:nvSpPr>
          <p:spPr bwMode="auto">
            <a:xfrm>
              <a:off x="2880" y="3497"/>
              <a:ext cx="19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800" b="1">
                  <a:solidFill>
                    <a:schemeClr val="tx1"/>
                  </a:solidFill>
                </a:rPr>
                <a:t>Moore </a:t>
              </a:r>
              <a:r>
                <a:rPr lang="en-CA" altLang="en-US" sz="2800">
                  <a:solidFill>
                    <a:schemeClr val="tx1"/>
                  </a:solidFill>
                </a:rPr>
                <a:t>Automaton</a:t>
              </a:r>
            </a:p>
          </p:txBody>
        </p:sp>
      </p:grpSp>
      <p:grpSp>
        <p:nvGrpSpPr>
          <p:cNvPr id="2365463" name="Group 23"/>
          <p:cNvGrpSpPr>
            <a:grpSpLocks/>
          </p:cNvGrpSpPr>
          <p:nvPr/>
        </p:nvGrpSpPr>
        <p:grpSpPr bwMode="auto">
          <a:xfrm>
            <a:off x="809625" y="1382713"/>
            <a:ext cx="3814763" cy="3962400"/>
            <a:chOff x="288" y="1440"/>
            <a:chExt cx="2403" cy="2496"/>
          </a:xfrm>
        </p:grpSpPr>
        <p:grpSp>
          <p:nvGrpSpPr>
            <p:cNvPr id="36872" name="Group 24"/>
            <p:cNvGrpSpPr>
              <a:grpSpLocks/>
            </p:cNvGrpSpPr>
            <p:nvPr/>
          </p:nvGrpSpPr>
          <p:grpSpPr bwMode="auto">
            <a:xfrm>
              <a:off x="288" y="1440"/>
              <a:ext cx="2403" cy="2112"/>
              <a:chOff x="1440" y="1440"/>
              <a:chExt cx="2403" cy="2112"/>
            </a:xfrm>
          </p:grpSpPr>
          <p:sp>
            <p:nvSpPr>
              <p:cNvPr id="36874" name="Freeform 25"/>
              <p:cNvSpPr>
                <a:spLocks/>
              </p:cNvSpPr>
              <p:nvPr/>
            </p:nvSpPr>
            <p:spPr bwMode="auto">
              <a:xfrm>
                <a:off x="2826" y="1734"/>
                <a:ext cx="630" cy="336"/>
              </a:xfrm>
              <a:custGeom>
                <a:avLst/>
                <a:gdLst>
                  <a:gd name="T0" fmla="*/ 0 w 720"/>
                  <a:gd name="T1" fmla="*/ 225 h 384"/>
                  <a:gd name="T2" fmla="*/ 422 w 720"/>
                  <a:gd name="T3" fmla="*/ 225 h 384"/>
                  <a:gd name="T4" fmla="*/ 422 w 720"/>
                  <a:gd name="T5" fmla="*/ 0 h 384"/>
                  <a:gd name="T6" fmla="*/ 57 w 72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72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6875" name="Text Box 26"/>
              <p:cNvSpPr txBox="1">
                <a:spLocks noChangeArrowheads="1"/>
              </p:cNvSpPr>
              <p:nvPr/>
            </p:nvSpPr>
            <p:spPr bwMode="auto">
              <a:xfrm>
                <a:off x="2994" y="1440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on</a:t>
                </a:r>
              </a:p>
            </p:txBody>
          </p:sp>
          <p:grpSp>
            <p:nvGrpSpPr>
              <p:cNvPr id="36876" name="Group 27"/>
              <p:cNvGrpSpPr>
                <a:grpSpLocks/>
              </p:cNvGrpSpPr>
              <p:nvPr/>
            </p:nvGrpSpPr>
            <p:grpSpPr bwMode="auto">
              <a:xfrm>
                <a:off x="2826" y="2809"/>
                <a:ext cx="630" cy="630"/>
                <a:chOff x="3024" y="2832"/>
                <a:chExt cx="720" cy="720"/>
              </a:xfrm>
            </p:grpSpPr>
            <p:sp>
              <p:nvSpPr>
                <p:cNvPr id="36888" name="Freeform 28"/>
                <p:cNvSpPr>
                  <a:spLocks/>
                </p:cNvSpPr>
                <p:nvPr/>
              </p:nvSpPr>
              <p:spPr bwMode="auto">
                <a:xfrm>
                  <a:off x="3024" y="3168"/>
                  <a:ext cx="720" cy="384"/>
                </a:xfrm>
                <a:custGeom>
                  <a:avLst/>
                  <a:gdLst>
                    <a:gd name="T0" fmla="*/ 0 w 720"/>
                    <a:gd name="T1" fmla="*/ 384 h 384"/>
                    <a:gd name="T2" fmla="*/ 720 w 720"/>
                    <a:gd name="T3" fmla="*/ 384 h 384"/>
                    <a:gd name="T4" fmla="*/ 720 w 720"/>
                    <a:gd name="T5" fmla="*/ 0 h 384"/>
                    <a:gd name="T6" fmla="*/ 96 w 720"/>
                    <a:gd name="T7" fmla="*/ 0 h 38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20" h="384">
                      <a:moveTo>
                        <a:pt x="0" y="384"/>
                      </a:moveTo>
                      <a:lnTo>
                        <a:pt x="720" y="384"/>
                      </a:lnTo>
                      <a:lnTo>
                        <a:pt x="720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88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216" y="2832"/>
                  <a:ext cx="376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CA" altLang="en-US">
                      <a:solidFill>
                        <a:schemeClr val="tx1"/>
                      </a:solidFill>
                    </a:rPr>
                    <a:t>off</a:t>
                  </a:r>
                </a:p>
              </p:txBody>
            </p:sp>
          </p:grpSp>
          <p:sp>
            <p:nvSpPr>
              <p:cNvPr id="2365470" name="AutoShape 30"/>
              <p:cNvSpPr>
                <a:spLocks noChangeArrowheads="1"/>
              </p:cNvSpPr>
              <p:nvPr/>
            </p:nvSpPr>
            <p:spPr bwMode="auto">
              <a:xfrm>
                <a:off x="1836" y="1605"/>
                <a:ext cx="1049" cy="634"/>
              </a:xfrm>
              <a:prstGeom prst="roundRect">
                <a:avLst>
                  <a:gd name="adj" fmla="val 31986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 On</a:t>
                </a:r>
              </a:p>
            </p:txBody>
          </p:sp>
          <p:sp>
            <p:nvSpPr>
              <p:cNvPr id="2365471" name="AutoShape 31"/>
              <p:cNvSpPr>
                <a:spLocks noChangeArrowheads="1"/>
              </p:cNvSpPr>
              <p:nvPr/>
            </p:nvSpPr>
            <p:spPr bwMode="auto">
              <a:xfrm>
                <a:off x="1824" y="2918"/>
                <a:ext cx="1073" cy="634"/>
              </a:xfrm>
              <a:prstGeom prst="roundRect">
                <a:avLst>
                  <a:gd name="adj" fmla="val 31986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 </a:t>
                </a:r>
                <a:b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</a:br>
                <a:r>
                  <a:rPr lang="en-CA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Off</a:t>
                </a:r>
              </a:p>
            </p:txBody>
          </p:sp>
          <p:grpSp>
            <p:nvGrpSpPr>
              <p:cNvPr id="36879" name="Group 32"/>
              <p:cNvGrpSpPr>
                <a:grpSpLocks/>
              </p:cNvGrpSpPr>
              <p:nvPr/>
            </p:nvGrpSpPr>
            <p:grpSpPr bwMode="auto">
              <a:xfrm>
                <a:off x="1776" y="2256"/>
                <a:ext cx="336" cy="672"/>
                <a:chOff x="1824" y="2112"/>
                <a:chExt cx="384" cy="768"/>
              </a:xfrm>
            </p:grpSpPr>
            <p:sp>
              <p:nvSpPr>
                <p:cNvPr id="36886" name="Line 33"/>
                <p:cNvSpPr>
                  <a:spLocks noChangeShapeType="1"/>
                </p:cNvSpPr>
                <p:nvPr/>
              </p:nvSpPr>
              <p:spPr bwMode="auto">
                <a:xfrm>
                  <a:off x="2208" y="2112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88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824" y="2544"/>
                  <a:ext cx="376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CA" altLang="en-US">
                      <a:solidFill>
                        <a:schemeClr val="tx1"/>
                      </a:solidFill>
                    </a:rPr>
                    <a:t>off</a:t>
                  </a:r>
                </a:p>
              </p:txBody>
            </p:sp>
          </p:grpSp>
          <p:grpSp>
            <p:nvGrpSpPr>
              <p:cNvPr id="36880" name="Group 35"/>
              <p:cNvGrpSpPr>
                <a:grpSpLocks/>
              </p:cNvGrpSpPr>
              <p:nvPr/>
            </p:nvGrpSpPr>
            <p:grpSpPr bwMode="auto">
              <a:xfrm>
                <a:off x="2616" y="2256"/>
                <a:ext cx="1227" cy="672"/>
                <a:chOff x="2784" y="2112"/>
                <a:chExt cx="1400" cy="768"/>
              </a:xfrm>
            </p:grpSpPr>
            <p:sp>
              <p:nvSpPr>
                <p:cNvPr id="236547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784" y="2112"/>
                  <a:ext cx="1400" cy="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r>
                    <a:rPr lang="en-CA" sz="2400"/>
                    <a:t>on/</a:t>
                  </a:r>
                  <a:r>
                    <a:rPr lang="en-CA" sz="2400" i="1">
                      <a:solidFill>
                        <a:srgbClr val="FC0128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print(”on”)</a:t>
                  </a:r>
                  <a:endParaRPr lang="en-CA" sz="2400"/>
                </a:p>
              </p:txBody>
            </p:sp>
            <p:sp>
              <p:nvSpPr>
                <p:cNvPr id="36885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784" y="2112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</p:grpSp>
          <p:grpSp>
            <p:nvGrpSpPr>
              <p:cNvPr id="36881" name="Group 38"/>
              <p:cNvGrpSpPr>
                <a:grpSpLocks/>
              </p:cNvGrpSpPr>
              <p:nvPr/>
            </p:nvGrpSpPr>
            <p:grpSpPr bwMode="auto">
              <a:xfrm>
                <a:off x="1440" y="3187"/>
                <a:ext cx="378" cy="168"/>
                <a:chOff x="1440" y="3264"/>
                <a:chExt cx="432" cy="192"/>
              </a:xfrm>
            </p:grpSpPr>
            <p:sp>
              <p:nvSpPr>
                <p:cNvPr id="36882" name="Line 39"/>
                <p:cNvSpPr>
                  <a:spLocks noChangeShapeType="1"/>
                </p:cNvSpPr>
                <p:nvPr/>
              </p:nvSpPr>
              <p:spPr bwMode="auto">
                <a:xfrm>
                  <a:off x="1536" y="3360"/>
                  <a:ext cx="3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36883" name="Oval 40"/>
                <p:cNvSpPr>
                  <a:spLocks noChangeArrowheads="1"/>
                </p:cNvSpPr>
                <p:nvPr/>
              </p:nvSpPr>
              <p:spPr bwMode="auto">
                <a:xfrm>
                  <a:off x="1440" y="3264"/>
                  <a:ext cx="192" cy="19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fr-CA" altLang="en-US" sz="160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36873" name="Text Box 41"/>
            <p:cNvSpPr txBox="1">
              <a:spLocks noChangeArrowheads="1"/>
            </p:cNvSpPr>
            <p:nvPr/>
          </p:nvSpPr>
          <p:spPr bwMode="auto">
            <a:xfrm>
              <a:off x="288" y="3609"/>
              <a:ext cx="188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CA" altLang="en-US" sz="2800" b="1">
                  <a:solidFill>
                    <a:schemeClr val="tx1"/>
                  </a:solidFill>
                </a:rPr>
                <a:t>Mealy </a:t>
              </a:r>
              <a:r>
                <a:rPr lang="en-CA" altLang="en-US" sz="2800">
                  <a:solidFill>
                    <a:schemeClr val="tx1"/>
                  </a:solidFill>
                </a:rPr>
                <a:t>Automaton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6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6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891AFBE-715B-4DC2-BFDA-2F4785C00D0B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2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Variables (“Extended” States)</a:t>
            </a:r>
          </a:p>
        </p:txBody>
      </p:sp>
      <p:grpSp>
        <p:nvGrpSpPr>
          <p:cNvPr id="2367491" name="Group 3"/>
          <p:cNvGrpSpPr>
            <a:grpSpLocks/>
          </p:cNvGrpSpPr>
          <p:nvPr/>
        </p:nvGrpSpPr>
        <p:grpSpPr bwMode="auto">
          <a:xfrm>
            <a:off x="2751138" y="1414463"/>
            <a:ext cx="4364037" cy="4267200"/>
            <a:chOff x="1440" y="1104"/>
            <a:chExt cx="2749" cy="2688"/>
          </a:xfrm>
        </p:grpSpPr>
        <p:grpSp>
          <p:nvGrpSpPr>
            <p:cNvPr id="37896" name="Group 4"/>
            <p:cNvGrpSpPr>
              <a:grpSpLocks/>
            </p:cNvGrpSpPr>
            <p:nvPr/>
          </p:nvGrpSpPr>
          <p:grpSpPr bwMode="auto">
            <a:xfrm>
              <a:off x="3024" y="2832"/>
              <a:ext cx="720" cy="720"/>
              <a:chOff x="3024" y="2832"/>
              <a:chExt cx="720" cy="720"/>
            </a:xfrm>
          </p:grpSpPr>
          <p:sp>
            <p:nvSpPr>
              <p:cNvPr id="37911" name="Freeform 5"/>
              <p:cNvSpPr>
                <a:spLocks/>
              </p:cNvSpPr>
              <p:nvPr/>
            </p:nvSpPr>
            <p:spPr bwMode="auto">
              <a:xfrm>
                <a:off x="3024" y="3168"/>
                <a:ext cx="720" cy="384"/>
              </a:xfrm>
              <a:custGeom>
                <a:avLst/>
                <a:gdLst>
                  <a:gd name="T0" fmla="*/ 0 w 720"/>
                  <a:gd name="T1" fmla="*/ 384 h 384"/>
                  <a:gd name="T2" fmla="*/ 720 w 720"/>
                  <a:gd name="T3" fmla="*/ 384 h 384"/>
                  <a:gd name="T4" fmla="*/ 720 w 720"/>
                  <a:gd name="T5" fmla="*/ 0 h 384"/>
                  <a:gd name="T6" fmla="*/ 96 w 72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72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7912" name="Text Box 6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32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off</a:t>
                </a:r>
              </a:p>
            </p:txBody>
          </p:sp>
        </p:grpSp>
        <p:grpSp>
          <p:nvGrpSpPr>
            <p:cNvPr id="37897" name="Group 7"/>
            <p:cNvGrpSpPr>
              <a:grpSpLocks/>
            </p:cNvGrpSpPr>
            <p:nvPr/>
          </p:nvGrpSpPr>
          <p:grpSpPr bwMode="auto">
            <a:xfrm>
              <a:off x="3024" y="1104"/>
              <a:ext cx="720" cy="720"/>
              <a:chOff x="3024" y="1104"/>
              <a:chExt cx="720" cy="720"/>
            </a:xfrm>
          </p:grpSpPr>
          <p:sp>
            <p:nvSpPr>
              <p:cNvPr id="37909" name="Freeform 8"/>
              <p:cNvSpPr>
                <a:spLocks/>
              </p:cNvSpPr>
              <p:nvPr/>
            </p:nvSpPr>
            <p:spPr bwMode="auto">
              <a:xfrm>
                <a:off x="3024" y="1440"/>
                <a:ext cx="720" cy="384"/>
              </a:xfrm>
              <a:custGeom>
                <a:avLst/>
                <a:gdLst>
                  <a:gd name="T0" fmla="*/ 0 w 720"/>
                  <a:gd name="T1" fmla="*/ 384 h 384"/>
                  <a:gd name="T2" fmla="*/ 720 w 720"/>
                  <a:gd name="T3" fmla="*/ 384 h 384"/>
                  <a:gd name="T4" fmla="*/ 720 w 720"/>
                  <a:gd name="T5" fmla="*/ 0 h 384"/>
                  <a:gd name="T6" fmla="*/ 96 w 72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0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72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7910" name="Text Box 9"/>
              <p:cNvSpPr txBox="1">
                <a:spLocks noChangeArrowheads="1"/>
              </p:cNvSpPr>
              <p:nvPr/>
            </p:nvSpPr>
            <p:spPr bwMode="auto">
              <a:xfrm>
                <a:off x="3216" y="1104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on</a:t>
                </a:r>
              </a:p>
            </p:txBody>
          </p:sp>
        </p:grpSp>
        <p:sp>
          <p:nvSpPr>
            <p:cNvPr id="2367498" name="AutoShape 10"/>
            <p:cNvSpPr>
              <a:spLocks noChangeArrowheads="1"/>
            </p:cNvSpPr>
            <p:nvPr/>
          </p:nvSpPr>
          <p:spPr bwMode="auto">
            <a:xfrm>
              <a:off x="1872" y="1196"/>
              <a:ext cx="1240" cy="916"/>
            </a:xfrm>
            <a:prstGeom prst="roundRect">
              <a:avLst>
                <a:gd name="adj" fmla="val 31986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en-C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CA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Lamp On</a:t>
              </a:r>
            </a:p>
            <a:p>
              <a:pPr algn="ctr">
                <a:spcBef>
                  <a:spcPct val="0"/>
                </a:spcBef>
                <a:defRPr/>
              </a:pPr>
              <a:endParaRPr lang="en-C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367499" name="AutoShape 11"/>
            <p:cNvSpPr>
              <a:spLocks noChangeArrowheads="1"/>
            </p:cNvSpPr>
            <p:nvPr/>
          </p:nvSpPr>
          <p:spPr bwMode="auto">
            <a:xfrm>
              <a:off x="1872" y="2876"/>
              <a:ext cx="1240" cy="916"/>
            </a:xfrm>
            <a:prstGeom prst="roundRect">
              <a:avLst>
                <a:gd name="adj" fmla="val 31986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en-C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CA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Lamp Off</a:t>
              </a:r>
            </a:p>
            <a:p>
              <a:pPr algn="ctr">
                <a:spcBef>
                  <a:spcPct val="0"/>
                </a:spcBef>
                <a:defRPr/>
              </a:pPr>
              <a:endParaRPr lang="en-CA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pSp>
          <p:nvGrpSpPr>
            <p:cNvPr id="37900" name="Group 12"/>
            <p:cNvGrpSpPr>
              <a:grpSpLocks/>
            </p:cNvGrpSpPr>
            <p:nvPr/>
          </p:nvGrpSpPr>
          <p:grpSpPr bwMode="auto">
            <a:xfrm>
              <a:off x="1824" y="2112"/>
              <a:ext cx="384" cy="768"/>
              <a:chOff x="1824" y="2112"/>
              <a:chExt cx="384" cy="768"/>
            </a:xfrm>
          </p:grpSpPr>
          <p:sp>
            <p:nvSpPr>
              <p:cNvPr id="37907" name="Line 13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7908" name="Text Box 14"/>
              <p:cNvSpPr txBox="1">
                <a:spLocks noChangeArrowheads="1"/>
              </p:cNvSpPr>
              <p:nvPr/>
            </p:nvSpPr>
            <p:spPr bwMode="auto">
              <a:xfrm>
                <a:off x="1824" y="2544"/>
                <a:ext cx="32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off</a:t>
                </a:r>
              </a:p>
            </p:txBody>
          </p:sp>
        </p:grpSp>
        <p:grpSp>
          <p:nvGrpSpPr>
            <p:cNvPr id="37901" name="Group 15"/>
            <p:cNvGrpSpPr>
              <a:grpSpLocks/>
            </p:cNvGrpSpPr>
            <p:nvPr/>
          </p:nvGrpSpPr>
          <p:grpSpPr bwMode="auto">
            <a:xfrm>
              <a:off x="2784" y="2112"/>
              <a:ext cx="1405" cy="768"/>
              <a:chOff x="2784" y="2112"/>
              <a:chExt cx="1405" cy="768"/>
            </a:xfrm>
          </p:grpSpPr>
          <p:sp>
            <p:nvSpPr>
              <p:cNvPr id="37905" name="Text Box 16"/>
              <p:cNvSpPr txBox="1">
                <a:spLocks noChangeArrowheads="1"/>
              </p:cNvSpPr>
              <p:nvPr/>
            </p:nvSpPr>
            <p:spPr bwMode="auto">
              <a:xfrm>
                <a:off x="2784" y="2112"/>
                <a:ext cx="140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CA" altLang="en-US">
                    <a:solidFill>
                      <a:schemeClr val="tx1"/>
                    </a:solidFill>
                  </a:rPr>
                  <a:t>on/</a:t>
                </a:r>
                <a:r>
                  <a:rPr lang="en-CA" altLang="en-US" i="1">
                    <a:solidFill>
                      <a:srgbClr val="FC0128"/>
                    </a:solidFill>
                  </a:rPr>
                  <a:t>ctr := ctr + 1</a:t>
                </a:r>
              </a:p>
            </p:txBody>
          </p:sp>
          <p:sp>
            <p:nvSpPr>
              <p:cNvPr id="37906" name="Line 17"/>
              <p:cNvSpPr>
                <a:spLocks noChangeShapeType="1"/>
              </p:cNvSpPr>
              <p:nvPr/>
            </p:nvSpPr>
            <p:spPr bwMode="auto">
              <a:xfrm flipV="1">
                <a:off x="2784" y="2112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</p:grpSp>
        <p:grpSp>
          <p:nvGrpSpPr>
            <p:cNvPr id="37902" name="Group 18"/>
            <p:cNvGrpSpPr>
              <a:grpSpLocks/>
            </p:cNvGrpSpPr>
            <p:nvPr/>
          </p:nvGrpSpPr>
          <p:grpSpPr bwMode="auto">
            <a:xfrm>
              <a:off x="1440" y="3264"/>
              <a:ext cx="432" cy="192"/>
              <a:chOff x="1440" y="3264"/>
              <a:chExt cx="432" cy="192"/>
            </a:xfrm>
          </p:grpSpPr>
          <p:sp>
            <p:nvSpPr>
              <p:cNvPr id="37903" name="Line 19"/>
              <p:cNvSpPr>
                <a:spLocks noChangeShapeType="1"/>
              </p:cNvSpPr>
              <p:nvPr/>
            </p:nvSpPr>
            <p:spPr bwMode="auto">
              <a:xfrm>
                <a:off x="1536" y="3360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7904" name="Oval 20"/>
              <p:cNvSpPr>
                <a:spLocks noChangeArrowheads="1"/>
              </p:cNvSpPr>
              <p:nvPr/>
            </p:nvSpPr>
            <p:spPr bwMode="auto">
              <a:xfrm>
                <a:off x="1440" y="3264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fr-CA" altLang="en-US" sz="16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367509" name="Rectangle 21"/>
          <p:cNvSpPr>
            <a:spLocks noChangeArrowheads="1"/>
          </p:cNvSpPr>
          <p:nvPr/>
        </p:nvSpPr>
        <p:spPr bwMode="auto">
          <a:xfrm>
            <a:off x="1760538" y="1947863"/>
            <a:ext cx="1352550" cy="379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CA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ctr : Integer</a:t>
            </a:r>
          </a:p>
        </p:txBody>
      </p:sp>
      <p:sp>
        <p:nvSpPr>
          <p:cNvPr id="2367510" name="Rectangle 22"/>
          <p:cNvSpPr>
            <a:spLocks noChangeArrowheads="1"/>
          </p:cNvSpPr>
          <p:nvPr/>
        </p:nvSpPr>
        <p:spPr bwMode="auto">
          <a:xfrm>
            <a:off x="1479550" y="1371600"/>
            <a:ext cx="6172200" cy="4572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CA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6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7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7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6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7509" grpId="0" animBg="1" autoUpdateAnimBg="0"/>
      <p:bldP spid="23675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C83F904-2D29-4225-890B-3EA711E9E693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2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Modeling Behavior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In general, state machines are suitable for describing reactive systems based or events</a:t>
            </a:r>
          </a:p>
          <a:p>
            <a:pPr eaLnBrk="1" hangingPunct="1"/>
            <a:r>
              <a:rPr lang="en-CA" altLang="en-US"/>
              <a:t>Not appropriate to describe continuous systems (e.g., spacecraft trajectory control, stock market predictions)</a:t>
            </a:r>
          </a:p>
        </p:txBody>
      </p:sp>
      <p:sp>
        <p:nvSpPr>
          <p:cNvPr id="2369540" name="Freeform 4"/>
          <p:cNvSpPr>
            <a:spLocks/>
          </p:cNvSpPr>
          <p:nvPr/>
        </p:nvSpPr>
        <p:spPr bwMode="auto">
          <a:xfrm>
            <a:off x="2787650" y="3155950"/>
            <a:ext cx="3962400" cy="1244600"/>
          </a:xfrm>
          <a:custGeom>
            <a:avLst/>
            <a:gdLst>
              <a:gd name="T0" fmla="*/ 0 w 2496"/>
              <a:gd name="T1" fmla="*/ 2147483647 h 784"/>
              <a:gd name="T2" fmla="*/ 2147483647 w 2496"/>
              <a:gd name="T3" fmla="*/ 2147483647 h 784"/>
              <a:gd name="T4" fmla="*/ 2147483647 w 2496"/>
              <a:gd name="T5" fmla="*/ 2147483647 h 784"/>
              <a:gd name="T6" fmla="*/ 2147483647 w 2496"/>
              <a:gd name="T7" fmla="*/ 2147483647 h 784"/>
              <a:gd name="T8" fmla="*/ 2147483647 w 2496"/>
              <a:gd name="T9" fmla="*/ 2147483647 h 784"/>
              <a:gd name="T10" fmla="*/ 2147483647 w 2496"/>
              <a:gd name="T11" fmla="*/ 2147483647 h 784"/>
              <a:gd name="T12" fmla="*/ 2147483647 w 2496"/>
              <a:gd name="T13" fmla="*/ 2147483647 h 784"/>
              <a:gd name="T14" fmla="*/ 2147483647 w 2496"/>
              <a:gd name="T15" fmla="*/ 2147483647 h 784"/>
              <a:gd name="T16" fmla="*/ 2147483647 w 2496"/>
              <a:gd name="T17" fmla="*/ 2147483647 h 7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96" h="784">
                <a:moveTo>
                  <a:pt x="0" y="560"/>
                </a:moveTo>
                <a:cubicBezTo>
                  <a:pt x="72" y="456"/>
                  <a:pt x="144" y="352"/>
                  <a:pt x="240" y="272"/>
                </a:cubicBezTo>
                <a:cubicBezTo>
                  <a:pt x="336" y="192"/>
                  <a:pt x="440" y="112"/>
                  <a:pt x="576" y="80"/>
                </a:cubicBezTo>
                <a:cubicBezTo>
                  <a:pt x="712" y="48"/>
                  <a:pt x="888" y="0"/>
                  <a:pt x="1056" y="80"/>
                </a:cubicBezTo>
                <a:cubicBezTo>
                  <a:pt x="1224" y="160"/>
                  <a:pt x="1448" y="448"/>
                  <a:pt x="1584" y="560"/>
                </a:cubicBezTo>
                <a:cubicBezTo>
                  <a:pt x="1720" y="672"/>
                  <a:pt x="1792" y="728"/>
                  <a:pt x="1872" y="752"/>
                </a:cubicBezTo>
                <a:cubicBezTo>
                  <a:pt x="1952" y="776"/>
                  <a:pt x="2000" y="784"/>
                  <a:pt x="2064" y="704"/>
                </a:cubicBezTo>
                <a:cubicBezTo>
                  <a:pt x="2128" y="624"/>
                  <a:pt x="2184" y="376"/>
                  <a:pt x="2256" y="272"/>
                </a:cubicBezTo>
                <a:cubicBezTo>
                  <a:pt x="2328" y="168"/>
                  <a:pt x="2456" y="112"/>
                  <a:pt x="2496" y="80"/>
                </a:cubicBezTo>
              </a:path>
            </a:pathLst>
          </a:custGeom>
          <a:noFill/>
          <a:ln w="28575" cap="flat" cmpd="sng">
            <a:solidFill>
              <a:srgbClr val="FC012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369541" name="Group 5"/>
          <p:cNvGrpSpPr>
            <a:grpSpLocks/>
          </p:cNvGrpSpPr>
          <p:nvPr/>
        </p:nvGrpSpPr>
        <p:grpSpPr bwMode="auto">
          <a:xfrm>
            <a:off x="2482850" y="3351213"/>
            <a:ext cx="4584700" cy="2392362"/>
            <a:chOff x="1488" y="2160"/>
            <a:chExt cx="2888" cy="1507"/>
          </a:xfrm>
        </p:grpSpPr>
        <p:grpSp>
          <p:nvGrpSpPr>
            <p:cNvPr id="38927" name="Group 6"/>
            <p:cNvGrpSpPr>
              <a:grpSpLocks/>
            </p:cNvGrpSpPr>
            <p:nvPr/>
          </p:nvGrpSpPr>
          <p:grpSpPr bwMode="auto">
            <a:xfrm>
              <a:off x="1488" y="2160"/>
              <a:ext cx="2880" cy="1200"/>
              <a:chOff x="576" y="2448"/>
              <a:chExt cx="2880" cy="1200"/>
            </a:xfrm>
          </p:grpSpPr>
          <p:sp>
            <p:nvSpPr>
              <p:cNvPr id="38929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0" cy="1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8930" name="Line 8"/>
              <p:cNvSpPr>
                <a:spLocks noChangeShapeType="1"/>
              </p:cNvSpPr>
              <p:nvPr/>
            </p:nvSpPr>
            <p:spPr bwMode="auto">
              <a:xfrm rot="5400000" flipV="1">
                <a:off x="2016" y="2208"/>
                <a:ext cx="0" cy="28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69545" name="Text Box 9"/>
            <p:cNvSpPr txBox="1">
              <a:spLocks noChangeArrowheads="1"/>
            </p:cNvSpPr>
            <p:nvPr/>
          </p:nvSpPr>
          <p:spPr bwMode="auto">
            <a:xfrm>
              <a:off x="3964" y="3436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1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time</a:t>
              </a:r>
            </a:p>
          </p:txBody>
        </p:sp>
      </p:grpSp>
      <p:grpSp>
        <p:nvGrpSpPr>
          <p:cNvPr id="2369546" name="Group 10"/>
          <p:cNvGrpSpPr>
            <a:grpSpLocks/>
          </p:cNvGrpSpPr>
          <p:nvPr/>
        </p:nvGrpSpPr>
        <p:grpSpPr bwMode="auto">
          <a:xfrm>
            <a:off x="3168650" y="3398838"/>
            <a:ext cx="3200400" cy="762000"/>
            <a:chOff x="1920" y="2448"/>
            <a:chExt cx="2016" cy="480"/>
          </a:xfrm>
        </p:grpSpPr>
        <p:sp>
          <p:nvSpPr>
            <p:cNvPr id="38924" name="Line 11"/>
            <p:cNvSpPr>
              <a:spLocks noChangeShapeType="1"/>
            </p:cNvSpPr>
            <p:nvPr/>
          </p:nvSpPr>
          <p:spPr bwMode="auto">
            <a:xfrm flipV="1">
              <a:off x="1920" y="2448"/>
              <a:ext cx="0" cy="24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5" name="Line 12"/>
            <p:cNvSpPr>
              <a:spLocks noChangeShapeType="1"/>
            </p:cNvSpPr>
            <p:nvPr/>
          </p:nvSpPr>
          <p:spPr bwMode="auto">
            <a:xfrm flipV="1">
              <a:off x="3936" y="2448"/>
              <a:ext cx="0" cy="24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26" name="Line 13"/>
            <p:cNvSpPr>
              <a:spLocks noChangeShapeType="1"/>
            </p:cNvSpPr>
            <p:nvPr/>
          </p:nvSpPr>
          <p:spPr bwMode="auto">
            <a:xfrm>
              <a:off x="2976" y="2688"/>
              <a:ext cx="0" cy="24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69550" name="Group 14"/>
          <p:cNvGrpSpPr>
            <a:grpSpLocks/>
          </p:cNvGrpSpPr>
          <p:nvPr/>
        </p:nvGrpSpPr>
        <p:grpSpPr bwMode="auto">
          <a:xfrm>
            <a:off x="1263650" y="3960813"/>
            <a:ext cx="5486400" cy="366712"/>
            <a:chOff x="480" y="2736"/>
            <a:chExt cx="3456" cy="231"/>
          </a:xfrm>
        </p:grpSpPr>
        <p:sp>
          <p:nvSpPr>
            <p:cNvPr id="38922" name="Line 15"/>
            <p:cNvSpPr>
              <a:spLocks noChangeShapeType="1"/>
            </p:cNvSpPr>
            <p:nvPr/>
          </p:nvSpPr>
          <p:spPr bwMode="auto">
            <a:xfrm>
              <a:off x="1248" y="2880"/>
              <a:ext cx="2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69552" name="Text Box 16"/>
            <p:cNvSpPr txBox="1">
              <a:spLocks noChangeArrowheads="1"/>
            </p:cNvSpPr>
            <p:nvPr/>
          </p:nvSpPr>
          <p:spPr bwMode="auto">
            <a:xfrm>
              <a:off x="480" y="2736"/>
              <a:ext cx="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threshold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6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6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6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95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AAAF22-C33D-450C-9C98-427962F8F6FD}" type="slidenum">
              <a:rPr lang="en-CA" altLang="en-US" sz="1200" smtClean="0">
                <a:solidFill>
                  <a:srgbClr val="002654"/>
                </a:solidFill>
              </a:rPr>
              <a:pPr/>
              <a:t>3</a:t>
            </a:fld>
            <a:endParaRPr lang="en-CA" altLang="en-US" sz="1200">
              <a:solidFill>
                <a:srgbClr val="00265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3713" y="1371600"/>
            <a:ext cx="811688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952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8048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—"/>
              <a:defRPr sz="2400">
                <a:solidFill>
                  <a:schemeClr val="tx1"/>
                </a:solidFill>
                <a:latin typeface="+mn-lt"/>
              </a:defRPr>
            </a:lvl3pPr>
            <a:lvl4pPr marL="1223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430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1002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5574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014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4718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defRPr/>
            </a:pPr>
            <a:endParaRPr lang="en-CA" altLang="en-US" sz="3600" kern="0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  <a:p>
            <a:pPr marL="0" indent="0" algn="ctr">
              <a:defRPr/>
            </a:pPr>
            <a:r>
              <a:rPr lang="en-CA" altLang="en-US" sz="3600" kern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All models are false, </a:t>
            </a:r>
            <a:br>
              <a:rPr lang="en-CA" altLang="en-US" sz="3600" kern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</a:br>
            <a:r>
              <a:rPr lang="en-CA" altLang="en-US" sz="3600" kern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but some models are useful…</a:t>
            </a:r>
          </a:p>
          <a:p>
            <a:pPr>
              <a:defRPr/>
            </a:pPr>
            <a:endParaRPr lang="en-CA" altLang="en-US" kern="0" dirty="0">
              <a:solidFill>
                <a:srgbClr val="FF0000"/>
              </a:solidFill>
              <a:latin typeface="+mj-lt"/>
              <a:cs typeface="Calibri" panose="020F0502020204030204" pitchFamily="34" charset="0"/>
            </a:endParaRPr>
          </a:p>
          <a:p>
            <a:pPr algn="r">
              <a:defRPr/>
            </a:pPr>
            <a:r>
              <a:rPr lang="en-CA" altLang="en-US" b="0" kern="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George Edward Pelham Box (1919-2013)</a:t>
            </a:r>
          </a:p>
        </p:txBody>
      </p:sp>
    </p:spTree>
    <p:extLst>
      <p:ext uri="{BB962C8B-B14F-4D97-AF65-F5344CB8AC3E}">
        <p14:creationId xmlns:p14="http://schemas.microsoft.com/office/powerpoint/2010/main" val="4018793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F0AA7B4-AF18-40B1-B6E3-47452F46FBA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200"/>
          </a:p>
        </p:txBody>
      </p:sp>
      <p:grpSp>
        <p:nvGrpSpPr>
          <p:cNvPr id="2371586" name="Group 2"/>
          <p:cNvGrpSpPr>
            <a:grpSpLocks/>
          </p:cNvGrpSpPr>
          <p:nvPr/>
        </p:nvGrpSpPr>
        <p:grpSpPr bwMode="auto">
          <a:xfrm>
            <a:off x="2428875" y="1784350"/>
            <a:ext cx="4191000" cy="4387850"/>
            <a:chOff x="1488" y="980"/>
            <a:chExt cx="2640" cy="2764"/>
          </a:xfrm>
        </p:grpSpPr>
        <p:sp>
          <p:nvSpPr>
            <p:cNvPr id="39963" name="AutoShape 3"/>
            <p:cNvSpPr>
              <a:spLocks noChangeArrowheads="1"/>
            </p:cNvSpPr>
            <p:nvPr/>
          </p:nvSpPr>
          <p:spPr bwMode="auto">
            <a:xfrm>
              <a:off x="1488" y="1200"/>
              <a:ext cx="2640" cy="2544"/>
            </a:xfrm>
            <a:prstGeom prst="roundRect">
              <a:avLst>
                <a:gd name="adj" fmla="val 1450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9964" name="Rectangle 4"/>
            <p:cNvSpPr>
              <a:spLocks noChangeArrowheads="1"/>
            </p:cNvSpPr>
            <p:nvPr/>
          </p:nvSpPr>
          <p:spPr bwMode="auto">
            <a:xfrm>
              <a:off x="1927" y="980"/>
              <a:ext cx="323" cy="2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top</a:t>
              </a:r>
            </a:p>
          </p:txBody>
        </p:sp>
      </p:grpSp>
      <p:sp>
        <p:nvSpPr>
          <p:cNvPr id="2371589" name="Line 5"/>
          <p:cNvSpPr>
            <a:spLocks noChangeShapeType="1"/>
          </p:cNvSpPr>
          <p:nvPr/>
        </p:nvSpPr>
        <p:spPr bwMode="auto">
          <a:xfrm>
            <a:off x="4562475" y="2971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3994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UML State Machine Diagrams – Summary</a:t>
            </a:r>
          </a:p>
        </p:txBody>
      </p:sp>
      <p:sp>
        <p:nvSpPr>
          <p:cNvPr id="2371591" name="AutoShape 7"/>
          <p:cNvSpPr>
            <a:spLocks noChangeArrowheads="1"/>
          </p:cNvSpPr>
          <p:nvPr/>
        </p:nvSpPr>
        <p:spPr bwMode="auto">
          <a:xfrm>
            <a:off x="3648075" y="2438400"/>
            <a:ext cx="1816100" cy="555625"/>
          </a:xfrm>
          <a:prstGeom prst="roundRect">
            <a:avLst>
              <a:gd name="adj" fmla="val 31986"/>
            </a:avLst>
          </a:prstGeom>
          <a:solidFill>
            <a:srgbClr val="FFCC6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Ready</a:t>
            </a:r>
          </a:p>
        </p:txBody>
      </p:sp>
      <p:grpSp>
        <p:nvGrpSpPr>
          <p:cNvPr id="2371592" name="Group 8"/>
          <p:cNvGrpSpPr>
            <a:grpSpLocks/>
          </p:cNvGrpSpPr>
          <p:nvPr/>
        </p:nvGrpSpPr>
        <p:grpSpPr bwMode="auto">
          <a:xfrm>
            <a:off x="4562475" y="4724400"/>
            <a:ext cx="836613" cy="685800"/>
            <a:chOff x="2832" y="2832"/>
            <a:chExt cx="527" cy="432"/>
          </a:xfrm>
        </p:grpSpPr>
        <p:sp>
          <p:nvSpPr>
            <p:cNvPr id="39961" name="Line 9"/>
            <p:cNvSpPr>
              <a:spLocks noChangeShapeType="1"/>
            </p:cNvSpPr>
            <p:nvPr/>
          </p:nvSpPr>
          <p:spPr bwMode="auto">
            <a:xfrm>
              <a:off x="2832" y="283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9962" name="Text Box 10"/>
            <p:cNvSpPr txBox="1">
              <a:spLocks noChangeArrowheads="1"/>
            </p:cNvSpPr>
            <p:nvPr/>
          </p:nvSpPr>
          <p:spPr bwMode="auto">
            <a:xfrm>
              <a:off x="2880" y="2928"/>
              <a:ext cx="4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stop</a:t>
              </a:r>
            </a:p>
          </p:txBody>
        </p:sp>
      </p:grpSp>
      <p:sp>
        <p:nvSpPr>
          <p:cNvPr id="2371595" name="Text Box 11"/>
          <p:cNvSpPr txBox="1">
            <a:spLocks noChangeArrowheads="1"/>
          </p:cNvSpPr>
          <p:nvPr/>
        </p:nvSpPr>
        <p:spPr bwMode="auto">
          <a:xfrm>
            <a:off x="5248275" y="35814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>
                <a:solidFill>
                  <a:srgbClr val="FC0128"/>
                </a:solidFill>
              </a:rPr>
              <a:t>/ctr := 0</a:t>
            </a:r>
          </a:p>
        </p:txBody>
      </p:sp>
      <p:grpSp>
        <p:nvGrpSpPr>
          <p:cNvPr id="2371596" name="Group 12"/>
          <p:cNvGrpSpPr>
            <a:grpSpLocks/>
          </p:cNvGrpSpPr>
          <p:nvPr/>
        </p:nvGrpSpPr>
        <p:grpSpPr bwMode="auto">
          <a:xfrm>
            <a:off x="2962275" y="2590800"/>
            <a:ext cx="685800" cy="304800"/>
            <a:chOff x="1440" y="3264"/>
            <a:chExt cx="432" cy="192"/>
          </a:xfrm>
        </p:grpSpPr>
        <p:sp>
          <p:nvSpPr>
            <p:cNvPr id="39959" name="Line 13"/>
            <p:cNvSpPr>
              <a:spLocks noChangeShapeType="1"/>
            </p:cNvSpPr>
            <p:nvPr/>
          </p:nvSpPr>
          <p:spPr bwMode="auto">
            <a:xfrm>
              <a:off x="1536" y="336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9960" name="Oval 14"/>
            <p:cNvSpPr>
              <a:spLocks noChangeArrowheads="1"/>
            </p:cNvSpPr>
            <p:nvPr/>
          </p:nvSpPr>
          <p:spPr bwMode="auto">
            <a:xfrm>
              <a:off x="1440" y="3264"/>
              <a:ext cx="192" cy="19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2371599" name="Group 15"/>
          <p:cNvGrpSpPr>
            <a:grpSpLocks/>
          </p:cNvGrpSpPr>
          <p:nvPr/>
        </p:nvGrpSpPr>
        <p:grpSpPr bwMode="auto">
          <a:xfrm>
            <a:off x="4333875" y="5410200"/>
            <a:ext cx="457200" cy="457200"/>
            <a:chOff x="624" y="2112"/>
            <a:chExt cx="288" cy="288"/>
          </a:xfrm>
        </p:grpSpPr>
        <p:sp>
          <p:nvSpPr>
            <p:cNvPr id="39957" name="Oval 16"/>
            <p:cNvSpPr>
              <a:spLocks noChangeArrowheads="1"/>
            </p:cNvSpPr>
            <p:nvPr/>
          </p:nvSpPr>
          <p:spPr bwMode="auto">
            <a:xfrm>
              <a:off x="624" y="2112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9958" name="Oval 17"/>
            <p:cNvSpPr>
              <a:spLocks noChangeArrowheads="1"/>
            </p:cNvSpPr>
            <p:nvPr/>
          </p:nvSpPr>
          <p:spPr bwMode="auto">
            <a:xfrm>
              <a:off x="672" y="2160"/>
              <a:ext cx="192" cy="19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2371602" name="Text Box 18"/>
          <p:cNvSpPr txBox="1">
            <a:spLocks noChangeArrowheads="1"/>
          </p:cNvSpPr>
          <p:nvPr/>
        </p:nvSpPr>
        <p:spPr bwMode="auto">
          <a:xfrm>
            <a:off x="4638675" y="35814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stop</a:t>
            </a:r>
          </a:p>
        </p:txBody>
      </p:sp>
      <p:sp>
        <p:nvSpPr>
          <p:cNvPr id="2371603" name="AutoShape 19"/>
          <p:cNvSpPr>
            <a:spLocks noChangeArrowheads="1"/>
          </p:cNvSpPr>
          <p:nvPr/>
        </p:nvSpPr>
        <p:spPr bwMode="auto">
          <a:xfrm>
            <a:off x="5172075" y="1143000"/>
            <a:ext cx="1600200" cy="609600"/>
          </a:xfrm>
          <a:prstGeom prst="wedgeRoundRectCallout">
            <a:avLst>
              <a:gd name="adj1" fmla="val -46528"/>
              <a:gd name="adj2" fmla="val 193231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State</a:t>
            </a:r>
          </a:p>
        </p:txBody>
      </p:sp>
      <p:sp>
        <p:nvSpPr>
          <p:cNvPr id="2371604" name="AutoShape 20"/>
          <p:cNvSpPr>
            <a:spLocks noChangeArrowheads="1"/>
          </p:cNvSpPr>
          <p:nvPr/>
        </p:nvSpPr>
        <p:spPr bwMode="auto">
          <a:xfrm>
            <a:off x="6619875" y="1905000"/>
            <a:ext cx="1600200" cy="609600"/>
          </a:xfrm>
          <a:prstGeom prst="wedgeRoundRectCallout">
            <a:avLst>
              <a:gd name="adj1" fmla="val -146130"/>
              <a:gd name="adj2" fmla="val 248958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Trigger</a:t>
            </a:r>
          </a:p>
        </p:txBody>
      </p:sp>
      <p:sp>
        <p:nvSpPr>
          <p:cNvPr id="2371605" name="AutoShape 21"/>
          <p:cNvSpPr>
            <a:spLocks noChangeArrowheads="1"/>
          </p:cNvSpPr>
          <p:nvPr/>
        </p:nvSpPr>
        <p:spPr bwMode="auto">
          <a:xfrm>
            <a:off x="7000875" y="4495800"/>
            <a:ext cx="1600200" cy="609600"/>
          </a:xfrm>
          <a:prstGeom prst="wedgeRoundRectCallout">
            <a:avLst>
              <a:gd name="adj1" fmla="val -108532"/>
              <a:gd name="adj2" fmla="val -137759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Action</a:t>
            </a:r>
          </a:p>
        </p:txBody>
      </p:sp>
      <p:sp>
        <p:nvSpPr>
          <p:cNvPr id="2371606" name="AutoShape 22"/>
          <p:cNvSpPr>
            <a:spLocks noChangeArrowheads="1"/>
          </p:cNvSpPr>
          <p:nvPr/>
        </p:nvSpPr>
        <p:spPr bwMode="auto">
          <a:xfrm>
            <a:off x="676275" y="1447800"/>
            <a:ext cx="1600200" cy="762000"/>
          </a:xfrm>
          <a:prstGeom prst="wedgeRoundRectCallout">
            <a:avLst>
              <a:gd name="adj1" fmla="val 103176"/>
              <a:gd name="adj2" fmla="val 115000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Initial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Pseudostate</a:t>
            </a:r>
          </a:p>
        </p:txBody>
      </p:sp>
      <p:sp>
        <p:nvSpPr>
          <p:cNvPr id="2371607" name="AutoShape 23"/>
          <p:cNvSpPr>
            <a:spLocks noChangeArrowheads="1"/>
          </p:cNvSpPr>
          <p:nvPr/>
        </p:nvSpPr>
        <p:spPr bwMode="auto">
          <a:xfrm>
            <a:off x="600075" y="2895600"/>
            <a:ext cx="1600200" cy="609600"/>
          </a:xfrm>
          <a:prstGeom prst="wedgeRoundRectCallout">
            <a:avLst>
              <a:gd name="adj1" fmla="val 197125"/>
              <a:gd name="adj2" fmla="val 81509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Transition</a:t>
            </a:r>
          </a:p>
        </p:txBody>
      </p:sp>
      <p:sp>
        <p:nvSpPr>
          <p:cNvPr id="2371608" name="AutoShape 24"/>
          <p:cNvSpPr>
            <a:spLocks noChangeArrowheads="1"/>
          </p:cNvSpPr>
          <p:nvPr/>
        </p:nvSpPr>
        <p:spPr bwMode="auto">
          <a:xfrm>
            <a:off x="600075" y="4419600"/>
            <a:ext cx="1600200" cy="762000"/>
          </a:xfrm>
          <a:prstGeom prst="wedgeRoundRectCallout">
            <a:avLst>
              <a:gd name="adj1" fmla="val 194148"/>
              <a:gd name="adj2" fmla="val 108542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Final State</a:t>
            </a:r>
          </a:p>
        </p:txBody>
      </p:sp>
      <p:sp>
        <p:nvSpPr>
          <p:cNvPr id="2371609" name="AutoShape 25"/>
          <p:cNvSpPr>
            <a:spLocks noChangeArrowheads="1"/>
          </p:cNvSpPr>
          <p:nvPr/>
        </p:nvSpPr>
        <p:spPr bwMode="auto">
          <a:xfrm>
            <a:off x="3571875" y="4191000"/>
            <a:ext cx="1981200" cy="555625"/>
          </a:xfrm>
          <a:prstGeom prst="roundRect">
            <a:avLst>
              <a:gd name="adj" fmla="val 31986"/>
            </a:avLst>
          </a:prstGeom>
          <a:solidFill>
            <a:srgbClr val="FFCC6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Done</a:t>
            </a:r>
          </a:p>
        </p:txBody>
      </p:sp>
      <p:sp>
        <p:nvSpPr>
          <p:cNvPr id="2371610" name="AutoShape 26"/>
          <p:cNvSpPr>
            <a:spLocks noChangeArrowheads="1"/>
          </p:cNvSpPr>
          <p:nvPr/>
        </p:nvSpPr>
        <p:spPr bwMode="auto">
          <a:xfrm>
            <a:off x="2581275" y="990600"/>
            <a:ext cx="2286000" cy="609600"/>
          </a:xfrm>
          <a:prstGeom prst="wedgeRoundRectCallout">
            <a:avLst>
              <a:gd name="adj1" fmla="val 34375"/>
              <a:gd name="adj2" fmla="val 146093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Composite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7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7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23716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23716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7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7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23716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7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2371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7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371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7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71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500"/>
                                        <p:tgtEl>
                                          <p:spTgt spid="23716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7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23716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7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1589" grpId="0" animBg="1"/>
      <p:bldP spid="2371591" grpId="0" animBg="1" autoUpdateAnimBg="0"/>
      <p:bldP spid="2371595" grpId="0" autoUpdateAnimBg="0"/>
      <p:bldP spid="2371602" grpId="0" autoUpdateAnimBg="0"/>
      <p:bldP spid="2371603" grpId="0" animBg="1" autoUpdateAnimBg="0"/>
      <p:bldP spid="2371604" grpId="0" animBg="1" autoUpdateAnimBg="0"/>
      <p:bldP spid="2371605" grpId="0" animBg="1" autoUpdateAnimBg="0"/>
      <p:bldP spid="2371606" grpId="0" animBg="1" autoUpdateAnimBg="0"/>
      <p:bldP spid="2371607" grpId="0" animBg="1" autoUpdateAnimBg="0"/>
      <p:bldP spid="2371608" grpId="0" animBg="1" autoUpdateAnimBg="0"/>
      <p:bldP spid="2371609" grpId="0" animBg="1" autoUpdateAnimBg="0"/>
      <p:bldP spid="23716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6C89AD4-7A21-4A0C-9757-88DE7E883620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2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Entry and Exit Actions</a:t>
            </a:r>
          </a:p>
        </p:txBody>
      </p:sp>
      <p:grpSp>
        <p:nvGrpSpPr>
          <p:cNvPr id="2373635" name="Group 3"/>
          <p:cNvGrpSpPr>
            <a:grpSpLocks/>
          </p:cNvGrpSpPr>
          <p:nvPr/>
        </p:nvGrpSpPr>
        <p:grpSpPr bwMode="auto">
          <a:xfrm>
            <a:off x="3505200" y="2743200"/>
            <a:ext cx="2133600" cy="1676400"/>
            <a:chOff x="1968" y="1728"/>
            <a:chExt cx="1344" cy="1056"/>
          </a:xfrm>
        </p:grpSpPr>
        <p:sp>
          <p:nvSpPr>
            <p:cNvPr id="2373636" name="AutoShape 4"/>
            <p:cNvSpPr>
              <a:spLocks noChangeArrowheads="1"/>
            </p:cNvSpPr>
            <p:nvPr/>
          </p:nvSpPr>
          <p:spPr bwMode="auto">
            <a:xfrm>
              <a:off x="1968" y="1728"/>
              <a:ext cx="1344" cy="1056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LampOn</a:t>
              </a:r>
            </a:p>
          </p:txBody>
        </p:sp>
        <p:sp>
          <p:nvSpPr>
            <p:cNvPr id="40977" name="Line 5"/>
            <p:cNvSpPr>
              <a:spLocks noChangeShapeType="1"/>
            </p:cNvSpPr>
            <p:nvPr/>
          </p:nvSpPr>
          <p:spPr bwMode="auto">
            <a:xfrm>
              <a:off x="1968" y="2064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73638" name="Text Box 6"/>
          <p:cNvSpPr txBox="1">
            <a:spLocks noChangeArrowheads="1"/>
          </p:cNvSpPr>
          <p:nvPr/>
        </p:nvSpPr>
        <p:spPr bwMode="auto">
          <a:xfrm>
            <a:off x="3651250" y="3352800"/>
            <a:ext cx="1958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entry/lamp.on();</a:t>
            </a:r>
          </a:p>
        </p:txBody>
      </p:sp>
      <p:sp>
        <p:nvSpPr>
          <p:cNvPr id="2373639" name="Text Box 7"/>
          <p:cNvSpPr txBox="1">
            <a:spLocks noChangeArrowheads="1"/>
          </p:cNvSpPr>
          <p:nvPr/>
        </p:nvSpPr>
        <p:spPr bwMode="auto">
          <a:xfrm>
            <a:off x="3651250" y="3794125"/>
            <a:ext cx="1789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exit/lamp.off();</a:t>
            </a:r>
          </a:p>
        </p:txBody>
      </p:sp>
      <p:sp>
        <p:nvSpPr>
          <p:cNvPr id="2373640" name="Line 8"/>
          <p:cNvSpPr>
            <a:spLocks noChangeShapeType="1"/>
          </p:cNvSpPr>
          <p:nvPr/>
        </p:nvSpPr>
        <p:spPr bwMode="auto">
          <a:xfrm>
            <a:off x="1981200" y="3581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373641" name="Group 9"/>
          <p:cNvGrpSpPr>
            <a:grpSpLocks/>
          </p:cNvGrpSpPr>
          <p:nvPr/>
        </p:nvGrpSpPr>
        <p:grpSpPr bwMode="auto">
          <a:xfrm>
            <a:off x="4114800" y="4419600"/>
            <a:ext cx="523875" cy="1143000"/>
            <a:chOff x="2352" y="2784"/>
            <a:chExt cx="330" cy="720"/>
          </a:xfrm>
        </p:grpSpPr>
        <p:sp>
          <p:nvSpPr>
            <p:cNvPr id="40974" name="Line 10"/>
            <p:cNvSpPr>
              <a:spLocks noChangeShapeType="1"/>
            </p:cNvSpPr>
            <p:nvPr/>
          </p:nvSpPr>
          <p:spPr bwMode="auto">
            <a:xfrm>
              <a:off x="2352" y="2784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73643" name="Text Box 11"/>
            <p:cNvSpPr txBox="1">
              <a:spLocks noChangeArrowheads="1"/>
            </p:cNvSpPr>
            <p:nvPr/>
          </p:nvSpPr>
          <p:spPr bwMode="auto">
            <a:xfrm>
              <a:off x="2352" y="2784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e1</a:t>
              </a:r>
            </a:p>
          </p:txBody>
        </p:sp>
      </p:grpSp>
      <p:grpSp>
        <p:nvGrpSpPr>
          <p:cNvPr id="2373644" name="Group 12"/>
          <p:cNvGrpSpPr>
            <a:grpSpLocks/>
          </p:cNvGrpSpPr>
          <p:nvPr/>
        </p:nvGrpSpPr>
        <p:grpSpPr bwMode="auto">
          <a:xfrm>
            <a:off x="5638800" y="3124200"/>
            <a:ext cx="1524000" cy="457200"/>
            <a:chOff x="3312" y="1968"/>
            <a:chExt cx="960" cy="288"/>
          </a:xfrm>
        </p:grpSpPr>
        <p:sp>
          <p:nvSpPr>
            <p:cNvPr id="40972" name="Line 13"/>
            <p:cNvSpPr>
              <a:spLocks noChangeShapeType="1"/>
            </p:cNvSpPr>
            <p:nvPr/>
          </p:nvSpPr>
          <p:spPr bwMode="auto">
            <a:xfrm>
              <a:off x="3312" y="2256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73646" name="Text Box 14"/>
            <p:cNvSpPr txBox="1">
              <a:spLocks noChangeArrowheads="1"/>
            </p:cNvSpPr>
            <p:nvPr/>
          </p:nvSpPr>
          <p:spPr bwMode="auto">
            <a:xfrm>
              <a:off x="3360" y="1968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e2</a:t>
              </a:r>
            </a:p>
          </p:txBody>
        </p:sp>
      </p:grpSp>
      <p:sp>
        <p:nvSpPr>
          <p:cNvPr id="2373647" name="Line 15"/>
          <p:cNvSpPr>
            <a:spLocks noChangeShapeType="1"/>
          </p:cNvSpPr>
          <p:nvPr/>
        </p:nvSpPr>
        <p:spPr bwMode="auto">
          <a:xfrm>
            <a:off x="4114800" y="1981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7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7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73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7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73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7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3638" grpId="0" autoUpdateAnimBg="0"/>
      <p:bldP spid="2373639" grpId="0" autoUpdateAnimBg="0"/>
      <p:bldP spid="2373640" grpId="0" animBg="1"/>
      <p:bldP spid="237364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867A94A-14F4-45E0-8203-A27E99CEDD5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200"/>
          </a:p>
        </p:txBody>
      </p:sp>
      <p:sp>
        <p:nvSpPr>
          <p:cNvPr id="2375682" name="AutoShape 2"/>
          <p:cNvSpPr>
            <a:spLocks noChangeArrowheads="1"/>
          </p:cNvSpPr>
          <p:nvPr/>
        </p:nvSpPr>
        <p:spPr bwMode="auto">
          <a:xfrm>
            <a:off x="340909" y="3105150"/>
            <a:ext cx="4572000" cy="1676400"/>
          </a:xfrm>
          <a:prstGeom prst="wedgeRoundRectCallout">
            <a:avLst>
              <a:gd name="adj1" fmla="val 45454"/>
              <a:gd name="adj2" fmla="val -108241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  <a:defRPr/>
            </a:pPr>
            <a:r>
              <a:rPr lang="en-US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Resulting action sequence:</a:t>
            </a:r>
          </a:p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  printf(“exiting”);</a:t>
            </a:r>
          </a:p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  printf(“to off”);</a:t>
            </a:r>
          </a:p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  lamp.off();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Action Ordering</a:t>
            </a:r>
          </a:p>
        </p:txBody>
      </p:sp>
      <p:sp>
        <p:nvSpPr>
          <p:cNvPr id="23756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Output actions: transition prefix</a:t>
            </a:r>
          </a:p>
          <a:p>
            <a:pPr eaLnBrk="1" hangingPunct="1"/>
            <a:r>
              <a:rPr lang="en-CA" altLang="en-US"/>
              <a:t>Input actions: transition postfix</a:t>
            </a:r>
          </a:p>
        </p:txBody>
      </p:sp>
      <p:sp>
        <p:nvSpPr>
          <p:cNvPr id="2375685" name="AutoShape 5"/>
          <p:cNvSpPr>
            <a:spLocks noChangeArrowheads="1"/>
          </p:cNvSpPr>
          <p:nvPr/>
        </p:nvSpPr>
        <p:spPr bwMode="auto">
          <a:xfrm>
            <a:off x="4989109" y="4095750"/>
            <a:ext cx="3962400" cy="1066800"/>
          </a:xfrm>
          <a:prstGeom prst="wedgeRoundRectCallout">
            <a:avLst>
              <a:gd name="adj1" fmla="val 10056"/>
              <a:gd name="adj2" fmla="val -88542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printf(“exiting”);</a:t>
            </a:r>
          </a:p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printf(“needless”);</a:t>
            </a:r>
          </a:p>
          <a:p>
            <a:pPr>
              <a:spcBef>
                <a:spcPct val="0"/>
              </a:spcBef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lamp.off();</a:t>
            </a:r>
            <a:endParaRPr 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375686" name="Group 6"/>
          <p:cNvGrpSpPr>
            <a:grpSpLocks/>
          </p:cNvGrpSpPr>
          <p:nvPr/>
        </p:nvGrpSpPr>
        <p:grpSpPr bwMode="auto">
          <a:xfrm>
            <a:off x="5713009" y="2876550"/>
            <a:ext cx="2997200" cy="877888"/>
            <a:chOff x="3576" y="2448"/>
            <a:chExt cx="1888" cy="553"/>
          </a:xfrm>
        </p:grpSpPr>
        <p:sp>
          <p:nvSpPr>
            <p:cNvPr id="42007" name="Freeform 7"/>
            <p:cNvSpPr>
              <a:spLocks/>
            </p:cNvSpPr>
            <p:nvPr/>
          </p:nvSpPr>
          <p:spPr bwMode="auto">
            <a:xfrm>
              <a:off x="4176" y="2448"/>
              <a:ext cx="672" cy="288"/>
            </a:xfrm>
            <a:custGeom>
              <a:avLst/>
              <a:gdLst>
                <a:gd name="T0" fmla="*/ 0 w 672"/>
                <a:gd name="T1" fmla="*/ 0 h 528"/>
                <a:gd name="T2" fmla="*/ 0 w 672"/>
                <a:gd name="T3" fmla="*/ 47 h 528"/>
                <a:gd name="T4" fmla="*/ 672 w 672"/>
                <a:gd name="T5" fmla="*/ 47 h 528"/>
                <a:gd name="T6" fmla="*/ 672 w 672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2" h="528">
                  <a:moveTo>
                    <a:pt x="0" y="0"/>
                  </a:moveTo>
                  <a:lnTo>
                    <a:pt x="0" y="528"/>
                  </a:lnTo>
                  <a:lnTo>
                    <a:pt x="672" y="528"/>
                  </a:lnTo>
                  <a:lnTo>
                    <a:pt x="67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75688" name="Text Box 8"/>
            <p:cNvSpPr txBox="1">
              <a:spLocks noChangeArrowheads="1"/>
            </p:cNvSpPr>
            <p:nvPr/>
          </p:nvSpPr>
          <p:spPr bwMode="auto">
            <a:xfrm>
              <a:off x="3576" y="2713"/>
              <a:ext cx="18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off/printf(“needless”);</a:t>
              </a:r>
            </a:p>
          </p:txBody>
        </p:sp>
      </p:grpSp>
      <p:grpSp>
        <p:nvGrpSpPr>
          <p:cNvPr id="2375689" name="Group 9"/>
          <p:cNvGrpSpPr>
            <a:grpSpLocks/>
          </p:cNvGrpSpPr>
          <p:nvPr/>
        </p:nvGrpSpPr>
        <p:grpSpPr bwMode="auto">
          <a:xfrm>
            <a:off x="493309" y="1276350"/>
            <a:ext cx="8001000" cy="1600200"/>
            <a:chOff x="288" y="1440"/>
            <a:chExt cx="5040" cy="1008"/>
          </a:xfrm>
        </p:grpSpPr>
        <p:grpSp>
          <p:nvGrpSpPr>
            <p:cNvPr id="41994" name="Group 10"/>
            <p:cNvGrpSpPr>
              <a:grpSpLocks/>
            </p:cNvGrpSpPr>
            <p:nvPr/>
          </p:nvGrpSpPr>
          <p:grpSpPr bwMode="auto">
            <a:xfrm>
              <a:off x="1776" y="1680"/>
              <a:ext cx="2016" cy="288"/>
              <a:chOff x="1776" y="1824"/>
              <a:chExt cx="2016" cy="288"/>
            </a:xfrm>
          </p:grpSpPr>
          <p:sp>
            <p:nvSpPr>
              <p:cNvPr id="42005" name="Line 11"/>
              <p:cNvSpPr>
                <a:spLocks noChangeShapeType="1"/>
              </p:cNvSpPr>
              <p:nvPr/>
            </p:nvSpPr>
            <p:spPr bwMode="auto">
              <a:xfrm>
                <a:off x="1776" y="2112"/>
                <a:ext cx="2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75692" name="Text Box 12"/>
              <p:cNvSpPr txBox="1">
                <a:spLocks noChangeArrowheads="1"/>
              </p:cNvSpPr>
              <p:nvPr/>
            </p:nvSpPr>
            <p:spPr bwMode="auto">
              <a:xfrm>
                <a:off x="2063" y="1824"/>
                <a:ext cx="15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off/printf(“to off”);</a:t>
                </a:r>
              </a:p>
            </p:txBody>
          </p:sp>
        </p:grpSp>
        <p:grpSp>
          <p:nvGrpSpPr>
            <p:cNvPr id="41995" name="Group 13"/>
            <p:cNvGrpSpPr>
              <a:grpSpLocks/>
            </p:cNvGrpSpPr>
            <p:nvPr/>
          </p:nvGrpSpPr>
          <p:grpSpPr bwMode="auto">
            <a:xfrm>
              <a:off x="3792" y="1488"/>
              <a:ext cx="1536" cy="960"/>
              <a:chOff x="3792" y="1488"/>
              <a:chExt cx="1536" cy="960"/>
            </a:xfrm>
          </p:grpSpPr>
          <p:sp>
            <p:nvSpPr>
              <p:cNvPr id="2375694" name="AutoShape 14"/>
              <p:cNvSpPr>
                <a:spLocks noChangeArrowheads="1"/>
              </p:cNvSpPr>
              <p:nvPr/>
            </p:nvSpPr>
            <p:spPr bwMode="auto">
              <a:xfrm>
                <a:off x="3792" y="1488"/>
                <a:ext cx="1536" cy="960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LampOff</a:t>
                </a:r>
              </a:p>
            </p:txBody>
          </p:sp>
          <p:sp>
            <p:nvSpPr>
              <p:cNvPr id="42002" name="Line 15"/>
              <p:cNvSpPr>
                <a:spLocks noChangeShapeType="1"/>
              </p:cNvSpPr>
              <p:nvPr/>
            </p:nvSpPr>
            <p:spPr bwMode="auto">
              <a:xfrm>
                <a:off x="3792" y="1824"/>
                <a:ext cx="15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75696" name="Text Box 16"/>
              <p:cNvSpPr txBox="1">
                <a:spLocks noChangeArrowheads="1"/>
              </p:cNvSpPr>
              <p:nvPr/>
            </p:nvSpPr>
            <p:spPr bwMode="auto">
              <a:xfrm>
                <a:off x="3817" y="1872"/>
                <a:ext cx="12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entry/lamp.off();</a:t>
                </a:r>
              </a:p>
            </p:txBody>
          </p:sp>
          <p:sp>
            <p:nvSpPr>
              <p:cNvPr id="2375697" name="Text Box 17"/>
              <p:cNvSpPr txBox="1">
                <a:spLocks noChangeArrowheads="1"/>
              </p:cNvSpPr>
              <p:nvPr/>
            </p:nvSpPr>
            <p:spPr bwMode="auto">
              <a:xfrm>
                <a:off x="3809" y="2150"/>
                <a:ext cx="148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exit/printf(“exiting”);</a:t>
                </a:r>
              </a:p>
            </p:txBody>
          </p:sp>
        </p:grpSp>
        <p:grpSp>
          <p:nvGrpSpPr>
            <p:cNvPr id="41996" name="Group 18"/>
            <p:cNvGrpSpPr>
              <a:grpSpLocks/>
            </p:cNvGrpSpPr>
            <p:nvPr/>
          </p:nvGrpSpPr>
          <p:grpSpPr bwMode="auto">
            <a:xfrm>
              <a:off x="288" y="1440"/>
              <a:ext cx="1547" cy="960"/>
              <a:chOff x="288" y="1440"/>
              <a:chExt cx="1547" cy="960"/>
            </a:xfrm>
          </p:grpSpPr>
          <p:sp>
            <p:nvSpPr>
              <p:cNvPr id="2375699" name="AutoShape 19"/>
              <p:cNvSpPr>
                <a:spLocks noChangeArrowheads="1"/>
              </p:cNvSpPr>
              <p:nvPr/>
            </p:nvSpPr>
            <p:spPr bwMode="auto">
              <a:xfrm>
                <a:off x="288" y="1440"/>
                <a:ext cx="1536" cy="960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LampOn</a:t>
                </a:r>
              </a:p>
            </p:txBody>
          </p:sp>
          <p:sp>
            <p:nvSpPr>
              <p:cNvPr id="41998" name="Line 20"/>
              <p:cNvSpPr>
                <a:spLocks noChangeShapeType="1"/>
              </p:cNvSpPr>
              <p:nvPr/>
            </p:nvSpPr>
            <p:spPr bwMode="auto">
              <a:xfrm>
                <a:off x="288" y="1776"/>
                <a:ext cx="15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75701" name="Text Box 21"/>
              <p:cNvSpPr txBox="1">
                <a:spLocks noChangeArrowheads="1"/>
              </p:cNvSpPr>
              <p:nvPr/>
            </p:nvSpPr>
            <p:spPr bwMode="auto">
              <a:xfrm>
                <a:off x="360" y="1824"/>
                <a:ext cx="12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entry/lamp.on();</a:t>
                </a:r>
              </a:p>
            </p:txBody>
          </p:sp>
          <p:sp>
            <p:nvSpPr>
              <p:cNvPr id="2375702" name="Text Box 22"/>
              <p:cNvSpPr txBox="1">
                <a:spLocks noChangeArrowheads="1"/>
              </p:cNvSpPr>
              <p:nvPr/>
            </p:nvSpPr>
            <p:spPr bwMode="auto">
              <a:xfrm>
                <a:off x="352" y="2102"/>
                <a:ext cx="148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exit/printf(“exiting”);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7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7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7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7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682" grpId="0" animBg="1" autoUpdateAnimBg="0"/>
      <p:bldP spid="2375684" grpId="0" build="p"/>
      <p:bldP spid="2375685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E3BB1CE-0057-45B4-B60D-79C496816713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200"/>
          </a:p>
        </p:txBody>
      </p:sp>
      <p:grpSp>
        <p:nvGrpSpPr>
          <p:cNvPr id="2377730" name="Group 2"/>
          <p:cNvGrpSpPr>
            <a:grpSpLocks/>
          </p:cNvGrpSpPr>
          <p:nvPr/>
        </p:nvGrpSpPr>
        <p:grpSpPr bwMode="auto">
          <a:xfrm>
            <a:off x="1809750" y="3387725"/>
            <a:ext cx="3657600" cy="1752600"/>
            <a:chOff x="1104" y="2112"/>
            <a:chExt cx="2304" cy="1104"/>
          </a:xfrm>
        </p:grpSpPr>
        <p:sp>
          <p:nvSpPr>
            <p:cNvPr id="2377731" name="AutoShape 3"/>
            <p:cNvSpPr>
              <a:spLocks noChangeArrowheads="1"/>
            </p:cNvSpPr>
            <p:nvPr/>
          </p:nvSpPr>
          <p:spPr bwMode="auto">
            <a:xfrm>
              <a:off x="1104" y="2112"/>
              <a:ext cx="2304" cy="1104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Error</a:t>
              </a:r>
            </a:p>
          </p:txBody>
        </p:sp>
        <p:sp>
          <p:nvSpPr>
            <p:cNvPr id="43018" name="Line 4"/>
            <p:cNvSpPr>
              <a:spLocks noChangeShapeType="1"/>
            </p:cNvSpPr>
            <p:nvPr/>
          </p:nvSpPr>
          <p:spPr bwMode="auto">
            <a:xfrm>
              <a:off x="1104" y="2448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77733" name="Text Box 5"/>
            <p:cNvSpPr txBox="1">
              <a:spLocks noChangeArrowheads="1"/>
            </p:cNvSpPr>
            <p:nvPr/>
          </p:nvSpPr>
          <p:spPr bwMode="auto">
            <a:xfrm>
              <a:off x="1156" y="2496"/>
              <a:ext cx="14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0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entry/printf(“error!”)</a:t>
              </a:r>
            </a:p>
          </p:txBody>
        </p:sp>
      </p:grpSp>
      <p:sp>
        <p:nvSpPr>
          <p:cNvPr id="430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State Activity (Do)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Creates a concurrent process that will execute until</a:t>
            </a:r>
          </a:p>
          <a:p>
            <a:pPr lvl="1" eaLnBrk="1" hangingPunct="1"/>
            <a:r>
              <a:rPr lang="en-CA" altLang="en-US"/>
              <a:t>The action terminates, or</a:t>
            </a:r>
          </a:p>
          <a:p>
            <a:pPr lvl="1" eaLnBrk="1" hangingPunct="1"/>
            <a:r>
              <a:rPr lang="en-CA" altLang="en-US"/>
              <a:t>We leave the state via an exit transition</a:t>
            </a:r>
          </a:p>
        </p:txBody>
      </p:sp>
      <p:sp>
        <p:nvSpPr>
          <p:cNvPr id="2377736" name="Text Box 8"/>
          <p:cNvSpPr txBox="1">
            <a:spLocks noChangeArrowheads="1"/>
          </p:cNvSpPr>
          <p:nvPr/>
        </p:nvSpPr>
        <p:spPr bwMode="auto">
          <a:xfrm>
            <a:off x="1892300" y="4454525"/>
            <a:ext cx="1958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do/alarm.ring()</a:t>
            </a:r>
          </a:p>
        </p:txBody>
      </p:sp>
      <p:sp>
        <p:nvSpPr>
          <p:cNvPr id="2377737" name="AutoShape 9"/>
          <p:cNvSpPr>
            <a:spLocks noChangeArrowheads="1"/>
          </p:cNvSpPr>
          <p:nvPr/>
        </p:nvSpPr>
        <p:spPr bwMode="auto">
          <a:xfrm>
            <a:off x="6076950" y="3006725"/>
            <a:ext cx="2438400" cy="609600"/>
          </a:xfrm>
          <a:prstGeom prst="wedgeRoundRectCallout">
            <a:avLst>
              <a:gd name="adj1" fmla="val -138606"/>
              <a:gd name="adj2" fmla="val 221875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“do”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77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77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237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7736" grpId="0" autoUpdateAnimBg="0"/>
      <p:bldP spid="2377737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BB6AC02-F14B-4AD7-B514-4BE7A9A04538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2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Guards (Conditions)</a:t>
            </a:r>
          </a:p>
        </p:txBody>
      </p:sp>
      <p:sp>
        <p:nvSpPr>
          <p:cNvPr id="237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Conditional execution of transitions</a:t>
            </a:r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Guards must not have side effects</a:t>
            </a:r>
          </a:p>
        </p:txBody>
      </p:sp>
      <p:grpSp>
        <p:nvGrpSpPr>
          <p:cNvPr id="2379780" name="Group 4"/>
          <p:cNvGrpSpPr>
            <a:grpSpLocks/>
          </p:cNvGrpSpPr>
          <p:nvPr/>
        </p:nvGrpSpPr>
        <p:grpSpPr bwMode="auto">
          <a:xfrm>
            <a:off x="1720850" y="2058988"/>
            <a:ext cx="7086600" cy="3322637"/>
            <a:chOff x="1084" y="1117"/>
            <a:chExt cx="4464" cy="2093"/>
          </a:xfrm>
        </p:grpSpPr>
        <p:sp>
          <p:nvSpPr>
            <p:cNvPr id="2379781" name="AutoShape 5"/>
            <p:cNvSpPr>
              <a:spLocks noChangeArrowheads="1"/>
            </p:cNvSpPr>
            <p:nvPr/>
          </p:nvSpPr>
          <p:spPr bwMode="auto">
            <a:xfrm>
              <a:off x="1468" y="1117"/>
              <a:ext cx="1248" cy="67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Selling</a:t>
              </a:r>
            </a:p>
          </p:txBody>
        </p:sp>
        <p:sp>
          <p:nvSpPr>
            <p:cNvPr id="2379782" name="AutoShape 6"/>
            <p:cNvSpPr>
              <a:spLocks noChangeArrowheads="1"/>
            </p:cNvSpPr>
            <p:nvPr/>
          </p:nvSpPr>
          <p:spPr bwMode="auto">
            <a:xfrm>
              <a:off x="1468" y="2682"/>
              <a:ext cx="1248" cy="528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Unhappy</a:t>
              </a:r>
            </a:p>
          </p:txBody>
        </p:sp>
        <p:sp>
          <p:nvSpPr>
            <p:cNvPr id="44045" name="Line 7"/>
            <p:cNvSpPr>
              <a:spLocks noChangeShapeType="1"/>
            </p:cNvSpPr>
            <p:nvPr/>
          </p:nvSpPr>
          <p:spPr bwMode="auto">
            <a:xfrm>
              <a:off x="2092" y="1789"/>
              <a:ext cx="0" cy="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79784" name="AutoShape 8"/>
            <p:cNvSpPr>
              <a:spLocks noChangeArrowheads="1"/>
            </p:cNvSpPr>
            <p:nvPr/>
          </p:nvSpPr>
          <p:spPr bwMode="auto">
            <a:xfrm>
              <a:off x="4300" y="1165"/>
              <a:ext cx="1248" cy="528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Happy</a:t>
              </a:r>
            </a:p>
          </p:txBody>
        </p:sp>
        <p:sp>
          <p:nvSpPr>
            <p:cNvPr id="44047" name="Line 9"/>
            <p:cNvSpPr>
              <a:spLocks noChangeShapeType="1"/>
            </p:cNvSpPr>
            <p:nvPr/>
          </p:nvSpPr>
          <p:spPr bwMode="auto">
            <a:xfrm rot="-5400000">
              <a:off x="3508" y="661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8" name="Freeform 10"/>
            <p:cNvSpPr>
              <a:spLocks/>
            </p:cNvSpPr>
            <p:nvPr/>
          </p:nvSpPr>
          <p:spPr bwMode="auto">
            <a:xfrm>
              <a:off x="1084" y="1261"/>
              <a:ext cx="384" cy="384"/>
            </a:xfrm>
            <a:custGeom>
              <a:avLst/>
              <a:gdLst>
                <a:gd name="T0" fmla="*/ 269 w 432"/>
                <a:gd name="T1" fmla="*/ 197 h 480"/>
                <a:gd name="T2" fmla="*/ 0 w 432"/>
                <a:gd name="T3" fmla="*/ 197 h 480"/>
                <a:gd name="T4" fmla="*/ 0 w 432"/>
                <a:gd name="T5" fmla="*/ 0 h 480"/>
                <a:gd name="T6" fmla="*/ 269 w 432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480">
                  <a:moveTo>
                    <a:pt x="432" y="480"/>
                  </a:moveTo>
                  <a:lnTo>
                    <a:pt x="0" y="480"/>
                  </a:lnTo>
                  <a:lnTo>
                    <a:pt x="0" y="0"/>
                  </a:lnTo>
                  <a:lnTo>
                    <a:pt x="43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79787" name="Group 11"/>
          <p:cNvGrpSpPr>
            <a:grpSpLocks/>
          </p:cNvGrpSpPr>
          <p:nvPr/>
        </p:nvGrpSpPr>
        <p:grpSpPr bwMode="auto">
          <a:xfrm>
            <a:off x="425450" y="1655763"/>
            <a:ext cx="7162800" cy="2324100"/>
            <a:chOff x="268" y="863"/>
            <a:chExt cx="4512" cy="1464"/>
          </a:xfrm>
        </p:grpSpPr>
        <p:sp>
          <p:nvSpPr>
            <p:cNvPr id="2379788" name="Text Box 12"/>
            <p:cNvSpPr txBox="1">
              <a:spLocks noChangeArrowheads="1"/>
            </p:cNvSpPr>
            <p:nvPr/>
          </p:nvSpPr>
          <p:spPr bwMode="auto">
            <a:xfrm>
              <a:off x="2068" y="2096"/>
              <a:ext cx="27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bid </a:t>
              </a:r>
              <a:r>
                <a:rPr lang="en-US" sz="1800">
                  <a:solidFill>
                    <a:srgbClr val="FF0000"/>
                  </a:solidFill>
                </a:rPr>
                <a:t>[(value &gt;= 100) &amp; (value &lt; 200)]</a:t>
              </a: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/sell</a:t>
              </a:r>
            </a:p>
          </p:txBody>
        </p:sp>
        <p:sp>
          <p:nvSpPr>
            <p:cNvPr id="2379789" name="Text Box 13"/>
            <p:cNvSpPr txBox="1">
              <a:spLocks noChangeArrowheads="1"/>
            </p:cNvSpPr>
            <p:nvPr/>
          </p:nvSpPr>
          <p:spPr bwMode="auto">
            <a:xfrm>
              <a:off x="2764" y="1151"/>
              <a:ext cx="15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bid </a:t>
              </a:r>
              <a:r>
                <a:rPr lang="en-US" sz="1800">
                  <a:solidFill>
                    <a:srgbClr val="FF0000"/>
                  </a:solidFill>
                </a:rPr>
                <a:t>[value &gt;= 200]</a:t>
              </a: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/sell</a:t>
              </a:r>
            </a:p>
          </p:txBody>
        </p:sp>
        <p:sp>
          <p:nvSpPr>
            <p:cNvPr id="2379790" name="Text Box 14"/>
            <p:cNvSpPr txBox="1">
              <a:spLocks noChangeArrowheads="1"/>
            </p:cNvSpPr>
            <p:nvPr/>
          </p:nvSpPr>
          <p:spPr bwMode="auto">
            <a:xfrm>
              <a:off x="268" y="863"/>
              <a:ext cx="16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bid </a:t>
              </a:r>
              <a:r>
                <a:rPr lang="en-US" sz="1800">
                  <a:solidFill>
                    <a:srgbClr val="FF0000"/>
                  </a:solidFill>
                </a:rPr>
                <a:t>[value &lt; 100]</a:t>
              </a:r>
              <a:r>
                <a:rPr lang="en-US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/reject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9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97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7DAE98D-0897-4E0E-89A2-546226D432C8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CA" altLang="en-US" sz="12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Hierarchical State Diagrams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Composed states, to manage complexity</a:t>
            </a:r>
          </a:p>
        </p:txBody>
      </p:sp>
      <p:sp>
        <p:nvSpPr>
          <p:cNvPr id="2381828" name="AutoShape 4"/>
          <p:cNvSpPr>
            <a:spLocks noChangeArrowheads="1"/>
          </p:cNvSpPr>
          <p:nvPr/>
        </p:nvSpPr>
        <p:spPr bwMode="auto">
          <a:xfrm>
            <a:off x="4908550" y="1995488"/>
            <a:ext cx="3505200" cy="3657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LampFlashing</a:t>
            </a:r>
          </a:p>
        </p:txBody>
      </p:sp>
      <p:grpSp>
        <p:nvGrpSpPr>
          <p:cNvPr id="2381829" name="Group 5"/>
          <p:cNvGrpSpPr>
            <a:grpSpLocks/>
          </p:cNvGrpSpPr>
          <p:nvPr/>
        </p:nvGrpSpPr>
        <p:grpSpPr bwMode="auto">
          <a:xfrm>
            <a:off x="3079750" y="2147888"/>
            <a:ext cx="2895600" cy="1066800"/>
            <a:chOff x="1728" y="1584"/>
            <a:chExt cx="1824" cy="672"/>
          </a:xfrm>
        </p:grpSpPr>
        <p:sp>
          <p:nvSpPr>
            <p:cNvPr id="45097" name="Line 6"/>
            <p:cNvSpPr>
              <a:spLocks noChangeShapeType="1"/>
            </p:cNvSpPr>
            <p:nvPr/>
          </p:nvSpPr>
          <p:spPr bwMode="auto">
            <a:xfrm>
              <a:off x="1728" y="1776"/>
              <a:ext cx="1824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1831" name="Text Box 7"/>
            <p:cNvSpPr txBox="1">
              <a:spLocks noChangeArrowheads="1"/>
            </p:cNvSpPr>
            <p:nvPr/>
          </p:nvSpPr>
          <p:spPr bwMode="auto">
            <a:xfrm>
              <a:off x="2075" y="1584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flash/</a:t>
              </a:r>
            </a:p>
          </p:txBody>
        </p:sp>
      </p:grpSp>
      <p:grpSp>
        <p:nvGrpSpPr>
          <p:cNvPr id="2381832" name="Group 8"/>
          <p:cNvGrpSpPr>
            <a:grpSpLocks/>
          </p:cNvGrpSpPr>
          <p:nvPr/>
        </p:nvGrpSpPr>
        <p:grpSpPr bwMode="auto">
          <a:xfrm>
            <a:off x="5291138" y="2681288"/>
            <a:ext cx="2740025" cy="2667000"/>
            <a:chOff x="3121" y="1920"/>
            <a:chExt cx="1726" cy="1680"/>
          </a:xfrm>
        </p:grpSpPr>
        <p:sp>
          <p:nvSpPr>
            <p:cNvPr id="45085" name="Line 9"/>
            <p:cNvSpPr>
              <a:spLocks noChangeShapeType="1"/>
            </p:cNvSpPr>
            <p:nvPr/>
          </p:nvSpPr>
          <p:spPr bwMode="auto">
            <a:xfrm>
              <a:off x="3744" y="2496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1834" name="Text Box 10"/>
            <p:cNvSpPr txBox="1">
              <a:spLocks noChangeArrowheads="1"/>
            </p:cNvSpPr>
            <p:nvPr/>
          </p:nvSpPr>
          <p:spPr bwMode="auto">
            <a:xfrm>
              <a:off x="3121" y="2736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1sec/</a:t>
              </a:r>
            </a:p>
          </p:txBody>
        </p:sp>
        <p:sp>
          <p:nvSpPr>
            <p:cNvPr id="45087" name="Line 11"/>
            <p:cNvSpPr>
              <a:spLocks noChangeShapeType="1"/>
            </p:cNvSpPr>
            <p:nvPr/>
          </p:nvSpPr>
          <p:spPr bwMode="auto">
            <a:xfrm flipV="1">
              <a:off x="4224" y="2496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1836" name="Text Box 12"/>
            <p:cNvSpPr txBox="1">
              <a:spLocks noChangeArrowheads="1"/>
            </p:cNvSpPr>
            <p:nvPr/>
          </p:nvSpPr>
          <p:spPr bwMode="auto">
            <a:xfrm>
              <a:off x="4272" y="2544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1sec/</a:t>
              </a:r>
            </a:p>
          </p:txBody>
        </p:sp>
        <p:grpSp>
          <p:nvGrpSpPr>
            <p:cNvPr id="45089" name="Group 13"/>
            <p:cNvGrpSpPr>
              <a:grpSpLocks/>
            </p:cNvGrpSpPr>
            <p:nvPr/>
          </p:nvGrpSpPr>
          <p:grpSpPr bwMode="auto">
            <a:xfrm>
              <a:off x="3524" y="3024"/>
              <a:ext cx="1084" cy="576"/>
              <a:chOff x="3524" y="3024"/>
              <a:chExt cx="1084" cy="576"/>
            </a:xfrm>
          </p:grpSpPr>
          <p:sp>
            <p:nvSpPr>
              <p:cNvPr id="2381838" name="AutoShape 14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FlashOff</a:t>
                </a:r>
              </a:p>
            </p:txBody>
          </p:sp>
          <p:sp>
            <p:nvSpPr>
              <p:cNvPr id="45095" name="Line 15"/>
              <p:cNvSpPr>
                <a:spLocks noChangeShapeType="1"/>
              </p:cNvSpPr>
              <p:nvPr/>
            </p:nvSpPr>
            <p:spPr bwMode="auto">
              <a:xfrm>
                <a:off x="3552" y="326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40" name="Text Box 16"/>
              <p:cNvSpPr txBox="1">
                <a:spLocks noChangeArrowheads="1"/>
              </p:cNvSpPr>
              <p:nvPr/>
            </p:nvSpPr>
            <p:spPr bwMode="auto">
              <a:xfrm>
                <a:off x="3524" y="3292"/>
                <a:ext cx="10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entry/lamp.off()</a:t>
                </a:r>
              </a:p>
            </p:txBody>
          </p:sp>
        </p:grpSp>
        <p:grpSp>
          <p:nvGrpSpPr>
            <p:cNvPr id="45090" name="Group 17"/>
            <p:cNvGrpSpPr>
              <a:grpSpLocks/>
            </p:cNvGrpSpPr>
            <p:nvPr/>
          </p:nvGrpSpPr>
          <p:grpSpPr bwMode="auto">
            <a:xfrm>
              <a:off x="3524" y="1920"/>
              <a:ext cx="1084" cy="576"/>
              <a:chOff x="3524" y="3024"/>
              <a:chExt cx="1084" cy="576"/>
            </a:xfrm>
          </p:grpSpPr>
          <p:sp>
            <p:nvSpPr>
              <p:cNvPr id="2381842" name="AutoShape 18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FlashOn</a:t>
                </a:r>
              </a:p>
            </p:txBody>
          </p:sp>
          <p:sp>
            <p:nvSpPr>
              <p:cNvPr id="45092" name="Line 19"/>
              <p:cNvSpPr>
                <a:spLocks noChangeShapeType="1"/>
              </p:cNvSpPr>
              <p:nvPr/>
            </p:nvSpPr>
            <p:spPr bwMode="auto">
              <a:xfrm>
                <a:off x="3552" y="326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44" name="Text Box 20"/>
              <p:cNvSpPr txBox="1">
                <a:spLocks noChangeArrowheads="1"/>
              </p:cNvSpPr>
              <p:nvPr/>
            </p:nvSpPr>
            <p:spPr bwMode="auto">
              <a:xfrm>
                <a:off x="3524" y="3292"/>
                <a:ext cx="10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entry/lamp.on()</a:t>
                </a:r>
              </a:p>
            </p:txBody>
          </p:sp>
        </p:grpSp>
      </p:grpSp>
      <p:grpSp>
        <p:nvGrpSpPr>
          <p:cNvPr id="2381845" name="Group 21"/>
          <p:cNvGrpSpPr>
            <a:grpSpLocks/>
          </p:cNvGrpSpPr>
          <p:nvPr/>
        </p:nvGrpSpPr>
        <p:grpSpPr bwMode="auto">
          <a:xfrm>
            <a:off x="1022350" y="1995488"/>
            <a:ext cx="2055813" cy="3657600"/>
            <a:chOff x="432" y="1488"/>
            <a:chExt cx="1295" cy="2304"/>
          </a:xfrm>
        </p:grpSpPr>
        <p:sp>
          <p:nvSpPr>
            <p:cNvPr id="45073" name="Line 22"/>
            <p:cNvSpPr>
              <a:spLocks noChangeShapeType="1"/>
            </p:cNvSpPr>
            <p:nvPr/>
          </p:nvSpPr>
          <p:spPr bwMode="auto">
            <a:xfrm flipV="1">
              <a:off x="861" y="2064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1847" name="Text Box 23"/>
            <p:cNvSpPr txBox="1">
              <a:spLocks noChangeArrowheads="1"/>
            </p:cNvSpPr>
            <p:nvPr/>
          </p:nvSpPr>
          <p:spPr bwMode="auto">
            <a:xfrm>
              <a:off x="432" y="2208"/>
              <a:ext cx="3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off/</a:t>
              </a:r>
            </a:p>
          </p:txBody>
        </p:sp>
        <p:grpSp>
          <p:nvGrpSpPr>
            <p:cNvPr id="45075" name="Group 24"/>
            <p:cNvGrpSpPr>
              <a:grpSpLocks/>
            </p:cNvGrpSpPr>
            <p:nvPr/>
          </p:nvGrpSpPr>
          <p:grpSpPr bwMode="auto">
            <a:xfrm>
              <a:off x="576" y="1488"/>
              <a:ext cx="1149" cy="576"/>
              <a:chOff x="1036" y="2064"/>
              <a:chExt cx="1056" cy="576"/>
            </a:xfrm>
          </p:grpSpPr>
          <p:sp>
            <p:nvSpPr>
              <p:cNvPr id="2381849" name="AutoShape 25"/>
              <p:cNvSpPr>
                <a:spLocks noChangeArrowheads="1"/>
              </p:cNvSpPr>
              <p:nvPr/>
            </p:nvSpPr>
            <p:spPr bwMode="auto">
              <a:xfrm>
                <a:off x="1036" y="206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LampOff</a:t>
                </a:r>
              </a:p>
            </p:txBody>
          </p:sp>
          <p:sp>
            <p:nvSpPr>
              <p:cNvPr id="45083" name="Line 26"/>
              <p:cNvSpPr>
                <a:spLocks noChangeShapeType="1"/>
              </p:cNvSpPr>
              <p:nvPr/>
            </p:nvSpPr>
            <p:spPr bwMode="auto">
              <a:xfrm>
                <a:off x="1036" y="230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51" name="Text Box 27"/>
              <p:cNvSpPr txBox="1">
                <a:spLocks noChangeArrowheads="1"/>
              </p:cNvSpPr>
              <p:nvPr/>
            </p:nvSpPr>
            <p:spPr bwMode="auto">
              <a:xfrm>
                <a:off x="1072" y="2332"/>
                <a:ext cx="9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entry/lamp.off()</a:t>
                </a:r>
              </a:p>
            </p:txBody>
          </p:sp>
        </p:grpSp>
        <p:grpSp>
          <p:nvGrpSpPr>
            <p:cNvPr id="45076" name="Group 28"/>
            <p:cNvGrpSpPr>
              <a:grpSpLocks/>
            </p:cNvGrpSpPr>
            <p:nvPr/>
          </p:nvGrpSpPr>
          <p:grpSpPr bwMode="auto">
            <a:xfrm>
              <a:off x="576" y="3216"/>
              <a:ext cx="1149" cy="576"/>
              <a:chOff x="1036" y="2064"/>
              <a:chExt cx="1056" cy="576"/>
            </a:xfrm>
          </p:grpSpPr>
          <p:sp>
            <p:nvSpPr>
              <p:cNvPr id="2381853" name="AutoShape 29"/>
              <p:cNvSpPr>
                <a:spLocks noChangeArrowheads="1"/>
              </p:cNvSpPr>
              <p:nvPr/>
            </p:nvSpPr>
            <p:spPr bwMode="auto">
              <a:xfrm>
                <a:off x="1036" y="206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LampOn</a:t>
                </a:r>
              </a:p>
            </p:txBody>
          </p:sp>
          <p:sp>
            <p:nvSpPr>
              <p:cNvPr id="45080" name="Line 30"/>
              <p:cNvSpPr>
                <a:spLocks noChangeShapeType="1"/>
              </p:cNvSpPr>
              <p:nvPr/>
            </p:nvSpPr>
            <p:spPr bwMode="auto">
              <a:xfrm>
                <a:off x="1036" y="230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55" name="Text Box 31"/>
              <p:cNvSpPr txBox="1">
                <a:spLocks noChangeArrowheads="1"/>
              </p:cNvSpPr>
              <p:nvPr/>
            </p:nvSpPr>
            <p:spPr bwMode="auto">
              <a:xfrm>
                <a:off x="1072" y="2332"/>
                <a:ext cx="9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entry/lamp.on()</a:t>
                </a:r>
              </a:p>
            </p:txBody>
          </p:sp>
        </p:grpSp>
        <p:sp>
          <p:nvSpPr>
            <p:cNvPr id="45077" name="Line 32"/>
            <p:cNvSpPr>
              <a:spLocks noChangeShapeType="1"/>
            </p:cNvSpPr>
            <p:nvPr/>
          </p:nvSpPr>
          <p:spPr bwMode="auto">
            <a:xfrm>
              <a:off x="1344" y="2064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1857" name="Text Box 33"/>
            <p:cNvSpPr txBox="1">
              <a:spLocks noChangeArrowheads="1"/>
            </p:cNvSpPr>
            <p:nvPr/>
          </p:nvSpPr>
          <p:spPr bwMode="auto">
            <a:xfrm>
              <a:off x="1344" y="2832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on/</a:t>
              </a:r>
            </a:p>
          </p:txBody>
        </p:sp>
      </p:grpSp>
      <p:grpSp>
        <p:nvGrpSpPr>
          <p:cNvPr id="2381858" name="Group 34"/>
          <p:cNvGrpSpPr>
            <a:grpSpLocks/>
          </p:cNvGrpSpPr>
          <p:nvPr/>
        </p:nvGrpSpPr>
        <p:grpSpPr bwMode="auto">
          <a:xfrm>
            <a:off x="3079750" y="3443288"/>
            <a:ext cx="2895600" cy="1828800"/>
            <a:chOff x="1728" y="2400"/>
            <a:chExt cx="1824" cy="1152"/>
          </a:xfrm>
        </p:grpSpPr>
        <p:grpSp>
          <p:nvGrpSpPr>
            <p:cNvPr id="45067" name="Group 35"/>
            <p:cNvGrpSpPr>
              <a:grpSpLocks/>
            </p:cNvGrpSpPr>
            <p:nvPr/>
          </p:nvGrpSpPr>
          <p:grpSpPr bwMode="auto">
            <a:xfrm>
              <a:off x="1728" y="3120"/>
              <a:ext cx="1824" cy="432"/>
              <a:chOff x="1728" y="3120"/>
              <a:chExt cx="1824" cy="432"/>
            </a:xfrm>
          </p:grpSpPr>
          <p:sp>
            <p:nvSpPr>
              <p:cNvPr id="45071" name="Line 36"/>
              <p:cNvSpPr>
                <a:spLocks noChangeShapeType="1"/>
              </p:cNvSpPr>
              <p:nvPr/>
            </p:nvSpPr>
            <p:spPr bwMode="auto">
              <a:xfrm flipH="1">
                <a:off x="1728" y="3312"/>
                <a:ext cx="1824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61" name="Text Box 37"/>
              <p:cNvSpPr txBox="1">
                <a:spLocks noChangeArrowheads="1"/>
              </p:cNvSpPr>
              <p:nvPr/>
            </p:nvSpPr>
            <p:spPr bwMode="auto">
              <a:xfrm>
                <a:off x="2208" y="3120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on/</a:t>
                </a:r>
              </a:p>
            </p:txBody>
          </p:sp>
        </p:grpSp>
        <p:grpSp>
          <p:nvGrpSpPr>
            <p:cNvPr id="45068" name="Group 38"/>
            <p:cNvGrpSpPr>
              <a:grpSpLocks/>
            </p:cNvGrpSpPr>
            <p:nvPr/>
          </p:nvGrpSpPr>
          <p:grpSpPr bwMode="auto">
            <a:xfrm>
              <a:off x="1728" y="2400"/>
              <a:ext cx="1824" cy="960"/>
              <a:chOff x="1728" y="2400"/>
              <a:chExt cx="1824" cy="960"/>
            </a:xfrm>
          </p:grpSpPr>
          <p:sp>
            <p:nvSpPr>
              <p:cNvPr id="45069" name="Line 39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1824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1864" name="Text Box 40"/>
              <p:cNvSpPr txBox="1">
                <a:spLocks noChangeArrowheads="1"/>
              </p:cNvSpPr>
              <p:nvPr/>
            </p:nvSpPr>
            <p:spPr bwMode="auto">
              <a:xfrm>
                <a:off x="1872" y="2880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on/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8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81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81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1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81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8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38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1828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0DB2631-AE3F-4238-8A33-560A3889228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200"/>
          </a:p>
        </p:txBody>
      </p:sp>
      <p:sp>
        <p:nvSpPr>
          <p:cNvPr id="2383874" name="AutoShape 2"/>
          <p:cNvSpPr>
            <a:spLocks noChangeArrowheads="1"/>
          </p:cNvSpPr>
          <p:nvPr/>
        </p:nvSpPr>
        <p:spPr bwMode="auto">
          <a:xfrm>
            <a:off x="4699000" y="2239963"/>
            <a:ext cx="3505200" cy="3657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LampFlashing</a:t>
            </a:r>
          </a:p>
        </p:txBody>
      </p:sp>
      <p:grpSp>
        <p:nvGrpSpPr>
          <p:cNvPr id="46084" name="Group 3"/>
          <p:cNvGrpSpPr>
            <a:grpSpLocks/>
          </p:cNvGrpSpPr>
          <p:nvPr/>
        </p:nvGrpSpPr>
        <p:grpSpPr bwMode="auto">
          <a:xfrm>
            <a:off x="5081588" y="2925763"/>
            <a:ext cx="2740025" cy="2667000"/>
            <a:chOff x="3121" y="1920"/>
            <a:chExt cx="1726" cy="1680"/>
          </a:xfrm>
        </p:grpSpPr>
        <p:sp>
          <p:nvSpPr>
            <p:cNvPr id="46111" name="Line 4"/>
            <p:cNvSpPr>
              <a:spLocks noChangeShapeType="1"/>
            </p:cNvSpPr>
            <p:nvPr/>
          </p:nvSpPr>
          <p:spPr bwMode="auto">
            <a:xfrm>
              <a:off x="3744" y="2496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877" name="Text Box 5"/>
            <p:cNvSpPr txBox="1">
              <a:spLocks noChangeArrowheads="1"/>
            </p:cNvSpPr>
            <p:nvPr/>
          </p:nvSpPr>
          <p:spPr bwMode="auto">
            <a:xfrm>
              <a:off x="3121" y="2736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1sec/</a:t>
              </a:r>
            </a:p>
          </p:txBody>
        </p:sp>
        <p:sp>
          <p:nvSpPr>
            <p:cNvPr id="46113" name="Line 6"/>
            <p:cNvSpPr>
              <a:spLocks noChangeShapeType="1"/>
            </p:cNvSpPr>
            <p:nvPr/>
          </p:nvSpPr>
          <p:spPr bwMode="auto">
            <a:xfrm flipV="1">
              <a:off x="4224" y="2496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879" name="Text Box 7"/>
            <p:cNvSpPr txBox="1">
              <a:spLocks noChangeArrowheads="1"/>
            </p:cNvSpPr>
            <p:nvPr/>
          </p:nvSpPr>
          <p:spPr bwMode="auto">
            <a:xfrm>
              <a:off x="4272" y="2544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1sec/</a:t>
              </a:r>
            </a:p>
          </p:txBody>
        </p:sp>
        <p:grpSp>
          <p:nvGrpSpPr>
            <p:cNvPr id="46115" name="Group 8"/>
            <p:cNvGrpSpPr>
              <a:grpSpLocks/>
            </p:cNvGrpSpPr>
            <p:nvPr/>
          </p:nvGrpSpPr>
          <p:grpSpPr bwMode="auto">
            <a:xfrm>
              <a:off x="3524" y="3024"/>
              <a:ext cx="1084" cy="576"/>
              <a:chOff x="3524" y="3024"/>
              <a:chExt cx="1084" cy="576"/>
            </a:xfrm>
          </p:grpSpPr>
          <p:sp>
            <p:nvSpPr>
              <p:cNvPr id="2383881" name="AutoShape 9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FlashOff</a:t>
                </a:r>
              </a:p>
            </p:txBody>
          </p:sp>
          <p:sp>
            <p:nvSpPr>
              <p:cNvPr id="46121" name="Line 10"/>
              <p:cNvSpPr>
                <a:spLocks noChangeShapeType="1"/>
              </p:cNvSpPr>
              <p:nvPr/>
            </p:nvSpPr>
            <p:spPr bwMode="auto">
              <a:xfrm>
                <a:off x="3552" y="326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3883" name="Text Box 11"/>
              <p:cNvSpPr txBox="1">
                <a:spLocks noChangeArrowheads="1"/>
              </p:cNvSpPr>
              <p:nvPr/>
            </p:nvSpPr>
            <p:spPr bwMode="auto">
              <a:xfrm>
                <a:off x="3524" y="3292"/>
                <a:ext cx="10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entry/lamp.off()</a:t>
                </a:r>
              </a:p>
            </p:txBody>
          </p:sp>
        </p:grpSp>
        <p:grpSp>
          <p:nvGrpSpPr>
            <p:cNvPr id="46116" name="Group 12"/>
            <p:cNvGrpSpPr>
              <a:grpSpLocks/>
            </p:cNvGrpSpPr>
            <p:nvPr/>
          </p:nvGrpSpPr>
          <p:grpSpPr bwMode="auto">
            <a:xfrm>
              <a:off x="3524" y="1920"/>
              <a:ext cx="1084" cy="576"/>
              <a:chOff x="3524" y="3024"/>
              <a:chExt cx="1084" cy="576"/>
            </a:xfrm>
          </p:grpSpPr>
          <p:sp>
            <p:nvSpPr>
              <p:cNvPr id="2383885" name="AutoShape 13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FlashOn</a:t>
                </a:r>
              </a:p>
            </p:txBody>
          </p:sp>
          <p:sp>
            <p:nvSpPr>
              <p:cNvPr id="46118" name="Line 14"/>
              <p:cNvSpPr>
                <a:spLocks noChangeShapeType="1"/>
              </p:cNvSpPr>
              <p:nvPr/>
            </p:nvSpPr>
            <p:spPr bwMode="auto">
              <a:xfrm>
                <a:off x="3552" y="326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3887" name="Text Box 15"/>
              <p:cNvSpPr txBox="1">
                <a:spLocks noChangeArrowheads="1"/>
              </p:cNvSpPr>
              <p:nvPr/>
            </p:nvSpPr>
            <p:spPr bwMode="auto">
              <a:xfrm>
                <a:off x="3524" y="3292"/>
                <a:ext cx="10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entry/lamp.on()</a:t>
                </a:r>
              </a:p>
            </p:txBody>
          </p:sp>
        </p:grpSp>
      </p:grpSp>
      <p:grpSp>
        <p:nvGrpSpPr>
          <p:cNvPr id="46085" name="Group 16"/>
          <p:cNvGrpSpPr>
            <a:grpSpLocks/>
          </p:cNvGrpSpPr>
          <p:nvPr/>
        </p:nvGrpSpPr>
        <p:grpSpPr bwMode="auto">
          <a:xfrm>
            <a:off x="812800" y="2239963"/>
            <a:ext cx="2055813" cy="3657600"/>
            <a:chOff x="432" y="1488"/>
            <a:chExt cx="1295" cy="2304"/>
          </a:xfrm>
        </p:grpSpPr>
        <p:sp>
          <p:nvSpPr>
            <p:cNvPr id="46099" name="Line 17"/>
            <p:cNvSpPr>
              <a:spLocks noChangeShapeType="1"/>
            </p:cNvSpPr>
            <p:nvPr/>
          </p:nvSpPr>
          <p:spPr bwMode="auto">
            <a:xfrm flipV="1">
              <a:off x="861" y="2064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890" name="Text Box 18"/>
            <p:cNvSpPr txBox="1">
              <a:spLocks noChangeArrowheads="1"/>
            </p:cNvSpPr>
            <p:nvPr/>
          </p:nvSpPr>
          <p:spPr bwMode="auto">
            <a:xfrm>
              <a:off x="432" y="2208"/>
              <a:ext cx="3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off/</a:t>
              </a:r>
            </a:p>
          </p:txBody>
        </p:sp>
        <p:grpSp>
          <p:nvGrpSpPr>
            <p:cNvPr id="46101" name="Group 19"/>
            <p:cNvGrpSpPr>
              <a:grpSpLocks/>
            </p:cNvGrpSpPr>
            <p:nvPr/>
          </p:nvGrpSpPr>
          <p:grpSpPr bwMode="auto">
            <a:xfrm>
              <a:off x="576" y="1488"/>
              <a:ext cx="1149" cy="576"/>
              <a:chOff x="1036" y="2064"/>
              <a:chExt cx="1056" cy="576"/>
            </a:xfrm>
          </p:grpSpPr>
          <p:sp>
            <p:nvSpPr>
              <p:cNvPr id="2383892" name="AutoShape 20"/>
              <p:cNvSpPr>
                <a:spLocks noChangeArrowheads="1"/>
              </p:cNvSpPr>
              <p:nvPr/>
            </p:nvSpPr>
            <p:spPr bwMode="auto">
              <a:xfrm>
                <a:off x="1036" y="206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LampOff</a:t>
                </a:r>
              </a:p>
            </p:txBody>
          </p:sp>
          <p:sp>
            <p:nvSpPr>
              <p:cNvPr id="46109" name="Line 21"/>
              <p:cNvSpPr>
                <a:spLocks noChangeShapeType="1"/>
              </p:cNvSpPr>
              <p:nvPr/>
            </p:nvSpPr>
            <p:spPr bwMode="auto">
              <a:xfrm>
                <a:off x="1036" y="230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3894" name="Text Box 22"/>
              <p:cNvSpPr txBox="1">
                <a:spLocks noChangeArrowheads="1"/>
              </p:cNvSpPr>
              <p:nvPr/>
            </p:nvSpPr>
            <p:spPr bwMode="auto">
              <a:xfrm>
                <a:off x="1072" y="2332"/>
                <a:ext cx="9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entry/lamp.off()</a:t>
                </a:r>
              </a:p>
            </p:txBody>
          </p:sp>
        </p:grpSp>
        <p:grpSp>
          <p:nvGrpSpPr>
            <p:cNvPr id="46102" name="Group 23"/>
            <p:cNvGrpSpPr>
              <a:grpSpLocks/>
            </p:cNvGrpSpPr>
            <p:nvPr/>
          </p:nvGrpSpPr>
          <p:grpSpPr bwMode="auto">
            <a:xfrm>
              <a:off x="576" y="3216"/>
              <a:ext cx="1149" cy="576"/>
              <a:chOff x="1036" y="2064"/>
              <a:chExt cx="1056" cy="576"/>
            </a:xfrm>
          </p:grpSpPr>
          <p:sp>
            <p:nvSpPr>
              <p:cNvPr id="2383896" name="AutoShape 24"/>
              <p:cNvSpPr>
                <a:spLocks noChangeArrowheads="1"/>
              </p:cNvSpPr>
              <p:nvPr/>
            </p:nvSpPr>
            <p:spPr bwMode="auto">
              <a:xfrm>
                <a:off x="1036" y="2064"/>
                <a:ext cx="1056" cy="576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LampOn</a:t>
                </a:r>
              </a:p>
            </p:txBody>
          </p:sp>
          <p:sp>
            <p:nvSpPr>
              <p:cNvPr id="46106" name="Line 25"/>
              <p:cNvSpPr>
                <a:spLocks noChangeShapeType="1"/>
              </p:cNvSpPr>
              <p:nvPr/>
            </p:nvSpPr>
            <p:spPr bwMode="auto">
              <a:xfrm>
                <a:off x="1036" y="2304"/>
                <a:ext cx="105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83898" name="Text Box 26"/>
              <p:cNvSpPr txBox="1">
                <a:spLocks noChangeArrowheads="1"/>
              </p:cNvSpPr>
              <p:nvPr/>
            </p:nvSpPr>
            <p:spPr bwMode="auto">
              <a:xfrm>
                <a:off x="1072" y="2332"/>
                <a:ext cx="9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entry/lamp.on()</a:t>
                </a:r>
              </a:p>
            </p:txBody>
          </p:sp>
        </p:grpSp>
        <p:sp>
          <p:nvSpPr>
            <p:cNvPr id="46103" name="Line 27"/>
            <p:cNvSpPr>
              <a:spLocks noChangeShapeType="1"/>
            </p:cNvSpPr>
            <p:nvPr/>
          </p:nvSpPr>
          <p:spPr bwMode="auto">
            <a:xfrm>
              <a:off x="1344" y="2064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900" name="Text Box 28"/>
            <p:cNvSpPr txBox="1">
              <a:spLocks noChangeArrowheads="1"/>
            </p:cNvSpPr>
            <p:nvPr/>
          </p:nvSpPr>
          <p:spPr bwMode="auto">
            <a:xfrm>
              <a:off x="1344" y="2832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on/</a:t>
              </a:r>
            </a:p>
          </p:txBody>
        </p:sp>
      </p:grpSp>
      <p:grpSp>
        <p:nvGrpSpPr>
          <p:cNvPr id="2383901" name="Group 29"/>
          <p:cNvGrpSpPr>
            <a:grpSpLocks/>
          </p:cNvGrpSpPr>
          <p:nvPr/>
        </p:nvGrpSpPr>
        <p:grpSpPr bwMode="auto">
          <a:xfrm>
            <a:off x="5080000" y="3230563"/>
            <a:ext cx="685800" cy="304800"/>
            <a:chOff x="1440" y="3264"/>
            <a:chExt cx="432" cy="192"/>
          </a:xfrm>
        </p:grpSpPr>
        <p:sp>
          <p:nvSpPr>
            <p:cNvPr id="46097" name="Line 30"/>
            <p:cNvSpPr>
              <a:spLocks noChangeShapeType="1"/>
            </p:cNvSpPr>
            <p:nvPr/>
          </p:nvSpPr>
          <p:spPr bwMode="auto">
            <a:xfrm>
              <a:off x="1536" y="3360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6098" name="Oval 31"/>
            <p:cNvSpPr>
              <a:spLocks noChangeArrowheads="1"/>
            </p:cNvSpPr>
            <p:nvPr/>
          </p:nvSpPr>
          <p:spPr bwMode="auto">
            <a:xfrm>
              <a:off x="1440" y="3264"/>
              <a:ext cx="192" cy="19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46087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Group Transitions</a:t>
            </a:r>
          </a:p>
        </p:txBody>
      </p:sp>
      <p:grpSp>
        <p:nvGrpSpPr>
          <p:cNvPr id="2383905" name="Group 33"/>
          <p:cNvGrpSpPr>
            <a:grpSpLocks/>
          </p:cNvGrpSpPr>
          <p:nvPr/>
        </p:nvGrpSpPr>
        <p:grpSpPr bwMode="auto">
          <a:xfrm>
            <a:off x="2870200" y="2544763"/>
            <a:ext cx="1828800" cy="457200"/>
            <a:chOff x="1728" y="1680"/>
            <a:chExt cx="1152" cy="288"/>
          </a:xfrm>
        </p:grpSpPr>
        <p:sp>
          <p:nvSpPr>
            <p:cNvPr id="46095" name="Line 34"/>
            <p:cNvSpPr>
              <a:spLocks noChangeShapeType="1"/>
            </p:cNvSpPr>
            <p:nvPr/>
          </p:nvSpPr>
          <p:spPr bwMode="auto">
            <a:xfrm>
              <a:off x="1728" y="196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907" name="Text Box 35"/>
            <p:cNvSpPr txBox="1">
              <a:spLocks noChangeArrowheads="1"/>
            </p:cNvSpPr>
            <p:nvPr/>
          </p:nvSpPr>
          <p:spPr bwMode="auto">
            <a:xfrm>
              <a:off x="1920" y="1680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flash/</a:t>
              </a:r>
            </a:p>
          </p:txBody>
        </p:sp>
      </p:grpSp>
      <p:grpSp>
        <p:nvGrpSpPr>
          <p:cNvPr id="2383908" name="Group 36"/>
          <p:cNvGrpSpPr>
            <a:grpSpLocks/>
          </p:cNvGrpSpPr>
          <p:nvPr/>
        </p:nvGrpSpPr>
        <p:grpSpPr bwMode="auto">
          <a:xfrm>
            <a:off x="2870200" y="4830763"/>
            <a:ext cx="1828800" cy="457200"/>
            <a:chOff x="1728" y="3120"/>
            <a:chExt cx="1152" cy="288"/>
          </a:xfrm>
        </p:grpSpPr>
        <p:sp>
          <p:nvSpPr>
            <p:cNvPr id="46093" name="Line 37"/>
            <p:cNvSpPr>
              <a:spLocks noChangeShapeType="1"/>
            </p:cNvSpPr>
            <p:nvPr/>
          </p:nvSpPr>
          <p:spPr bwMode="auto">
            <a:xfrm flipH="1">
              <a:off x="1728" y="3408"/>
              <a:ext cx="115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83910" name="Text Box 38"/>
            <p:cNvSpPr txBox="1">
              <a:spLocks noChangeArrowheads="1"/>
            </p:cNvSpPr>
            <p:nvPr/>
          </p:nvSpPr>
          <p:spPr bwMode="auto">
            <a:xfrm>
              <a:off x="2208" y="3120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on/</a:t>
              </a:r>
            </a:p>
          </p:txBody>
        </p:sp>
      </p:grpSp>
      <p:sp>
        <p:nvSpPr>
          <p:cNvPr id="2383911" name="AutoShape 39"/>
          <p:cNvSpPr>
            <a:spLocks noChangeArrowheads="1"/>
          </p:cNvSpPr>
          <p:nvPr/>
        </p:nvSpPr>
        <p:spPr bwMode="auto">
          <a:xfrm>
            <a:off x="2717800" y="1020763"/>
            <a:ext cx="2895600" cy="762000"/>
          </a:xfrm>
          <a:prstGeom prst="wedgeRoundRectCallout">
            <a:avLst>
              <a:gd name="adj1" fmla="val 33991"/>
              <a:gd name="adj2" fmla="val 239167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Default transition to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Initial pseudostate</a:t>
            </a:r>
          </a:p>
        </p:txBody>
      </p:sp>
      <p:sp>
        <p:nvSpPr>
          <p:cNvPr id="2383912" name="AutoShape 40"/>
          <p:cNvSpPr>
            <a:spLocks noChangeArrowheads="1"/>
          </p:cNvSpPr>
          <p:nvPr/>
        </p:nvSpPr>
        <p:spPr bwMode="auto">
          <a:xfrm>
            <a:off x="2946400" y="5821363"/>
            <a:ext cx="2438400" cy="533400"/>
          </a:xfrm>
          <a:prstGeom prst="wedgeRoundRectCallout">
            <a:avLst>
              <a:gd name="adj1" fmla="val -19597"/>
              <a:gd name="adj2" fmla="val -167264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Group transition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8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3839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8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8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2383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3911" grpId="0" animBg="1" autoUpdateAnimBg="0"/>
      <p:bldP spid="2383912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89F4D75-99E0-4D62-9E25-936C1BC58902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2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Completion Transition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Triggered by a completion event</a:t>
            </a:r>
          </a:p>
          <a:p>
            <a:pPr lvl="1" eaLnBrk="1" hangingPunct="1"/>
            <a:r>
              <a:rPr lang="en-CA" altLang="en-US"/>
              <a:t>Automatically generated when an embedded state machine terminates</a:t>
            </a:r>
          </a:p>
        </p:txBody>
      </p:sp>
      <p:grpSp>
        <p:nvGrpSpPr>
          <p:cNvPr id="47109" name="Group 4"/>
          <p:cNvGrpSpPr>
            <a:grpSpLocks/>
          </p:cNvGrpSpPr>
          <p:nvPr/>
        </p:nvGrpSpPr>
        <p:grpSpPr bwMode="auto">
          <a:xfrm>
            <a:off x="1503363" y="2590800"/>
            <a:ext cx="5494337" cy="3352800"/>
            <a:chOff x="1531" y="1632"/>
            <a:chExt cx="3461" cy="2112"/>
          </a:xfrm>
        </p:grpSpPr>
        <p:grpSp>
          <p:nvGrpSpPr>
            <p:cNvPr id="47113" name="Group 5"/>
            <p:cNvGrpSpPr>
              <a:grpSpLocks/>
            </p:cNvGrpSpPr>
            <p:nvPr/>
          </p:nvGrpSpPr>
          <p:grpSpPr bwMode="auto">
            <a:xfrm>
              <a:off x="1531" y="1632"/>
              <a:ext cx="1541" cy="2112"/>
              <a:chOff x="1531" y="1632"/>
              <a:chExt cx="1541" cy="2112"/>
            </a:xfrm>
          </p:grpSpPr>
          <p:sp>
            <p:nvSpPr>
              <p:cNvPr id="2385926" name="AutoShape 6"/>
              <p:cNvSpPr>
                <a:spLocks noChangeArrowheads="1"/>
              </p:cNvSpPr>
              <p:nvPr/>
            </p:nvSpPr>
            <p:spPr bwMode="auto">
              <a:xfrm>
                <a:off x="1531" y="1632"/>
                <a:ext cx="1541" cy="2112"/>
              </a:xfrm>
              <a:prstGeom prst="roundRect">
                <a:avLst>
                  <a:gd name="adj" fmla="val 16667"/>
                </a:avLst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sz="24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Committing</a:t>
                </a:r>
              </a:p>
            </p:txBody>
          </p:sp>
          <p:sp>
            <p:nvSpPr>
              <p:cNvPr id="2385927" name="AutoShape 7"/>
              <p:cNvSpPr>
                <a:spLocks noChangeArrowheads="1"/>
              </p:cNvSpPr>
              <p:nvPr/>
            </p:nvSpPr>
            <p:spPr bwMode="auto">
              <a:xfrm>
                <a:off x="1920" y="2083"/>
                <a:ext cx="912" cy="365"/>
              </a:xfrm>
              <a:prstGeom prst="roundRect">
                <a:avLst>
                  <a:gd name="adj" fmla="val 25000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Phase1</a:t>
                </a:r>
              </a:p>
            </p:txBody>
          </p:sp>
          <p:sp>
            <p:nvSpPr>
              <p:cNvPr id="2385928" name="AutoShape 8"/>
              <p:cNvSpPr>
                <a:spLocks noChangeArrowheads="1"/>
              </p:cNvSpPr>
              <p:nvPr/>
            </p:nvSpPr>
            <p:spPr bwMode="auto">
              <a:xfrm>
                <a:off x="1920" y="2880"/>
                <a:ext cx="912" cy="384"/>
              </a:xfrm>
              <a:prstGeom prst="roundRect">
                <a:avLst>
                  <a:gd name="adj" fmla="val 25000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Phase2</a:t>
                </a:r>
              </a:p>
            </p:txBody>
          </p:sp>
          <p:grpSp>
            <p:nvGrpSpPr>
              <p:cNvPr id="47118" name="Group 9"/>
              <p:cNvGrpSpPr>
                <a:grpSpLocks/>
              </p:cNvGrpSpPr>
              <p:nvPr/>
            </p:nvGrpSpPr>
            <p:grpSpPr bwMode="auto">
              <a:xfrm>
                <a:off x="1632" y="2179"/>
                <a:ext cx="288" cy="96"/>
                <a:chOff x="1920" y="2496"/>
                <a:chExt cx="288" cy="96"/>
              </a:xfrm>
            </p:grpSpPr>
            <p:sp>
              <p:nvSpPr>
                <p:cNvPr id="47124" name="Oval 10"/>
                <p:cNvSpPr>
                  <a:spLocks noChangeArrowheads="1"/>
                </p:cNvSpPr>
                <p:nvPr/>
              </p:nvSpPr>
              <p:spPr bwMode="auto">
                <a:xfrm>
                  <a:off x="1920" y="2496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fr-CA" alt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125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254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sp>
            <p:nvSpPr>
              <p:cNvPr id="47119" name="Line 12"/>
              <p:cNvSpPr>
                <a:spLocks noChangeShapeType="1"/>
              </p:cNvSpPr>
              <p:nvPr/>
            </p:nvSpPr>
            <p:spPr bwMode="auto">
              <a:xfrm rot="5400000">
                <a:off x="2184" y="266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grpSp>
            <p:nvGrpSpPr>
              <p:cNvPr id="47120" name="Group 13"/>
              <p:cNvGrpSpPr>
                <a:grpSpLocks/>
              </p:cNvGrpSpPr>
              <p:nvPr/>
            </p:nvGrpSpPr>
            <p:grpSpPr bwMode="auto">
              <a:xfrm>
                <a:off x="2304" y="3264"/>
                <a:ext cx="144" cy="384"/>
                <a:chOff x="2496" y="3216"/>
                <a:chExt cx="144" cy="384"/>
              </a:xfrm>
            </p:grpSpPr>
            <p:sp>
              <p:nvSpPr>
                <p:cNvPr id="47121" name="Oval 14"/>
                <p:cNvSpPr>
                  <a:spLocks noChangeArrowheads="1"/>
                </p:cNvSpPr>
                <p:nvPr/>
              </p:nvSpPr>
              <p:spPr bwMode="auto">
                <a:xfrm>
                  <a:off x="2496" y="345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fr-CA" alt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122" name="Oval 15"/>
                <p:cNvSpPr>
                  <a:spLocks noChangeArrowheads="1"/>
                </p:cNvSpPr>
                <p:nvPr/>
              </p:nvSpPr>
              <p:spPr bwMode="auto">
                <a:xfrm>
                  <a:off x="2520" y="3480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lnSpc>
                      <a:spcPts val="2600"/>
                    </a:lnSpc>
                    <a:spcBef>
                      <a:spcPts val="600"/>
                    </a:spcBef>
                    <a:buClr>
                      <a:srgbClr val="D62828"/>
                    </a:buClr>
                    <a:buSzPct val="130000"/>
                    <a:buChar char="•"/>
                    <a:defRPr sz="2400">
                      <a:solidFill>
                        <a:srgbClr val="002654"/>
                      </a:solidFill>
                      <a:latin typeface="Arial" charset="0"/>
                    </a:defRPr>
                  </a:lvl1pPr>
                  <a:lvl2pPr marL="742950" indent="-28575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2000">
                      <a:solidFill>
                        <a:srgbClr val="002654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>
                      <a:solidFill>
                        <a:srgbClr val="002654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lnSpc>
                      <a:spcPts val="2600"/>
                    </a:lnSpc>
                    <a:spcBef>
                      <a:spcPts val="600"/>
                    </a:spcBef>
                    <a:buChar char="•"/>
                    <a:defRPr sz="1600">
                      <a:solidFill>
                        <a:srgbClr val="002654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lnSpc>
                      <a:spcPct val="110000"/>
                    </a:lnSpc>
                    <a:spcBef>
                      <a:spcPct val="30000"/>
                    </a:spcBef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ct val="30000"/>
                    </a:spcBef>
                    <a:spcAft>
                      <a:spcPct val="0"/>
                    </a:spcAft>
                    <a:defRPr sz="1200">
                      <a:solidFill>
                        <a:srgbClr val="002654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fr-CA" alt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123" name="Line 16"/>
                <p:cNvSpPr>
                  <a:spLocks noChangeShapeType="1"/>
                </p:cNvSpPr>
                <p:nvPr/>
              </p:nvSpPr>
              <p:spPr bwMode="auto">
                <a:xfrm rot="5400000">
                  <a:off x="2448" y="3336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  <p:sp>
          <p:nvSpPr>
            <p:cNvPr id="2385937" name="AutoShape 17"/>
            <p:cNvSpPr>
              <a:spLocks noChangeArrowheads="1"/>
            </p:cNvSpPr>
            <p:nvPr/>
          </p:nvSpPr>
          <p:spPr bwMode="auto">
            <a:xfrm>
              <a:off x="3696" y="2592"/>
              <a:ext cx="1296" cy="528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CommitDone</a:t>
              </a:r>
            </a:p>
          </p:txBody>
        </p:sp>
      </p:grpSp>
      <p:sp>
        <p:nvSpPr>
          <p:cNvPr id="2385938" name="Line 18"/>
          <p:cNvSpPr>
            <a:spLocks noChangeShapeType="1"/>
          </p:cNvSpPr>
          <p:nvPr/>
        </p:nvSpPr>
        <p:spPr bwMode="auto">
          <a:xfrm rot="-5400000">
            <a:off x="4437063" y="40005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85939" name="AutoShape 19"/>
          <p:cNvSpPr>
            <a:spLocks noChangeArrowheads="1"/>
          </p:cNvSpPr>
          <p:nvPr/>
        </p:nvSpPr>
        <p:spPr bwMode="auto">
          <a:xfrm>
            <a:off x="4398963" y="2438400"/>
            <a:ext cx="3200400" cy="1295400"/>
          </a:xfrm>
          <a:prstGeom prst="wedgeRoundRectCallout">
            <a:avLst>
              <a:gd name="adj1" fmla="val -50347"/>
              <a:gd name="adj2" fmla="val 108579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Completion transition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(without trigger)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8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238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38" grpId="0" animBg="1"/>
      <p:bldP spid="2385939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E1129CF-C941-4956-85A6-DA8840190BC3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200"/>
          </a:p>
        </p:txBody>
      </p:sp>
      <p:sp>
        <p:nvSpPr>
          <p:cNvPr id="2387970" name="AutoShape 2"/>
          <p:cNvSpPr>
            <a:spLocks noChangeArrowheads="1"/>
          </p:cNvSpPr>
          <p:nvPr/>
        </p:nvSpPr>
        <p:spPr bwMode="auto">
          <a:xfrm>
            <a:off x="4419600" y="2819400"/>
            <a:ext cx="3505200" cy="2895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LampFlashing</a:t>
            </a:r>
          </a:p>
        </p:txBody>
      </p:sp>
      <p:sp>
        <p:nvSpPr>
          <p:cNvPr id="48132" name="Line 3"/>
          <p:cNvSpPr>
            <a:spLocks noChangeShapeType="1"/>
          </p:cNvSpPr>
          <p:nvPr/>
        </p:nvSpPr>
        <p:spPr bwMode="auto">
          <a:xfrm>
            <a:off x="5791200" y="4114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87972" name="Text Box 4"/>
          <p:cNvSpPr txBox="1">
            <a:spLocks noChangeArrowheads="1"/>
          </p:cNvSpPr>
          <p:nvPr/>
        </p:nvSpPr>
        <p:spPr bwMode="auto">
          <a:xfrm>
            <a:off x="4956175" y="4495800"/>
            <a:ext cx="60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off/</a:t>
            </a:r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 flipV="1">
            <a:off x="6553200" y="4114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87974" name="AutoShape 6"/>
          <p:cNvSpPr>
            <a:spLocks noChangeArrowheads="1"/>
          </p:cNvSpPr>
          <p:nvPr/>
        </p:nvSpPr>
        <p:spPr bwMode="auto">
          <a:xfrm>
            <a:off x="5486400" y="4953000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FlashOff</a:t>
            </a:r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H="1">
            <a:off x="2590800" y="51054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87976" name="AutoShape 8"/>
          <p:cNvSpPr>
            <a:spLocks noChangeArrowheads="1"/>
          </p:cNvSpPr>
          <p:nvPr/>
        </p:nvSpPr>
        <p:spPr bwMode="auto">
          <a:xfrm>
            <a:off x="5410200" y="3581400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/>
          <a:lstStyle/>
          <a:p>
            <a:pPr algn="ctr">
              <a:spcBef>
                <a:spcPct val="0"/>
              </a:spcBef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FlashOn</a:t>
            </a:r>
          </a:p>
        </p:txBody>
      </p:sp>
      <p:sp>
        <p:nvSpPr>
          <p:cNvPr id="4813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Triggering Rules</a:t>
            </a:r>
          </a:p>
        </p:txBody>
      </p:sp>
      <p:sp>
        <p:nvSpPr>
          <p:cNvPr id="48139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Many transitions can share the same triggering event</a:t>
            </a:r>
          </a:p>
          <a:p>
            <a:pPr lvl="1" eaLnBrk="1" hangingPunct="1"/>
            <a:r>
              <a:rPr lang="en-CA" altLang="en-US" dirty="0"/>
              <a:t>When leaving, the </a:t>
            </a:r>
            <a:r>
              <a:rPr lang="en-CA" altLang="en-US" dirty="0">
                <a:solidFill>
                  <a:srgbClr val="FF0000"/>
                </a:solidFill>
              </a:rPr>
              <a:t>most deeply embedded </a:t>
            </a:r>
            <a:r>
              <a:rPr lang="en-CA" altLang="en-US" dirty="0"/>
              <a:t>one takes precedence</a:t>
            </a:r>
          </a:p>
          <a:p>
            <a:pPr lvl="1" eaLnBrk="1" hangingPunct="1"/>
            <a:r>
              <a:rPr lang="en-CA" altLang="en-US" dirty="0"/>
              <a:t>The event disappears whether it triggers a transition or not</a:t>
            </a:r>
          </a:p>
        </p:txBody>
      </p:sp>
      <p:grpSp>
        <p:nvGrpSpPr>
          <p:cNvPr id="2387979" name="Group 11"/>
          <p:cNvGrpSpPr>
            <a:grpSpLocks/>
          </p:cNvGrpSpPr>
          <p:nvPr/>
        </p:nvGrpSpPr>
        <p:grpSpPr bwMode="auto">
          <a:xfrm>
            <a:off x="3336925" y="4114800"/>
            <a:ext cx="3856038" cy="990600"/>
            <a:chOff x="950" y="2928"/>
            <a:chExt cx="2429" cy="624"/>
          </a:xfrm>
        </p:grpSpPr>
        <p:sp>
          <p:nvSpPr>
            <p:cNvPr id="48142" name="Text Box 12"/>
            <p:cNvSpPr txBox="1">
              <a:spLocks noChangeArrowheads="1"/>
            </p:cNvSpPr>
            <p:nvPr/>
          </p:nvSpPr>
          <p:spPr bwMode="auto">
            <a:xfrm>
              <a:off x="2976" y="2928"/>
              <a:ext cx="4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</a:rPr>
                <a:t>on/</a:t>
              </a:r>
            </a:p>
          </p:txBody>
        </p:sp>
        <p:sp>
          <p:nvSpPr>
            <p:cNvPr id="48143" name="Text Box 13"/>
            <p:cNvSpPr txBox="1">
              <a:spLocks noChangeArrowheads="1"/>
            </p:cNvSpPr>
            <p:nvPr/>
          </p:nvSpPr>
          <p:spPr bwMode="auto">
            <a:xfrm>
              <a:off x="950" y="3264"/>
              <a:ext cx="40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</a:rPr>
                <a:t>on/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8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691F3BE-D312-402C-A814-59AFD8B3B489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2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Action Ordering – Composite States</a:t>
            </a:r>
          </a:p>
        </p:txBody>
      </p:sp>
      <p:grpSp>
        <p:nvGrpSpPr>
          <p:cNvPr id="49156" name="Group 3"/>
          <p:cNvGrpSpPr>
            <a:grpSpLocks/>
          </p:cNvGrpSpPr>
          <p:nvPr/>
        </p:nvGrpSpPr>
        <p:grpSpPr bwMode="auto">
          <a:xfrm>
            <a:off x="828675" y="1600200"/>
            <a:ext cx="2743200" cy="2743200"/>
            <a:chOff x="384" y="1152"/>
            <a:chExt cx="1728" cy="1632"/>
          </a:xfrm>
        </p:grpSpPr>
        <p:sp>
          <p:nvSpPr>
            <p:cNvPr id="2390020" name="AutoShape 4"/>
            <p:cNvSpPr>
              <a:spLocks noChangeArrowheads="1"/>
            </p:cNvSpPr>
            <p:nvPr/>
          </p:nvSpPr>
          <p:spPr bwMode="auto">
            <a:xfrm>
              <a:off x="384" y="1152"/>
              <a:ext cx="1728" cy="163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S1</a:t>
              </a:r>
              <a:endPara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exit/exS1</a:t>
              </a:r>
            </a:p>
          </p:txBody>
        </p:sp>
        <p:sp>
          <p:nvSpPr>
            <p:cNvPr id="49176" name="Line 5"/>
            <p:cNvSpPr>
              <a:spLocks noChangeShapeType="1"/>
            </p:cNvSpPr>
            <p:nvPr/>
          </p:nvSpPr>
          <p:spPr bwMode="auto">
            <a:xfrm>
              <a:off x="384" y="1488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77" name="Line 6"/>
            <p:cNvSpPr>
              <a:spLocks noChangeShapeType="1"/>
            </p:cNvSpPr>
            <p:nvPr/>
          </p:nvSpPr>
          <p:spPr bwMode="auto">
            <a:xfrm>
              <a:off x="384" y="1728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57" name="Group 7"/>
          <p:cNvGrpSpPr>
            <a:grpSpLocks/>
          </p:cNvGrpSpPr>
          <p:nvPr/>
        </p:nvGrpSpPr>
        <p:grpSpPr bwMode="auto">
          <a:xfrm>
            <a:off x="1133475" y="3276600"/>
            <a:ext cx="2209800" cy="990600"/>
            <a:chOff x="720" y="3024"/>
            <a:chExt cx="1536" cy="624"/>
          </a:xfrm>
        </p:grpSpPr>
        <p:sp>
          <p:nvSpPr>
            <p:cNvPr id="2390024" name="AutoShape 8"/>
            <p:cNvSpPr>
              <a:spLocks noChangeArrowheads="1"/>
            </p:cNvSpPr>
            <p:nvPr/>
          </p:nvSpPr>
          <p:spPr bwMode="auto">
            <a:xfrm>
              <a:off x="720" y="3024"/>
              <a:ext cx="1536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S11</a:t>
              </a:r>
              <a:endPara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exit/exS11</a:t>
              </a:r>
            </a:p>
          </p:txBody>
        </p:sp>
        <p:sp>
          <p:nvSpPr>
            <p:cNvPr id="49174" name="Line 9"/>
            <p:cNvSpPr>
              <a:spLocks noChangeShapeType="1"/>
            </p:cNvSpPr>
            <p:nvPr/>
          </p:nvSpPr>
          <p:spPr bwMode="auto">
            <a:xfrm>
              <a:off x="720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58" name="Group 10"/>
          <p:cNvGrpSpPr>
            <a:grpSpLocks/>
          </p:cNvGrpSpPr>
          <p:nvPr/>
        </p:nvGrpSpPr>
        <p:grpSpPr bwMode="auto">
          <a:xfrm>
            <a:off x="5553075" y="1600200"/>
            <a:ext cx="2743200" cy="2743200"/>
            <a:chOff x="384" y="1152"/>
            <a:chExt cx="1728" cy="1632"/>
          </a:xfrm>
        </p:grpSpPr>
        <p:sp>
          <p:nvSpPr>
            <p:cNvPr id="2390027" name="AutoShape 11"/>
            <p:cNvSpPr>
              <a:spLocks noChangeArrowheads="1"/>
            </p:cNvSpPr>
            <p:nvPr/>
          </p:nvSpPr>
          <p:spPr bwMode="auto">
            <a:xfrm>
              <a:off x="384" y="1152"/>
              <a:ext cx="1728" cy="163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S2</a:t>
              </a:r>
              <a:endPara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entry/enS2</a:t>
              </a:r>
            </a:p>
          </p:txBody>
        </p:sp>
        <p:sp>
          <p:nvSpPr>
            <p:cNvPr id="49171" name="Line 12"/>
            <p:cNvSpPr>
              <a:spLocks noChangeShapeType="1"/>
            </p:cNvSpPr>
            <p:nvPr/>
          </p:nvSpPr>
          <p:spPr bwMode="auto">
            <a:xfrm>
              <a:off x="384" y="1488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9172" name="Line 13"/>
            <p:cNvSpPr>
              <a:spLocks noChangeShapeType="1"/>
            </p:cNvSpPr>
            <p:nvPr/>
          </p:nvSpPr>
          <p:spPr bwMode="auto">
            <a:xfrm>
              <a:off x="384" y="1728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59" name="Group 14"/>
          <p:cNvGrpSpPr>
            <a:grpSpLocks/>
          </p:cNvGrpSpPr>
          <p:nvPr/>
        </p:nvGrpSpPr>
        <p:grpSpPr bwMode="auto">
          <a:xfrm>
            <a:off x="5857875" y="3276600"/>
            <a:ext cx="2209800" cy="990600"/>
            <a:chOff x="720" y="3024"/>
            <a:chExt cx="1536" cy="624"/>
          </a:xfrm>
        </p:grpSpPr>
        <p:sp>
          <p:nvSpPr>
            <p:cNvPr id="2390031" name="AutoShape 15"/>
            <p:cNvSpPr>
              <a:spLocks noChangeArrowheads="1"/>
            </p:cNvSpPr>
            <p:nvPr/>
          </p:nvSpPr>
          <p:spPr bwMode="auto">
            <a:xfrm>
              <a:off x="720" y="3024"/>
              <a:ext cx="1536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S21</a:t>
              </a:r>
              <a:endPara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en-US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entry/enS21</a:t>
              </a:r>
            </a:p>
          </p:txBody>
        </p:sp>
        <p:sp>
          <p:nvSpPr>
            <p:cNvPr id="49169" name="Line 16"/>
            <p:cNvSpPr>
              <a:spLocks noChangeShapeType="1"/>
            </p:cNvSpPr>
            <p:nvPr/>
          </p:nvSpPr>
          <p:spPr bwMode="auto">
            <a:xfrm>
              <a:off x="720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60" name="Group 17"/>
          <p:cNvGrpSpPr>
            <a:grpSpLocks/>
          </p:cNvGrpSpPr>
          <p:nvPr/>
        </p:nvGrpSpPr>
        <p:grpSpPr bwMode="auto">
          <a:xfrm rot="5400000">
            <a:off x="6069807" y="2836068"/>
            <a:ext cx="609600" cy="271463"/>
            <a:chOff x="1440" y="3264"/>
            <a:chExt cx="432" cy="192"/>
          </a:xfrm>
        </p:grpSpPr>
        <p:sp>
          <p:nvSpPr>
            <p:cNvPr id="49166" name="Line 18"/>
            <p:cNvSpPr>
              <a:spLocks noChangeShapeType="1"/>
            </p:cNvSpPr>
            <p:nvPr/>
          </p:nvSpPr>
          <p:spPr bwMode="auto">
            <a:xfrm>
              <a:off x="1536" y="336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167" name="Oval 19"/>
            <p:cNvSpPr>
              <a:spLocks noChangeArrowheads="1"/>
            </p:cNvSpPr>
            <p:nvPr/>
          </p:nvSpPr>
          <p:spPr bwMode="auto">
            <a:xfrm>
              <a:off x="1440" y="3264"/>
              <a:ext cx="192" cy="19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2390036" name="Text Box 20"/>
          <p:cNvSpPr txBox="1">
            <a:spLocks noChangeArrowheads="1"/>
          </p:cNvSpPr>
          <p:nvPr/>
        </p:nvSpPr>
        <p:spPr bwMode="auto">
          <a:xfrm>
            <a:off x="6392863" y="2819400"/>
            <a:ext cx="1031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/initS2</a:t>
            </a:r>
          </a:p>
        </p:txBody>
      </p:sp>
      <p:sp>
        <p:nvSpPr>
          <p:cNvPr id="49162" name="Line 21"/>
          <p:cNvSpPr>
            <a:spLocks noChangeShapeType="1"/>
          </p:cNvSpPr>
          <p:nvPr/>
        </p:nvSpPr>
        <p:spPr bwMode="auto">
          <a:xfrm>
            <a:off x="3571875" y="37338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90038" name="Text Box 22"/>
          <p:cNvSpPr txBox="1">
            <a:spLocks noChangeArrowheads="1"/>
          </p:cNvSpPr>
          <p:nvPr/>
        </p:nvSpPr>
        <p:spPr bwMode="auto">
          <a:xfrm>
            <a:off x="3938588" y="3200400"/>
            <a:ext cx="1081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E/actE</a:t>
            </a:r>
          </a:p>
        </p:txBody>
      </p:sp>
      <p:sp>
        <p:nvSpPr>
          <p:cNvPr id="2390039" name="Text Box 23"/>
          <p:cNvSpPr txBox="1">
            <a:spLocks noChangeArrowheads="1"/>
          </p:cNvSpPr>
          <p:nvPr/>
        </p:nvSpPr>
        <p:spPr bwMode="auto">
          <a:xfrm>
            <a:off x="1155700" y="4800600"/>
            <a:ext cx="69119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Action sequence on transition E: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exS11</a:t>
            </a:r>
            <a:r>
              <a:rPr lang="en-US" altLang="en-US">
                <a:solidFill>
                  <a:srgbClr val="FF0000"/>
                </a:solidFill>
                <a:sym typeface="ZapfDingbats" pitchFamily="82" charset="2"/>
              </a:rPr>
              <a:t> </a:t>
            </a:r>
            <a:r>
              <a:rPr lang="en-US" altLang="en-US">
                <a:solidFill>
                  <a:srgbClr val="FF0000"/>
                </a:solidFill>
                <a:sym typeface="Wingdings" pitchFamily="2" charset="2"/>
              </a:rPr>
              <a:t></a:t>
            </a:r>
            <a:r>
              <a:rPr lang="en-US" altLang="en-US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altLang="en-US">
                <a:solidFill>
                  <a:srgbClr val="000000"/>
                </a:solidFill>
              </a:rPr>
              <a:t>exS1 </a:t>
            </a:r>
            <a:r>
              <a:rPr lang="en-US" altLang="en-US">
                <a:solidFill>
                  <a:srgbClr val="FF0000"/>
                </a:solidFill>
                <a:sym typeface="Wingdings" pitchFamily="2" charset="2"/>
              </a:rPr>
              <a:t></a:t>
            </a:r>
            <a:r>
              <a:rPr lang="en-US" altLang="en-US">
                <a:solidFill>
                  <a:srgbClr val="000000"/>
                </a:solidFill>
              </a:rPr>
              <a:t> actE</a:t>
            </a:r>
            <a:r>
              <a:rPr lang="en-US" altLang="en-US">
                <a:solidFill>
                  <a:srgbClr val="FF0000"/>
                </a:solidFill>
                <a:sym typeface="ZapfDingbats" pitchFamily="82" charset="2"/>
              </a:rPr>
              <a:t> </a:t>
            </a:r>
            <a:r>
              <a:rPr lang="en-US" altLang="en-US">
                <a:solidFill>
                  <a:srgbClr val="FF0000"/>
                </a:solidFill>
                <a:sym typeface="Wingdings" pitchFamily="2" charset="2"/>
              </a:rPr>
              <a:t> </a:t>
            </a:r>
            <a:r>
              <a:rPr lang="en-US" altLang="en-US">
                <a:solidFill>
                  <a:srgbClr val="000000"/>
                </a:solidFill>
              </a:rPr>
              <a:t>enS2 </a:t>
            </a:r>
            <a:r>
              <a:rPr lang="en-US" altLang="en-US">
                <a:solidFill>
                  <a:srgbClr val="FF0000"/>
                </a:solidFill>
                <a:sym typeface="Wingdings" pitchFamily="2" charset="2"/>
              </a:rPr>
              <a:t></a:t>
            </a:r>
            <a:r>
              <a:rPr lang="en-US" altLang="en-US">
                <a:solidFill>
                  <a:srgbClr val="000000"/>
                </a:solidFill>
              </a:rPr>
              <a:t> initS2 </a:t>
            </a:r>
            <a:r>
              <a:rPr lang="en-US" altLang="en-US">
                <a:solidFill>
                  <a:srgbClr val="FF0000"/>
                </a:solidFill>
                <a:sym typeface="Wingdings" pitchFamily="2" charset="2"/>
              </a:rPr>
              <a:t></a:t>
            </a:r>
            <a:r>
              <a:rPr lang="en-US" altLang="en-US">
                <a:solidFill>
                  <a:srgbClr val="000000"/>
                </a:solidFill>
              </a:rPr>
              <a:t> enS21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0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0039" grpId="0" build="allAtOnce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20F42DC-CAF0-4FF9-B603-F6D8C5859A54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2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Models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According to Bran Selic, a </a:t>
            </a:r>
            <a:r>
              <a:rPr lang="en-CA" altLang="en-US">
                <a:solidFill>
                  <a:srgbClr val="FF0000"/>
                </a:solidFill>
              </a:rPr>
              <a:t>model</a:t>
            </a:r>
            <a:r>
              <a:rPr lang="en-CA" altLang="en-US"/>
              <a:t> is a reduced representation (simplified, abstract) of (one aspect of) a system used to:</a:t>
            </a:r>
          </a:p>
          <a:p>
            <a:pPr lvl="1" eaLnBrk="1" hangingPunct="1"/>
            <a:r>
              <a:rPr lang="en-CA" altLang="en-US">
                <a:solidFill>
                  <a:srgbClr val="FF0000"/>
                </a:solidFill>
              </a:rPr>
              <a:t>Help understand</a:t>
            </a:r>
            <a:r>
              <a:rPr lang="en-CA" altLang="en-US"/>
              <a:t> complex problems and / or solutions</a:t>
            </a:r>
          </a:p>
          <a:p>
            <a:pPr lvl="1" eaLnBrk="1" hangingPunct="1"/>
            <a:r>
              <a:rPr lang="en-CA" altLang="en-US">
                <a:solidFill>
                  <a:srgbClr val="FF0000"/>
                </a:solidFill>
              </a:rPr>
              <a:t>Communicate</a:t>
            </a:r>
            <a:r>
              <a:rPr lang="en-CA" altLang="en-US"/>
              <a:t> information about the problem / solution</a:t>
            </a:r>
          </a:p>
          <a:p>
            <a:pPr lvl="1" eaLnBrk="1" hangingPunct="1"/>
            <a:r>
              <a:rPr lang="en-CA" altLang="en-US">
                <a:solidFill>
                  <a:srgbClr val="FF0000"/>
                </a:solidFill>
              </a:rPr>
              <a:t>Direct</a:t>
            </a:r>
            <a:r>
              <a:rPr lang="en-CA" altLang="en-US"/>
              <a:t> implementation (especially in software)</a:t>
            </a:r>
          </a:p>
          <a:p>
            <a:pPr lvl="1" eaLnBrk="1" hangingPunct="1"/>
            <a:endParaRPr lang="en-CA" altLang="en-US"/>
          </a:p>
          <a:p>
            <a:pPr eaLnBrk="1" hangingPunct="1"/>
            <a:r>
              <a:rPr lang="en-CA" altLang="en-US"/>
              <a:t>Qualities of a good model</a:t>
            </a:r>
          </a:p>
          <a:p>
            <a:pPr lvl="1" eaLnBrk="1" hangingPunct="1"/>
            <a:r>
              <a:rPr lang="en-CA" altLang="en-US"/>
              <a:t>Abstract</a:t>
            </a:r>
          </a:p>
          <a:p>
            <a:pPr lvl="1" eaLnBrk="1" hangingPunct="1"/>
            <a:r>
              <a:rPr lang="en-CA" altLang="en-US"/>
              <a:t>Understandable</a:t>
            </a:r>
          </a:p>
          <a:p>
            <a:pPr lvl="1" eaLnBrk="1" hangingPunct="1"/>
            <a:r>
              <a:rPr lang="en-CA" altLang="en-US"/>
              <a:t>Accurate</a:t>
            </a:r>
          </a:p>
          <a:p>
            <a:pPr lvl="1" eaLnBrk="1" hangingPunct="1"/>
            <a:r>
              <a:rPr lang="en-CA" altLang="en-US"/>
              <a:t>Predictive</a:t>
            </a:r>
          </a:p>
          <a:p>
            <a:pPr lvl="1" eaLnBrk="1" hangingPunct="1"/>
            <a:r>
              <a:rPr lang="en-CA" altLang="en-US"/>
              <a:t>Inexpensive </a:t>
            </a:r>
          </a:p>
        </p:txBody>
      </p:sp>
    </p:spTree>
    <p:extLst>
      <p:ext uri="{BB962C8B-B14F-4D97-AF65-F5344CB8AC3E}">
        <p14:creationId xmlns:p14="http://schemas.microsoft.com/office/powerpoint/2010/main" val="2425468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A096CFD-73B9-425B-8208-7B97DFA5DD6A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2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Exercise I – Describe this Behavior</a:t>
            </a:r>
          </a:p>
        </p:txBody>
      </p:sp>
      <p:sp>
        <p:nvSpPr>
          <p:cNvPr id="239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What should be added to this state machine to more fully describe the dialing behavior?</a:t>
            </a:r>
          </a:p>
        </p:txBody>
      </p:sp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1323975"/>
            <a:ext cx="8175625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2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206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295DF71-E625-4540-83AB-C8CE4E07A3A2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2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Orthogonal Regions</a:t>
            </a:r>
          </a:p>
        </p:txBody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Combine many concurrent perspectives – interactions across regions typically done via shared variables</a:t>
            </a:r>
          </a:p>
          <a:p>
            <a:pPr eaLnBrk="1" hangingPunct="1"/>
            <a:endParaRPr lang="en-CA" altLang="en-US"/>
          </a:p>
        </p:txBody>
      </p:sp>
      <p:grpSp>
        <p:nvGrpSpPr>
          <p:cNvPr id="51205" name="Group 4"/>
          <p:cNvGrpSpPr>
            <a:grpSpLocks/>
          </p:cNvGrpSpPr>
          <p:nvPr/>
        </p:nvGrpSpPr>
        <p:grpSpPr bwMode="auto">
          <a:xfrm>
            <a:off x="469900" y="1701800"/>
            <a:ext cx="1939925" cy="3048000"/>
            <a:chOff x="240" y="1056"/>
            <a:chExt cx="1222" cy="1920"/>
          </a:xfrm>
        </p:grpSpPr>
        <p:sp>
          <p:nvSpPr>
            <p:cNvPr id="51231" name="AutoShape 5"/>
            <p:cNvSpPr>
              <a:spLocks noChangeArrowheads="1"/>
            </p:cNvSpPr>
            <p:nvPr/>
          </p:nvSpPr>
          <p:spPr bwMode="auto">
            <a:xfrm>
              <a:off x="240" y="1231"/>
              <a:ext cx="1222" cy="1745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402310" name="AutoShape 6"/>
            <p:cNvSpPr>
              <a:spLocks noChangeArrowheads="1"/>
            </p:cNvSpPr>
            <p:nvPr/>
          </p:nvSpPr>
          <p:spPr bwMode="auto">
            <a:xfrm>
              <a:off x="473" y="1405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Child</a:t>
              </a:r>
            </a:p>
          </p:txBody>
        </p:sp>
        <p:sp>
          <p:nvSpPr>
            <p:cNvPr id="2402311" name="AutoShape 7"/>
            <p:cNvSpPr>
              <a:spLocks noChangeArrowheads="1"/>
            </p:cNvSpPr>
            <p:nvPr/>
          </p:nvSpPr>
          <p:spPr bwMode="auto">
            <a:xfrm>
              <a:off x="473" y="1987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Adult</a:t>
              </a:r>
            </a:p>
          </p:txBody>
        </p:sp>
        <p:sp>
          <p:nvSpPr>
            <p:cNvPr id="2402312" name="AutoShape 8"/>
            <p:cNvSpPr>
              <a:spLocks noChangeArrowheads="1"/>
            </p:cNvSpPr>
            <p:nvPr/>
          </p:nvSpPr>
          <p:spPr bwMode="auto">
            <a:xfrm>
              <a:off x="473" y="2569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Retiree</a:t>
              </a:r>
            </a:p>
          </p:txBody>
        </p:sp>
        <p:cxnSp>
          <p:nvCxnSpPr>
            <p:cNvPr id="51235" name="AutoShape 9"/>
            <p:cNvCxnSpPr>
              <a:cxnSpLocks noChangeShapeType="1"/>
              <a:stCxn id="2402310" idx="2"/>
              <a:endCxn id="2402311" idx="0"/>
            </p:cNvCxnSpPr>
            <p:nvPr/>
          </p:nvCxnSpPr>
          <p:spPr bwMode="auto">
            <a:xfrm rot="5400000">
              <a:off x="713" y="1834"/>
              <a:ext cx="27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236" name="AutoShape 10"/>
            <p:cNvCxnSpPr>
              <a:cxnSpLocks noChangeShapeType="1"/>
              <a:stCxn id="2402311" idx="2"/>
              <a:endCxn id="2402312" idx="0"/>
            </p:cNvCxnSpPr>
            <p:nvPr/>
          </p:nvCxnSpPr>
          <p:spPr bwMode="auto">
            <a:xfrm rot="5400000">
              <a:off x="712" y="2431"/>
              <a:ext cx="277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02315" name="Rectangle 11"/>
            <p:cNvSpPr>
              <a:spLocks noChangeArrowheads="1"/>
            </p:cNvSpPr>
            <p:nvPr/>
          </p:nvSpPr>
          <p:spPr bwMode="auto">
            <a:xfrm>
              <a:off x="473" y="1056"/>
              <a:ext cx="523" cy="1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age</a:t>
              </a:r>
            </a:p>
          </p:txBody>
        </p:sp>
      </p:grpSp>
      <p:grpSp>
        <p:nvGrpSpPr>
          <p:cNvPr id="51206" name="Group 12"/>
          <p:cNvGrpSpPr>
            <a:grpSpLocks/>
          </p:cNvGrpSpPr>
          <p:nvPr/>
        </p:nvGrpSpPr>
        <p:grpSpPr bwMode="auto">
          <a:xfrm>
            <a:off x="6413500" y="1778000"/>
            <a:ext cx="2416175" cy="2819400"/>
            <a:chOff x="3984" y="1104"/>
            <a:chExt cx="1522" cy="1776"/>
          </a:xfrm>
        </p:grpSpPr>
        <p:sp>
          <p:nvSpPr>
            <p:cNvPr id="51225" name="AutoShape 13"/>
            <p:cNvSpPr>
              <a:spLocks noChangeArrowheads="1"/>
            </p:cNvSpPr>
            <p:nvPr/>
          </p:nvSpPr>
          <p:spPr bwMode="auto">
            <a:xfrm>
              <a:off x="3984" y="1294"/>
              <a:ext cx="1522" cy="1586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402318" name="AutoShape 14"/>
            <p:cNvSpPr>
              <a:spLocks noChangeArrowheads="1"/>
            </p:cNvSpPr>
            <p:nvPr/>
          </p:nvSpPr>
          <p:spPr bwMode="auto">
            <a:xfrm>
              <a:off x="4238" y="1611"/>
              <a:ext cx="824" cy="50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Poor</a:t>
              </a:r>
            </a:p>
          </p:txBody>
        </p:sp>
        <p:sp>
          <p:nvSpPr>
            <p:cNvPr id="2402319" name="AutoShape 15"/>
            <p:cNvSpPr>
              <a:spLocks noChangeArrowheads="1"/>
            </p:cNvSpPr>
            <p:nvPr/>
          </p:nvSpPr>
          <p:spPr bwMode="auto">
            <a:xfrm>
              <a:off x="4238" y="2436"/>
              <a:ext cx="824" cy="31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Rich</a:t>
              </a:r>
            </a:p>
          </p:txBody>
        </p:sp>
        <p:cxnSp>
          <p:nvCxnSpPr>
            <p:cNvPr id="51228" name="AutoShape 16"/>
            <p:cNvCxnSpPr>
              <a:cxnSpLocks noChangeShapeType="1"/>
              <a:stCxn id="2402318" idx="2"/>
              <a:endCxn id="2402319" idx="0"/>
            </p:cNvCxnSpPr>
            <p:nvPr/>
          </p:nvCxnSpPr>
          <p:spPr bwMode="auto">
            <a:xfrm rot="5400000">
              <a:off x="4499" y="2270"/>
              <a:ext cx="30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02321" name="Rectangle 17"/>
            <p:cNvSpPr>
              <a:spLocks noChangeArrowheads="1"/>
            </p:cNvSpPr>
            <p:nvPr/>
          </p:nvSpPr>
          <p:spPr bwMode="auto">
            <a:xfrm>
              <a:off x="4238" y="1104"/>
              <a:ext cx="761" cy="19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financialStatus</a:t>
              </a:r>
              <a:endPara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cxnSp>
          <p:nvCxnSpPr>
            <p:cNvPr id="51230" name="AutoShape 18"/>
            <p:cNvCxnSpPr>
              <a:cxnSpLocks noChangeShapeType="1"/>
              <a:stCxn id="2402319" idx="3"/>
              <a:endCxn id="2402318" idx="3"/>
            </p:cNvCxnSpPr>
            <p:nvPr/>
          </p:nvCxnSpPr>
          <p:spPr bwMode="auto">
            <a:xfrm flipH="1" flipV="1">
              <a:off x="5062" y="1865"/>
              <a:ext cx="16" cy="730"/>
            </a:xfrm>
            <a:prstGeom prst="bentConnector3">
              <a:avLst>
                <a:gd name="adj1" fmla="val -110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02323" name="Group 19"/>
          <p:cNvGrpSpPr>
            <a:grpSpLocks/>
          </p:cNvGrpSpPr>
          <p:nvPr/>
        </p:nvGrpSpPr>
        <p:grpSpPr bwMode="auto">
          <a:xfrm>
            <a:off x="2679700" y="3454400"/>
            <a:ext cx="3581400" cy="2971800"/>
            <a:chOff x="1632" y="2160"/>
            <a:chExt cx="2256" cy="1872"/>
          </a:xfrm>
        </p:grpSpPr>
        <p:sp>
          <p:nvSpPr>
            <p:cNvPr id="51212" name="AutoShape 20"/>
            <p:cNvSpPr>
              <a:spLocks noChangeArrowheads="1"/>
            </p:cNvSpPr>
            <p:nvPr/>
          </p:nvSpPr>
          <p:spPr bwMode="auto">
            <a:xfrm>
              <a:off x="1632" y="2160"/>
              <a:ext cx="2256" cy="187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endParaRPr lang="fr-CA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402325" name="AutoShape 21"/>
            <p:cNvSpPr>
              <a:spLocks noChangeArrowheads="1"/>
            </p:cNvSpPr>
            <p:nvPr/>
          </p:nvSpPr>
          <p:spPr bwMode="auto">
            <a:xfrm>
              <a:off x="2784" y="2763"/>
              <a:ext cx="824" cy="50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Poor</a:t>
              </a:r>
            </a:p>
          </p:txBody>
        </p:sp>
        <p:sp>
          <p:nvSpPr>
            <p:cNvPr id="2402326" name="AutoShape 22"/>
            <p:cNvSpPr>
              <a:spLocks noChangeArrowheads="1"/>
            </p:cNvSpPr>
            <p:nvPr/>
          </p:nvSpPr>
          <p:spPr bwMode="auto">
            <a:xfrm>
              <a:off x="2784" y="3588"/>
              <a:ext cx="824" cy="31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Rich</a:t>
              </a:r>
            </a:p>
          </p:txBody>
        </p:sp>
        <p:cxnSp>
          <p:nvCxnSpPr>
            <p:cNvPr id="51215" name="AutoShape 23"/>
            <p:cNvCxnSpPr>
              <a:cxnSpLocks noChangeShapeType="1"/>
              <a:stCxn id="2402325" idx="2"/>
              <a:endCxn id="2402326" idx="0"/>
            </p:cNvCxnSpPr>
            <p:nvPr/>
          </p:nvCxnSpPr>
          <p:spPr bwMode="auto">
            <a:xfrm rot="5400000">
              <a:off x="3045" y="3422"/>
              <a:ext cx="301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02328" name="Rectangle 24"/>
            <p:cNvSpPr>
              <a:spLocks noChangeArrowheads="1"/>
            </p:cNvSpPr>
            <p:nvPr/>
          </p:nvSpPr>
          <p:spPr bwMode="auto">
            <a:xfrm>
              <a:off x="2688" y="2160"/>
              <a:ext cx="76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Narrow" pitchFamily="34" charset="0"/>
                </a:rPr>
                <a:t>financialStatus</a:t>
              </a:r>
            </a:p>
          </p:txBody>
        </p:sp>
        <p:cxnSp>
          <p:nvCxnSpPr>
            <p:cNvPr id="51217" name="AutoShape 25"/>
            <p:cNvCxnSpPr>
              <a:cxnSpLocks noChangeShapeType="1"/>
              <a:stCxn id="2402326" idx="3"/>
              <a:endCxn id="2402325" idx="3"/>
            </p:cNvCxnSpPr>
            <p:nvPr/>
          </p:nvCxnSpPr>
          <p:spPr bwMode="auto">
            <a:xfrm flipH="1" flipV="1">
              <a:off x="3608" y="3017"/>
              <a:ext cx="16" cy="730"/>
            </a:xfrm>
            <a:prstGeom prst="bentConnector3">
              <a:avLst>
                <a:gd name="adj1" fmla="val -110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02330" name="AutoShape 26"/>
            <p:cNvSpPr>
              <a:spLocks noChangeArrowheads="1"/>
            </p:cNvSpPr>
            <p:nvPr/>
          </p:nvSpPr>
          <p:spPr bwMode="auto">
            <a:xfrm>
              <a:off x="1788" y="2461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Child</a:t>
              </a:r>
            </a:p>
          </p:txBody>
        </p:sp>
        <p:sp>
          <p:nvSpPr>
            <p:cNvPr id="2402331" name="AutoShape 27"/>
            <p:cNvSpPr>
              <a:spLocks noChangeArrowheads="1"/>
            </p:cNvSpPr>
            <p:nvPr/>
          </p:nvSpPr>
          <p:spPr bwMode="auto">
            <a:xfrm>
              <a:off x="1788" y="3043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Adult</a:t>
              </a:r>
            </a:p>
          </p:txBody>
        </p:sp>
        <p:sp>
          <p:nvSpPr>
            <p:cNvPr id="2402332" name="AutoShape 28"/>
            <p:cNvSpPr>
              <a:spLocks noChangeArrowheads="1"/>
            </p:cNvSpPr>
            <p:nvPr/>
          </p:nvSpPr>
          <p:spPr bwMode="auto">
            <a:xfrm>
              <a:off x="1788" y="3625"/>
              <a:ext cx="756" cy="29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Retiree</a:t>
              </a:r>
            </a:p>
          </p:txBody>
        </p:sp>
        <p:cxnSp>
          <p:nvCxnSpPr>
            <p:cNvPr id="51221" name="AutoShape 29"/>
            <p:cNvCxnSpPr>
              <a:cxnSpLocks noChangeShapeType="1"/>
              <a:stCxn id="2402330" idx="2"/>
              <a:endCxn id="2402331" idx="0"/>
            </p:cNvCxnSpPr>
            <p:nvPr/>
          </p:nvCxnSpPr>
          <p:spPr bwMode="auto">
            <a:xfrm rot="5400000">
              <a:off x="2028" y="2890"/>
              <a:ext cx="27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222" name="AutoShape 30"/>
            <p:cNvCxnSpPr>
              <a:cxnSpLocks noChangeShapeType="1"/>
              <a:stCxn id="2402331" idx="2"/>
              <a:endCxn id="2402332" idx="0"/>
            </p:cNvCxnSpPr>
            <p:nvPr/>
          </p:nvCxnSpPr>
          <p:spPr bwMode="auto">
            <a:xfrm rot="5400000">
              <a:off x="2027" y="3487"/>
              <a:ext cx="277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02335" name="Rectangle 31"/>
            <p:cNvSpPr>
              <a:spLocks noChangeArrowheads="1"/>
            </p:cNvSpPr>
            <p:nvPr/>
          </p:nvSpPr>
          <p:spPr bwMode="auto">
            <a:xfrm>
              <a:off x="2160" y="2160"/>
              <a:ext cx="523" cy="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sz="1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age</a:t>
              </a:r>
            </a:p>
          </p:txBody>
        </p:sp>
        <p:sp>
          <p:nvSpPr>
            <p:cNvPr id="51224" name="Line 32"/>
            <p:cNvSpPr>
              <a:spLocks noChangeShapeType="1"/>
            </p:cNvSpPr>
            <p:nvPr/>
          </p:nvSpPr>
          <p:spPr bwMode="auto">
            <a:xfrm>
              <a:off x="2688" y="2160"/>
              <a:ext cx="0" cy="18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02337" name="Group 33"/>
          <p:cNvGrpSpPr>
            <a:grpSpLocks/>
          </p:cNvGrpSpPr>
          <p:nvPr/>
        </p:nvGrpSpPr>
        <p:grpSpPr bwMode="auto">
          <a:xfrm>
            <a:off x="1670050" y="1841500"/>
            <a:ext cx="5146675" cy="1612900"/>
            <a:chOff x="996" y="1144"/>
            <a:chExt cx="3242" cy="1016"/>
          </a:xfrm>
        </p:grpSpPr>
        <p:cxnSp>
          <p:nvCxnSpPr>
            <p:cNvPr id="51210" name="AutoShape 34"/>
            <p:cNvCxnSpPr>
              <a:cxnSpLocks noChangeShapeType="1"/>
              <a:stCxn id="2402315" idx="3"/>
              <a:endCxn id="2402335" idx="0"/>
            </p:cNvCxnSpPr>
            <p:nvPr/>
          </p:nvCxnSpPr>
          <p:spPr bwMode="auto">
            <a:xfrm>
              <a:off x="996" y="1144"/>
              <a:ext cx="1426" cy="1016"/>
            </a:xfrm>
            <a:prstGeom prst="curvedConnector2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211" name="AutoShape 35"/>
            <p:cNvCxnSpPr>
              <a:cxnSpLocks noChangeShapeType="1"/>
              <a:stCxn id="2402321" idx="1"/>
              <a:endCxn id="2402328" idx="0"/>
            </p:cNvCxnSpPr>
            <p:nvPr/>
          </p:nvCxnSpPr>
          <p:spPr bwMode="auto">
            <a:xfrm rot="10800000" flipV="1">
              <a:off x="3069" y="1199"/>
              <a:ext cx="1169" cy="961"/>
            </a:xfrm>
            <a:prstGeom prst="curvedConnector2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0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0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0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0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2307" grpId="0" build="p" autoUpdateAnimBg="0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CAEB03A-D019-4B90-958D-967F5279C39A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200"/>
          </a:p>
        </p:txBody>
      </p:sp>
      <p:grpSp>
        <p:nvGrpSpPr>
          <p:cNvPr id="2404354" name="Group 2"/>
          <p:cNvGrpSpPr>
            <a:grpSpLocks/>
          </p:cNvGrpSpPr>
          <p:nvPr/>
        </p:nvGrpSpPr>
        <p:grpSpPr bwMode="auto">
          <a:xfrm>
            <a:off x="1301750" y="2243138"/>
            <a:ext cx="6477000" cy="3352800"/>
            <a:chOff x="768" y="1872"/>
            <a:chExt cx="4080" cy="2112"/>
          </a:xfrm>
        </p:grpSpPr>
        <p:sp>
          <p:nvSpPr>
            <p:cNvPr id="2404355" name="AutoShape 3"/>
            <p:cNvSpPr>
              <a:spLocks noChangeArrowheads="1"/>
            </p:cNvSpPr>
            <p:nvPr/>
          </p:nvSpPr>
          <p:spPr bwMode="auto">
            <a:xfrm>
              <a:off x="768" y="1872"/>
              <a:ext cx="4080" cy="2112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endParaRPr lang="en-CA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2239" name="Line 4"/>
            <p:cNvSpPr>
              <a:spLocks noChangeShapeType="1"/>
            </p:cNvSpPr>
            <p:nvPr/>
          </p:nvSpPr>
          <p:spPr bwMode="auto">
            <a:xfrm flipV="1">
              <a:off x="2736" y="1920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04357" name="AutoShape 5"/>
            <p:cNvSpPr>
              <a:spLocks noChangeArrowheads="1"/>
            </p:cNvSpPr>
            <p:nvPr/>
          </p:nvSpPr>
          <p:spPr bwMode="auto">
            <a:xfrm>
              <a:off x="1344" y="3360"/>
              <a:ext cx="1200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Outlaw</a:t>
              </a:r>
            </a:p>
          </p:txBody>
        </p:sp>
        <p:sp>
          <p:nvSpPr>
            <p:cNvPr id="2404358" name="AutoShape 6"/>
            <p:cNvSpPr>
              <a:spLocks noChangeArrowheads="1"/>
            </p:cNvSpPr>
            <p:nvPr/>
          </p:nvSpPr>
          <p:spPr bwMode="auto">
            <a:xfrm>
              <a:off x="1344" y="2304"/>
              <a:ext cx="1200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LawAbiding</a:t>
              </a:r>
            </a:p>
          </p:txBody>
        </p:sp>
        <p:sp>
          <p:nvSpPr>
            <p:cNvPr id="2404359" name="AutoShape 7"/>
            <p:cNvSpPr>
              <a:spLocks noChangeArrowheads="1"/>
            </p:cNvSpPr>
            <p:nvPr/>
          </p:nvSpPr>
          <p:spPr bwMode="auto">
            <a:xfrm>
              <a:off x="2976" y="2304"/>
              <a:ext cx="1200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Poor</a:t>
              </a:r>
            </a:p>
          </p:txBody>
        </p:sp>
        <p:sp>
          <p:nvSpPr>
            <p:cNvPr id="2404360" name="AutoShape 8"/>
            <p:cNvSpPr>
              <a:spLocks noChangeArrowheads="1"/>
            </p:cNvSpPr>
            <p:nvPr/>
          </p:nvSpPr>
          <p:spPr bwMode="auto">
            <a:xfrm>
              <a:off x="2976" y="3360"/>
              <a:ext cx="1200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Rich</a:t>
              </a:r>
            </a:p>
          </p:txBody>
        </p:sp>
        <p:sp>
          <p:nvSpPr>
            <p:cNvPr id="2404361" name="Text Box 9"/>
            <p:cNvSpPr txBox="1">
              <a:spLocks noChangeArrowheads="1"/>
            </p:cNvSpPr>
            <p:nvPr/>
          </p:nvSpPr>
          <p:spPr bwMode="auto">
            <a:xfrm>
              <a:off x="2992" y="1881"/>
              <a:ext cx="10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financialStatus</a:t>
              </a:r>
            </a:p>
          </p:txBody>
        </p:sp>
        <p:sp>
          <p:nvSpPr>
            <p:cNvPr id="2404362" name="Text Box 10"/>
            <p:cNvSpPr txBox="1">
              <a:spLocks noChangeArrowheads="1"/>
            </p:cNvSpPr>
            <p:nvPr/>
          </p:nvSpPr>
          <p:spPr bwMode="auto">
            <a:xfrm>
              <a:off x="1540" y="1872"/>
              <a:ext cx="8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en-CA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legalStatus</a:t>
              </a:r>
            </a:p>
          </p:txBody>
        </p:sp>
        <p:grpSp>
          <p:nvGrpSpPr>
            <p:cNvPr id="52246" name="Group 11"/>
            <p:cNvGrpSpPr>
              <a:grpSpLocks/>
            </p:cNvGrpSpPr>
            <p:nvPr/>
          </p:nvGrpSpPr>
          <p:grpSpPr bwMode="auto">
            <a:xfrm rot="-5400000">
              <a:off x="1104" y="2352"/>
              <a:ext cx="144" cy="336"/>
              <a:chOff x="2112" y="1632"/>
              <a:chExt cx="144" cy="336"/>
            </a:xfrm>
          </p:grpSpPr>
          <p:sp>
            <p:nvSpPr>
              <p:cNvPr id="52250" name="Oval 12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44" cy="144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fr-CA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2251" name="Line 13"/>
              <p:cNvSpPr>
                <a:spLocks noChangeShapeType="1"/>
              </p:cNvSpPr>
              <p:nvPr/>
            </p:nvSpPr>
            <p:spPr bwMode="auto">
              <a:xfrm>
                <a:off x="2184" y="177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52247" name="Group 14"/>
            <p:cNvGrpSpPr>
              <a:grpSpLocks/>
            </p:cNvGrpSpPr>
            <p:nvPr/>
          </p:nvGrpSpPr>
          <p:grpSpPr bwMode="auto">
            <a:xfrm rot="5400000">
              <a:off x="4272" y="2352"/>
              <a:ext cx="144" cy="336"/>
              <a:chOff x="2112" y="1632"/>
              <a:chExt cx="144" cy="336"/>
            </a:xfrm>
          </p:grpSpPr>
          <p:sp>
            <p:nvSpPr>
              <p:cNvPr id="52248" name="Oval 1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44" cy="144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lnSpc>
                    <a:spcPts val="2600"/>
                  </a:lnSpc>
                  <a:spcBef>
                    <a:spcPts val="600"/>
                  </a:spcBef>
                  <a:buClr>
                    <a:srgbClr val="D62828"/>
                  </a:buClr>
                  <a:buSzPct val="130000"/>
                  <a:buChar char="•"/>
                  <a:defRPr sz="2400">
                    <a:solidFill>
                      <a:srgbClr val="002654"/>
                    </a:solidFill>
                    <a:latin typeface="Arial" charset="0"/>
                  </a:defRPr>
                </a:lvl1pPr>
                <a:lvl2pPr marL="742950" indent="-28575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2000">
                    <a:solidFill>
                      <a:srgbClr val="002654"/>
                    </a:solidFill>
                    <a:latin typeface="Arial" charset="0"/>
                  </a:defRPr>
                </a:lvl2pPr>
                <a:lvl3pPr marL="11430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>
                    <a:solidFill>
                      <a:srgbClr val="002654"/>
                    </a:solidFill>
                    <a:latin typeface="Arial" charset="0"/>
                  </a:defRPr>
                </a:lvl3pPr>
                <a:lvl4pPr marL="1600200" indent="-228600" eaLnBrk="0" hangingPunct="0">
                  <a:lnSpc>
                    <a:spcPts val="2600"/>
                  </a:lnSpc>
                  <a:spcBef>
                    <a:spcPts val="600"/>
                  </a:spcBef>
                  <a:buChar char="•"/>
                  <a:defRPr sz="1600">
                    <a:solidFill>
                      <a:srgbClr val="002654"/>
                    </a:solidFill>
                    <a:latin typeface="Arial" charset="0"/>
                  </a:defRPr>
                </a:lvl4pPr>
                <a:lvl5pPr marL="2057400" indent="-228600" eaLnBrk="0" hangingPunct="0">
                  <a:lnSpc>
                    <a:spcPct val="110000"/>
                  </a:lnSpc>
                  <a:spcBef>
                    <a:spcPct val="30000"/>
                  </a:spcBef>
                  <a:defRPr sz="1200">
                    <a:solidFill>
                      <a:srgbClr val="002654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ct val="30000"/>
                  </a:spcBef>
                  <a:spcAft>
                    <a:spcPct val="0"/>
                  </a:spcAft>
                  <a:defRPr sz="1200">
                    <a:solidFill>
                      <a:srgbClr val="002654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fr-CA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2249" name="Line 16"/>
              <p:cNvSpPr>
                <a:spLocks noChangeShapeType="1"/>
              </p:cNvSpPr>
              <p:nvPr/>
            </p:nvSpPr>
            <p:spPr bwMode="auto">
              <a:xfrm>
                <a:off x="2184" y="177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52228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Semantics of Orthogonal Regions</a:t>
            </a:r>
          </a:p>
        </p:txBody>
      </p:sp>
      <p:sp>
        <p:nvSpPr>
          <p:cNvPr id="52229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All mutually orthogonal regions detect the same events and respond simultaneously (possibly interleaved) </a:t>
            </a:r>
          </a:p>
        </p:txBody>
      </p:sp>
      <p:grpSp>
        <p:nvGrpSpPr>
          <p:cNvPr id="2404371" name="Group 19"/>
          <p:cNvGrpSpPr>
            <a:grpSpLocks/>
          </p:cNvGrpSpPr>
          <p:nvPr/>
        </p:nvGrpSpPr>
        <p:grpSpPr bwMode="auto">
          <a:xfrm>
            <a:off x="3098800" y="3614738"/>
            <a:ext cx="3797300" cy="990600"/>
            <a:chOff x="1900" y="2640"/>
            <a:chExt cx="2392" cy="720"/>
          </a:xfrm>
        </p:grpSpPr>
        <p:grpSp>
          <p:nvGrpSpPr>
            <p:cNvPr id="52232" name="Group 20"/>
            <p:cNvGrpSpPr>
              <a:grpSpLocks/>
            </p:cNvGrpSpPr>
            <p:nvPr/>
          </p:nvGrpSpPr>
          <p:grpSpPr bwMode="auto">
            <a:xfrm>
              <a:off x="1900" y="2640"/>
              <a:ext cx="740" cy="720"/>
              <a:chOff x="1536" y="2544"/>
              <a:chExt cx="740" cy="720"/>
            </a:xfrm>
          </p:grpSpPr>
          <p:sp>
            <p:nvSpPr>
              <p:cNvPr id="52236" name="Line 21"/>
              <p:cNvSpPr>
                <a:spLocks noChangeShapeType="1"/>
              </p:cNvSpPr>
              <p:nvPr/>
            </p:nvSpPr>
            <p:spPr bwMode="auto">
              <a:xfrm>
                <a:off x="1536" y="2544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04374" name="Text Box 22"/>
              <p:cNvSpPr txBox="1">
                <a:spLocks noChangeArrowheads="1"/>
              </p:cNvSpPr>
              <p:nvPr/>
            </p:nvSpPr>
            <p:spPr bwMode="auto">
              <a:xfrm>
                <a:off x="1584" y="2959"/>
                <a:ext cx="692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robBank/</a:t>
                </a:r>
              </a:p>
            </p:txBody>
          </p:sp>
        </p:grpSp>
        <p:grpSp>
          <p:nvGrpSpPr>
            <p:cNvPr id="52233" name="Group 23"/>
            <p:cNvGrpSpPr>
              <a:grpSpLocks/>
            </p:cNvGrpSpPr>
            <p:nvPr/>
          </p:nvGrpSpPr>
          <p:grpSpPr bwMode="auto">
            <a:xfrm>
              <a:off x="3552" y="2640"/>
              <a:ext cx="740" cy="720"/>
              <a:chOff x="3552" y="2544"/>
              <a:chExt cx="740" cy="720"/>
            </a:xfrm>
          </p:grpSpPr>
          <p:sp>
            <p:nvSpPr>
              <p:cNvPr id="52234" name="Line 24"/>
              <p:cNvSpPr>
                <a:spLocks noChangeShapeType="1"/>
              </p:cNvSpPr>
              <p:nvPr/>
            </p:nvSpPr>
            <p:spPr bwMode="auto">
              <a:xfrm>
                <a:off x="3552" y="2544"/>
                <a:ext cx="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04377" name="Text Box 25"/>
              <p:cNvSpPr txBox="1">
                <a:spLocks noChangeArrowheads="1"/>
              </p:cNvSpPr>
              <p:nvPr/>
            </p:nvSpPr>
            <p:spPr bwMode="auto">
              <a:xfrm>
                <a:off x="3600" y="2959"/>
                <a:ext cx="692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CA" sz="18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robBank/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0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0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84495F4-4F77-4959-8041-66D2B420CBBC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2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CA" altLang="en-US"/>
              <a:t>Exercise II – Describe this Behaviour</a:t>
            </a:r>
          </a:p>
        </p:txBody>
      </p:sp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1176338" y="1303338"/>
            <a:ext cx="6791325" cy="4678362"/>
            <a:chOff x="741" y="821"/>
            <a:chExt cx="4278" cy="2947"/>
          </a:xfrm>
        </p:grpSpPr>
        <p:pic>
          <p:nvPicPr>
            <p:cNvPr id="5325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" y="821"/>
              <a:ext cx="4278" cy="2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5" name="Text Box 5"/>
            <p:cNvSpPr txBox="1">
              <a:spLocks noChangeArrowheads="1"/>
            </p:cNvSpPr>
            <p:nvPr/>
          </p:nvSpPr>
          <p:spPr bwMode="auto">
            <a:xfrm>
              <a:off x="2356" y="951"/>
              <a:ext cx="107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  <a:tab pos="1312863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  <a:tab pos="1312863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  <a:tab pos="1312863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  <a:tab pos="1312863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  <a:tab pos="1312863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  <a:tab pos="1312863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  <a:tab pos="1312863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  <a:tab pos="1312863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  <a:tab pos="1312863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900">
                  <a:solidFill>
                    <a:srgbClr val="000000"/>
                  </a:solidFill>
                  <a:latin typeface="Times New Roman" pitchFamily="18" charset="0"/>
                </a:rPr>
                <a:t>CourseAttempt</a:t>
              </a:r>
            </a:p>
          </p:txBody>
        </p:sp>
        <p:sp>
          <p:nvSpPr>
            <p:cNvPr id="53256" name="Text Box 6"/>
            <p:cNvSpPr txBox="1">
              <a:spLocks noChangeArrowheads="1"/>
            </p:cNvSpPr>
            <p:nvPr/>
          </p:nvSpPr>
          <p:spPr bwMode="auto">
            <a:xfrm>
              <a:off x="2632" y="1708"/>
              <a:ext cx="72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900">
                  <a:solidFill>
                    <a:srgbClr val="000000"/>
                  </a:solidFill>
                  <a:latin typeface="Times New Roman" pitchFamily="18" charset="0"/>
                </a:rPr>
                <a:t>Studying</a:t>
              </a:r>
            </a:p>
          </p:txBody>
        </p:sp>
        <p:sp>
          <p:nvSpPr>
            <p:cNvPr id="53257" name="Text Box 7"/>
            <p:cNvSpPr txBox="1">
              <a:spLocks noChangeArrowheads="1"/>
            </p:cNvSpPr>
            <p:nvPr/>
          </p:nvSpPr>
          <p:spPr bwMode="auto">
            <a:xfrm>
              <a:off x="1732" y="2013"/>
              <a:ext cx="39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900">
                  <a:solidFill>
                    <a:srgbClr val="000000"/>
                  </a:solidFill>
                  <a:latin typeface="Times New Roman" pitchFamily="18" charset="0"/>
                </a:rPr>
                <a:t>Lab1</a:t>
              </a:r>
            </a:p>
          </p:txBody>
        </p:sp>
        <p:sp>
          <p:nvSpPr>
            <p:cNvPr id="53258" name="Text Box 8"/>
            <p:cNvSpPr txBox="1">
              <a:spLocks noChangeArrowheads="1"/>
            </p:cNvSpPr>
            <p:nvPr/>
          </p:nvSpPr>
          <p:spPr bwMode="auto">
            <a:xfrm>
              <a:off x="3030" y="2025"/>
              <a:ext cx="39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900" dirty="0">
                  <a:solidFill>
                    <a:srgbClr val="000000"/>
                  </a:solidFill>
                  <a:latin typeface="Times New Roman" pitchFamily="18" charset="0"/>
                </a:rPr>
                <a:t>Lab2</a:t>
              </a:r>
            </a:p>
          </p:txBody>
        </p:sp>
        <p:sp>
          <p:nvSpPr>
            <p:cNvPr id="53259" name="Text Box 9"/>
            <p:cNvSpPr txBox="1">
              <a:spLocks noChangeArrowheads="1"/>
            </p:cNvSpPr>
            <p:nvPr/>
          </p:nvSpPr>
          <p:spPr bwMode="auto">
            <a:xfrm>
              <a:off x="2317" y="1985"/>
              <a:ext cx="50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lab done</a:t>
              </a:r>
            </a:p>
          </p:txBody>
        </p:sp>
        <p:sp>
          <p:nvSpPr>
            <p:cNvPr id="53260" name="Text Box 10"/>
            <p:cNvSpPr txBox="1">
              <a:spLocks noChangeArrowheads="1"/>
            </p:cNvSpPr>
            <p:nvPr/>
          </p:nvSpPr>
          <p:spPr bwMode="auto">
            <a:xfrm>
              <a:off x="3647" y="1980"/>
              <a:ext cx="5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lab done</a:t>
              </a:r>
            </a:p>
          </p:txBody>
        </p:sp>
        <p:sp>
          <p:nvSpPr>
            <p:cNvPr id="53261" name="Text Box 11"/>
            <p:cNvSpPr txBox="1">
              <a:spLocks noChangeArrowheads="1"/>
            </p:cNvSpPr>
            <p:nvPr/>
          </p:nvSpPr>
          <p:spPr bwMode="auto">
            <a:xfrm>
              <a:off x="1533" y="2402"/>
              <a:ext cx="78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Term Project</a:t>
              </a:r>
            </a:p>
          </p:txBody>
        </p:sp>
        <p:sp>
          <p:nvSpPr>
            <p:cNvPr id="53262" name="Text Box 12"/>
            <p:cNvSpPr txBox="1">
              <a:spLocks noChangeArrowheads="1"/>
            </p:cNvSpPr>
            <p:nvPr/>
          </p:nvSpPr>
          <p:spPr bwMode="auto">
            <a:xfrm>
              <a:off x="1624" y="2760"/>
              <a:ext cx="60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Final Tes</a:t>
              </a:r>
              <a:r>
                <a:rPr lang="en-GB" altLang="en-US" sz="1400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53263" name="Text Box 13"/>
            <p:cNvSpPr txBox="1">
              <a:spLocks noChangeArrowheads="1"/>
            </p:cNvSpPr>
            <p:nvPr/>
          </p:nvSpPr>
          <p:spPr bwMode="auto">
            <a:xfrm>
              <a:off x="2854" y="2327"/>
              <a:ext cx="75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project done</a:t>
              </a:r>
            </a:p>
          </p:txBody>
        </p:sp>
        <p:sp>
          <p:nvSpPr>
            <p:cNvPr id="53264" name="Text Box 14"/>
            <p:cNvSpPr txBox="1">
              <a:spLocks noChangeArrowheads="1"/>
            </p:cNvSpPr>
            <p:nvPr/>
          </p:nvSpPr>
          <p:spPr bwMode="auto">
            <a:xfrm>
              <a:off x="2936" y="2695"/>
              <a:ext cx="45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pass</a:t>
              </a:r>
            </a:p>
          </p:txBody>
        </p:sp>
        <p:sp>
          <p:nvSpPr>
            <p:cNvPr id="53265" name="Text Box 15"/>
            <p:cNvSpPr txBox="1">
              <a:spLocks noChangeArrowheads="1"/>
            </p:cNvSpPr>
            <p:nvPr/>
          </p:nvSpPr>
          <p:spPr bwMode="auto">
            <a:xfrm>
              <a:off x="2252" y="3271"/>
              <a:ext cx="50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fail</a:t>
              </a:r>
            </a:p>
          </p:txBody>
        </p:sp>
        <p:sp>
          <p:nvSpPr>
            <p:cNvPr id="53266" name="Text Box 16"/>
            <p:cNvSpPr txBox="1">
              <a:spLocks noChangeArrowheads="1"/>
            </p:cNvSpPr>
            <p:nvPr/>
          </p:nvSpPr>
          <p:spPr bwMode="auto">
            <a:xfrm>
              <a:off x="3226" y="3332"/>
              <a:ext cx="47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Failed</a:t>
              </a:r>
            </a:p>
          </p:txBody>
        </p:sp>
        <p:sp>
          <p:nvSpPr>
            <p:cNvPr id="53267" name="Text Box 17"/>
            <p:cNvSpPr txBox="1">
              <a:spLocks noChangeArrowheads="1"/>
            </p:cNvSpPr>
            <p:nvPr/>
          </p:nvSpPr>
          <p:spPr bwMode="auto">
            <a:xfrm>
              <a:off x="4019" y="3332"/>
              <a:ext cx="47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28675" eaLnBrk="0" hangingPunct="0">
                <a:lnSpc>
                  <a:spcPts val="2600"/>
                </a:lnSpc>
                <a:spcBef>
                  <a:spcPts val="600"/>
                </a:spcBef>
                <a:buClr>
                  <a:srgbClr val="D62828"/>
                </a:buClr>
                <a:buSzPct val="130000"/>
                <a:buChar char="•"/>
                <a:tabLst>
                  <a:tab pos="657225" algn="l"/>
                </a:tabLst>
                <a:defRPr sz="2400">
                  <a:solidFill>
                    <a:srgbClr val="002654"/>
                  </a:solidFill>
                  <a:latin typeface="Arial" charset="0"/>
                </a:defRPr>
              </a:lvl1pPr>
              <a:lvl2pPr marL="742950" indent="-28575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2000">
                  <a:solidFill>
                    <a:srgbClr val="002654"/>
                  </a:solidFill>
                  <a:latin typeface="Arial" charset="0"/>
                </a:defRPr>
              </a:lvl2pPr>
              <a:lvl3pPr marL="11430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>
                  <a:solidFill>
                    <a:srgbClr val="002654"/>
                  </a:solidFill>
                  <a:latin typeface="Arial" charset="0"/>
                </a:defRPr>
              </a:lvl3pPr>
              <a:lvl4pPr marL="1600200" indent="-228600" defTabSz="828675" eaLnBrk="0" hangingPunct="0">
                <a:lnSpc>
                  <a:spcPts val="2600"/>
                </a:lnSpc>
                <a:spcBef>
                  <a:spcPts val="600"/>
                </a:spcBef>
                <a:buChar char="•"/>
                <a:tabLst>
                  <a:tab pos="657225" algn="l"/>
                </a:tabLst>
                <a:defRPr sz="1600">
                  <a:solidFill>
                    <a:srgbClr val="002654"/>
                  </a:solidFill>
                  <a:latin typeface="Arial" charset="0"/>
                </a:defRPr>
              </a:lvl4pPr>
              <a:lvl5pPr marL="2057400" indent="-228600" defTabSz="828675" eaLnBrk="0" hangingPunct="0">
                <a:lnSpc>
                  <a:spcPct val="110000"/>
                </a:lnSpc>
                <a:spcBef>
                  <a:spcPct val="30000"/>
                </a:spcBef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lnSpc>
                  <a:spcPct val="110000"/>
                </a:lnSpc>
                <a:spcBef>
                  <a:spcPct val="30000"/>
                </a:spcBef>
                <a:spcAft>
                  <a:spcPct val="0"/>
                </a:spcAft>
                <a:tabLst>
                  <a:tab pos="657225" algn="l"/>
                </a:tabLst>
                <a:defRPr sz="1200">
                  <a:solidFill>
                    <a:srgbClr val="002654"/>
                  </a:solidFill>
                  <a:latin typeface="Arial" charset="0"/>
                </a:defRPr>
              </a:lvl9pPr>
            </a:lstStyle>
            <a:p>
              <a:pPr eaLnBrk="1">
                <a:lnSpc>
                  <a:spcPct val="100000"/>
                </a:lnSpc>
                <a:spcBef>
                  <a:spcPts val="1088"/>
                </a:spcBef>
                <a:spcAft>
                  <a:spcPts val="913"/>
                </a:spcAft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altLang="en-US" sz="1700">
                  <a:solidFill>
                    <a:srgbClr val="000000"/>
                  </a:solidFill>
                  <a:latin typeface="Times New Roman" pitchFamily="18" charset="0"/>
                </a:rPr>
                <a:t>Passed</a:t>
              </a:r>
            </a:p>
          </p:txBody>
        </p:sp>
      </p:grp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III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requirements engineering, state machines are quite popular for describing the </a:t>
            </a:r>
            <a:r>
              <a:rPr lang="en-US" altLang="en-US" i="1" dirty="0"/>
              <a:t>lifecycle</a:t>
            </a:r>
            <a:r>
              <a:rPr lang="en-US" altLang="en-US" dirty="0"/>
              <a:t> of documents and other artefacts.</a:t>
            </a:r>
          </a:p>
          <a:p>
            <a:pPr lvl="1"/>
            <a:r>
              <a:rPr lang="en-US" altLang="en-US" dirty="0"/>
              <a:t>Simpler subset of the notation needed</a:t>
            </a:r>
          </a:p>
          <a:p>
            <a:pPr lvl="1"/>
            <a:r>
              <a:rPr lang="en-US" altLang="en-US" dirty="0"/>
              <a:t>States, transitions with events [and conditions]</a:t>
            </a:r>
          </a:p>
          <a:p>
            <a:pPr lvl="2"/>
            <a:r>
              <a:rPr lang="en-US" altLang="en-US" dirty="0"/>
              <a:t>Fewer actions than for conventional </a:t>
            </a:r>
            <a:r>
              <a:rPr lang="en-US" altLang="en-US" dirty="0" err="1"/>
              <a:t>behaviour</a:t>
            </a:r>
            <a:r>
              <a:rPr lang="en-US" altLang="en-US" dirty="0"/>
              <a:t> descriptions</a:t>
            </a:r>
          </a:p>
          <a:p>
            <a:pPr lvl="1"/>
            <a:r>
              <a:rPr lang="en-US" altLang="en-US" dirty="0"/>
              <a:t>Hierarchical states and orthogonal regions used only </a:t>
            </a:r>
            <a:r>
              <a:rPr lang="en-US" altLang="en-US"/>
              <a:t>if they </a:t>
            </a:r>
            <a:r>
              <a:rPr lang="en-US" altLang="en-US" dirty="0"/>
              <a:t>simplify the model</a:t>
            </a:r>
          </a:p>
          <a:p>
            <a:pPr lvl="1"/>
            <a:r>
              <a:rPr lang="en-US" altLang="en-US" dirty="0"/>
              <a:t>Simple but still VERY useful!</a:t>
            </a:r>
          </a:p>
          <a:p>
            <a:r>
              <a:rPr lang="en-US" altLang="en-US" dirty="0"/>
              <a:t>Using a UML state machine diagram, describe the lifecycle of:</a:t>
            </a:r>
          </a:p>
          <a:p>
            <a:pPr lvl="1"/>
            <a:r>
              <a:rPr lang="en-US" altLang="en-US" dirty="0"/>
              <a:t>A </a:t>
            </a:r>
            <a:r>
              <a:rPr lang="en-US" altLang="en-US" i="1" dirty="0"/>
              <a:t>software bug </a:t>
            </a:r>
            <a:r>
              <a:rPr lang="en-US" altLang="en-US" dirty="0"/>
              <a:t>in a bug management system such as Bugzilla or Jira.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i="1" dirty="0"/>
              <a:t>prerequisite exemption request </a:t>
            </a:r>
            <a:r>
              <a:rPr lang="en-US" altLang="en-US" dirty="0"/>
              <a:t>for a course at the University of Ottawa.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6EE4CAD-4891-463E-8894-0DD0800AE926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CA" altLang="en-US" sz="1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Conclusion…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B6C71B4-C182-45D9-AFAE-25316ABD8C3D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CA" altLang="en-US" sz="1200"/>
          </a:p>
        </p:txBody>
      </p:sp>
      <p:pic>
        <p:nvPicPr>
          <p:cNvPr id="55300" name="Picture 2" descr="http://c2reflexions.files.wordpress.com/2011/08/dilbert_learn_from_failures.gif?w=560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675" y="1908175"/>
            <a:ext cx="7672388" cy="2382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Quiz!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937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Is formal logic always better than natural language?</a:t>
            </a:r>
          </a:p>
          <a:p>
            <a:pPr marL="642937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Why do we need domain models in requirements engineering?</a:t>
            </a:r>
          </a:p>
          <a:p>
            <a:pPr marL="642937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Why must class diagrams be sometimes supplemented by constraints?</a:t>
            </a:r>
          </a:p>
          <a:p>
            <a:pPr marL="642937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Why are </a:t>
            </a:r>
            <a:r>
              <a:rPr lang="en-CA" altLang="en-US" dirty="0"/>
              <a:t>Hierarchical State Diagrams useful?</a:t>
            </a:r>
          </a:p>
          <a:p>
            <a:pPr marL="642937" indent="-457200">
              <a:lnSpc>
                <a:spcPct val="150000"/>
              </a:lnSpc>
              <a:buFont typeface="+mj-lt"/>
              <a:buAutoNum type="arabicPeriod"/>
            </a:pPr>
            <a:r>
              <a:rPr lang="en-CA" dirty="0"/>
              <a:t>Why spend time documenting lifecycles of documents and objects?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E8790E-23AE-418E-A67A-9AE8080320BF}" type="slidenum">
              <a:rPr lang="en-CA" smtClean="0"/>
              <a:pPr>
                <a:defRPr/>
              </a:pPr>
              <a:t>46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668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ABB60C4-2E26-48D9-B9E9-33300C762287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2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Modeling Representations</a:t>
            </a:r>
          </a:p>
        </p:txBody>
      </p:sp>
      <p:sp>
        <p:nvSpPr>
          <p:cNvPr id="142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475" y="927100"/>
            <a:ext cx="4014788" cy="55753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solidFill>
                  <a:srgbClr val="FF0000"/>
                </a:solidFill>
              </a:rPr>
              <a:t>Natural language</a:t>
            </a:r>
            <a:r>
              <a:rPr lang="en-CA" altLang="en-US" sz="2400" dirty="0"/>
              <a:t> (English)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 dirty="0"/>
              <a:t>No special training required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 dirty="0"/>
              <a:t>Ambiguous, verbose, vague, obscure ...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 dirty="0"/>
              <a:t>No automation</a:t>
            </a:r>
          </a:p>
          <a:p>
            <a:pPr eaLnBrk="1" hangingPunct="1"/>
            <a:r>
              <a:rPr lang="en-CA" altLang="en-US" sz="2400" dirty="0">
                <a:solidFill>
                  <a:srgbClr val="FF0000"/>
                </a:solidFill>
              </a:rPr>
              <a:t>Ad hoc</a:t>
            </a:r>
            <a:r>
              <a:rPr lang="en-CA" altLang="en-US" sz="2400" dirty="0"/>
              <a:t> notation </a:t>
            </a:r>
            <a:br>
              <a:rPr lang="en-CA" altLang="en-US" sz="2400" dirty="0"/>
            </a:br>
            <a:r>
              <a:rPr lang="en-CA" altLang="en-US" sz="2400" dirty="0"/>
              <a:t>(bubbles and arrows)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 dirty="0"/>
              <a:t>No special training required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 dirty="0"/>
              <a:t>No syntax formally defined meaning not clear, ambiguous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 dirty="0"/>
              <a:t>No automation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19538" y="927100"/>
            <a:ext cx="5105400" cy="5575300"/>
          </a:xfrm>
        </p:spPr>
        <p:txBody>
          <a:bodyPr/>
          <a:lstStyle/>
          <a:p>
            <a:pPr eaLnBrk="1" hangingPunct="1"/>
            <a:r>
              <a:rPr lang="en-CA" altLang="en-US" sz="2400">
                <a:solidFill>
                  <a:srgbClr val="FF0000"/>
                </a:solidFill>
              </a:rPr>
              <a:t>Semi-formal</a:t>
            </a:r>
            <a:r>
              <a:rPr lang="en-CA" altLang="en-US" sz="2400"/>
              <a:t> notation (URN, UML...)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/>
              <a:t>Syntax (graphics) well defined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/>
              <a:t>Partial common understanding, reasonably easy to learn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/>
              <a:t>Partial automation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/>
              <a:t>Meaning only defined informally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/>
              <a:t>Still a risk of ambiguities</a:t>
            </a:r>
          </a:p>
          <a:p>
            <a:pPr eaLnBrk="1" hangingPunct="1"/>
            <a:r>
              <a:rPr lang="en-CA" altLang="en-US" sz="2400">
                <a:solidFill>
                  <a:srgbClr val="FF0000"/>
                </a:solidFill>
              </a:rPr>
              <a:t>Formal</a:t>
            </a:r>
            <a:r>
              <a:rPr lang="en-CA" altLang="en-US" sz="2400"/>
              <a:t> notation (Logic, SDL, Petri nets, FSM ...)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/>
              <a:t>Syntax &amp; semantics defined</a:t>
            </a:r>
          </a:p>
          <a:p>
            <a:pPr lvl="1" eaLnBrk="1" hangingPunct="1">
              <a:buFont typeface="Arial" charset="0"/>
              <a:buChar char="+"/>
            </a:pPr>
            <a:r>
              <a:rPr lang="en-CA" altLang="en-US" sz="2000"/>
              <a:t>Great automation (analysis and transformations)</a:t>
            </a:r>
          </a:p>
          <a:p>
            <a:pPr lvl="1" eaLnBrk="1" hangingPunct="1">
              <a:buFont typeface="Arial" charset="0"/>
              <a:buChar char="-"/>
            </a:pPr>
            <a:r>
              <a:rPr lang="en-CA" altLang="en-US" sz="2000"/>
              <a:t>More difficult to learn &amp; understand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83050" y="839788"/>
            <a:ext cx="0" cy="564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>
            <a:sp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640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4FCE6A0-DCC1-4F72-A485-0C275C5A258B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2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 Analysis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By construction</a:t>
            </a:r>
          </a:p>
          <a:p>
            <a:pPr lvl="1" eaLnBrk="1" hangingPunct="1"/>
            <a:r>
              <a:rPr lang="en-US" altLang="en-US"/>
              <a:t>We learn by questioning and describing the system</a:t>
            </a:r>
          </a:p>
          <a:p>
            <a:pPr eaLnBrk="1" hangingPunct="1"/>
            <a:r>
              <a:rPr lang="en-US" altLang="en-US"/>
              <a:t>By inspection</a:t>
            </a:r>
          </a:p>
          <a:p>
            <a:pPr lvl="1" eaLnBrk="1" hangingPunct="1"/>
            <a:r>
              <a:rPr lang="en-US" altLang="en-US"/>
              <a:t>Execute/analyze the model in our minds</a:t>
            </a:r>
          </a:p>
          <a:p>
            <a:pPr lvl="1" eaLnBrk="1" hangingPunct="1"/>
            <a:r>
              <a:rPr lang="en-US" altLang="en-US"/>
              <a:t>Reliable?</a:t>
            </a:r>
          </a:p>
          <a:p>
            <a:pPr eaLnBrk="1" hangingPunct="1"/>
            <a:r>
              <a:rPr lang="en-US" altLang="en-US"/>
              <a:t>By formal analysis</a:t>
            </a:r>
          </a:p>
          <a:p>
            <a:pPr lvl="1" eaLnBrk="1" hangingPunct="1"/>
            <a:r>
              <a:rPr lang="en-US" altLang="en-US"/>
              <a:t>Requires formal semantics (mathematical) and tools</a:t>
            </a:r>
          </a:p>
          <a:p>
            <a:pPr lvl="1" eaLnBrk="1" hangingPunct="1"/>
            <a:r>
              <a:rPr lang="en-US" altLang="en-US"/>
              <a:t>Reliable (in theory), but expensive (for certain modeling approaches)</a:t>
            </a:r>
          </a:p>
          <a:p>
            <a:pPr eaLnBrk="1" hangingPunct="1"/>
            <a:r>
              <a:rPr lang="en-US" altLang="en-US"/>
              <a:t>By testing</a:t>
            </a:r>
          </a:p>
          <a:p>
            <a:pPr lvl="1" eaLnBrk="1" hangingPunct="1"/>
            <a:r>
              <a:rPr lang="en-US" altLang="en-US"/>
              <a:t>Execution, simulation, animation, test...</a:t>
            </a:r>
          </a:p>
          <a:p>
            <a:pPr lvl="1" eaLnBrk="1" hangingPunct="1"/>
            <a:r>
              <a:rPr lang="fr-CA" altLang="en-US"/>
              <a:t>Requires well-defined semantics and execution</a:t>
            </a:r>
            <a:r>
              <a:rPr lang="en-US" altLang="en-US"/>
              <a:t>/simulation tools</a:t>
            </a:r>
          </a:p>
          <a:p>
            <a:pPr lvl="1" eaLnBrk="1" hangingPunct="1"/>
            <a:r>
              <a:rPr lang="en-US" altLang="en-US"/>
              <a:t>More reliable than inspection for certain aspects</a:t>
            </a:r>
          </a:p>
          <a:p>
            <a:pPr lvl="1" eaLnBrk="1" hangingPunct="1"/>
            <a:r>
              <a:rPr lang="en-US" altLang="en-US"/>
              <a:t>Possible to interact directly with the model (prototype)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82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UML and </a:t>
            </a:r>
            <a:br>
              <a:rPr lang="en-US" altLang="en-US" dirty="0"/>
            </a:br>
            <a:r>
              <a:rPr lang="en-US" altLang="en-US" dirty="0"/>
              <a:t>Requirements Engineering</a:t>
            </a: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7943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4B0644E-F673-46EA-8A72-B84E86266029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200"/>
          </a:p>
        </p:txBody>
      </p:sp>
      <p:pic>
        <p:nvPicPr>
          <p:cNvPr id="4099" name="Picture 2" descr="800px-OO-histor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76200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History of UML (</a:t>
            </a:r>
            <a:r>
              <a:rPr lang="en-US" altLang="en-US"/>
              <a:t>http://www.omg.org/uml/</a:t>
            </a:r>
            <a:r>
              <a:rPr lang="en-CA" altLang="en-US"/>
              <a:t>)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17475" y="6086475"/>
            <a:ext cx="425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CA" altLang="en-US" sz="1200">
                <a:solidFill>
                  <a:schemeClr val="tx1"/>
                </a:solidFill>
                <a:latin typeface="Times New Roman" pitchFamily="18" charset="0"/>
              </a:rPr>
              <a:t>Source: http://en.wikipedia.org/wiki/Unified_Modeling_Language</a:t>
            </a:r>
          </a:p>
        </p:txBody>
      </p:sp>
      <p:sp>
        <p:nvSpPr>
          <p:cNvPr id="2265093" name="Rectangle 5"/>
          <p:cNvSpPr>
            <a:spLocks noChangeArrowheads="1"/>
          </p:cNvSpPr>
          <p:nvPr/>
        </p:nvSpPr>
        <p:spPr bwMode="auto">
          <a:xfrm>
            <a:off x="4983163" y="1092200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800000"/>
                </a:solidFill>
              </a:rPr>
              <a:t>Jacobson</a:t>
            </a:r>
          </a:p>
        </p:txBody>
      </p:sp>
      <p:sp>
        <p:nvSpPr>
          <p:cNvPr id="2265094" name="Line 6"/>
          <p:cNvSpPr>
            <a:spLocks noChangeShapeType="1"/>
          </p:cNvSpPr>
          <p:nvPr/>
        </p:nvSpPr>
        <p:spPr bwMode="auto">
          <a:xfrm flipH="1">
            <a:off x="4597400" y="1382713"/>
            <a:ext cx="609600" cy="588962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65095" name="Rectangle 7"/>
          <p:cNvSpPr>
            <a:spLocks noChangeArrowheads="1"/>
          </p:cNvSpPr>
          <p:nvPr/>
        </p:nvSpPr>
        <p:spPr bwMode="auto">
          <a:xfrm>
            <a:off x="4270375" y="866775"/>
            <a:ext cx="137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800000"/>
                </a:solidFill>
              </a:rPr>
              <a:t>Rumbaugh</a:t>
            </a:r>
          </a:p>
        </p:txBody>
      </p:sp>
      <p:sp>
        <p:nvSpPr>
          <p:cNvPr id="2265096" name="Line 8"/>
          <p:cNvSpPr>
            <a:spLocks noChangeShapeType="1"/>
          </p:cNvSpPr>
          <p:nvPr/>
        </p:nvSpPr>
        <p:spPr bwMode="auto">
          <a:xfrm flipH="1">
            <a:off x="3667125" y="1157288"/>
            <a:ext cx="808038" cy="67945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65097" name="Rectangle 9"/>
          <p:cNvSpPr>
            <a:spLocks noChangeArrowheads="1"/>
          </p:cNvSpPr>
          <p:nvPr/>
        </p:nvSpPr>
        <p:spPr bwMode="auto">
          <a:xfrm>
            <a:off x="149225" y="10302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800000"/>
                </a:solidFill>
              </a:rPr>
              <a:t>Booch</a:t>
            </a:r>
          </a:p>
        </p:txBody>
      </p:sp>
      <p:sp>
        <p:nvSpPr>
          <p:cNvPr id="2265098" name="Line 10"/>
          <p:cNvSpPr>
            <a:spLocks noChangeShapeType="1"/>
          </p:cNvSpPr>
          <p:nvPr/>
        </p:nvSpPr>
        <p:spPr bwMode="auto">
          <a:xfrm>
            <a:off x="981075" y="1222375"/>
            <a:ext cx="684213" cy="2222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4108" name="Picture 11"/>
          <p:cNvPicPr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4281488"/>
            <a:ext cx="94138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234113" y="4148138"/>
            <a:ext cx="2460625" cy="1295400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ysClr val="windowText" lastClr="000000"/>
                </a:solidFill>
                <a:cs typeface="Arial" charset="0"/>
              </a:rPr>
              <a:t>Official Version 2.5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ysClr val="windowText" lastClr="000000"/>
                </a:solidFill>
                <a:cs typeface="Arial" charset="0"/>
              </a:rPr>
              <a:t>(June 2015)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ysClr val="windowText" lastClr="000000"/>
                </a:solidFill>
                <a:cs typeface="Arial" charset="0"/>
              </a:rPr>
              <a:t>“Simplified”… only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>
                <a:solidFill>
                  <a:sysClr val="windowText" lastClr="000000"/>
                </a:solidFill>
                <a:cs typeface="Arial" charset="0"/>
              </a:rPr>
              <a:t>794 pages!</a:t>
            </a:r>
          </a:p>
        </p:txBody>
      </p:sp>
      <p:sp>
        <p:nvSpPr>
          <p:cNvPr id="4111" name="Rectangle 1"/>
          <p:cNvSpPr>
            <a:spLocks noChangeArrowheads="1"/>
          </p:cNvSpPr>
          <p:nvPr/>
        </p:nvSpPr>
        <p:spPr bwMode="auto">
          <a:xfrm>
            <a:off x="3378200" y="3259138"/>
            <a:ext cx="2387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http://www.omg.org/uml/</a:t>
            </a:r>
            <a:endParaRPr lang="fr-CA" alt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5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5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50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1B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50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1B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65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65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50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1B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5093" grpId="0"/>
      <p:bldP spid="2265094" grpId="0" animBg="1"/>
      <p:bldP spid="2265095" grpId="0"/>
      <p:bldP spid="2265096" grpId="0" animBg="1"/>
      <p:bldP spid="2265097" grpId="0"/>
      <p:bldP spid="2265098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265E72F-6057-4C26-8BE4-8C3B24EA2A70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200"/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235075"/>
            <a:ext cx="7516812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Dilbert on Standards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porate_Presentation_template_2004">
  <a:themeElements>
    <a:clrScheme name="">
      <a:dk1>
        <a:srgbClr val="002654"/>
      </a:dk1>
      <a:lt1>
        <a:srgbClr val="FFFFFF"/>
      </a:lt1>
      <a:dk2>
        <a:srgbClr val="002654"/>
      </a:dk2>
      <a:lt2>
        <a:srgbClr val="000000"/>
      </a:lt2>
      <a:accent1>
        <a:srgbClr val="336699"/>
      </a:accent1>
      <a:accent2>
        <a:srgbClr val="FCB514"/>
      </a:accent2>
      <a:accent3>
        <a:srgbClr val="FFFFFF"/>
      </a:accent3>
      <a:accent4>
        <a:srgbClr val="001F46"/>
      </a:accent4>
      <a:accent5>
        <a:srgbClr val="ADB8CA"/>
      </a:accent5>
      <a:accent6>
        <a:srgbClr val="E4A411"/>
      </a:accent6>
      <a:hlink>
        <a:srgbClr val="007F99"/>
      </a:hlink>
      <a:folHlink>
        <a:srgbClr val="D62828"/>
      </a:folHlink>
    </a:clrScheme>
    <a:fontScheme name="Corporate_Presentation_template_20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CFF9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7620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CFF9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7620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porate_Presentation_template_2004 1">
        <a:dk1>
          <a:srgbClr val="002654"/>
        </a:dk1>
        <a:lt1>
          <a:srgbClr val="FFFFFF"/>
        </a:lt1>
        <a:dk2>
          <a:srgbClr val="002654"/>
        </a:dk2>
        <a:lt2>
          <a:srgbClr val="000000"/>
        </a:lt2>
        <a:accent1>
          <a:srgbClr val="96AA99"/>
        </a:accent1>
        <a:accent2>
          <a:srgbClr val="FCB514"/>
        </a:accent2>
        <a:accent3>
          <a:srgbClr val="FFFFFF"/>
        </a:accent3>
        <a:accent4>
          <a:srgbClr val="001F46"/>
        </a:accent4>
        <a:accent5>
          <a:srgbClr val="C9D2CA"/>
        </a:accent5>
        <a:accent6>
          <a:srgbClr val="E4A411"/>
        </a:accent6>
        <a:hlink>
          <a:srgbClr val="007F99"/>
        </a:hlink>
        <a:folHlink>
          <a:srgbClr val="D628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6885</TotalTime>
  <Words>1972</Words>
  <Application>Microsoft Office PowerPoint</Application>
  <PresentationFormat>On-screen Show (4:3)</PresentationFormat>
  <Paragraphs>550</Paragraphs>
  <Slides>46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6" baseType="lpstr">
      <vt:lpstr>Arial</vt:lpstr>
      <vt:lpstr>Arial Narrow</vt:lpstr>
      <vt:lpstr>Calibri</vt:lpstr>
      <vt:lpstr>Courier New</vt:lpstr>
      <vt:lpstr>StarSymbol</vt:lpstr>
      <vt:lpstr>Symbol</vt:lpstr>
      <vt:lpstr>Times New Roman</vt:lpstr>
      <vt:lpstr>Wingdings</vt:lpstr>
      <vt:lpstr>ZapfDingbats</vt:lpstr>
      <vt:lpstr>Corporate_Presentation_template_2004</vt:lpstr>
      <vt:lpstr>Requirements Modelling  with UML 2</vt:lpstr>
      <vt:lpstr>Overview</vt:lpstr>
      <vt:lpstr>PowerPoint Presentation</vt:lpstr>
      <vt:lpstr>Models</vt:lpstr>
      <vt:lpstr>Modeling Representations</vt:lpstr>
      <vt:lpstr>Model Analysis</vt:lpstr>
      <vt:lpstr>UML and  Requirements Engineering</vt:lpstr>
      <vt:lpstr>History of UML (http://www.omg.org/uml/)</vt:lpstr>
      <vt:lpstr>Dilbert on Standards</vt:lpstr>
      <vt:lpstr>Thirteen Diagram Types in UML 2.x</vt:lpstr>
      <vt:lpstr>Most Relevant for Requirements Engineering</vt:lpstr>
      <vt:lpstr>Basic Notational Elements of Activity Diagrams</vt:lpstr>
      <vt:lpstr>UCM or UML Activity Diagrams?</vt:lpstr>
      <vt:lpstr>Basic Notational Elements of Sequence Diagrams</vt:lpstr>
      <vt:lpstr>Combined Fragments</vt:lpstr>
      <vt:lpstr>Concurrency Quiz</vt:lpstr>
      <vt:lpstr>Class Diagrams  and Domain Models</vt:lpstr>
      <vt:lpstr>From ER to Class Diagrams</vt:lpstr>
      <vt:lpstr>UML Class Diagrams</vt:lpstr>
      <vt:lpstr>Class Diagrams for Domain Modeling</vt:lpstr>
      <vt:lpstr>Class Diagrams for Precise Domain Modeling</vt:lpstr>
      <vt:lpstr>Exercise…</vt:lpstr>
      <vt:lpstr>Modularity Problems with Class Diagrams (Info)</vt:lpstr>
      <vt:lpstr>A Partial Solution – Aspects (info)</vt:lpstr>
      <vt:lpstr>State Machine Diagrams</vt:lpstr>
      <vt:lpstr>Basic Notational Elements of State Machine Diagrams</vt:lpstr>
      <vt:lpstr>Types of State Machines</vt:lpstr>
      <vt:lpstr>Variables (“Extended” States)</vt:lpstr>
      <vt:lpstr>Modeling Behavior</vt:lpstr>
      <vt:lpstr>UML State Machine Diagrams – Summary</vt:lpstr>
      <vt:lpstr>Entry and Exit Actions</vt:lpstr>
      <vt:lpstr>Action Ordering</vt:lpstr>
      <vt:lpstr>State Activity (Do)</vt:lpstr>
      <vt:lpstr>Guards (Conditions)</vt:lpstr>
      <vt:lpstr>Hierarchical State Diagrams</vt:lpstr>
      <vt:lpstr>Group Transitions</vt:lpstr>
      <vt:lpstr>Completion Transition</vt:lpstr>
      <vt:lpstr>Triggering Rules</vt:lpstr>
      <vt:lpstr>Action Ordering – Composite States</vt:lpstr>
      <vt:lpstr>Exercise I – Describe this Behavior</vt:lpstr>
      <vt:lpstr>Orthogonal Regions</vt:lpstr>
      <vt:lpstr>Semantics of Orthogonal Regions</vt:lpstr>
      <vt:lpstr>Exercise II – Describe this Behaviour</vt:lpstr>
      <vt:lpstr>Exercise III</vt:lpstr>
      <vt:lpstr>Conclusion…</vt:lpstr>
      <vt:lpstr>Quiz!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damyot</dc:creator>
  <cp:lastModifiedBy>hayes</cp:lastModifiedBy>
  <cp:revision>1325</cp:revision>
  <cp:lastPrinted>1999-09-17T12:56:14Z</cp:lastPrinted>
  <dcterms:created xsi:type="dcterms:W3CDTF">2004-04-05T23:48:23Z</dcterms:created>
  <dcterms:modified xsi:type="dcterms:W3CDTF">2019-01-06T15:57:47Z</dcterms:modified>
</cp:coreProperties>
</file>