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79"/>
  </p:notesMasterIdLst>
  <p:handoutMasterIdLst>
    <p:handoutMasterId r:id="rId80"/>
  </p:handoutMasterIdLst>
  <p:sldIdLst>
    <p:sldId id="316" r:id="rId2"/>
    <p:sldId id="719" r:id="rId3"/>
    <p:sldId id="322" r:id="rId4"/>
    <p:sldId id="597" r:id="rId5"/>
    <p:sldId id="623" r:id="rId6"/>
    <p:sldId id="685" r:id="rId7"/>
    <p:sldId id="599" r:id="rId8"/>
    <p:sldId id="627" r:id="rId9"/>
    <p:sldId id="555" r:id="rId10"/>
    <p:sldId id="634" r:id="rId11"/>
    <p:sldId id="635" r:id="rId12"/>
    <p:sldId id="636" r:id="rId13"/>
    <p:sldId id="704" r:id="rId14"/>
    <p:sldId id="633" r:id="rId15"/>
    <p:sldId id="705" r:id="rId16"/>
    <p:sldId id="726" r:id="rId17"/>
    <p:sldId id="602" r:id="rId18"/>
    <p:sldId id="673" r:id="rId19"/>
    <p:sldId id="689" r:id="rId20"/>
    <p:sldId id="604" r:id="rId21"/>
    <p:sldId id="672" r:id="rId22"/>
    <p:sldId id="641" r:id="rId23"/>
    <p:sldId id="642" r:id="rId24"/>
    <p:sldId id="725" r:id="rId25"/>
    <p:sldId id="693" r:id="rId26"/>
    <p:sldId id="605" r:id="rId27"/>
    <p:sldId id="644" r:id="rId28"/>
    <p:sldId id="606" r:id="rId29"/>
    <p:sldId id="695" r:id="rId30"/>
    <p:sldId id="714" r:id="rId31"/>
    <p:sldId id="709" r:id="rId32"/>
    <p:sldId id="706" r:id="rId33"/>
    <p:sldId id="707" r:id="rId34"/>
    <p:sldId id="654" r:id="rId35"/>
    <p:sldId id="708" r:id="rId36"/>
    <p:sldId id="710" r:id="rId37"/>
    <p:sldId id="798" r:id="rId38"/>
    <p:sldId id="799" r:id="rId39"/>
    <p:sldId id="800" r:id="rId40"/>
    <p:sldId id="801" r:id="rId41"/>
    <p:sldId id="802" r:id="rId42"/>
    <p:sldId id="803" r:id="rId43"/>
    <p:sldId id="711" r:id="rId44"/>
    <p:sldId id="665" r:id="rId45"/>
    <p:sldId id="666" r:id="rId46"/>
    <p:sldId id="667" r:id="rId47"/>
    <p:sldId id="668" r:id="rId48"/>
    <p:sldId id="669" r:id="rId49"/>
    <p:sldId id="670" r:id="rId50"/>
    <p:sldId id="609" r:id="rId51"/>
    <p:sldId id="610" r:id="rId52"/>
    <p:sldId id="613" r:id="rId53"/>
    <p:sldId id="615" r:id="rId54"/>
    <p:sldId id="648" r:id="rId55"/>
    <p:sldId id="649" r:id="rId56"/>
    <p:sldId id="722" r:id="rId57"/>
    <p:sldId id="727" r:id="rId58"/>
    <p:sldId id="662" r:id="rId59"/>
    <p:sldId id="696" r:id="rId60"/>
    <p:sldId id="697" r:id="rId61"/>
    <p:sldId id="698" r:id="rId62"/>
    <p:sldId id="720" r:id="rId63"/>
    <p:sldId id="721" r:id="rId64"/>
    <p:sldId id="699" r:id="rId65"/>
    <p:sldId id="729" r:id="rId66"/>
    <p:sldId id="702" r:id="rId67"/>
    <p:sldId id="715" r:id="rId68"/>
    <p:sldId id="716" r:id="rId69"/>
    <p:sldId id="717" r:id="rId70"/>
    <p:sldId id="718" r:id="rId71"/>
    <p:sldId id="703" r:id="rId72"/>
    <p:sldId id="712" r:id="rId73"/>
    <p:sldId id="730" r:id="rId74"/>
    <p:sldId id="713" r:id="rId75"/>
    <p:sldId id="663" r:id="rId76"/>
    <p:sldId id="622" r:id="rId77"/>
    <p:sldId id="724" r:id="rId78"/>
  </p:sldIdLst>
  <p:sldSz cx="9144000" cy="6858000" type="screen4x3"/>
  <p:notesSz cx="6996113" cy="92821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00"/>
    <a:srgbClr val="AFFF00"/>
    <a:srgbClr val="5CFF00"/>
    <a:srgbClr val="DEFF00"/>
    <a:srgbClr val="FFBD00"/>
    <a:srgbClr val="FFFF00"/>
    <a:srgbClr val="00FF00"/>
    <a:srgbClr val="45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37" autoAdjust="0"/>
    <p:restoredTop sz="95249" autoAdjust="0"/>
  </p:normalViewPr>
  <p:slideViewPr>
    <p:cSldViewPr snapToGrid="0">
      <p:cViewPr varScale="1">
        <p:scale>
          <a:sx n="77" d="100"/>
          <a:sy n="77" d="100"/>
        </p:scale>
        <p:origin x="1458" y="9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66"/>
    </p:cViewPr>
  </p:sorterViewPr>
  <p:notesViewPr>
    <p:cSldViewPr snapToGrid="0">
      <p:cViewPr varScale="1">
        <p:scale>
          <a:sx n="81" d="100"/>
          <a:sy n="81" d="100"/>
        </p:scale>
        <p:origin x="-1344" y="-96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0538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2969EE-580F-444F-9779-6462753090D4}" type="datetime1">
              <a:rPr lang="en-US"/>
              <a:pPr>
                <a:defRPr/>
              </a:pPr>
              <a:t>1/6/2019</a:t>
            </a:fld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0538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Thomas Hjelm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18563"/>
            <a:ext cx="3030538" cy="46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6A8F7CA-F0CD-4506-8DDF-735590B9D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459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202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89284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42153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10075"/>
            <a:ext cx="559593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r>
              <a:rPr lang="en-CA" altLang="en-US"/>
              <a:t>- Advantage is that user could compare different strategies and their impact on the model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51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/>
              <a:t>Criticality and priority is high, medium or low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877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7158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00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38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863" y="4410075"/>
            <a:ext cx="5132387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661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38675" cy="3479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4408488"/>
            <a:ext cx="5595937" cy="4176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177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29186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316197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04317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75294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129478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22800" cy="3467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4410075"/>
            <a:ext cx="5129213" cy="417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984" tIns="43992" rIns="87984" bIns="43992"/>
          <a:lstStyle/>
          <a:p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423457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1588" y="1588"/>
            <a:ext cx="9140825" cy="68564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" name="Picture 19" descr="diveboa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13513"/>
            <a:ext cx="9140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diveboa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6"/>
          <p:cNvSpPr>
            <a:spLocks noChangeArrowheads="1"/>
          </p:cNvSpPr>
          <p:nvPr userDrawn="1"/>
        </p:nvSpPr>
        <p:spPr bwMode="auto">
          <a:xfrm>
            <a:off x="0" y="85725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0" y="6438900"/>
            <a:ext cx="9144000" cy="73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Line 29"/>
          <p:cNvSpPr>
            <a:spLocks noChangeShapeType="1"/>
          </p:cNvSpPr>
          <p:nvPr userDrawn="1"/>
        </p:nvSpPr>
        <p:spPr bwMode="auto">
          <a:xfrm>
            <a:off x="0" y="6513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" name="Line 38"/>
          <p:cNvSpPr>
            <a:spLocks noChangeShapeType="1"/>
          </p:cNvSpPr>
          <p:nvPr userDrawn="1"/>
        </p:nvSpPr>
        <p:spPr bwMode="auto">
          <a:xfrm>
            <a:off x="0" y="8540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6525" y="2859088"/>
            <a:ext cx="8872538" cy="1143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042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6713-644D-4C4E-ADF7-3F17EB3973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62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234950"/>
            <a:ext cx="2225675" cy="626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234950"/>
            <a:ext cx="6529388" cy="626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39A2-061B-432C-91C3-D4724D6BD7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37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2FBF-C8D4-448C-ADC4-27580EA5C0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69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DE32-100B-4BE0-B2A2-B8F1F30831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37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927100"/>
            <a:ext cx="4376738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27100"/>
            <a:ext cx="4378325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846C-4100-46F2-8DE3-DF537ADD7ED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3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9C5B-A3DA-4197-B9E1-4E393C0F406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1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22B0-486E-43D6-928E-1E196FB7BA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0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54E46-4A01-43F9-A09A-AB923D306C4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125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92161-7B1B-4BEB-ADC3-6E4D927BD1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63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6032-41F7-4A38-BA2D-BA27CC4665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58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5" descr="diveboa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513513"/>
            <a:ext cx="91408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7"/>
          <p:cNvSpPr>
            <a:spLocks noChangeArrowheads="1"/>
          </p:cNvSpPr>
          <p:nvPr userDrawn="1"/>
        </p:nvSpPr>
        <p:spPr bwMode="auto">
          <a:xfrm>
            <a:off x="0" y="6513513"/>
            <a:ext cx="9144000" cy="349250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8" name="Picture 6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8" b="18869"/>
          <a:stretch>
            <a:fillRect/>
          </a:stretch>
        </p:blipFill>
        <p:spPr bwMode="auto">
          <a:xfrm>
            <a:off x="0" y="6515100"/>
            <a:ext cx="1238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4" descr="diveboa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5249"/>
          <a:stretch>
            <a:fillRect/>
          </a:stretch>
        </p:blipFill>
        <p:spPr bwMode="auto">
          <a:xfrm>
            <a:off x="0" y="0"/>
            <a:ext cx="9140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475" y="927100"/>
            <a:ext cx="890746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 </a:t>
            </a:r>
          </a:p>
          <a:p>
            <a:pPr lvl="1"/>
            <a:r>
              <a:rPr lang="en-CA" altLang="en-US"/>
              <a:t>Level two</a:t>
            </a:r>
          </a:p>
          <a:p>
            <a:pPr lvl="2"/>
            <a:r>
              <a:rPr lang="en-CA" altLang="en-US"/>
              <a:t>Level three</a:t>
            </a:r>
          </a:p>
          <a:p>
            <a:pPr lvl="3"/>
            <a:r>
              <a:rPr lang="en-CA" altLang="en-US"/>
              <a:t>Level four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rgbClr val="00265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3AD034-5F80-4B05-92BE-78EDD9DA31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3462338" y="6659563"/>
            <a:ext cx="56816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CA" sz="700" dirty="0">
                <a:cs typeface="Arial" charset="0"/>
              </a:rPr>
              <a:t>SEG3101 (Fall 2018).   URN and GRL</a:t>
            </a:r>
            <a:endParaRPr lang="en-CA" sz="700" dirty="0"/>
          </a:p>
        </p:txBody>
      </p:sp>
      <p:sp>
        <p:nvSpPr>
          <p:cNvPr id="1034" name="Rectangle 60"/>
          <p:cNvSpPr>
            <a:spLocks noChangeArrowheads="1"/>
          </p:cNvSpPr>
          <p:nvPr userDrawn="1"/>
        </p:nvSpPr>
        <p:spPr bwMode="auto">
          <a:xfrm>
            <a:off x="0" y="0"/>
            <a:ext cx="9144000" cy="2714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5" name="Rectangle 46"/>
          <p:cNvSpPr>
            <a:spLocks noChangeArrowheads="1"/>
          </p:cNvSpPr>
          <p:nvPr userDrawn="1"/>
        </p:nvSpPr>
        <p:spPr bwMode="auto">
          <a:xfrm>
            <a:off x="0" y="781050"/>
            <a:ext cx="9144000" cy="68263"/>
          </a:xfrm>
          <a:prstGeom prst="rect">
            <a:avLst/>
          </a:prstGeom>
          <a:solidFill>
            <a:srgbClr val="CDCDC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6" name="Line 61"/>
          <p:cNvSpPr>
            <a:spLocks noChangeShapeType="1"/>
          </p:cNvSpPr>
          <p:nvPr userDrawn="1"/>
        </p:nvSpPr>
        <p:spPr bwMode="auto">
          <a:xfrm>
            <a:off x="0" y="781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7" name="Line 62"/>
          <p:cNvSpPr>
            <a:spLocks noChangeShapeType="1"/>
          </p:cNvSpPr>
          <p:nvPr userDrawn="1"/>
        </p:nvSpPr>
        <p:spPr bwMode="auto">
          <a:xfrm>
            <a:off x="0" y="2714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8" name="Line 63"/>
          <p:cNvSpPr>
            <a:spLocks noChangeShapeType="1"/>
          </p:cNvSpPr>
          <p:nvPr userDrawn="1"/>
        </p:nvSpPr>
        <p:spPr bwMode="auto">
          <a:xfrm>
            <a:off x="0" y="8493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1039" name="Line 58"/>
          <p:cNvSpPr>
            <a:spLocks noChangeShapeType="1"/>
          </p:cNvSpPr>
          <p:nvPr userDrawn="1"/>
        </p:nvSpPr>
        <p:spPr bwMode="auto">
          <a:xfrm>
            <a:off x="0" y="65135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2654"/>
          </a:solidFill>
          <a:latin typeface="Arial" pitchFamily="34" charset="0"/>
        </a:defRPr>
      </a:lvl9pPr>
    </p:titleStyle>
    <p:bodyStyle>
      <a:lvl1pPr marL="384175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lr>
          <a:srgbClr val="D62828"/>
        </a:buClr>
        <a:buSzPct val="130000"/>
        <a:buChar char="•"/>
        <a:defRPr sz="2400">
          <a:solidFill>
            <a:srgbClr val="002654"/>
          </a:solidFill>
          <a:latin typeface="+mn-lt"/>
          <a:ea typeface="+mn-ea"/>
          <a:cs typeface="+mn-cs"/>
        </a:defRPr>
      </a:lvl1pPr>
      <a:lvl2pPr marL="773113" indent="-1984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2000">
          <a:solidFill>
            <a:srgbClr val="002654"/>
          </a:solidFill>
          <a:latin typeface="+mn-lt"/>
        </a:defRPr>
      </a:lvl2pPr>
      <a:lvl3pPr marL="1149350" indent="-185738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>
          <a:solidFill>
            <a:srgbClr val="002654"/>
          </a:solidFill>
          <a:latin typeface="+mn-lt"/>
        </a:defRPr>
      </a:lvl3pPr>
      <a:lvl4pPr marL="1524000" indent="-184150" algn="l" rtl="0" eaLnBrk="0" fontAlgn="base" hangingPunct="0">
        <a:lnSpc>
          <a:spcPts val="2600"/>
        </a:lnSpc>
        <a:spcBef>
          <a:spcPts val="600"/>
        </a:spcBef>
        <a:spcAft>
          <a:spcPct val="0"/>
        </a:spcAft>
        <a:buChar char="•"/>
        <a:defRPr sz="1600">
          <a:solidFill>
            <a:srgbClr val="002654"/>
          </a:solidFill>
          <a:latin typeface="+mn-lt"/>
        </a:defRPr>
      </a:lvl4pPr>
      <a:lvl5pPr marL="1905000" indent="-185738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5pPr>
      <a:lvl6pPr marL="23622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6pPr>
      <a:lvl7pPr marL="28194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7pPr>
      <a:lvl8pPr marL="32766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8pPr>
      <a:lvl9pPr marL="3733800" indent="-185738" algn="l" rtl="0" fontAlgn="base">
        <a:lnSpc>
          <a:spcPct val="110000"/>
        </a:lnSpc>
        <a:spcBef>
          <a:spcPct val="30000"/>
        </a:spcBef>
        <a:spcAft>
          <a:spcPct val="0"/>
        </a:spcAft>
        <a:defRPr sz="1200">
          <a:solidFill>
            <a:srgbClr val="0026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jU8aqp-93qP8DnbDKXQpMQ" TargetMode="External"/><Relationship Id="rId2" Type="http://schemas.openxmlformats.org/officeDocument/2006/relationships/hyperlink" Target="http://semvm02.city.ac.uk/cg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bjectiver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istarwiki.org/" TargetMode="External"/><Relationship Id="rId2" Type="http://schemas.openxmlformats.org/officeDocument/2006/relationships/hyperlink" Target="http://www.cs.utoronto.ca/~alexei/pub/Lapouchnian-Depth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istarlanguage/home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RE.2017.40" TargetMode="External"/><Relationship Id="rId2" Type="http://schemas.openxmlformats.org/officeDocument/2006/relationships/hyperlink" Target="http://ieeexplore.ieee.org/document/6636754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4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12.emf"/><Relationship Id="rId4" Type="http://schemas.openxmlformats.org/officeDocument/2006/relationships/image" Target="../media/image62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5230813"/>
            <a:ext cx="9144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indent="1857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cs typeface="Times New Roman" pitchFamily="18" charset="0"/>
              </a:rPr>
              <a:t>Daniel Amyot, University of Ottawa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Based on material from:</a:t>
            </a:r>
          </a:p>
          <a:p>
            <a:pPr algn="ctr" eaLnBrk="1" hangingPunct="1">
              <a:lnSpc>
                <a:spcPct val="80000"/>
              </a:lnSpc>
              <a:spcBef>
                <a:spcPct val="25000"/>
              </a:spcBef>
              <a:buFontTx/>
              <a:buNone/>
            </a:pPr>
            <a:r>
              <a:rPr lang="fr-FR" altLang="en-US" sz="2000" dirty="0">
                <a:solidFill>
                  <a:schemeClr val="bg1"/>
                </a:solidFill>
                <a:cs typeface="Times New Roman" pitchFamily="18" charset="0"/>
              </a:rPr>
              <a:t>Mussbacher and </a:t>
            </a:r>
            <a:r>
              <a:rPr lang="en-US" altLang="en-US" sz="2000" dirty="0">
                <a:solidFill>
                  <a:schemeClr val="bg1"/>
                </a:solidFill>
                <a:cs typeface="Times New Roman" pitchFamily="18" charset="0"/>
              </a:rPr>
              <a:t>Amyot 2009-2018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User Requirements Notation (URN)</a:t>
            </a:r>
            <a:br>
              <a:rPr lang="en-CA" altLang="en-US" dirty="0"/>
            </a:br>
            <a:r>
              <a:rPr lang="en-CA" altLang="en-US" dirty="0"/>
              <a:t/>
            </a:r>
            <a:br>
              <a:rPr lang="en-CA" altLang="en-US" dirty="0"/>
            </a:br>
            <a:r>
              <a:rPr lang="en-CA" altLang="en-US" dirty="0"/>
              <a:t>Part 1: Goal-oriented Requirement Language (GRL)</a:t>
            </a:r>
          </a:p>
        </p:txBody>
      </p:sp>
      <p:sp>
        <p:nvSpPr>
          <p:cNvPr id="3076" name="Rectangle 17"/>
          <p:cNvSpPr>
            <a:spLocks noChangeArrowheads="1"/>
          </p:cNvSpPr>
          <p:nvPr/>
        </p:nvSpPr>
        <p:spPr bwMode="auto">
          <a:xfrm>
            <a:off x="2647950" y="842963"/>
            <a:ext cx="64008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>
            <a:lvl1pPr indent="18573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CA" altLang="en-US" sz="1400" dirty="0">
                <a:solidFill>
                  <a:schemeClr val="bg1"/>
                </a:solidFill>
              </a:rPr>
              <a:t>SEG3101 (Fall 2018)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70EA11C-7E7F-44BE-BAB8-22C2D2A09267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CA" altLang="en-US" sz="120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Rationale?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Rationale</a:t>
            </a:r>
            <a:r>
              <a:rPr lang="en-US" altLang="en-US" dirty="0"/>
              <a:t> is the reasoning that leads to the system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Rationales include</a:t>
            </a:r>
          </a:p>
          <a:p>
            <a:pPr lvl="1" eaLnBrk="1" hangingPunct="1"/>
            <a:r>
              <a:rPr lang="en-US" altLang="en-US" dirty="0"/>
              <a:t>Issues that were addressed</a:t>
            </a:r>
          </a:p>
          <a:p>
            <a:pPr lvl="1" eaLnBrk="1" hangingPunct="1"/>
            <a:r>
              <a:rPr lang="en-US" altLang="en-US" dirty="0"/>
              <a:t>Alternatives that were considered</a:t>
            </a:r>
          </a:p>
          <a:p>
            <a:pPr lvl="1" eaLnBrk="1" hangingPunct="1"/>
            <a:r>
              <a:rPr lang="en-US" altLang="en-US" dirty="0"/>
              <a:t>Decisions that were made to resolve the issues</a:t>
            </a:r>
          </a:p>
          <a:p>
            <a:pPr lvl="1" eaLnBrk="1" hangingPunct="1"/>
            <a:r>
              <a:rPr lang="en-US" altLang="en-US" dirty="0"/>
              <a:t>Criteria that were used to guide decisions</a:t>
            </a:r>
          </a:p>
          <a:p>
            <a:pPr lvl="1" eaLnBrk="1" hangingPunct="1"/>
            <a:r>
              <a:rPr lang="en-US" altLang="en-US" dirty="0"/>
              <a:t>Debate developers went through to reach a decision</a:t>
            </a:r>
          </a:p>
          <a:p>
            <a:pPr eaLnBrk="1" hangingPunct="1"/>
            <a:endParaRPr lang="en-US" altLang="en-US" dirty="0"/>
          </a:p>
          <a:p>
            <a:pPr marL="0" lvl="0" indent="0" algn="r" eaLnBrk="1" hangingPunct="1">
              <a:lnSpc>
                <a:spcPct val="90000"/>
              </a:lnSpc>
              <a:buNone/>
            </a:pPr>
            <a:r>
              <a:rPr lang="fr-CA" altLang="en-US" sz="2000" dirty="0"/>
              <a:t>[</a:t>
            </a:r>
            <a:r>
              <a:rPr lang="fr-CA" altLang="en-US" sz="2000" dirty="0" err="1"/>
              <a:t>Bruegge</a:t>
            </a:r>
            <a:r>
              <a:rPr lang="fr-CA" altLang="en-US" sz="2000" dirty="0"/>
              <a:t> and </a:t>
            </a:r>
            <a:r>
              <a:rPr lang="fr-CA" altLang="en-US" sz="2000" dirty="0" err="1"/>
              <a:t>Dutoit</a:t>
            </a:r>
            <a:r>
              <a:rPr lang="fr-CA" altLang="en-US" sz="2000" dirty="0"/>
              <a:t>, </a:t>
            </a:r>
            <a:r>
              <a:rPr lang="fr-CA" altLang="en-US" sz="2000" dirty="0" err="1"/>
              <a:t>chapter</a:t>
            </a:r>
            <a:r>
              <a:rPr lang="fr-CA" altLang="en-US" sz="2000" dirty="0"/>
              <a:t> 12]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261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Bruegge and Dutoit, chapter 12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</a:t>
            </a:r>
            <a:r>
              <a:rPr lang="en-CA" altLang="en-US" sz="1200" u="sng">
                <a:solidFill>
                  <a:schemeClr val="tx1"/>
                </a:solidFill>
              </a:rPr>
              <a:t>Goals and Rationale</a:t>
            </a:r>
            <a:r>
              <a:rPr lang="en-CA" altLang="en-US" sz="1200">
                <a:solidFill>
                  <a:srgbClr val="969696"/>
                </a:solidFill>
              </a:rPr>
              <a:t>     GRL Basics     Evaluations     Examples     Tools     Indicators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DC9FAB-FF46-4B2E-A2DF-7AA90496A374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CA" altLang="en-US" sz="120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Uses of Rationales in Software Engineering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Improve design support</a:t>
            </a:r>
          </a:p>
          <a:p>
            <a:pPr lvl="1" eaLnBrk="1" hangingPunct="1"/>
            <a:r>
              <a:rPr lang="en-US" altLang="en-US" dirty="0"/>
              <a:t>Avoid </a:t>
            </a:r>
            <a:r>
              <a:rPr lang="en-US" altLang="en-US" dirty="0">
                <a:solidFill>
                  <a:srgbClr val="FF0000"/>
                </a:solidFill>
              </a:rPr>
              <a:t>duplicate evaluation</a:t>
            </a:r>
            <a:r>
              <a:rPr lang="en-US" altLang="en-US" dirty="0"/>
              <a:t> of poor alternatives</a:t>
            </a:r>
          </a:p>
          <a:p>
            <a:pPr lvl="1" eaLnBrk="1" hangingPunct="1"/>
            <a:r>
              <a:rPr lang="en-US" altLang="en-US" dirty="0"/>
              <a:t>Make </a:t>
            </a:r>
            <a:r>
              <a:rPr lang="en-US" altLang="en-US" dirty="0">
                <a:solidFill>
                  <a:srgbClr val="FF0000"/>
                </a:solidFill>
              </a:rPr>
              <a:t>consistent and explicit trade-offs</a:t>
            </a:r>
          </a:p>
          <a:p>
            <a:pPr eaLnBrk="1" hangingPunct="1"/>
            <a:r>
              <a:rPr lang="en-US" altLang="en-US" dirty="0"/>
              <a:t>Improve documentation support</a:t>
            </a:r>
          </a:p>
          <a:p>
            <a:pPr lvl="1" eaLnBrk="1" hangingPunct="1"/>
            <a:r>
              <a:rPr lang="en-US" altLang="en-US" dirty="0"/>
              <a:t>Makes it easier for non developers (e.g., managers, lawyers, technical writers) to </a:t>
            </a:r>
            <a:r>
              <a:rPr lang="en-US" altLang="en-US" dirty="0">
                <a:solidFill>
                  <a:srgbClr val="FF0000"/>
                </a:solidFill>
              </a:rPr>
              <a:t>review</a:t>
            </a:r>
            <a:r>
              <a:rPr lang="en-US" altLang="en-US" dirty="0"/>
              <a:t> the design</a:t>
            </a:r>
          </a:p>
          <a:p>
            <a:pPr eaLnBrk="1" hangingPunct="1"/>
            <a:r>
              <a:rPr lang="en-US" altLang="en-US" dirty="0"/>
              <a:t>Improve maintenance support</a:t>
            </a:r>
          </a:p>
          <a:p>
            <a:pPr lvl="1" eaLnBrk="1" hangingPunct="1"/>
            <a:r>
              <a:rPr lang="en-US" altLang="en-US" dirty="0"/>
              <a:t>Provide </a:t>
            </a:r>
            <a:r>
              <a:rPr lang="en-US" altLang="en-US" dirty="0">
                <a:solidFill>
                  <a:srgbClr val="FF0000"/>
                </a:solidFill>
              </a:rPr>
              <a:t>maintainers</a:t>
            </a:r>
            <a:r>
              <a:rPr lang="en-US" altLang="en-US" dirty="0"/>
              <a:t> with design context</a:t>
            </a:r>
          </a:p>
          <a:p>
            <a:pPr eaLnBrk="1" hangingPunct="1"/>
            <a:r>
              <a:rPr lang="en-US" altLang="en-US" dirty="0"/>
              <a:t>Improve learning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New staff</a:t>
            </a:r>
            <a:r>
              <a:rPr lang="en-US" altLang="en-US" dirty="0"/>
              <a:t> can learn the design by replaying the decisions that produced it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</a:t>
            </a:r>
            <a:r>
              <a:rPr lang="en-CA" altLang="en-US" sz="1200" u="sng">
                <a:solidFill>
                  <a:schemeClr val="tx1"/>
                </a:solidFill>
              </a:rPr>
              <a:t>Goals and Rationale</a:t>
            </a:r>
            <a:r>
              <a:rPr lang="en-CA" altLang="en-US" sz="1200">
                <a:solidFill>
                  <a:srgbClr val="969696"/>
                </a:solidFill>
              </a:rPr>
              <a:t>     GRL Basics     Evaluations     Examples     Tools     Indicators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5C8A24C-A133-446C-A856-1C52B24CD5BC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CA" altLang="en-US" sz="12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44563" y="2055813"/>
            <a:ext cx="7580312" cy="2667000"/>
            <a:chOff x="262" y="1295"/>
            <a:chExt cx="4775" cy="1680"/>
          </a:xfrm>
        </p:grpSpPr>
        <p:sp>
          <p:nvSpPr>
            <p:cNvPr id="15393" name="Rectangle 3"/>
            <p:cNvSpPr>
              <a:spLocks noChangeArrowheads="1"/>
            </p:cNvSpPr>
            <p:nvPr/>
          </p:nvSpPr>
          <p:spPr bwMode="auto">
            <a:xfrm>
              <a:off x="597" y="2311"/>
              <a:ext cx="4440" cy="664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5394" name="Text Box 4"/>
            <p:cNvSpPr txBox="1">
              <a:spLocks noChangeArrowheads="1"/>
            </p:cNvSpPr>
            <p:nvPr/>
          </p:nvSpPr>
          <p:spPr bwMode="auto">
            <a:xfrm>
              <a:off x="262" y="1295"/>
              <a:ext cx="2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</a:rPr>
                <a:t>Decision:</a:t>
              </a: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 Smart Card + PIN</a:t>
              </a:r>
            </a:p>
          </p:txBody>
        </p:sp>
      </p:grpSp>
      <p:sp>
        <p:nvSpPr>
          <p:cNvPr id="1536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ATM Example (Table)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41388" y="1139825"/>
            <a:ext cx="653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Question: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 Alternative Authentication Mechanisms?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931863" y="1633538"/>
            <a:ext cx="441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References: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Service: Authenticate</a:t>
            </a:r>
          </a:p>
        </p:txBody>
      </p:sp>
      <p:sp>
        <p:nvSpPr>
          <p:cNvPr id="1464328" name="Text Box 8"/>
          <p:cNvSpPr txBox="1">
            <a:spLocks noChangeArrowheads="1"/>
          </p:cNvSpPr>
          <p:nvPr/>
        </p:nvSpPr>
        <p:spPr bwMode="auto">
          <a:xfrm>
            <a:off x="1439863" y="3752850"/>
            <a:ext cx="321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Option 1:</a:t>
            </a:r>
            <a:r>
              <a:rPr lang="en-US" altLang="en-US" sz="2000">
                <a:solidFill>
                  <a:schemeClr val="tx1"/>
                </a:solidFill>
              </a:rPr>
              <a:t> Account number</a:t>
            </a:r>
          </a:p>
        </p:txBody>
      </p:sp>
      <p:sp>
        <p:nvSpPr>
          <p:cNvPr id="1464329" name="Text Box 9"/>
          <p:cNvSpPr txBox="1">
            <a:spLocks noChangeArrowheads="1"/>
          </p:cNvSpPr>
          <p:nvPr/>
        </p:nvSpPr>
        <p:spPr bwMode="auto">
          <a:xfrm>
            <a:off x="1439863" y="4271963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Option 2:</a:t>
            </a:r>
            <a:r>
              <a:rPr lang="en-US" altLang="en-US" sz="2000">
                <a:solidFill>
                  <a:schemeClr val="tx1"/>
                </a:solidFill>
              </a:rPr>
              <a:t> Fingerprint reader </a:t>
            </a:r>
          </a:p>
        </p:txBody>
      </p:sp>
      <p:sp>
        <p:nvSpPr>
          <p:cNvPr id="1464330" name="Text Box 10"/>
          <p:cNvSpPr txBox="1">
            <a:spLocks noChangeArrowheads="1"/>
          </p:cNvSpPr>
          <p:nvPr/>
        </p:nvSpPr>
        <p:spPr bwMode="auto">
          <a:xfrm>
            <a:off x="1439863" y="4799013"/>
            <a:ext cx="337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Option 3:</a:t>
            </a:r>
            <a:r>
              <a:rPr lang="en-US" altLang="en-US" sz="2000">
                <a:solidFill>
                  <a:schemeClr val="tx1"/>
                </a:solidFill>
              </a:rPr>
              <a:t> Smart Card + PIN</a:t>
            </a:r>
          </a:p>
        </p:txBody>
      </p:sp>
      <p:sp>
        <p:nvSpPr>
          <p:cNvPr id="1464331" name="Text Box 11"/>
          <p:cNvSpPr txBox="1">
            <a:spLocks noChangeArrowheads="1"/>
          </p:cNvSpPr>
          <p:nvPr/>
        </p:nvSpPr>
        <p:spPr bwMode="auto">
          <a:xfrm>
            <a:off x="4864100" y="2998788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Criteria 1:</a:t>
            </a:r>
            <a:endParaRPr lang="en-US" altLang="en-US" sz="20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ATM Unit Cost</a:t>
            </a:r>
          </a:p>
        </p:txBody>
      </p:sp>
      <p:sp>
        <p:nvSpPr>
          <p:cNvPr id="1464332" name="Text Box 12"/>
          <p:cNvSpPr txBox="1">
            <a:spLocks noChangeArrowheads="1"/>
          </p:cNvSpPr>
          <p:nvPr/>
        </p:nvSpPr>
        <p:spPr bwMode="auto">
          <a:xfrm>
            <a:off x="6965950" y="2998788"/>
            <a:ext cx="1366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Criteria 2: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Privacy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468438" y="2998788"/>
            <a:ext cx="7061200" cy="2251075"/>
            <a:chOff x="219" y="2369"/>
            <a:chExt cx="4448" cy="1418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>
              <a:off x="224" y="2791"/>
              <a:ext cx="4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>
              <a:off x="224" y="3123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86" name="Line 16"/>
            <p:cNvSpPr>
              <a:spLocks noChangeShapeType="1"/>
            </p:cNvSpPr>
            <p:nvPr/>
          </p:nvSpPr>
          <p:spPr bwMode="auto">
            <a:xfrm>
              <a:off x="224" y="3455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87" name="Line 17"/>
            <p:cNvSpPr>
              <a:spLocks noChangeShapeType="1"/>
            </p:cNvSpPr>
            <p:nvPr/>
          </p:nvSpPr>
          <p:spPr bwMode="auto">
            <a:xfrm>
              <a:off x="224" y="3787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88" name="Line 18"/>
            <p:cNvSpPr>
              <a:spLocks noChangeShapeType="1"/>
            </p:cNvSpPr>
            <p:nvPr/>
          </p:nvSpPr>
          <p:spPr bwMode="auto">
            <a:xfrm>
              <a:off x="227" y="2369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89" name="Line 19"/>
            <p:cNvSpPr>
              <a:spLocks noChangeShapeType="1"/>
            </p:cNvSpPr>
            <p:nvPr/>
          </p:nvSpPr>
          <p:spPr bwMode="auto">
            <a:xfrm>
              <a:off x="2350" y="2369"/>
              <a:ext cx="0" cy="1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0" name="Line 20"/>
            <p:cNvSpPr>
              <a:spLocks noChangeShapeType="1"/>
            </p:cNvSpPr>
            <p:nvPr/>
          </p:nvSpPr>
          <p:spPr bwMode="auto">
            <a:xfrm>
              <a:off x="3535" y="2369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1" name="Line 21"/>
            <p:cNvSpPr>
              <a:spLocks noChangeShapeType="1"/>
            </p:cNvSpPr>
            <p:nvPr/>
          </p:nvSpPr>
          <p:spPr bwMode="auto">
            <a:xfrm>
              <a:off x="4667" y="2369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392" name="Line 22"/>
            <p:cNvSpPr>
              <a:spLocks noChangeShapeType="1"/>
            </p:cNvSpPr>
            <p:nvPr/>
          </p:nvSpPr>
          <p:spPr bwMode="auto">
            <a:xfrm>
              <a:off x="219" y="2369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584825" y="4784725"/>
            <a:ext cx="2152650" cy="427038"/>
            <a:chOff x="2812" y="3494"/>
            <a:chExt cx="1356" cy="269"/>
          </a:xfrm>
        </p:grpSpPr>
        <p:sp>
          <p:nvSpPr>
            <p:cNvPr id="15382" name="Text Box 24"/>
            <p:cNvSpPr txBox="1">
              <a:spLocks noChangeArrowheads="1"/>
            </p:cNvSpPr>
            <p:nvPr/>
          </p:nvSpPr>
          <p:spPr bwMode="auto">
            <a:xfrm>
              <a:off x="2812" y="3494"/>
              <a:ext cx="2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15383" name="Text Box 25"/>
            <p:cNvSpPr txBox="1">
              <a:spLocks noChangeArrowheads="1"/>
            </p:cNvSpPr>
            <p:nvPr/>
          </p:nvSpPr>
          <p:spPr bwMode="auto">
            <a:xfrm>
              <a:off x="3961" y="3513"/>
              <a:ext cx="2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600700" y="4257675"/>
            <a:ext cx="2136775" cy="396875"/>
            <a:chOff x="2822" y="3162"/>
            <a:chExt cx="1346" cy="250"/>
          </a:xfrm>
        </p:grpSpPr>
        <p:sp>
          <p:nvSpPr>
            <p:cNvPr id="15380" name="Text Box 27"/>
            <p:cNvSpPr txBox="1">
              <a:spLocks noChangeArrowheads="1"/>
            </p:cNvSpPr>
            <p:nvPr/>
          </p:nvSpPr>
          <p:spPr bwMode="auto">
            <a:xfrm>
              <a:off x="3961" y="3162"/>
              <a:ext cx="2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15381" name="Text Box 28"/>
            <p:cNvSpPr txBox="1">
              <a:spLocks noChangeArrowheads="1"/>
            </p:cNvSpPr>
            <p:nvPr/>
          </p:nvSpPr>
          <p:spPr bwMode="auto">
            <a:xfrm>
              <a:off x="2822" y="316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D5000A"/>
                  </a:solidFill>
                  <a:latin typeface="Times" pitchFamily="18" charset="0"/>
                </a:rPr>
                <a:t>–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584825" y="3738563"/>
            <a:ext cx="2135188" cy="396875"/>
            <a:chOff x="2812" y="2835"/>
            <a:chExt cx="1345" cy="250"/>
          </a:xfrm>
        </p:grpSpPr>
        <p:sp>
          <p:nvSpPr>
            <p:cNvPr id="15378" name="Text Box 30"/>
            <p:cNvSpPr txBox="1">
              <a:spLocks noChangeArrowheads="1"/>
            </p:cNvSpPr>
            <p:nvPr/>
          </p:nvSpPr>
          <p:spPr bwMode="auto">
            <a:xfrm>
              <a:off x="2812" y="2835"/>
              <a:ext cx="2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+</a:t>
              </a:r>
            </a:p>
          </p:txBody>
        </p:sp>
        <p:sp>
          <p:nvSpPr>
            <p:cNvPr id="15379" name="Text Box 31"/>
            <p:cNvSpPr txBox="1">
              <a:spLocks noChangeArrowheads="1"/>
            </p:cNvSpPr>
            <p:nvPr/>
          </p:nvSpPr>
          <p:spPr bwMode="auto">
            <a:xfrm>
              <a:off x="3961" y="2835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D5000A"/>
                  </a:solidFill>
                  <a:latin typeface="Times" pitchFamily="18" charset="0"/>
                </a:rPr>
                <a:t>–</a:t>
              </a:r>
            </a:p>
          </p:txBody>
        </p:sp>
      </p:grpSp>
      <p:sp>
        <p:nvSpPr>
          <p:cNvPr id="1464352" name="Text Box 32"/>
          <p:cNvSpPr txBox="1">
            <a:spLocks noChangeArrowheads="1"/>
          </p:cNvSpPr>
          <p:nvPr/>
        </p:nvSpPr>
        <p:spPr bwMode="auto">
          <a:xfrm>
            <a:off x="3975100" y="5391150"/>
            <a:ext cx="2154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i="1">
                <a:solidFill>
                  <a:schemeClr val="tx1"/>
                </a:solidFill>
                <a:latin typeface="Times" pitchFamily="18" charset="0"/>
              </a:rPr>
              <a:t>Qualitative version</a:t>
            </a:r>
          </a:p>
        </p:txBody>
      </p:sp>
      <p:sp>
        <p:nvSpPr>
          <p:cNvPr id="15377" name="Text Box 3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</a:t>
            </a:r>
            <a:r>
              <a:rPr lang="en-CA" altLang="en-US" sz="1200" u="sng">
                <a:solidFill>
                  <a:schemeClr val="tx1"/>
                </a:solidFill>
              </a:rPr>
              <a:t>Goals and Rationale</a:t>
            </a:r>
            <a:r>
              <a:rPr lang="en-CA" altLang="en-US" sz="1200">
                <a:solidFill>
                  <a:srgbClr val="969696"/>
                </a:solidFill>
              </a:rPr>
              <a:t>     GRL Basics     Evaluations     Examples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28" grpId="0" autoUpdateAnimBg="0"/>
      <p:bldP spid="1464329" grpId="0" autoUpdateAnimBg="0"/>
      <p:bldP spid="1464330" grpId="0" autoUpdateAnimBg="0"/>
      <p:bldP spid="1464331" grpId="0" autoUpdateAnimBg="0"/>
      <p:bldP spid="1464332" grpId="0" autoUpdateAnimBg="0"/>
      <p:bldP spid="14643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B8509A1-5649-424A-BFAD-D1EDDF42FF2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CA" altLang="en-US" sz="1200"/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944563" y="2055813"/>
            <a:ext cx="7580312" cy="2667000"/>
            <a:chOff x="262" y="1295"/>
            <a:chExt cx="4775" cy="1680"/>
          </a:xfrm>
        </p:grpSpPr>
        <p:sp>
          <p:nvSpPr>
            <p:cNvPr id="16418" name="Rectangle 3"/>
            <p:cNvSpPr>
              <a:spLocks noChangeArrowheads="1"/>
            </p:cNvSpPr>
            <p:nvPr/>
          </p:nvSpPr>
          <p:spPr bwMode="auto">
            <a:xfrm>
              <a:off x="597" y="2311"/>
              <a:ext cx="4440" cy="664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419" name="Text Box 4"/>
            <p:cNvSpPr txBox="1">
              <a:spLocks noChangeArrowheads="1"/>
            </p:cNvSpPr>
            <p:nvPr/>
          </p:nvSpPr>
          <p:spPr bwMode="auto">
            <a:xfrm>
              <a:off x="262" y="1295"/>
              <a:ext cx="23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</a:rPr>
                <a:t>Decision:</a:t>
              </a:r>
              <a:r>
                <a:rPr lang="en-US" altLang="en-US">
                  <a:solidFill>
                    <a:srgbClr val="FF0000"/>
                  </a:solidFill>
                  <a:latin typeface="Times New Roman" pitchFamily="18" charset="0"/>
                </a:rPr>
                <a:t> Smart Card + PIN</a:t>
              </a:r>
            </a:p>
          </p:txBody>
        </p:sp>
      </p:grpSp>
      <p:sp>
        <p:nvSpPr>
          <p:cNvPr id="1638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ATM Example (Table)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941388" y="1139825"/>
            <a:ext cx="653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Question: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 Alternative Authentication Mechanisms?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931863" y="1633538"/>
            <a:ext cx="4410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References: </a:t>
            </a: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Service: Authenticate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1439863" y="3752850"/>
            <a:ext cx="321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Option 1:</a:t>
            </a:r>
            <a:r>
              <a:rPr lang="en-US" altLang="en-US" sz="2000">
                <a:solidFill>
                  <a:schemeClr val="tx1"/>
                </a:solidFill>
              </a:rPr>
              <a:t> Account number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439863" y="4271963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Option 2:</a:t>
            </a:r>
            <a:r>
              <a:rPr lang="en-US" altLang="en-US" sz="2000">
                <a:solidFill>
                  <a:schemeClr val="tx1"/>
                </a:solidFill>
              </a:rPr>
              <a:t> Fingerprint reader 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1439863" y="4799013"/>
            <a:ext cx="337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Option 3:</a:t>
            </a:r>
            <a:r>
              <a:rPr lang="en-US" altLang="en-US" sz="2000">
                <a:solidFill>
                  <a:schemeClr val="tx1"/>
                </a:solidFill>
              </a:rPr>
              <a:t> Smart Card + PIN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4864100" y="2998788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Criteria 1:</a:t>
            </a:r>
            <a:endParaRPr lang="en-US" altLang="en-US" sz="20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ATM Unit Cost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965950" y="2998788"/>
            <a:ext cx="1366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Criteria 2: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Privacy</a:t>
            </a:r>
          </a:p>
        </p:txBody>
      </p:sp>
      <p:grpSp>
        <p:nvGrpSpPr>
          <p:cNvPr id="16396" name="Group 13"/>
          <p:cNvGrpSpPr>
            <a:grpSpLocks/>
          </p:cNvGrpSpPr>
          <p:nvPr/>
        </p:nvGrpSpPr>
        <p:grpSpPr bwMode="auto">
          <a:xfrm>
            <a:off x="1468438" y="2998788"/>
            <a:ext cx="7061200" cy="2251075"/>
            <a:chOff x="219" y="2369"/>
            <a:chExt cx="4448" cy="1418"/>
          </a:xfrm>
        </p:grpSpPr>
        <p:sp>
          <p:nvSpPr>
            <p:cNvPr id="16409" name="Line 14"/>
            <p:cNvSpPr>
              <a:spLocks noChangeShapeType="1"/>
            </p:cNvSpPr>
            <p:nvPr/>
          </p:nvSpPr>
          <p:spPr bwMode="auto">
            <a:xfrm>
              <a:off x="224" y="2791"/>
              <a:ext cx="4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0" name="Line 15"/>
            <p:cNvSpPr>
              <a:spLocks noChangeShapeType="1"/>
            </p:cNvSpPr>
            <p:nvPr/>
          </p:nvSpPr>
          <p:spPr bwMode="auto">
            <a:xfrm>
              <a:off x="224" y="3123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1" name="Line 16"/>
            <p:cNvSpPr>
              <a:spLocks noChangeShapeType="1"/>
            </p:cNvSpPr>
            <p:nvPr/>
          </p:nvSpPr>
          <p:spPr bwMode="auto">
            <a:xfrm>
              <a:off x="224" y="3455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2" name="Line 17"/>
            <p:cNvSpPr>
              <a:spLocks noChangeShapeType="1"/>
            </p:cNvSpPr>
            <p:nvPr/>
          </p:nvSpPr>
          <p:spPr bwMode="auto">
            <a:xfrm>
              <a:off x="224" y="3787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3" name="Line 18"/>
            <p:cNvSpPr>
              <a:spLocks noChangeShapeType="1"/>
            </p:cNvSpPr>
            <p:nvPr/>
          </p:nvSpPr>
          <p:spPr bwMode="auto">
            <a:xfrm>
              <a:off x="227" y="2369"/>
              <a:ext cx="4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4" name="Line 19"/>
            <p:cNvSpPr>
              <a:spLocks noChangeShapeType="1"/>
            </p:cNvSpPr>
            <p:nvPr/>
          </p:nvSpPr>
          <p:spPr bwMode="auto">
            <a:xfrm>
              <a:off x="2350" y="2369"/>
              <a:ext cx="0" cy="14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5" name="Line 20"/>
            <p:cNvSpPr>
              <a:spLocks noChangeShapeType="1"/>
            </p:cNvSpPr>
            <p:nvPr/>
          </p:nvSpPr>
          <p:spPr bwMode="auto">
            <a:xfrm>
              <a:off x="3535" y="2369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6" name="Line 21"/>
            <p:cNvSpPr>
              <a:spLocks noChangeShapeType="1"/>
            </p:cNvSpPr>
            <p:nvPr/>
          </p:nvSpPr>
          <p:spPr bwMode="auto">
            <a:xfrm>
              <a:off x="4667" y="2369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17" name="Line 22"/>
            <p:cNvSpPr>
              <a:spLocks noChangeShapeType="1"/>
            </p:cNvSpPr>
            <p:nvPr/>
          </p:nvSpPr>
          <p:spPr bwMode="auto">
            <a:xfrm>
              <a:off x="219" y="2369"/>
              <a:ext cx="0" cy="14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6397" name="Group 23"/>
          <p:cNvGrpSpPr>
            <a:grpSpLocks/>
          </p:cNvGrpSpPr>
          <p:nvPr/>
        </p:nvGrpSpPr>
        <p:grpSpPr bwMode="auto">
          <a:xfrm>
            <a:off x="5589588" y="4783138"/>
            <a:ext cx="2205037" cy="430212"/>
            <a:chOff x="2815" y="3493"/>
            <a:chExt cx="1389" cy="271"/>
          </a:xfrm>
        </p:grpSpPr>
        <p:sp>
          <p:nvSpPr>
            <p:cNvPr id="16407" name="Text Box 24"/>
            <p:cNvSpPr txBox="1">
              <a:spLocks noChangeArrowheads="1"/>
            </p:cNvSpPr>
            <p:nvPr/>
          </p:nvSpPr>
          <p:spPr bwMode="auto">
            <a:xfrm>
              <a:off x="2815" y="3493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6408" name="Text Box 25"/>
            <p:cNvSpPr txBox="1">
              <a:spLocks noChangeArrowheads="1"/>
            </p:cNvSpPr>
            <p:nvPr/>
          </p:nvSpPr>
          <p:spPr bwMode="auto">
            <a:xfrm>
              <a:off x="3926" y="351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40</a:t>
              </a:r>
            </a:p>
          </p:txBody>
        </p:sp>
      </p:grpSp>
      <p:grpSp>
        <p:nvGrpSpPr>
          <p:cNvPr id="16398" name="Group 26"/>
          <p:cNvGrpSpPr>
            <a:grpSpLocks/>
          </p:cNvGrpSpPr>
          <p:nvPr/>
        </p:nvGrpSpPr>
        <p:grpSpPr bwMode="auto">
          <a:xfrm>
            <a:off x="5600700" y="4256088"/>
            <a:ext cx="2193925" cy="400050"/>
            <a:chOff x="2822" y="3161"/>
            <a:chExt cx="1382" cy="252"/>
          </a:xfrm>
        </p:grpSpPr>
        <p:sp>
          <p:nvSpPr>
            <p:cNvPr id="16405" name="Text Box 27"/>
            <p:cNvSpPr txBox="1">
              <a:spLocks noChangeArrowheads="1"/>
            </p:cNvSpPr>
            <p:nvPr/>
          </p:nvSpPr>
          <p:spPr bwMode="auto">
            <a:xfrm>
              <a:off x="3926" y="3161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30</a:t>
              </a:r>
            </a:p>
          </p:txBody>
        </p:sp>
        <p:sp>
          <p:nvSpPr>
            <p:cNvPr id="16406" name="Text Box 28"/>
            <p:cNvSpPr txBox="1">
              <a:spLocks noChangeArrowheads="1"/>
            </p:cNvSpPr>
            <p:nvPr/>
          </p:nvSpPr>
          <p:spPr bwMode="auto">
            <a:xfrm>
              <a:off x="2822" y="316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D5000A"/>
                  </a:solidFill>
                  <a:latin typeface="Times" pitchFamily="18" charset="0"/>
                </a:rPr>
                <a:t>4</a:t>
              </a:r>
            </a:p>
          </p:txBody>
        </p:sp>
      </p:grpSp>
      <p:grpSp>
        <p:nvGrpSpPr>
          <p:cNvPr id="16399" name="Group 29"/>
          <p:cNvGrpSpPr>
            <a:grpSpLocks/>
          </p:cNvGrpSpPr>
          <p:nvPr/>
        </p:nvGrpSpPr>
        <p:grpSpPr bwMode="auto">
          <a:xfrm>
            <a:off x="5591175" y="3736975"/>
            <a:ext cx="2193925" cy="400050"/>
            <a:chOff x="2816" y="2834"/>
            <a:chExt cx="1382" cy="252"/>
          </a:xfrm>
        </p:grpSpPr>
        <p:sp>
          <p:nvSpPr>
            <p:cNvPr id="16403" name="Text Box 30"/>
            <p:cNvSpPr txBox="1">
              <a:spLocks noChangeArrowheads="1"/>
            </p:cNvSpPr>
            <p:nvPr/>
          </p:nvSpPr>
          <p:spPr bwMode="auto">
            <a:xfrm>
              <a:off x="2816" y="2834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009C4A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6404" name="Text Box 31"/>
            <p:cNvSpPr txBox="1">
              <a:spLocks noChangeArrowheads="1"/>
            </p:cNvSpPr>
            <p:nvPr/>
          </p:nvSpPr>
          <p:spPr bwMode="auto">
            <a:xfrm>
              <a:off x="3920" y="2834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>
                  <a:solidFill>
                    <a:srgbClr val="D5000A"/>
                  </a:solidFill>
                  <a:latin typeface="Times" pitchFamily="18" charset="0"/>
                </a:rPr>
                <a:t>20</a:t>
              </a:r>
            </a:p>
          </p:txBody>
        </p:sp>
      </p:grpSp>
      <p:sp>
        <p:nvSpPr>
          <p:cNvPr id="1464352" name="Text Box 32"/>
          <p:cNvSpPr txBox="1">
            <a:spLocks noChangeArrowheads="1"/>
          </p:cNvSpPr>
          <p:nvPr/>
        </p:nvSpPr>
        <p:spPr bwMode="auto">
          <a:xfrm>
            <a:off x="2101850" y="5686425"/>
            <a:ext cx="5900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i="1" dirty="0">
                <a:solidFill>
                  <a:schemeClr val="tx1"/>
                </a:solidFill>
                <a:latin typeface="Times" pitchFamily="18" charset="0"/>
              </a:rPr>
              <a:t>Questions: Relationships between criteria? Scalability?</a:t>
            </a:r>
            <a:br>
              <a:rPr lang="en-CA" altLang="en-US" sz="2000" i="1" dirty="0">
                <a:solidFill>
                  <a:schemeClr val="tx1"/>
                </a:solidFill>
                <a:latin typeface="Times" pitchFamily="18" charset="0"/>
              </a:rPr>
            </a:br>
            <a:r>
              <a:rPr lang="en-CA" altLang="en-US" sz="2000" i="1" dirty="0">
                <a:solidFill>
                  <a:schemeClr val="tx1"/>
                </a:solidFill>
                <a:latin typeface="Times" pitchFamily="18" charset="0"/>
              </a:rPr>
              <a:t>Stakeholders?... Can we do better than a simple table?</a:t>
            </a:r>
          </a:p>
        </p:txBody>
      </p:sp>
      <p:sp>
        <p:nvSpPr>
          <p:cNvPr id="16401" name="Text Box 3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</a:t>
            </a:r>
            <a:r>
              <a:rPr lang="en-CA" altLang="en-US" sz="1200" u="sng">
                <a:solidFill>
                  <a:schemeClr val="tx1"/>
                </a:solidFill>
              </a:rPr>
              <a:t>Goals and Rationale</a:t>
            </a:r>
            <a:r>
              <a:rPr lang="en-CA" altLang="en-US" sz="1200">
                <a:solidFill>
                  <a:srgbClr val="969696"/>
                </a:solidFill>
              </a:rPr>
              <a:t>     GRL Basics     Evaluations     Examples     Tools     Indicators</a:t>
            </a:r>
          </a:p>
        </p:txBody>
      </p:sp>
      <p:sp>
        <p:nvSpPr>
          <p:cNvPr id="16402" name="Text Box 32"/>
          <p:cNvSpPr txBox="1">
            <a:spLocks noChangeArrowheads="1"/>
          </p:cNvSpPr>
          <p:nvPr/>
        </p:nvSpPr>
        <p:spPr bwMode="auto">
          <a:xfrm>
            <a:off x="3911600" y="5391150"/>
            <a:ext cx="2281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000" i="1">
                <a:solidFill>
                  <a:schemeClr val="tx1"/>
                </a:solidFill>
                <a:latin typeface="Times" pitchFamily="18" charset="0"/>
              </a:rPr>
              <a:t>Quantitative 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5835330-8EF3-49EE-98D0-9E8A24FC5E2C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CA" altLang="en-US" sz="120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Goal?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Goal</a:t>
            </a:r>
            <a:r>
              <a:rPr lang="en-CA" altLang="en-US" dirty="0"/>
              <a:t>: high level objective of the business, organization or system</a:t>
            </a:r>
          </a:p>
          <a:p>
            <a:pPr lvl="1" eaLnBrk="1" hangingPunct="1"/>
            <a:r>
              <a:rPr lang="en-CA" altLang="en-US" dirty="0"/>
              <a:t>A requirement specifies how a goal should be accomplished by a proposed system</a:t>
            </a:r>
          </a:p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Operationalization</a:t>
            </a:r>
            <a:r>
              <a:rPr lang="en-CA" altLang="en-US" dirty="0"/>
              <a:t>: the process of defining a goal with enough detail so that its sub-goals have an operational definition.</a:t>
            </a:r>
          </a:p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Decomposition</a:t>
            </a:r>
            <a:r>
              <a:rPr lang="en-CA" altLang="en-US" dirty="0"/>
              <a:t>: the process of subdividing a set of goals into a logical sub-grouping so that system requirements can be more easily understood, defined and specified.</a:t>
            </a:r>
          </a:p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Obstacles</a:t>
            </a:r>
            <a:r>
              <a:rPr lang="en-CA" altLang="en-US" dirty="0"/>
              <a:t>: behaviours or other goals that prevent or block the achievement of a given goal.</a:t>
            </a:r>
          </a:p>
          <a:p>
            <a:pPr lvl="1" eaLnBrk="1" hangingPunct="1"/>
            <a:r>
              <a:rPr lang="en-CA" altLang="en-US" dirty="0"/>
              <a:t>Abstracting and identifying goal obstacles allows one to consider the possible ways for goals to fail and anticipate exception cases.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7475" y="6086475"/>
            <a:ext cx="125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Source: A. Antón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</a:t>
            </a:r>
            <a:r>
              <a:rPr lang="en-CA" altLang="en-US" sz="1200" u="sng">
                <a:solidFill>
                  <a:schemeClr val="tx1"/>
                </a:solidFill>
              </a:rPr>
              <a:t>Goals and Rationale</a:t>
            </a:r>
            <a:r>
              <a:rPr lang="en-CA" altLang="en-US" sz="1200">
                <a:solidFill>
                  <a:srgbClr val="969696"/>
                </a:solidFill>
              </a:rPr>
              <a:t>     GRL Basics     Evaluations     Examples     Tools     Indicators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Roles of Goals in RE </a:t>
            </a:r>
            <a:r>
              <a:rPr lang="en-US" altLang="en-US" sz="1800"/>
              <a:t>[van Lamsveerde, 2009]</a:t>
            </a: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874713"/>
            <a:ext cx="8907463" cy="5575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dirty="0"/>
              <a:t>Goal refinement provides a natural mechanism for structuring complex specifications at different levels of concern.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the </a:t>
            </a:r>
            <a:r>
              <a:rPr lang="en-US" altLang="en-US" sz="1800" b="1" dirty="0"/>
              <a:t>rationale</a:t>
            </a:r>
            <a:r>
              <a:rPr lang="en-US" altLang="en-US" sz="1800" dirty="0"/>
              <a:t> for requirements.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drive the </a:t>
            </a:r>
            <a:r>
              <a:rPr lang="en-US" altLang="en-US" sz="1800" b="1" dirty="0"/>
              <a:t>identification of requirements </a:t>
            </a:r>
            <a:r>
              <a:rPr lang="en-US" altLang="en-US" sz="1800" dirty="0"/>
              <a:t>to support them.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richer structure for satisfaction arguments.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basis for showing the </a:t>
            </a:r>
            <a:r>
              <a:rPr lang="en-US" altLang="en-US" sz="1800" b="1" dirty="0"/>
              <a:t>alignment</a:t>
            </a:r>
            <a:r>
              <a:rPr lang="en-US" altLang="en-US" sz="1800" dirty="0"/>
              <a:t> of the system-to-be with the organization</a:t>
            </a:r>
            <a:r>
              <a:rPr lang="fr-CA" altLang="en-US" sz="1800" dirty="0"/>
              <a:t>’</a:t>
            </a:r>
            <a:r>
              <a:rPr lang="en-US" altLang="en-US" sz="1800" dirty="0"/>
              <a:t>s strategic objectives.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precise criterion for requirements </a:t>
            </a:r>
            <a:r>
              <a:rPr lang="en-US" altLang="en-US" sz="1800" b="1" dirty="0"/>
              <a:t>completeness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precise criterion for requirements </a:t>
            </a:r>
            <a:r>
              <a:rPr lang="en-US" altLang="en-US" sz="1800" b="1" dirty="0"/>
              <a:t>relevance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natural way of structuring the requirements domain.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anchors for </a:t>
            </a:r>
            <a:r>
              <a:rPr lang="en-US" altLang="en-US" sz="1800" b="1" dirty="0"/>
              <a:t>risk analysis</a:t>
            </a:r>
            <a:r>
              <a:rPr lang="en-US" altLang="en-US" sz="1800" dirty="0"/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the roots for </a:t>
            </a:r>
            <a:r>
              <a:rPr lang="en-US" altLang="en-US" sz="1800" b="1" dirty="0"/>
              <a:t>managing conflicts </a:t>
            </a:r>
            <a:r>
              <a:rPr lang="en-US" altLang="en-US" sz="1800" dirty="0"/>
              <a:t>among requirements.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criterion for delimiting the scope of the system.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support the analysis of dependencies among agents.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a basis for reasoning about </a:t>
            </a:r>
            <a:r>
              <a:rPr lang="en-US" altLang="en-US" sz="1800" b="1" dirty="0"/>
              <a:t>alternative</a:t>
            </a:r>
            <a:r>
              <a:rPr lang="en-US" altLang="en-US" sz="1800" dirty="0"/>
              <a:t> options.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support traceability management.</a:t>
            </a:r>
          </a:p>
          <a:p>
            <a:pPr>
              <a:spcBef>
                <a:spcPct val="0"/>
              </a:spcBef>
            </a:pPr>
            <a:r>
              <a:rPr lang="en-US" altLang="en-US" sz="1800" dirty="0"/>
              <a:t>Goals provide essential information for evolution support.</a:t>
            </a:r>
          </a:p>
          <a:p>
            <a:pPr>
              <a:spcBef>
                <a:spcPct val="0"/>
              </a:spcBef>
            </a:pPr>
            <a:endParaRPr lang="en-US" altLang="en-US" sz="1800" dirty="0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</a:t>
            </a:r>
            <a:r>
              <a:rPr lang="en-CA" altLang="en-US" sz="1200" u="sng">
                <a:solidFill>
                  <a:schemeClr val="tx1"/>
                </a:solidFill>
              </a:rPr>
              <a:t>Goals and Rationale</a:t>
            </a:r>
            <a:r>
              <a:rPr lang="en-CA" altLang="en-US" sz="1200">
                <a:solidFill>
                  <a:srgbClr val="969696"/>
                </a:solidFill>
              </a:rPr>
              <a:t>     GRL Basics     Evaluations     Examples     Tools     Indicators</a:t>
            </a: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C751B7F-5572-4E01-AC0E-E2E641D51BA8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CA" altLang="en-US"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Goal-oriented Requirement Language (GRL)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98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9ED2F55-D9BB-486C-9EE3-9189FEB5574C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CA" altLang="en-US" sz="120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Overview (1)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Goal-oriented Requirement Language (GRL)</a:t>
            </a:r>
          </a:p>
          <a:p>
            <a:pPr lvl="1" eaLnBrk="1" hangingPunct="1"/>
            <a:r>
              <a:rPr lang="en-US" altLang="en-US" dirty="0"/>
              <a:t>Graphical notation (textual syntax under standardization)</a:t>
            </a:r>
          </a:p>
          <a:p>
            <a:pPr lvl="1" eaLnBrk="1" hangingPunct="1"/>
            <a:r>
              <a:rPr lang="en-US" altLang="en-US" dirty="0"/>
              <a:t>Connects requirements to business objectives</a:t>
            </a:r>
          </a:p>
          <a:p>
            <a:pPr lvl="1" eaLnBrk="1" hangingPunct="1"/>
            <a:r>
              <a:rPr lang="en-US" altLang="en-US" dirty="0"/>
              <a:t>Allows reasoning about (non-functional) requirements</a:t>
            </a:r>
          </a:p>
          <a:p>
            <a:pPr lvl="1" eaLnBrk="1" hangingPunct="1"/>
            <a:r>
              <a:rPr lang="en-US" altLang="en-US" dirty="0"/>
              <a:t>Is based on i* (concepts / syntax) and the NFR Framework (evaluation mechanism)</a:t>
            </a:r>
          </a:p>
          <a:p>
            <a:pPr lvl="1" eaLnBrk="1" hangingPunct="1"/>
            <a:r>
              <a:rPr lang="en-US" altLang="en-US" dirty="0"/>
              <a:t>Indicators, strategies, and extension mechanisms</a:t>
            </a:r>
          </a:p>
          <a:p>
            <a:pPr eaLnBrk="1" hangingPunct="1"/>
            <a:r>
              <a:rPr lang="en-US" altLang="en-US" dirty="0"/>
              <a:t>GRL models the “</a:t>
            </a:r>
            <a:r>
              <a:rPr lang="en-US" altLang="en-US" dirty="0">
                <a:solidFill>
                  <a:srgbClr val="FF0000"/>
                </a:solidFill>
              </a:rPr>
              <a:t>why</a:t>
            </a:r>
            <a:r>
              <a:rPr lang="en-US" altLang="en-US" dirty="0"/>
              <a:t>” aspect</a:t>
            </a:r>
          </a:p>
          <a:p>
            <a:pPr lvl="1" eaLnBrk="1" hangingPunct="1"/>
            <a:r>
              <a:rPr lang="en-CA" altLang="en-US" dirty="0"/>
              <a:t>Model </a:t>
            </a:r>
            <a:r>
              <a:rPr lang="en-CA" altLang="en-US" dirty="0">
                <a:solidFill>
                  <a:srgbClr val="FF0000"/>
                </a:solidFill>
              </a:rPr>
              <a:t>goals</a:t>
            </a:r>
            <a:r>
              <a:rPr lang="en-CA" altLang="en-US" dirty="0"/>
              <a:t> and other intentional concepts</a:t>
            </a:r>
          </a:p>
          <a:p>
            <a:pPr lvl="1" eaLnBrk="1" hangingPunct="1"/>
            <a:r>
              <a:rPr lang="en-US" altLang="en-US" dirty="0"/>
              <a:t>Little or no operational details</a:t>
            </a:r>
          </a:p>
          <a:p>
            <a:pPr eaLnBrk="1" hangingPunct="1"/>
            <a:r>
              <a:rPr lang="en-US" altLang="en-US" dirty="0"/>
              <a:t>Supports goal and trade-off analysis and evaluations</a:t>
            </a:r>
          </a:p>
          <a:p>
            <a:pPr lvl="1" eaLnBrk="1" hangingPunct="1"/>
            <a:r>
              <a:rPr lang="en-US" altLang="en-US" dirty="0"/>
              <a:t>Which actors will be happy about these decisions?</a:t>
            </a:r>
          </a:p>
          <a:p>
            <a:pPr eaLnBrk="1" hangingPunct="1"/>
            <a:r>
              <a:rPr lang="en-US" altLang="en-US" dirty="0"/>
              <a:t>Nothing comparable in UML, SysML or BPMN…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>
                <a:solidFill>
                  <a:schemeClr val="tx1"/>
                </a:solidFill>
              </a:rPr>
              <a:t>GRL Basics</a:t>
            </a:r>
            <a:r>
              <a:rPr lang="en-CA" altLang="en-US" sz="120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FED68FB-46DF-4C75-9C65-952F6CDC711B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CA" altLang="en-US" sz="12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Overview (2)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is used to …</a:t>
            </a:r>
          </a:p>
          <a:p>
            <a:pPr lvl="1" eaLnBrk="1" hangingPunct="1"/>
            <a:r>
              <a:rPr lang="en-US" altLang="en-US"/>
              <a:t>Visually describe business goals, objectives, stakeholders’ priorities, alternative solutions, rationale, and decisions</a:t>
            </a:r>
          </a:p>
          <a:p>
            <a:pPr lvl="1" eaLnBrk="1" hangingPunct="1"/>
            <a:r>
              <a:rPr lang="en-US" altLang="en-US"/>
              <a:t>Decompose high-level goals into </a:t>
            </a:r>
            <a:r>
              <a:rPr lang="en-CA" altLang="en-US"/>
              <a:t>alternative solutions called </a:t>
            </a:r>
            <a:r>
              <a:rPr lang="en-US" altLang="en-US"/>
              <a:t>tasks (this process is called </a:t>
            </a:r>
            <a:r>
              <a:rPr lang="en-US" altLang="en-US">
                <a:solidFill>
                  <a:srgbClr val="FF0000"/>
                </a:solidFill>
              </a:rPr>
              <a:t>operationalization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Model positive &amp; negative influences of goals and tasks on each other</a:t>
            </a:r>
          </a:p>
          <a:p>
            <a:pPr lvl="1" eaLnBrk="1" hangingPunct="1"/>
            <a:r>
              <a:rPr lang="en-US" altLang="en-US"/>
              <a:t>Capture dependencies between actors (i.e., stakeholders)</a:t>
            </a:r>
          </a:p>
          <a:p>
            <a:pPr lvl="1" eaLnBrk="1" hangingPunct="1"/>
            <a:r>
              <a:rPr lang="en-CA" altLang="en-US"/>
              <a:t>Reason about alternatives and trade-offs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>
                <a:solidFill>
                  <a:schemeClr val="tx1"/>
                </a:solidFill>
              </a:rPr>
              <a:t>GRL Basics</a:t>
            </a:r>
            <a:r>
              <a:rPr lang="en-CA" altLang="en-US" sz="120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rc 2"/>
          <p:cNvSpPr>
            <a:spLocks/>
          </p:cNvSpPr>
          <p:nvPr/>
        </p:nvSpPr>
        <p:spPr bwMode="auto">
          <a:xfrm flipH="1">
            <a:off x="250825" y="893763"/>
            <a:ext cx="8893175" cy="562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21624" name="Freeform 4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8 w 1072"/>
                <a:gd name="T1" fmla="*/ 1 h 612"/>
                <a:gd name="T2" fmla="*/ 4 w 1072"/>
                <a:gd name="T3" fmla="*/ 33 h 612"/>
                <a:gd name="T4" fmla="*/ 33 w 1072"/>
                <a:gd name="T5" fmla="*/ 54 h 612"/>
                <a:gd name="T6" fmla="*/ 99 w 1072"/>
                <a:gd name="T7" fmla="*/ 57 h 612"/>
                <a:gd name="T8" fmla="*/ 120 w 1072"/>
                <a:gd name="T9" fmla="*/ 34 h 612"/>
                <a:gd name="T10" fmla="*/ 108 w 1072"/>
                <a:gd name="T11" fmla="*/ 3 h 612"/>
                <a:gd name="T12" fmla="*/ 59 w 1072"/>
                <a:gd name="T13" fmla="*/ 7 h 612"/>
                <a:gd name="T14" fmla="*/ 18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1625" name="Text Box 5"/>
            <p:cNvSpPr txBox="1">
              <a:spLocks noChangeArrowheads="1"/>
            </p:cNvSpPr>
            <p:nvPr/>
          </p:nvSpPr>
          <p:spPr bwMode="auto">
            <a:xfrm>
              <a:off x="1006" y="2549"/>
              <a:ext cx="611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Minimize Cost of</a:t>
              </a:r>
              <a:br>
                <a:rPr lang="en-US" altLang="en-US" sz="1200" b="1" dirty="0">
                  <a:solidFill>
                    <a:schemeClr val="tx1"/>
                  </a:solidFill>
                </a:rPr>
              </a:br>
              <a:r>
                <a:rPr lang="en-US" altLang="en-US" sz="1200" b="1" dirty="0">
                  <a:solidFill>
                    <a:schemeClr val="tx1"/>
                  </a:solidFill>
                </a:rPr>
                <a:t>Terminal</a:t>
              </a:r>
            </a:p>
          </p:txBody>
        </p:sp>
      </p:grpSp>
      <p:sp>
        <p:nvSpPr>
          <p:cNvPr id="215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GRL Notation (1)</a:t>
            </a:r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 flipH="1" flipV="1">
            <a:off x="6613525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6472238" y="4694238"/>
            <a:ext cx="212725" cy="906462"/>
            <a:chOff x="3781" y="2604"/>
            <a:chExt cx="134" cy="571"/>
          </a:xfrm>
        </p:grpSpPr>
        <p:sp>
          <p:nvSpPr>
            <p:cNvPr id="21622" name="Freeform 9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1623" name="Line 10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21511" name="Group 11"/>
          <p:cNvGrpSpPr>
            <a:grpSpLocks/>
          </p:cNvGrpSpPr>
          <p:nvPr/>
        </p:nvGrpSpPr>
        <p:grpSpPr bwMode="auto">
          <a:xfrm>
            <a:off x="5194300" y="4965700"/>
            <a:ext cx="1295400" cy="395288"/>
            <a:chOff x="2976" y="2775"/>
            <a:chExt cx="816" cy="249"/>
          </a:xfrm>
        </p:grpSpPr>
        <p:sp>
          <p:nvSpPr>
            <p:cNvPr id="21620" name="Freeform 12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>
                <a:gd name="T0" fmla="*/ 0 w 540"/>
                <a:gd name="T1" fmla="*/ 181 h 182"/>
                <a:gd name="T2" fmla="*/ 14677 w 540"/>
                <a:gd name="T3" fmla="*/ 182 h 182"/>
                <a:gd name="T4" fmla="*/ 14677 w 540"/>
                <a:gd name="T5" fmla="*/ 0 h 1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1621" name="Line 13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21512" name="Line 14"/>
          <p:cNvSpPr>
            <a:spLocks noChangeShapeType="1"/>
          </p:cNvSpPr>
          <p:nvPr/>
        </p:nvSpPr>
        <p:spPr bwMode="auto">
          <a:xfrm flipV="1">
            <a:off x="2176463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13" name="Freeform 15"/>
          <p:cNvSpPr>
            <a:spLocks/>
          </p:cNvSpPr>
          <p:nvPr/>
        </p:nvSpPr>
        <p:spPr bwMode="auto">
          <a:xfrm>
            <a:off x="3840163" y="5243513"/>
            <a:ext cx="1235075" cy="687387"/>
          </a:xfrm>
          <a:custGeom>
            <a:avLst/>
            <a:gdLst>
              <a:gd name="T0" fmla="*/ 0 w 778"/>
              <a:gd name="T1" fmla="*/ 0 h 433"/>
              <a:gd name="T2" fmla="*/ 2147483647 w 778"/>
              <a:gd name="T3" fmla="*/ 2147483647 h 433"/>
              <a:gd name="T4" fmla="*/ 2147483647 w 778"/>
              <a:gd name="T5" fmla="*/ 2147483647 h 4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 flipV="1">
            <a:off x="3309938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1515" name="Group 17"/>
          <p:cNvGrpSpPr>
            <a:grpSpLocks/>
          </p:cNvGrpSpPr>
          <p:nvPr/>
        </p:nvGrpSpPr>
        <p:grpSpPr bwMode="auto">
          <a:xfrm>
            <a:off x="2676525" y="5910274"/>
            <a:ext cx="1141413" cy="534988"/>
            <a:chOff x="1751" y="3715"/>
            <a:chExt cx="719" cy="337"/>
          </a:xfrm>
        </p:grpSpPr>
        <p:sp>
          <p:nvSpPr>
            <p:cNvPr id="21618" name="AutoShape 18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1619" name="Text Box 19"/>
            <p:cNvSpPr txBox="1">
              <a:spLocks noChangeArrowheads="1"/>
            </p:cNvSpPr>
            <p:nvPr/>
          </p:nvSpPr>
          <p:spPr bwMode="auto">
            <a:xfrm>
              <a:off x="1828" y="3735"/>
              <a:ext cx="57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Use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Password</a:t>
              </a:r>
            </a:p>
          </p:txBody>
        </p:sp>
      </p:grpSp>
      <p:grpSp>
        <p:nvGrpSpPr>
          <p:cNvPr id="21516" name="Group 20"/>
          <p:cNvGrpSpPr>
            <a:grpSpLocks/>
          </p:cNvGrpSpPr>
          <p:nvPr/>
        </p:nvGrpSpPr>
        <p:grpSpPr bwMode="auto">
          <a:xfrm>
            <a:off x="4346575" y="5910275"/>
            <a:ext cx="1141413" cy="534988"/>
            <a:chOff x="2803" y="3715"/>
            <a:chExt cx="719" cy="337"/>
          </a:xfrm>
        </p:grpSpPr>
        <p:grpSp>
          <p:nvGrpSpPr>
            <p:cNvPr id="21614" name="Group 21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21616" name="AutoShape 22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17" name="Text Box 23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615" name="Text Box 24"/>
            <p:cNvSpPr txBox="1">
              <a:spLocks noChangeArrowheads="1"/>
            </p:cNvSpPr>
            <p:nvPr/>
          </p:nvSpPr>
          <p:spPr bwMode="auto">
            <a:xfrm>
              <a:off x="2924" y="3727"/>
              <a:ext cx="49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Use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Cardkey</a:t>
              </a:r>
            </a:p>
          </p:txBody>
        </p:sp>
      </p:grpSp>
      <p:grpSp>
        <p:nvGrpSpPr>
          <p:cNvPr id="21517" name="Group 25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1856" y="2830"/>
            <a:chExt cx="610" cy="357"/>
          </a:xfrm>
        </p:grpSpPr>
        <p:sp>
          <p:nvSpPr>
            <p:cNvPr id="21608" name="Rectangle 26"/>
            <p:cNvSpPr>
              <a:spLocks noChangeArrowheads="1"/>
            </p:cNvSpPr>
            <p:nvPr/>
          </p:nvSpPr>
          <p:spPr bwMode="auto">
            <a:xfrm>
              <a:off x="2040" y="2838"/>
              <a:ext cx="252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21609" name="Group 27"/>
            <p:cNvGrpSpPr>
              <a:grpSpLocks/>
            </p:cNvGrpSpPr>
            <p:nvPr/>
          </p:nvGrpSpPr>
          <p:grpSpPr bwMode="auto">
            <a:xfrm>
              <a:off x="1856" y="2830"/>
              <a:ext cx="610" cy="357"/>
              <a:chOff x="1856" y="2830"/>
              <a:chExt cx="298" cy="192"/>
            </a:xfrm>
          </p:grpSpPr>
          <p:sp>
            <p:nvSpPr>
              <p:cNvPr id="21610" name="Arc 28"/>
              <p:cNvSpPr>
                <a:spLocks/>
              </p:cNvSpPr>
              <p:nvPr/>
            </p:nvSpPr>
            <p:spPr bwMode="auto">
              <a:xfrm>
                <a:off x="2063" y="2830"/>
                <a:ext cx="91" cy="192"/>
              </a:xfrm>
              <a:custGeom>
                <a:avLst/>
                <a:gdLst>
                  <a:gd name="T0" fmla="*/ 0 w 21874"/>
                  <a:gd name="T1" fmla="*/ 0 h 43200"/>
                  <a:gd name="T2" fmla="*/ 0 w 21874"/>
                  <a:gd name="T3" fmla="*/ 0 h 43200"/>
                  <a:gd name="T4" fmla="*/ 0 w 2187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1611" name="Arc 29"/>
              <p:cNvSpPr>
                <a:spLocks/>
              </p:cNvSpPr>
              <p:nvPr/>
            </p:nvSpPr>
            <p:spPr bwMode="auto">
              <a:xfrm flipH="1">
                <a:off x="1856" y="2830"/>
                <a:ext cx="91" cy="192"/>
              </a:xfrm>
              <a:custGeom>
                <a:avLst/>
                <a:gdLst>
                  <a:gd name="T0" fmla="*/ 0 w 21874"/>
                  <a:gd name="T1" fmla="*/ 0 h 43200"/>
                  <a:gd name="T2" fmla="*/ 0 w 21874"/>
                  <a:gd name="T3" fmla="*/ 0 h 43200"/>
                  <a:gd name="T4" fmla="*/ 0 w 2187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1612" name="Line 30"/>
              <p:cNvSpPr>
                <a:spLocks noChangeShapeType="1"/>
              </p:cNvSpPr>
              <p:nvPr/>
            </p:nvSpPr>
            <p:spPr bwMode="auto">
              <a:xfrm>
                <a:off x="1944" y="2830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1613" name="Line 31"/>
              <p:cNvSpPr>
                <a:spLocks noChangeShapeType="1"/>
              </p:cNvSpPr>
              <p:nvPr/>
            </p:nvSpPr>
            <p:spPr bwMode="auto">
              <a:xfrm>
                <a:off x="1945" y="3022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</p:grpSp>
      </p:grpSp>
      <p:sp>
        <p:nvSpPr>
          <p:cNvPr id="21518" name="Text Box 32"/>
          <p:cNvSpPr txBox="1">
            <a:spLocks noChangeArrowheads="1"/>
          </p:cNvSpPr>
          <p:nvPr/>
        </p:nvSpPr>
        <p:spPr bwMode="auto">
          <a:xfrm>
            <a:off x="5977762" y="5652817"/>
            <a:ext cx="114294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Provide</a:t>
            </a:r>
            <a:br>
              <a:rPr lang="en-US" altLang="en-US" sz="1200" b="1">
                <a:solidFill>
                  <a:schemeClr val="tx1"/>
                </a:solidFill>
              </a:rPr>
            </a:br>
            <a:r>
              <a:rPr lang="en-US" altLang="en-US" sz="1200" b="1">
                <a:solidFill>
                  <a:schemeClr val="tx1"/>
                </a:solidFill>
              </a:rPr>
              <a:t>Identification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sp>
        <p:nvSpPr>
          <p:cNvPr id="21519" name="Line 33"/>
          <p:cNvSpPr>
            <a:spLocks noChangeShapeType="1"/>
          </p:cNvSpPr>
          <p:nvPr/>
        </p:nvSpPr>
        <p:spPr bwMode="auto">
          <a:xfrm flipH="1" flipV="1">
            <a:off x="7226300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20" name="AutoShape 34"/>
          <p:cNvSpPr>
            <a:spLocks noChangeArrowheads="1"/>
          </p:cNvSpPr>
          <p:nvPr/>
        </p:nvSpPr>
        <p:spPr bwMode="auto">
          <a:xfrm>
            <a:off x="7572375" y="4530725"/>
            <a:ext cx="1141413" cy="534988"/>
          </a:xfrm>
          <a:prstGeom prst="flowChartPreparation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 sz="1200" b="1">
              <a:solidFill>
                <a:schemeClr val="tx1"/>
              </a:solidFill>
            </a:endParaRPr>
          </a:p>
        </p:txBody>
      </p:sp>
      <p:sp>
        <p:nvSpPr>
          <p:cNvPr id="21521" name="Text Box 35"/>
          <p:cNvSpPr txBox="1">
            <a:spLocks noChangeArrowheads="1"/>
          </p:cNvSpPr>
          <p:nvPr/>
        </p:nvSpPr>
        <p:spPr bwMode="auto">
          <a:xfrm>
            <a:off x="7659688" y="4662488"/>
            <a:ext cx="9779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Encryption</a:t>
            </a:r>
          </a:p>
        </p:txBody>
      </p:sp>
      <p:sp>
        <p:nvSpPr>
          <p:cNvPr id="21522" name="Line 36"/>
          <p:cNvSpPr>
            <a:spLocks noChangeShapeType="1"/>
          </p:cNvSpPr>
          <p:nvPr/>
        </p:nvSpPr>
        <p:spPr bwMode="auto">
          <a:xfrm rot="18087207" flipV="1">
            <a:off x="7953375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23" name="Freeform 37"/>
          <p:cNvSpPr>
            <a:spLocks/>
          </p:cNvSpPr>
          <p:nvPr/>
        </p:nvSpPr>
        <p:spPr bwMode="auto">
          <a:xfrm>
            <a:off x="7727950" y="3462338"/>
            <a:ext cx="1301750" cy="723900"/>
          </a:xfrm>
          <a:custGeom>
            <a:avLst/>
            <a:gdLst>
              <a:gd name="T0" fmla="*/ 2147483647 w 1072"/>
              <a:gd name="T1" fmla="*/ 2147483647 h 612"/>
              <a:gd name="T2" fmla="*/ 2147483647 w 1072"/>
              <a:gd name="T3" fmla="*/ 2147483647 h 612"/>
              <a:gd name="T4" fmla="*/ 2147483647 w 1072"/>
              <a:gd name="T5" fmla="*/ 2147483647 h 612"/>
              <a:gd name="T6" fmla="*/ 2147483647 w 1072"/>
              <a:gd name="T7" fmla="*/ 2147483647 h 612"/>
              <a:gd name="T8" fmla="*/ 2147483647 w 1072"/>
              <a:gd name="T9" fmla="*/ 2147483647 h 612"/>
              <a:gd name="T10" fmla="*/ 2147483647 w 1072"/>
              <a:gd name="T11" fmla="*/ 2147483647 h 612"/>
              <a:gd name="T12" fmla="*/ 2147483647 w 1072"/>
              <a:gd name="T13" fmla="*/ 2147483647 h 612"/>
              <a:gd name="T14" fmla="*/ 2147483647 w 1072"/>
              <a:gd name="T15" fmla="*/ 2147483647 h 6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72" h="612">
                <a:moveTo>
                  <a:pt x="151" y="15"/>
                </a:moveTo>
                <a:cubicBezTo>
                  <a:pt x="0" y="72"/>
                  <a:pt x="18" y="254"/>
                  <a:pt x="35" y="343"/>
                </a:cubicBezTo>
                <a:cubicBezTo>
                  <a:pt x="24" y="612"/>
                  <a:pt x="117" y="552"/>
                  <a:pt x="279" y="567"/>
                </a:cubicBezTo>
                <a:cubicBezTo>
                  <a:pt x="546" y="522"/>
                  <a:pt x="569" y="537"/>
                  <a:pt x="836" y="597"/>
                </a:cubicBezTo>
                <a:cubicBezTo>
                  <a:pt x="956" y="565"/>
                  <a:pt x="995" y="455"/>
                  <a:pt x="1022" y="358"/>
                </a:cubicBezTo>
                <a:cubicBezTo>
                  <a:pt x="1022" y="269"/>
                  <a:pt x="1072" y="70"/>
                  <a:pt x="917" y="30"/>
                </a:cubicBezTo>
                <a:cubicBezTo>
                  <a:pt x="813" y="0"/>
                  <a:pt x="632" y="74"/>
                  <a:pt x="504" y="72"/>
                </a:cubicBezTo>
                <a:cubicBezTo>
                  <a:pt x="421" y="72"/>
                  <a:pt x="360" y="12"/>
                  <a:pt x="151" y="15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24" name="Text Box 38"/>
          <p:cNvSpPr txBox="1">
            <a:spLocks noChangeArrowheads="1"/>
          </p:cNvSpPr>
          <p:nvPr/>
        </p:nvSpPr>
        <p:spPr bwMode="auto">
          <a:xfrm>
            <a:off x="7757670" y="3582988"/>
            <a:ext cx="1240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Have Security </a:t>
            </a:r>
            <a:br>
              <a:rPr lang="en-US" altLang="en-US" sz="1200" b="1" dirty="0">
                <a:solidFill>
                  <a:schemeClr val="tx1"/>
                </a:solidFill>
              </a:rPr>
            </a:br>
            <a:r>
              <a:rPr lang="en-US" altLang="en-US" sz="1200" b="1" dirty="0">
                <a:solidFill>
                  <a:schemeClr val="tx1"/>
                </a:solidFill>
              </a:rPr>
              <a:t>of Host </a:t>
            </a:r>
          </a:p>
        </p:txBody>
      </p:sp>
      <p:sp>
        <p:nvSpPr>
          <p:cNvPr id="21525" name="Line 39"/>
          <p:cNvSpPr>
            <a:spLocks noChangeShapeType="1"/>
          </p:cNvSpPr>
          <p:nvPr/>
        </p:nvSpPr>
        <p:spPr bwMode="auto">
          <a:xfrm flipH="1" flipV="1">
            <a:off x="6818313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26" name="Freeform 40"/>
          <p:cNvSpPr>
            <a:spLocks/>
          </p:cNvSpPr>
          <p:nvPr/>
        </p:nvSpPr>
        <p:spPr bwMode="auto">
          <a:xfrm>
            <a:off x="6186488" y="3467100"/>
            <a:ext cx="1301750" cy="723900"/>
          </a:xfrm>
          <a:custGeom>
            <a:avLst/>
            <a:gdLst>
              <a:gd name="T0" fmla="*/ 2147483647 w 1072"/>
              <a:gd name="T1" fmla="*/ 2147483647 h 612"/>
              <a:gd name="T2" fmla="*/ 2147483647 w 1072"/>
              <a:gd name="T3" fmla="*/ 2147483647 h 612"/>
              <a:gd name="T4" fmla="*/ 2147483647 w 1072"/>
              <a:gd name="T5" fmla="*/ 2147483647 h 612"/>
              <a:gd name="T6" fmla="*/ 2147483647 w 1072"/>
              <a:gd name="T7" fmla="*/ 2147483647 h 612"/>
              <a:gd name="T8" fmla="*/ 2147483647 w 1072"/>
              <a:gd name="T9" fmla="*/ 2147483647 h 612"/>
              <a:gd name="T10" fmla="*/ 2147483647 w 1072"/>
              <a:gd name="T11" fmla="*/ 2147483647 h 612"/>
              <a:gd name="T12" fmla="*/ 2147483647 w 1072"/>
              <a:gd name="T13" fmla="*/ 2147483647 h 612"/>
              <a:gd name="T14" fmla="*/ 2147483647 w 1072"/>
              <a:gd name="T15" fmla="*/ 2147483647 h 6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72" h="612">
                <a:moveTo>
                  <a:pt x="151" y="15"/>
                </a:moveTo>
                <a:cubicBezTo>
                  <a:pt x="0" y="72"/>
                  <a:pt x="18" y="254"/>
                  <a:pt x="35" y="343"/>
                </a:cubicBezTo>
                <a:cubicBezTo>
                  <a:pt x="24" y="612"/>
                  <a:pt x="117" y="552"/>
                  <a:pt x="279" y="567"/>
                </a:cubicBezTo>
                <a:cubicBezTo>
                  <a:pt x="546" y="522"/>
                  <a:pt x="569" y="537"/>
                  <a:pt x="836" y="597"/>
                </a:cubicBezTo>
                <a:cubicBezTo>
                  <a:pt x="956" y="565"/>
                  <a:pt x="995" y="455"/>
                  <a:pt x="1022" y="358"/>
                </a:cubicBezTo>
                <a:cubicBezTo>
                  <a:pt x="1022" y="269"/>
                  <a:pt x="1072" y="70"/>
                  <a:pt x="917" y="30"/>
                </a:cubicBezTo>
                <a:cubicBezTo>
                  <a:pt x="813" y="0"/>
                  <a:pt x="632" y="74"/>
                  <a:pt x="504" y="72"/>
                </a:cubicBezTo>
                <a:cubicBezTo>
                  <a:pt x="421" y="72"/>
                  <a:pt x="360" y="12"/>
                  <a:pt x="151" y="15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27" name="Text Box 41"/>
          <p:cNvSpPr txBox="1">
            <a:spLocks noChangeArrowheads="1"/>
          </p:cNvSpPr>
          <p:nvPr/>
        </p:nvSpPr>
        <p:spPr bwMode="auto">
          <a:xfrm>
            <a:off x="6222558" y="3587750"/>
            <a:ext cx="1240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Have Security </a:t>
            </a:r>
            <a:br>
              <a:rPr lang="en-US" altLang="en-US" sz="1200" b="1" dirty="0">
                <a:solidFill>
                  <a:schemeClr val="tx1"/>
                </a:solidFill>
              </a:rPr>
            </a:br>
            <a:r>
              <a:rPr lang="en-US" altLang="en-US" sz="1200" b="1" dirty="0">
                <a:solidFill>
                  <a:schemeClr val="tx1"/>
                </a:solidFill>
              </a:rPr>
              <a:t>of  Terminal</a:t>
            </a:r>
          </a:p>
        </p:txBody>
      </p:sp>
      <p:sp useBgFill="1">
        <p:nvSpPr>
          <p:cNvPr id="21528" name="Text Box 42"/>
          <p:cNvSpPr txBox="1">
            <a:spLocks noChangeArrowheads="1"/>
          </p:cNvSpPr>
          <p:nvPr/>
        </p:nvSpPr>
        <p:spPr bwMode="auto">
          <a:xfrm>
            <a:off x="6416675" y="5065713"/>
            <a:ext cx="271463" cy="1222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AND </a:t>
            </a:r>
          </a:p>
        </p:txBody>
      </p:sp>
      <p:sp useBgFill="1">
        <p:nvSpPr>
          <p:cNvPr id="21529" name="Text Box 43"/>
          <p:cNvSpPr txBox="1">
            <a:spLocks noChangeArrowheads="1"/>
          </p:cNvSpPr>
          <p:nvPr/>
        </p:nvSpPr>
        <p:spPr bwMode="auto">
          <a:xfrm>
            <a:off x="3713163" y="5337175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>
        <p:nvSpPr>
          <p:cNvPr id="21530" name="Text Box 44"/>
          <p:cNvSpPr txBox="1">
            <a:spLocks noChangeArrowheads="1"/>
          </p:cNvSpPr>
          <p:nvPr/>
        </p:nvSpPr>
        <p:spPr bwMode="auto">
          <a:xfrm>
            <a:off x="6556375" y="3154363"/>
            <a:ext cx="30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531" name="Text Box 45"/>
          <p:cNvSpPr txBox="1">
            <a:spLocks noChangeArrowheads="1"/>
          </p:cNvSpPr>
          <p:nvPr/>
        </p:nvSpPr>
        <p:spPr bwMode="auto">
          <a:xfrm>
            <a:off x="6332538" y="4041775"/>
            <a:ext cx="3032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.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532" name="Text Box 46"/>
          <p:cNvSpPr txBox="1">
            <a:spLocks noChangeArrowheads="1"/>
          </p:cNvSpPr>
          <p:nvPr/>
        </p:nvSpPr>
        <p:spPr bwMode="auto">
          <a:xfrm>
            <a:off x="7897813" y="3157538"/>
            <a:ext cx="3032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2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533" name="Text Box 47"/>
          <p:cNvSpPr txBox="1">
            <a:spLocks noChangeArrowheads="1"/>
          </p:cNvSpPr>
          <p:nvPr/>
        </p:nvSpPr>
        <p:spPr bwMode="auto">
          <a:xfrm>
            <a:off x="7397750" y="4030663"/>
            <a:ext cx="303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.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534" name="Line 48"/>
          <p:cNvSpPr>
            <a:spLocks noChangeShapeType="1"/>
          </p:cNvSpPr>
          <p:nvPr/>
        </p:nvSpPr>
        <p:spPr bwMode="auto">
          <a:xfrm rot="16200000" flipV="1">
            <a:off x="2239963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35" name="Line 49"/>
          <p:cNvSpPr>
            <a:spLocks noChangeShapeType="1"/>
          </p:cNvSpPr>
          <p:nvPr/>
        </p:nvSpPr>
        <p:spPr bwMode="auto">
          <a:xfrm rot="16200000" flipV="1">
            <a:off x="3363913" y="5738813"/>
            <a:ext cx="125412" cy="119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36" name="Line 50"/>
          <p:cNvSpPr>
            <a:spLocks noChangeShapeType="1"/>
          </p:cNvSpPr>
          <p:nvPr/>
        </p:nvSpPr>
        <p:spPr bwMode="auto">
          <a:xfrm flipH="1">
            <a:off x="4508500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37" name="AutoShape 51"/>
          <p:cNvSpPr>
            <a:spLocks noChangeArrowheads="1"/>
          </p:cNvSpPr>
          <p:nvPr/>
        </p:nvSpPr>
        <p:spPr bwMode="auto">
          <a:xfrm>
            <a:off x="5911850" y="4481513"/>
            <a:ext cx="1319213" cy="585787"/>
          </a:xfrm>
          <a:prstGeom prst="flowChartPreparation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 sz="1200" b="1">
              <a:solidFill>
                <a:schemeClr val="tx1"/>
              </a:solidFill>
            </a:endParaRPr>
          </a:p>
        </p:txBody>
      </p:sp>
      <p:grpSp>
        <p:nvGrpSpPr>
          <p:cNvPr id="21538" name="Group 52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1856" y="2830"/>
            <a:chExt cx="610" cy="357"/>
          </a:xfrm>
        </p:grpSpPr>
        <p:sp>
          <p:nvSpPr>
            <p:cNvPr id="21602" name="Rectangle 53"/>
            <p:cNvSpPr>
              <a:spLocks noChangeArrowheads="1"/>
            </p:cNvSpPr>
            <p:nvPr/>
          </p:nvSpPr>
          <p:spPr bwMode="auto">
            <a:xfrm>
              <a:off x="2040" y="2838"/>
              <a:ext cx="252" cy="3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21603" name="Group 54"/>
            <p:cNvGrpSpPr>
              <a:grpSpLocks/>
            </p:cNvGrpSpPr>
            <p:nvPr/>
          </p:nvGrpSpPr>
          <p:grpSpPr bwMode="auto">
            <a:xfrm>
              <a:off x="1856" y="2830"/>
              <a:ext cx="610" cy="357"/>
              <a:chOff x="1856" y="2830"/>
              <a:chExt cx="298" cy="192"/>
            </a:xfrm>
          </p:grpSpPr>
          <p:sp>
            <p:nvSpPr>
              <p:cNvPr id="21604" name="Arc 55"/>
              <p:cNvSpPr>
                <a:spLocks/>
              </p:cNvSpPr>
              <p:nvPr/>
            </p:nvSpPr>
            <p:spPr bwMode="auto">
              <a:xfrm>
                <a:off x="2063" y="2830"/>
                <a:ext cx="91" cy="192"/>
              </a:xfrm>
              <a:custGeom>
                <a:avLst/>
                <a:gdLst>
                  <a:gd name="T0" fmla="*/ 0 w 21874"/>
                  <a:gd name="T1" fmla="*/ 0 h 43200"/>
                  <a:gd name="T2" fmla="*/ 0 w 21874"/>
                  <a:gd name="T3" fmla="*/ 0 h 43200"/>
                  <a:gd name="T4" fmla="*/ 0 w 2187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1605" name="Arc 56"/>
              <p:cNvSpPr>
                <a:spLocks/>
              </p:cNvSpPr>
              <p:nvPr/>
            </p:nvSpPr>
            <p:spPr bwMode="auto">
              <a:xfrm flipH="1">
                <a:off x="1856" y="2830"/>
                <a:ext cx="91" cy="192"/>
              </a:xfrm>
              <a:custGeom>
                <a:avLst/>
                <a:gdLst>
                  <a:gd name="T0" fmla="*/ 0 w 21874"/>
                  <a:gd name="T1" fmla="*/ 0 h 43200"/>
                  <a:gd name="T2" fmla="*/ 0 w 21874"/>
                  <a:gd name="T3" fmla="*/ 0 h 43200"/>
                  <a:gd name="T4" fmla="*/ 0 w 21874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74" h="43200" fill="none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</a:path>
                  <a:path w="21874" h="43200" stroke="0" extrusionOk="0">
                    <a:moveTo>
                      <a:pt x="274" y="0"/>
                    </a:moveTo>
                    <a:cubicBezTo>
                      <a:pt x="12203" y="0"/>
                      <a:pt x="21874" y="9670"/>
                      <a:pt x="21874" y="21600"/>
                    </a:cubicBezTo>
                    <a:cubicBezTo>
                      <a:pt x="21874" y="33529"/>
                      <a:pt x="12203" y="43200"/>
                      <a:pt x="274" y="43200"/>
                    </a:cubicBezTo>
                    <a:cubicBezTo>
                      <a:pt x="182" y="43200"/>
                      <a:pt x="91" y="43199"/>
                      <a:pt x="-1" y="43198"/>
                    </a:cubicBezTo>
                    <a:lnTo>
                      <a:pt x="274" y="2160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1606" name="Line 57"/>
              <p:cNvSpPr>
                <a:spLocks noChangeShapeType="1"/>
              </p:cNvSpPr>
              <p:nvPr/>
            </p:nvSpPr>
            <p:spPr bwMode="auto">
              <a:xfrm>
                <a:off x="1944" y="2830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21607" name="Line 58"/>
              <p:cNvSpPr>
                <a:spLocks noChangeShapeType="1"/>
              </p:cNvSpPr>
              <p:nvPr/>
            </p:nvSpPr>
            <p:spPr bwMode="auto">
              <a:xfrm>
                <a:off x="1945" y="3022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</p:grpSp>
      </p:grpSp>
      <p:sp>
        <p:nvSpPr>
          <p:cNvPr id="21539" name="Text Box 59"/>
          <p:cNvSpPr txBox="1">
            <a:spLocks noChangeArrowheads="1"/>
          </p:cNvSpPr>
          <p:nvPr/>
        </p:nvSpPr>
        <p:spPr bwMode="auto">
          <a:xfrm>
            <a:off x="3903913" y="4957492"/>
            <a:ext cx="126156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Ensure</a:t>
            </a:r>
            <a:br>
              <a:rPr lang="en-US" altLang="en-US" sz="1200" b="1">
                <a:solidFill>
                  <a:schemeClr val="tx1"/>
                </a:solidFill>
              </a:rPr>
            </a:br>
            <a:r>
              <a:rPr lang="en-US" altLang="en-US" sz="1200" b="1">
                <a:solidFill>
                  <a:schemeClr val="tx1"/>
                </a:solidFill>
              </a:rPr>
              <a:t>Authentication</a:t>
            </a:r>
            <a:endParaRPr lang="en-US" altLang="en-US" sz="1200" b="1" dirty="0">
              <a:solidFill>
                <a:schemeClr val="tx1"/>
              </a:solidFill>
            </a:endParaRPr>
          </a:p>
        </p:txBody>
      </p:sp>
      <p:sp>
        <p:nvSpPr>
          <p:cNvPr id="21540" name="Text Box 60"/>
          <p:cNvSpPr txBox="1">
            <a:spLocks noChangeArrowheads="1"/>
          </p:cNvSpPr>
          <p:nvPr/>
        </p:nvSpPr>
        <p:spPr bwMode="auto">
          <a:xfrm>
            <a:off x="5995988" y="4564063"/>
            <a:ext cx="1165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Access</a:t>
            </a:r>
            <a:br>
              <a:rPr lang="en-US" altLang="en-US" sz="1200" b="1">
                <a:solidFill>
                  <a:schemeClr val="tx1"/>
                </a:solidFill>
              </a:rPr>
            </a:br>
            <a:r>
              <a:rPr lang="en-US" altLang="en-US" sz="1200" b="1">
                <a:solidFill>
                  <a:schemeClr val="tx1"/>
                </a:solidFill>
              </a:rPr>
              <a:t>Authorization</a:t>
            </a:r>
          </a:p>
        </p:txBody>
      </p:sp>
      <p:sp>
        <p:nvSpPr>
          <p:cNvPr id="21541" name="Text Box 61"/>
          <p:cNvSpPr txBox="1">
            <a:spLocks noChangeArrowheads="1"/>
          </p:cNvSpPr>
          <p:nvPr/>
        </p:nvSpPr>
        <p:spPr bwMode="auto">
          <a:xfrm>
            <a:off x="11113" y="842963"/>
            <a:ext cx="3467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>
                <a:solidFill>
                  <a:schemeClr val="tx1"/>
                </a:solidFill>
              </a:rPr>
              <a:t>GRL Example: Tiny Online Business</a:t>
            </a:r>
          </a:p>
        </p:txBody>
      </p:sp>
      <p:sp useBgFill="1">
        <p:nvSpPr>
          <p:cNvPr id="21542" name="Oval 62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Business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Owner</a:t>
            </a:r>
          </a:p>
        </p:txBody>
      </p:sp>
      <p:sp useBgFill="1">
        <p:nvSpPr>
          <p:cNvPr id="21543" name="Oval 63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Online Shopper</a:t>
            </a:r>
          </a:p>
        </p:txBody>
      </p:sp>
      <p:sp useBgFill="1">
        <p:nvSpPr>
          <p:cNvPr id="21544" name="Rectangle 64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Payment</a:t>
            </a:r>
          </a:p>
        </p:txBody>
      </p:sp>
      <p:cxnSp>
        <p:nvCxnSpPr>
          <p:cNvPr id="21545" name="AutoShape 65"/>
          <p:cNvCxnSpPr>
            <a:cxnSpLocks noChangeShapeType="1"/>
            <a:stCxn id="21542" idx="2"/>
            <a:endCxn id="21544" idx="3"/>
          </p:cNvCxnSpPr>
          <p:nvPr/>
        </p:nvCxnSpPr>
        <p:spPr bwMode="auto">
          <a:xfrm flipH="1">
            <a:off x="3173413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46" name="AutoShape 66"/>
          <p:cNvCxnSpPr>
            <a:cxnSpLocks noChangeShapeType="1"/>
            <a:stCxn id="21544" idx="1"/>
            <a:endCxn id="21543" idx="6"/>
          </p:cNvCxnSpPr>
          <p:nvPr/>
        </p:nvCxnSpPr>
        <p:spPr bwMode="auto">
          <a:xfrm flipH="1">
            <a:off x="1182688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47" name="AutoShape 67"/>
          <p:cNvSpPr>
            <a:spLocks noChangeAspect="1" noChangeArrowheads="1"/>
          </p:cNvSpPr>
          <p:nvPr/>
        </p:nvSpPr>
        <p:spPr bwMode="auto">
          <a:xfrm flipH="1">
            <a:off x="1497013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CA" altLang="en-US" sz="1600">
              <a:solidFill>
                <a:schemeClr val="tx1"/>
              </a:solidFill>
            </a:endParaRPr>
          </a:p>
        </p:txBody>
      </p:sp>
      <p:sp>
        <p:nvSpPr>
          <p:cNvPr id="21548" name="AutoShape 68"/>
          <p:cNvSpPr>
            <a:spLocks noChangeAspect="1" noChangeArrowheads="1"/>
          </p:cNvSpPr>
          <p:nvPr/>
        </p:nvSpPr>
        <p:spPr bwMode="auto">
          <a:xfrm flipH="1">
            <a:off x="4057650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CA" altLang="en-US" sz="1600">
              <a:solidFill>
                <a:schemeClr val="tx1"/>
              </a:solidFill>
            </a:endParaRPr>
          </a:p>
        </p:txBody>
      </p:sp>
      <p:grpSp>
        <p:nvGrpSpPr>
          <p:cNvPr id="21549" name="Group 69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</p:grpSpPr>
        <p:sp>
          <p:nvSpPr>
            <p:cNvPr id="21600" name="Freeform 70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8 w 1072"/>
                <a:gd name="T1" fmla="*/ 1 h 612"/>
                <a:gd name="T2" fmla="*/ 4 w 1072"/>
                <a:gd name="T3" fmla="*/ 33 h 612"/>
                <a:gd name="T4" fmla="*/ 33 w 1072"/>
                <a:gd name="T5" fmla="*/ 54 h 612"/>
                <a:gd name="T6" fmla="*/ 99 w 1072"/>
                <a:gd name="T7" fmla="*/ 57 h 612"/>
                <a:gd name="T8" fmla="*/ 120 w 1072"/>
                <a:gd name="T9" fmla="*/ 34 h 612"/>
                <a:gd name="T10" fmla="*/ 108 w 1072"/>
                <a:gd name="T11" fmla="*/ 3 h 612"/>
                <a:gd name="T12" fmla="*/ 59 w 1072"/>
                <a:gd name="T13" fmla="*/ 7 h 612"/>
                <a:gd name="T14" fmla="*/ 18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1601" name="Text Box 71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Increase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Sales</a:t>
              </a:r>
            </a:p>
          </p:txBody>
        </p:sp>
      </p:grpSp>
      <p:sp>
        <p:nvSpPr>
          <p:cNvPr id="21550" name="Line 72"/>
          <p:cNvSpPr>
            <a:spLocks noChangeShapeType="1"/>
          </p:cNvSpPr>
          <p:nvPr/>
        </p:nvSpPr>
        <p:spPr bwMode="auto">
          <a:xfrm flipH="1" flipV="1">
            <a:off x="7075488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51" name="Text Box 73"/>
          <p:cNvSpPr txBox="1">
            <a:spLocks noChangeArrowheads="1"/>
          </p:cNvSpPr>
          <p:nvPr/>
        </p:nvSpPr>
        <p:spPr bwMode="auto">
          <a:xfrm>
            <a:off x="6813550" y="2130425"/>
            <a:ext cx="30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21552" name="AutoShape 74"/>
          <p:cNvCxnSpPr>
            <a:cxnSpLocks noChangeShapeType="1"/>
          </p:cNvCxnSpPr>
          <p:nvPr/>
        </p:nvCxnSpPr>
        <p:spPr bwMode="auto">
          <a:xfrm rot="-5400000">
            <a:off x="1032669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53" name="AutoShape 75"/>
          <p:cNvCxnSpPr>
            <a:cxnSpLocks noChangeShapeType="1"/>
          </p:cNvCxnSpPr>
          <p:nvPr/>
        </p:nvCxnSpPr>
        <p:spPr bwMode="auto">
          <a:xfrm rot="5400000" flipH="1">
            <a:off x="1897063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54" name="AutoShape 76"/>
          <p:cNvCxnSpPr>
            <a:cxnSpLocks noChangeShapeType="1"/>
            <a:stCxn id="21616" idx="1"/>
          </p:cNvCxnSpPr>
          <p:nvPr/>
        </p:nvCxnSpPr>
        <p:spPr bwMode="auto">
          <a:xfrm rot="10800000">
            <a:off x="3241675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555" name="Group 77"/>
          <p:cNvGrpSpPr>
            <a:grpSpLocks/>
          </p:cNvGrpSpPr>
          <p:nvPr/>
        </p:nvGrpSpPr>
        <p:grpSpPr bwMode="auto">
          <a:xfrm>
            <a:off x="603250" y="4645025"/>
            <a:ext cx="1930400" cy="762000"/>
            <a:chOff x="893" y="1567"/>
            <a:chExt cx="1216" cy="480"/>
          </a:xfrm>
        </p:grpSpPr>
        <p:sp>
          <p:nvSpPr>
            <p:cNvPr id="21598" name="Oval 78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fr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1599" name="Text Box 79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Biometrics is no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regular, off-the-shelf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technology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556" name="Text Box 80"/>
          <p:cNvSpPr txBox="1">
            <a:spLocks noChangeArrowheads="1"/>
          </p:cNvSpPr>
          <p:nvPr/>
        </p:nvSpPr>
        <p:spPr bwMode="auto">
          <a:xfrm>
            <a:off x="2341563" y="37036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21557" name="Text Box 81"/>
          <p:cNvSpPr txBox="1">
            <a:spLocks noChangeArrowheads="1"/>
          </p:cNvSpPr>
          <p:nvPr/>
        </p:nvSpPr>
        <p:spPr bwMode="auto">
          <a:xfrm>
            <a:off x="2847975" y="3905250"/>
            <a:ext cx="303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1558" name="Freeform 82"/>
          <p:cNvSpPr>
            <a:spLocks/>
          </p:cNvSpPr>
          <p:nvPr/>
        </p:nvSpPr>
        <p:spPr bwMode="auto">
          <a:xfrm>
            <a:off x="7272338" y="1455738"/>
            <a:ext cx="593725" cy="339725"/>
          </a:xfrm>
          <a:custGeom>
            <a:avLst/>
            <a:gdLst>
              <a:gd name="T0" fmla="*/ 0 w 374"/>
              <a:gd name="T1" fmla="*/ 2147483647 h 214"/>
              <a:gd name="T2" fmla="*/ 2147483647 w 374"/>
              <a:gd name="T3" fmla="*/ 0 h 2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1559" name="Text Box 83"/>
          <p:cNvSpPr txBox="1">
            <a:spLocks noChangeArrowheads="1"/>
          </p:cNvSpPr>
          <p:nvPr/>
        </p:nvSpPr>
        <p:spPr bwMode="auto">
          <a:xfrm>
            <a:off x="7523163" y="1520825"/>
            <a:ext cx="303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1560" name="Group 84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21596" name="Freeform 85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8 w 1072"/>
                <a:gd name="T1" fmla="*/ 1 h 612"/>
                <a:gd name="T2" fmla="*/ 4 w 1072"/>
                <a:gd name="T3" fmla="*/ 33 h 612"/>
                <a:gd name="T4" fmla="*/ 33 w 1072"/>
                <a:gd name="T5" fmla="*/ 54 h 612"/>
                <a:gd name="T6" fmla="*/ 99 w 1072"/>
                <a:gd name="T7" fmla="*/ 57 h 612"/>
                <a:gd name="T8" fmla="*/ 120 w 1072"/>
                <a:gd name="T9" fmla="*/ 34 h 612"/>
                <a:gd name="T10" fmla="*/ 108 w 1072"/>
                <a:gd name="T11" fmla="*/ 3 h 612"/>
                <a:gd name="T12" fmla="*/ 59 w 1072"/>
                <a:gd name="T13" fmla="*/ 7 h 612"/>
                <a:gd name="T14" fmla="*/ 18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1597" name="Text Box 86"/>
            <p:cNvSpPr txBox="1">
              <a:spLocks noChangeArrowheads="1"/>
            </p:cNvSpPr>
            <p:nvPr/>
          </p:nvSpPr>
          <p:spPr bwMode="auto">
            <a:xfrm>
              <a:off x="3712" y="1034"/>
              <a:ext cx="74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Have System </a:t>
              </a:r>
              <a:br>
                <a:rPr lang="en-US" altLang="en-US" sz="1200" b="1" dirty="0">
                  <a:solidFill>
                    <a:schemeClr val="tx1"/>
                  </a:solidFill>
                </a:rPr>
              </a:br>
              <a:r>
                <a:rPr lang="en-US" altLang="en-US" sz="1200" b="1" dirty="0">
                  <a:solidFill>
                    <a:schemeClr val="tx1"/>
                  </a:solidFill>
                </a:rPr>
                <a:t>Security</a:t>
              </a:r>
            </a:p>
          </p:txBody>
        </p:sp>
      </p:grpSp>
      <p:grpSp>
        <p:nvGrpSpPr>
          <p:cNvPr id="21561" name="Group 87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2193" y="2272"/>
            <a:chExt cx="898" cy="357"/>
          </a:xfrm>
        </p:grpSpPr>
        <p:grpSp>
          <p:nvGrpSpPr>
            <p:cNvPr id="21588" name="Group 88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21590" name="Rectangle 8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fr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591" name="Group 90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21592" name="Arc 9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1593" name="Arc 9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1594" name="Line 9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1595" name="Line 9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21589" name="Text Box 95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Offer Online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Shopping</a:t>
              </a:r>
            </a:p>
          </p:txBody>
        </p:sp>
      </p:grpSp>
      <p:sp>
        <p:nvSpPr>
          <p:cNvPr id="118880" name="Text Box 96"/>
          <p:cNvSpPr txBox="1">
            <a:spLocks noChangeArrowheads="1"/>
          </p:cNvSpPr>
          <p:nvPr/>
        </p:nvSpPr>
        <p:spPr bwMode="auto">
          <a:xfrm>
            <a:off x="8045450" y="268446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Softgoal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81" name="Freeform 97"/>
          <p:cNvSpPr>
            <a:spLocks/>
          </p:cNvSpPr>
          <p:nvPr/>
        </p:nvSpPr>
        <p:spPr bwMode="auto">
          <a:xfrm>
            <a:off x="8280400" y="1795463"/>
            <a:ext cx="355600" cy="990600"/>
          </a:xfrm>
          <a:custGeom>
            <a:avLst/>
            <a:gdLst>
              <a:gd name="T0" fmla="*/ 2147483647 w 224"/>
              <a:gd name="T1" fmla="*/ 2147483647 h 624"/>
              <a:gd name="T2" fmla="*/ 0 w 224"/>
              <a:gd name="T3" fmla="*/ 0 h 6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4" h="624">
                <a:moveTo>
                  <a:pt x="224" y="624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82" name="Text Box 98"/>
          <p:cNvSpPr txBox="1">
            <a:spLocks noChangeArrowheads="1"/>
          </p:cNvSpPr>
          <p:nvPr/>
        </p:nvSpPr>
        <p:spPr bwMode="auto">
          <a:xfrm>
            <a:off x="7704138" y="6005513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Goal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83" name="Freeform 99"/>
          <p:cNvSpPr>
            <a:spLocks/>
          </p:cNvSpPr>
          <p:nvPr/>
        </p:nvSpPr>
        <p:spPr bwMode="auto">
          <a:xfrm>
            <a:off x="7307263" y="5849938"/>
            <a:ext cx="736600" cy="271462"/>
          </a:xfrm>
          <a:custGeom>
            <a:avLst/>
            <a:gdLst>
              <a:gd name="T0" fmla="*/ 2147483647 w 464"/>
              <a:gd name="T1" fmla="*/ 2147483647 h 171"/>
              <a:gd name="T2" fmla="*/ 0 w 464"/>
              <a:gd name="T3" fmla="*/ 0 h 17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64" h="171">
                <a:moveTo>
                  <a:pt x="464" y="17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84" name="Text Box 100"/>
          <p:cNvSpPr txBox="1">
            <a:spLocks noChangeArrowheads="1"/>
          </p:cNvSpPr>
          <p:nvPr/>
        </p:nvSpPr>
        <p:spPr bwMode="auto">
          <a:xfrm>
            <a:off x="8274050" y="54467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Task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85" name="Freeform 101"/>
          <p:cNvSpPr>
            <a:spLocks/>
          </p:cNvSpPr>
          <p:nvPr/>
        </p:nvSpPr>
        <p:spPr bwMode="auto">
          <a:xfrm>
            <a:off x="8212138" y="5113338"/>
            <a:ext cx="431800" cy="449262"/>
          </a:xfrm>
          <a:custGeom>
            <a:avLst/>
            <a:gdLst>
              <a:gd name="T0" fmla="*/ 2147483647 w 272"/>
              <a:gd name="T1" fmla="*/ 2147483647 h 283"/>
              <a:gd name="T2" fmla="*/ 0 w 272"/>
              <a:gd name="T3" fmla="*/ 0 h 2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283">
                <a:moveTo>
                  <a:pt x="272" y="28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86" name="Text Box 102"/>
          <p:cNvSpPr txBox="1">
            <a:spLocks noChangeArrowheads="1"/>
          </p:cNvSpPr>
          <p:nvPr/>
        </p:nvSpPr>
        <p:spPr bwMode="auto">
          <a:xfrm>
            <a:off x="277813" y="5711825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Belief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87" name="Freeform 103"/>
          <p:cNvSpPr>
            <a:spLocks/>
          </p:cNvSpPr>
          <p:nvPr/>
        </p:nvSpPr>
        <p:spPr bwMode="auto">
          <a:xfrm rot="1500000" flipV="1">
            <a:off x="704850" y="5289550"/>
            <a:ext cx="7938" cy="533400"/>
          </a:xfrm>
          <a:custGeom>
            <a:avLst/>
            <a:gdLst>
              <a:gd name="T0" fmla="*/ 2147483647 w 5"/>
              <a:gd name="T1" fmla="*/ 0 h 336"/>
              <a:gd name="T2" fmla="*/ 0 w 5"/>
              <a:gd name="T3" fmla="*/ 2147483647 h 3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" h="336">
                <a:moveTo>
                  <a:pt x="5" y="0"/>
                </a:moveTo>
                <a:lnTo>
                  <a:pt x="0" y="336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88" name="Text Box 104"/>
          <p:cNvSpPr txBox="1">
            <a:spLocks noChangeArrowheads="1"/>
          </p:cNvSpPr>
          <p:nvPr/>
        </p:nvSpPr>
        <p:spPr bwMode="auto">
          <a:xfrm>
            <a:off x="120650" y="27813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Actor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89" name="Freeform 105"/>
          <p:cNvSpPr>
            <a:spLocks/>
          </p:cNvSpPr>
          <p:nvPr/>
        </p:nvSpPr>
        <p:spPr bwMode="auto">
          <a:xfrm>
            <a:off x="449263" y="2319338"/>
            <a:ext cx="134937" cy="550862"/>
          </a:xfrm>
          <a:custGeom>
            <a:avLst/>
            <a:gdLst>
              <a:gd name="T0" fmla="*/ 0 w 85"/>
              <a:gd name="T1" fmla="*/ 2147483647 h 347"/>
              <a:gd name="T2" fmla="*/ 2147483647 w 85"/>
              <a:gd name="T3" fmla="*/ 0 h 34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5" h="347">
                <a:moveTo>
                  <a:pt x="0" y="347"/>
                </a:moveTo>
                <a:lnTo>
                  <a:pt x="85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90" name="Text Box 106"/>
          <p:cNvSpPr txBox="1">
            <a:spLocks noChangeArrowheads="1"/>
          </p:cNvSpPr>
          <p:nvPr/>
        </p:nvSpPr>
        <p:spPr bwMode="auto">
          <a:xfrm>
            <a:off x="3530600" y="91757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Resource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91" name="Freeform 107"/>
          <p:cNvSpPr>
            <a:spLocks/>
          </p:cNvSpPr>
          <p:nvPr/>
        </p:nvSpPr>
        <p:spPr bwMode="auto">
          <a:xfrm>
            <a:off x="1617663" y="1912938"/>
            <a:ext cx="160337" cy="652462"/>
          </a:xfrm>
          <a:custGeom>
            <a:avLst/>
            <a:gdLst>
              <a:gd name="T0" fmla="*/ 2147483647 w 101"/>
              <a:gd name="T1" fmla="*/ 2147483647 h 411"/>
              <a:gd name="T2" fmla="*/ 0 w 101"/>
              <a:gd name="T3" fmla="*/ 0 h 41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1" h="411">
                <a:moveTo>
                  <a:pt x="101" y="41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92" name="Text Box 108"/>
          <p:cNvSpPr txBox="1">
            <a:spLocks noChangeArrowheads="1"/>
          </p:cNvSpPr>
          <p:nvPr/>
        </p:nvSpPr>
        <p:spPr bwMode="auto">
          <a:xfrm>
            <a:off x="4787900" y="23907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Contribution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93" name="Freeform 109"/>
          <p:cNvSpPr>
            <a:spLocks/>
          </p:cNvSpPr>
          <p:nvPr/>
        </p:nvSpPr>
        <p:spPr bwMode="auto">
          <a:xfrm>
            <a:off x="5453063" y="2684463"/>
            <a:ext cx="1260475" cy="523875"/>
          </a:xfrm>
          <a:custGeom>
            <a:avLst/>
            <a:gdLst>
              <a:gd name="T0" fmla="*/ 0 w 794"/>
              <a:gd name="T1" fmla="*/ 0 h 330"/>
              <a:gd name="T2" fmla="*/ 2147483647 w 794"/>
              <a:gd name="T3" fmla="*/ 2147483647 h 3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4" h="330">
                <a:moveTo>
                  <a:pt x="0" y="0"/>
                </a:moveTo>
                <a:lnTo>
                  <a:pt x="794" y="33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94" name="Text Box 110"/>
          <p:cNvSpPr txBox="1">
            <a:spLocks noChangeArrowheads="1"/>
          </p:cNvSpPr>
          <p:nvPr/>
        </p:nvSpPr>
        <p:spPr bwMode="auto">
          <a:xfrm>
            <a:off x="3857625" y="343535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Correlation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95" name="Freeform 111"/>
          <p:cNvSpPr>
            <a:spLocks/>
          </p:cNvSpPr>
          <p:nvPr/>
        </p:nvSpPr>
        <p:spPr bwMode="auto">
          <a:xfrm>
            <a:off x="3343275" y="3740150"/>
            <a:ext cx="1054100" cy="571500"/>
          </a:xfrm>
          <a:custGeom>
            <a:avLst/>
            <a:gdLst>
              <a:gd name="T0" fmla="*/ 2147483647 w 664"/>
              <a:gd name="T1" fmla="*/ 0 h 360"/>
              <a:gd name="T2" fmla="*/ 0 w 664"/>
              <a:gd name="T3" fmla="*/ 2147483647 h 3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64" h="360">
                <a:moveTo>
                  <a:pt x="664" y="0"/>
                </a:moveTo>
                <a:lnTo>
                  <a:pt x="0" y="36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96" name="Text Box 112"/>
          <p:cNvSpPr txBox="1">
            <a:spLocks noChangeArrowheads="1"/>
          </p:cNvSpPr>
          <p:nvPr/>
        </p:nvSpPr>
        <p:spPr bwMode="auto">
          <a:xfrm>
            <a:off x="985838" y="245745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Dependency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97" name="Freeform 113"/>
          <p:cNvSpPr>
            <a:spLocks/>
          </p:cNvSpPr>
          <p:nvPr/>
        </p:nvSpPr>
        <p:spPr bwMode="auto">
          <a:xfrm>
            <a:off x="3233738" y="1201738"/>
            <a:ext cx="703262" cy="347662"/>
          </a:xfrm>
          <a:custGeom>
            <a:avLst/>
            <a:gdLst>
              <a:gd name="T0" fmla="*/ 2147483647 w 443"/>
              <a:gd name="T1" fmla="*/ 0 h 219"/>
              <a:gd name="T2" fmla="*/ 0 w 443"/>
              <a:gd name="T3" fmla="*/ 2147483647 h 2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3" h="219">
                <a:moveTo>
                  <a:pt x="443" y="0"/>
                </a:moveTo>
                <a:lnTo>
                  <a:pt x="0" y="219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898" name="Text Box 114"/>
          <p:cNvSpPr txBox="1">
            <a:spLocks noChangeArrowheads="1"/>
          </p:cNvSpPr>
          <p:nvPr/>
        </p:nvSpPr>
        <p:spPr bwMode="auto">
          <a:xfrm>
            <a:off x="4391025" y="4081463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Decomposition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8899" name="Freeform 115"/>
          <p:cNvSpPr>
            <a:spLocks/>
          </p:cNvSpPr>
          <p:nvPr/>
        </p:nvSpPr>
        <p:spPr bwMode="auto">
          <a:xfrm>
            <a:off x="5214938" y="4394200"/>
            <a:ext cx="390525" cy="795338"/>
          </a:xfrm>
          <a:custGeom>
            <a:avLst/>
            <a:gdLst>
              <a:gd name="T0" fmla="*/ 0 w 246"/>
              <a:gd name="T1" fmla="*/ 0 h 501"/>
              <a:gd name="T2" fmla="*/ 2147483647 w 246"/>
              <a:gd name="T3" fmla="*/ 2147483647 h 50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46" h="501">
                <a:moveTo>
                  <a:pt x="0" y="0"/>
                </a:moveTo>
                <a:lnTo>
                  <a:pt x="246" y="501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8900" name="Rectangle 116"/>
          <p:cNvSpPr>
            <a:spLocks noChangeArrowheads="1"/>
          </p:cNvSpPr>
          <p:nvPr/>
        </p:nvSpPr>
        <p:spPr bwMode="auto">
          <a:xfrm>
            <a:off x="977900" y="6623050"/>
            <a:ext cx="7794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CA" altLang="en-US" sz="1600">
              <a:solidFill>
                <a:schemeClr val="tx1"/>
              </a:solidFill>
            </a:endParaRPr>
          </a:p>
        </p:txBody>
      </p:sp>
      <p:grpSp>
        <p:nvGrpSpPr>
          <p:cNvPr id="21583" name="Group 118"/>
          <p:cNvGrpSpPr>
            <a:grpSpLocks/>
          </p:cNvGrpSpPr>
          <p:nvPr/>
        </p:nvGrpSpPr>
        <p:grpSpPr bwMode="auto">
          <a:xfrm>
            <a:off x="1223964" y="5910274"/>
            <a:ext cx="1141412" cy="534988"/>
            <a:chOff x="726" y="3715"/>
            <a:chExt cx="719" cy="337"/>
          </a:xfrm>
        </p:grpSpPr>
        <p:sp>
          <p:nvSpPr>
            <p:cNvPr id="21586" name="AutoShape 119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1587" name="Text Box 120"/>
            <p:cNvSpPr txBox="1">
              <a:spLocks noChangeArrowheads="1"/>
            </p:cNvSpPr>
            <p:nvPr/>
          </p:nvSpPr>
          <p:spPr bwMode="auto">
            <a:xfrm>
              <a:off x="778" y="3735"/>
              <a:ext cx="62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>
                  <a:solidFill>
                    <a:schemeClr val="tx1"/>
                  </a:solidFill>
                </a:rPr>
                <a:t>Use</a:t>
              </a:r>
              <a:br>
                <a:rPr lang="en-US" altLang="en-US" sz="1200" b="1" dirty="0">
                  <a:solidFill>
                    <a:schemeClr val="tx1"/>
                  </a:solidFill>
                </a:rPr>
              </a:br>
              <a:r>
                <a:rPr lang="en-US" altLang="en-US" sz="1200" b="1" dirty="0">
                  <a:solidFill>
                    <a:schemeClr val="tx1"/>
                  </a:solidFill>
                </a:rPr>
                <a:t>Fingerprint</a:t>
              </a:r>
            </a:p>
          </p:txBody>
        </p:sp>
      </p:grpSp>
      <p:sp>
        <p:nvSpPr>
          <p:cNvPr id="21584" name="Text Box 122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>
                <a:solidFill>
                  <a:schemeClr val="tx1"/>
                </a:solidFill>
              </a:rPr>
              <a:t>GRL Basics</a:t>
            </a:r>
            <a:r>
              <a:rPr lang="en-CA" altLang="en-US" sz="120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  <p:sp>
        <p:nvSpPr>
          <p:cNvPr id="215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EFA1A7E-4298-4E38-85F4-4AA513B7C1B6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CA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0" grpId="0" autoUpdateAnimBg="0"/>
      <p:bldP spid="118881" grpId="0" animBg="1"/>
      <p:bldP spid="118882" grpId="0" autoUpdateAnimBg="0"/>
      <p:bldP spid="118883" grpId="0" animBg="1"/>
      <p:bldP spid="118884" grpId="0" autoUpdateAnimBg="0"/>
      <p:bldP spid="118885" grpId="0" animBg="1"/>
      <p:bldP spid="118886" grpId="0" autoUpdateAnimBg="0"/>
      <p:bldP spid="118887" grpId="0" animBg="1"/>
      <p:bldP spid="118888" grpId="0" autoUpdateAnimBg="0"/>
      <p:bldP spid="118889" grpId="0" animBg="1"/>
      <p:bldP spid="118890" grpId="0" autoUpdateAnimBg="0"/>
      <p:bldP spid="118891" grpId="0" animBg="1"/>
      <p:bldP spid="118892" grpId="0" autoUpdateAnimBg="0"/>
      <p:bldP spid="118893" grpId="0" animBg="1"/>
      <p:bldP spid="118894" grpId="0" autoUpdateAnimBg="0"/>
      <p:bldP spid="118895" grpId="0" animBg="1"/>
      <p:bldP spid="118896" grpId="0" autoUpdateAnimBg="0"/>
      <p:bldP spid="118897" grpId="0" animBg="1"/>
      <p:bldP spid="118898" grpId="0" autoUpdateAnimBg="0"/>
      <p:bldP spid="118899" grpId="0" animBg="1"/>
      <p:bldP spid="118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Bird’s Eye View of URN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B9D55D2-0026-45A9-87AB-F6E868DE981D}" type="slidenum">
              <a:rPr lang="en-CA" altLang="en-US" sz="1200" smtClean="0">
                <a:solidFill>
                  <a:srgbClr val="002654"/>
                </a:solidFill>
              </a:rPr>
              <a:pPr/>
              <a:t>2</a:t>
            </a:fld>
            <a:endParaRPr lang="en-CA" altLang="en-US" sz="1200">
              <a:solidFill>
                <a:srgbClr val="00265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60579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 bwMode="auto">
          <a:xfrm>
            <a:off x="6477000" y="1625600"/>
            <a:ext cx="2286000" cy="1143000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CA" sz="3600" dirty="0">
                <a:latin typeface="+mj-lt"/>
              </a:rPr>
              <a:t>GRL</a:t>
            </a:r>
            <a:endParaRPr lang="en-CA" dirty="0">
              <a:latin typeface="+mj-lt"/>
            </a:endParaRPr>
          </a:p>
        </p:txBody>
      </p:sp>
      <p:sp>
        <p:nvSpPr>
          <p:cNvPr id="7" name="Left Arrow 6"/>
          <p:cNvSpPr/>
          <p:nvPr/>
        </p:nvSpPr>
        <p:spPr bwMode="auto">
          <a:xfrm flipH="1">
            <a:off x="1600200" y="4597400"/>
            <a:ext cx="2286000" cy="1143000"/>
          </a:xfrm>
          <a:prstGeom prst="lef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CA" sz="3600" dirty="0">
                <a:latin typeface="+mj-lt"/>
              </a:rPr>
              <a:t>UCM</a:t>
            </a:r>
            <a:endParaRPr lang="en-CA" dirty="0">
              <a:latin typeface="+mj-lt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4273550"/>
            <a:ext cx="46005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800" y="2873375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CA" sz="2000" dirty="0">
                <a:latin typeface="+mn-lt"/>
                <a:ea typeface="Verdana" pitchFamily="34" charset="0"/>
                <a:cs typeface="Verdana" pitchFamily="34" charset="0"/>
              </a:rPr>
              <a:t>intentional elements + actors +</a:t>
            </a:r>
            <a:br>
              <a:rPr lang="en-CA" sz="2000" dirty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CA" sz="2000" dirty="0">
                <a:latin typeface="+mn-lt"/>
                <a:ea typeface="Verdana" pitchFamily="34" charset="0"/>
                <a:cs typeface="Verdana" pitchFamily="34" charset="0"/>
              </a:rPr>
              <a:t> links+ indicators + strategies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2400" y="5641975"/>
            <a:ext cx="41957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CA" sz="2000" dirty="0">
                <a:latin typeface="+mn-lt"/>
                <a:ea typeface="Verdana" pitchFamily="34" charset="0"/>
                <a:cs typeface="Verdana" pitchFamily="34" charset="0"/>
              </a:rPr>
              <a:t>responsibilities + causality + components + scenarios</a:t>
            </a:r>
          </a:p>
        </p:txBody>
      </p:sp>
      <p:sp>
        <p:nvSpPr>
          <p:cNvPr id="12" name="Left-Right Arrow 11"/>
          <p:cNvSpPr/>
          <p:nvPr/>
        </p:nvSpPr>
        <p:spPr bwMode="auto">
          <a:xfrm rot="1800000">
            <a:off x="4557713" y="3252788"/>
            <a:ext cx="1905000" cy="760412"/>
          </a:xfrm>
          <a:prstGeom prst="left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CA" sz="2000" b="1" dirty="0">
                <a:latin typeface="+mn-lt"/>
              </a:rPr>
              <a:t>URN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39AAAD5-0060-4E57-B712-B850A76087FC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CA" altLang="en-US" sz="1200"/>
          </a:p>
        </p:txBody>
      </p:sp>
      <p:sp>
        <p:nvSpPr>
          <p:cNvPr id="22531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Notation (2)</a:t>
            </a:r>
          </a:p>
        </p:txBody>
      </p:sp>
      <p:sp>
        <p:nvSpPr>
          <p:cNvPr id="22532" name="Rectangle 4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Intentional elements</a:t>
            </a:r>
          </a:p>
          <a:p>
            <a:pPr lvl="1" eaLnBrk="1" hangingPunct="1"/>
            <a:r>
              <a:rPr lang="en-US" altLang="en-US"/>
              <a:t>Softgoal, goal, task ,resource, belief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Achievement of softgoal is qualifiable but not measurable; it is quantifiable for goals</a:t>
            </a:r>
          </a:p>
          <a:p>
            <a:pPr lvl="1" eaLnBrk="1" hangingPunct="1"/>
            <a:r>
              <a:rPr lang="en-US" altLang="en-US"/>
              <a:t>Softgoal …often non-functional</a:t>
            </a:r>
          </a:p>
          <a:p>
            <a:pPr lvl="1" eaLnBrk="1" hangingPunct="1"/>
            <a:r>
              <a:rPr lang="en-US" altLang="en-US"/>
              <a:t>Goal … often functional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Task is a proposed solution that achieves a goal or satisfies (</a:t>
            </a:r>
            <a:r>
              <a:rPr lang="en-US" altLang="en-US">
                <a:solidFill>
                  <a:srgbClr val="FF0000"/>
                </a:solidFill>
              </a:rPr>
              <a:t>satisfices</a:t>
            </a:r>
            <a:r>
              <a:rPr lang="en-US" altLang="en-US"/>
              <a:t>) a softgoal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Belief captures rationale</a:t>
            </a:r>
          </a:p>
        </p:txBody>
      </p:sp>
      <p:sp>
        <p:nvSpPr>
          <p:cNvPr id="22533" name="Text Box 4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>
                <a:solidFill>
                  <a:schemeClr val="tx1"/>
                </a:solidFill>
              </a:rPr>
              <a:t>GRL Basics</a:t>
            </a:r>
            <a:r>
              <a:rPr lang="en-CA" altLang="en-US" sz="120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1BA305B-3972-4887-9824-7ED7CBE3470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CA" altLang="en-US" sz="12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Notation (3)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Contribution and Correlation Links</a:t>
            </a:r>
          </a:p>
          <a:p>
            <a:pPr lvl="1" eaLnBrk="1" hangingPunct="1"/>
            <a:r>
              <a:rPr lang="en-US" altLang="en-US" dirty="0"/>
              <a:t>Contribution describes desired impact, </a:t>
            </a:r>
            <a:br>
              <a:rPr lang="en-US" altLang="en-US" dirty="0"/>
            </a:br>
            <a:r>
              <a:rPr lang="en-US" altLang="en-US" dirty="0"/>
              <a:t>correlation shows side effects</a:t>
            </a:r>
          </a:p>
          <a:p>
            <a:pPr lvl="1" eaLnBrk="1" hangingPunct="1"/>
            <a:r>
              <a:rPr lang="en-US" altLang="en-US" dirty="0"/>
              <a:t>Qualitative or quantitative contribution types </a:t>
            </a:r>
            <a:br>
              <a:rPr lang="en-US" altLang="en-US" dirty="0"/>
            </a:br>
            <a:r>
              <a:rPr lang="en-US" altLang="en-US" dirty="0"/>
              <a:t>are used for these links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Decomposition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Defines what an intentional element needs to </a:t>
            </a:r>
            <a:br>
              <a:rPr lang="en-US" altLang="en-US" dirty="0"/>
            </a:br>
            <a:r>
              <a:rPr lang="en-US" altLang="en-US" dirty="0"/>
              <a:t>be satisfied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XOR</a:t>
            </a:r>
          </a:p>
          <a:p>
            <a:pPr eaLnBrk="1" hangingPunct="1"/>
            <a:r>
              <a:rPr lang="en-US" altLang="en-US" dirty="0"/>
              <a:t>Dependency Link</a:t>
            </a:r>
          </a:p>
          <a:p>
            <a:pPr lvl="1" eaLnBrk="1" hangingPunct="1"/>
            <a:r>
              <a:rPr lang="en-US" altLang="en-US" dirty="0"/>
              <a:t>An actor (the </a:t>
            </a:r>
            <a:r>
              <a:rPr lang="en-US" altLang="en-US" dirty="0" err="1"/>
              <a:t>depender</a:t>
            </a:r>
            <a:r>
              <a:rPr lang="en-US" altLang="en-US" dirty="0"/>
              <a:t>) depends on another actor (the dependee) for something (the </a:t>
            </a:r>
            <a:r>
              <a:rPr lang="en-US" altLang="en-US" dirty="0" err="1"/>
              <a:t>dependum</a:t>
            </a:r>
            <a:r>
              <a:rPr lang="en-US" altLang="en-US" dirty="0"/>
              <a:t>), e.g. the business owner depends on the online shopper for payment (the </a:t>
            </a:r>
            <a:r>
              <a:rPr lang="en-US" altLang="en-US" dirty="0" err="1"/>
              <a:t>dependum</a:t>
            </a:r>
            <a:r>
              <a:rPr lang="en-US" altLang="en-US" dirty="0"/>
              <a:t> is optional)</a:t>
            </a:r>
          </a:p>
        </p:txBody>
      </p:sp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7985125" y="2466975"/>
            <a:ext cx="769938" cy="542925"/>
            <a:chOff x="3687" y="2857"/>
            <a:chExt cx="485" cy="342"/>
          </a:xfrm>
        </p:grpSpPr>
        <p:grpSp>
          <p:nvGrpSpPr>
            <p:cNvPr id="23594" name="Group 5"/>
            <p:cNvGrpSpPr>
              <a:grpSpLocks/>
            </p:cNvGrpSpPr>
            <p:nvPr/>
          </p:nvGrpSpPr>
          <p:grpSpPr bwMode="auto">
            <a:xfrm>
              <a:off x="3864" y="2857"/>
              <a:ext cx="130" cy="129"/>
              <a:chOff x="240" y="2688"/>
              <a:chExt cx="144" cy="144"/>
            </a:xfrm>
          </p:grpSpPr>
          <p:sp>
            <p:nvSpPr>
              <p:cNvPr id="23596" name="Line 6"/>
              <p:cNvSpPr>
                <a:spLocks noChangeShapeType="1"/>
              </p:cNvSpPr>
              <p:nvPr/>
            </p:nvSpPr>
            <p:spPr bwMode="auto">
              <a:xfrm>
                <a:off x="240" y="27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597" name="Line 7"/>
              <p:cNvSpPr>
                <a:spLocks noChangeShapeType="1"/>
              </p:cNvSpPr>
              <p:nvPr/>
            </p:nvSpPr>
            <p:spPr bwMode="auto">
              <a:xfrm rot="-5400000">
                <a:off x="240" y="27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sp>
          <p:nvSpPr>
            <p:cNvPr id="23595" name="Text Box 8"/>
            <p:cNvSpPr txBox="1">
              <a:spLocks noChangeArrowheads="1"/>
            </p:cNvSpPr>
            <p:nvPr/>
          </p:nvSpPr>
          <p:spPr bwMode="auto">
            <a:xfrm>
              <a:off x="3687" y="3008"/>
              <a:ext cx="48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Some+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6316663" y="1036638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itchFamily="18" charset="0"/>
              </a:rPr>
              <a:t>GRL Contributions Types:</a:t>
            </a:r>
            <a:br>
              <a:rPr lang="en-US" altLang="en-US" sz="18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1800">
                <a:solidFill>
                  <a:schemeClr val="tx1"/>
                </a:solidFill>
                <a:latin typeface="Times New Roman" pitchFamily="18" charset="0"/>
              </a:rPr>
              <a:t>(qualitative)</a:t>
            </a:r>
          </a:p>
        </p:txBody>
      </p: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6845300" y="1846263"/>
            <a:ext cx="677863" cy="442912"/>
            <a:chOff x="2664" y="2488"/>
            <a:chExt cx="427" cy="279"/>
          </a:xfrm>
        </p:grpSpPr>
        <p:grpSp>
          <p:nvGrpSpPr>
            <p:cNvPr id="23590" name="Group 11"/>
            <p:cNvGrpSpPr>
              <a:grpSpLocks/>
            </p:cNvGrpSpPr>
            <p:nvPr/>
          </p:nvGrpSpPr>
          <p:grpSpPr bwMode="auto">
            <a:xfrm>
              <a:off x="2812" y="2488"/>
              <a:ext cx="130" cy="87"/>
              <a:chOff x="144" y="2064"/>
              <a:chExt cx="144" cy="96"/>
            </a:xfrm>
          </p:grpSpPr>
          <p:sp>
            <p:nvSpPr>
              <p:cNvPr id="23592" name="Line 12"/>
              <p:cNvSpPr>
                <a:spLocks noChangeShapeType="1"/>
              </p:cNvSpPr>
              <p:nvPr/>
            </p:nvSpPr>
            <p:spPr bwMode="auto">
              <a:xfrm>
                <a:off x="144" y="21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593" name="Oval 13"/>
              <p:cNvSpPr>
                <a:spLocks noChangeArrowheads="1"/>
              </p:cNvSpPr>
              <p:nvPr/>
            </p:nvSpPr>
            <p:spPr bwMode="auto">
              <a:xfrm>
                <a:off x="192" y="206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591" name="Text Box 14"/>
            <p:cNvSpPr txBox="1">
              <a:spLocks noChangeArrowheads="1"/>
            </p:cNvSpPr>
            <p:nvPr/>
          </p:nvSpPr>
          <p:spPr bwMode="auto">
            <a:xfrm>
              <a:off x="2664" y="2576"/>
              <a:ext cx="42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Break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60" name="Group 15"/>
          <p:cNvGrpSpPr>
            <a:grpSpLocks/>
          </p:cNvGrpSpPr>
          <p:nvPr/>
        </p:nvGrpSpPr>
        <p:grpSpPr bwMode="auto">
          <a:xfrm>
            <a:off x="6910388" y="3182938"/>
            <a:ext cx="549275" cy="442912"/>
            <a:chOff x="3217" y="2488"/>
            <a:chExt cx="346" cy="279"/>
          </a:xfrm>
        </p:grpSpPr>
        <p:grpSp>
          <p:nvGrpSpPr>
            <p:cNvPr id="23586" name="Group 16"/>
            <p:cNvGrpSpPr>
              <a:grpSpLocks/>
            </p:cNvGrpSpPr>
            <p:nvPr/>
          </p:nvGrpSpPr>
          <p:grpSpPr bwMode="auto">
            <a:xfrm>
              <a:off x="3325" y="2488"/>
              <a:ext cx="130" cy="87"/>
              <a:chOff x="480" y="2160"/>
              <a:chExt cx="144" cy="96"/>
            </a:xfrm>
          </p:grpSpPr>
          <p:sp>
            <p:nvSpPr>
              <p:cNvPr id="23588" name="Line 17"/>
              <p:cNvSpPr>
                <a:spLocks noChangeShapeType="1"/>
              </p:cNvSpPr>
              <p:nvPr/>
            </p:nvSpPr>
            <p:spPr bwMode="auto">
              <a:xfrm>
                <a:off x="480" y="2160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23589" name="Oval 18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587" name="Text Box 19"/>
            <p:cNvSpPr txBox="1">
              <a:spLocks noChangeArrowheads="1"/>
            </p:cNvSpPr>
            <p:nvPr/>
          </p:nvSpPr>
          <p:spPr bwMode="auto">
            <a:xfrm>
              <a:off x="3217" y="2576"/>
              <a:ext cx="34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Hurt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61" name="Group 20"/>
          <p:cNvGrpSpPr>
            <a:grpSpLocks/>
          </p:cNvGrpSpPr>
          <p:nvPr/>
        </p:nvGrpSpPr>
        <p:grpSpPr bwMode="auto">
          <a:xfrm>
            <a:off x="6821488" y="2551113"/>
            <a:ext cx="727075" cy="374650"/>
            <a:chOff x="3700" y="2532"/>
            <a:chExt cx="458" cy="236"/>
          </a:xfrm>
        </p:grpSpPr>
        <p:sp>
          <p:nvSpPr>
            <p:cNvPr id="23584" name="Line 21"/>
            <p:cNvSpPr>
              <a:spLocks noChangeShapeType="1"/>
            </p:cNvSpPr>
            <p:nvPr/>
          </p:nvSpPr>
          <p:spPr bwMode="auto">
            <a:xfrm>
              <a:off x="3864" y="2532"/>
              <a:ext cx="13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3585" name="Text Box 22"/>
            <p:cNvSpPr txBox="1">
              <a:spLocks noChangeArrowheads="1"/>
            </p:cNvSpPr>
            <p:nvPr/>
          </p:nvSpPr>
          <p:spPr bwMode="auto">
            <a:xfrm>
              <a:off x="3700" y="2576"/>
              <a:ext cx="4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Some-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62" name="Group 23"/>
          <p:cNvGrpSpPr>
            <a:grpSpLocks/>
          </p:cNvGrpSpPr>
          <p:nvPr/>
        </p:nvGrpSpPr>
        <p:grpSpPr bwMode="auto">
          <a:xfrm>
            <a:off x="8056563" y="1766888"/>
            <a:ext cx="627062" cy="601662"/>
            <a:chOff x="2680" y="2820"/>
            <a:chExt cx="395" cy="379"/>
          </a:xfrm>
        </p:grpSpPr>
        <p:grpSp>
          <p:nvGrpSpPr>
            <p:cNvPr id="23578" name="Group 24"/>
            <p:cNvGrpSpPr>
              <a:grpSpLocks/>
            </p:cNvGrpSpPr>
            <p:nvPr/>
          </p:nvGrpSpPr>
          <p:grpSpPr bwMode="auto">
            <a:xfrm>
              <a:off x="2812" y="2820"/>
              <a:ext cx="130" cy="203"/>
              <a:chOff x="96" y="2352"/>
              <a:chExt cx="144" cy="225"/>
            </a:xfrm>
          </p:grpSpPr>
          <p:sp>
            <p:nvSpPr>
              <p:cNvPr id="23580" name="Oval 25"/>
              <p:cNvSpPr>
                <a:spLocks noChangeArrowheads="1"/>
              </p:cNvSpPr>
              <p:nvPr/>
            </p:nvSpPr>
            <p:spPr bwMode="auto">
              <a:xfrm>
                <a:off x="144" y="23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581" name="Group 26"/>
              <p:cNvGrpSpPr>
                <a:grpSpLocks/>
              </p:cNvGrpSpPr>
              <p:nvPr/>
            </p:nvGrpSpPr>
            <p:grpSpPr bwMode="auto">
              <a:xfrm>
                <a:off x="96" y="2433"/>
                <a:ext cx="144" cy="144"/>
                <a:chOff x="240" y="2688"/>
                <a:chExt cx="144" cy="144"/>
              </a:xfrm>
            </p:grpSpPr>
            <p:sp>
              <p:nvSpPr>
                <p:cNvPr id="23582" name="Line 27"/>
                <p:cNvSpPr>
                  <a:spLocks noChangeShapeType="1"/>
                </p:cNvSpPr>
                <p:nvPr/>
              </p:nvSpPr>
              <p:spPr bwMode="auto">
                <a:xfrm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3583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sp>
          <p:nvSpPr>
            <p:cNvPr id="23579" name="Text Box 29"/>
            <p:cNvSpPr txBox="1">
              <a:spLocks noChangeArrowheads="1"/>
            </p:cNvSpPr>
            <p:nvPr/>
          </p:nvSpPr>
          <p:spPr bwMode="auto">
            <a:xfrm>
              <a:off x="2680" y="3006"/>
              <a:ext cx="39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Make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8086725" y="3108325"/>
            <a:ext cx="568325" cy="590550"/>
            <a:chOff x="3211" y="2827"/>
            <a:chExt cx="358" cy="372"/>
          </a:xfrm>
        </p:grpSpPr>
        <p:grpSp>
          <p:nvGrpSpPr>
            <p:cNvPr id="23572" name="Group 31"/>
            <p:cNvGrpSpPr>
              <a:grpSpLocks/>
            </p:cNvGrpSpPr>
            <p:nvPr/>
          </p:nvGrpSpPr>
          <p:grpSpPr bwMode="auto">
            <a:xfrm>
              <a:off x="3325" y="2827"/>
              <a:ext cx="130" cy="190"/>
              <a:chOff x="432" y="2448"/>
              <a:chExt cx="144" cy="212"/>
            </a:xfrm>
          </p:grpSpPr>
          <p:sp>
            <p:nvSpPr>
              <p:cNvPr id="23574" name="Oval 32"/>
              <p:cNvSpPr>
                <a:spLocks noChangeArrowheads="1"/>
              </p:cNvSpPr>
              <p:nvPr/>
            </p:nvSpPr>
            <p:spPr bwMode="auto">
              <a:xfrm>
                <a:off x="480" y="261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575" name="Group 33"/>
              <p:cNvGrpSpPr>
                <a:grpSpLocks/>
              </p:cNvGrpSpPr>
              <p:nvPr/>
            </p:nvGrpSpPr>
            <p:grpSpPr bwMode="auto">
              <a:xfrm>
                <a:off x="432" y="2448"/>
                <a:ext cx="144" cy="144"/>
                <a:chOff x="240" y="2688"/>
                <a:chExt cx="144" cy="144"/>
              </a:xfrm>
            </p:grpSpPr>
            <p:sp>
              <p:nvSpPr>
                <p:cNvPr id="23576" name="Line 34"/>
                <p:cNvSpPr>
                  <a:spLocks noChangeShapeType="1"/>
                </p:cNvSpPr>
                <p:nvPr/>
              </p:nvSpPr>
              <p:spPr bwMode="auto">
                <a:xfrm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3577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240" y="2760"/>
                  <a:ext cx="14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sp>
          <p:nvSpPr>
            <p:cNvPr id="23573" name="Text Box 36"/>
            <p:cNvSpPr txBox="1">
              <a:spLocks noChangeArrowheads="1"/>
            </p:cNvSpPr>
            <p:nvPr/>
          </p:nvSpPr>
          <p:spPr bwMode="auto">
            <a:xfrm>
              <a:off x="3211" y="3008"/>
              <a:ext cx="35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Help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64" name="Group 37"/>
          <p:cNvGrpSpPr>
            <a:grpSpLocks/>
          </p:cNvGrpSpPr>
          <p:nvPr/>
        </p:nvGrpSpPr>
        <p:grpSpPr bwMode="auto">
          <a:xfrm>
            <a:off x="7116763" y="3797300"/>
            <a:ext cx="1343025" cy="519113"/>
            <a:chOff x="4057" y="2377"/>
            <a:chExt cx="846" cy="327"/>
          </a:xfrm>
        </p:grpSpPr>
        <p:sp>
          <p:nvSpPr>
            <p:cNvPr id="23566" name="Text Box 38"/>
            <p:cNvSpPr txBox="1">
              <a:spLocks noChangeArrowheads="1"/>
            </p:cNvSpPr>
            <p:nvPr/>
          </p:nvSpPr>
          <p:spPr bwMode="auto">
            <a:xfrm>
              <a:off x="4285" y="2445"/>
              <a:ext cx="6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CA" altLang="en-US" sz="1400" b="1">
                  <a:solidFill>
                    <a:schemeClr val="tx1"/>
                  </a:solidFill>
                </a:rPr>
                <a:t>Unknown</a:t>
              </a:r>
              <a:endParaRPr lang="fr-CA" altLang="en-US" sz="1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3567" name="Group 39"/>
            <p:cNvGrpSpPr>
              <a:grpSpLocks/>
            </p:cNvGrpSpPr>
            <p:nvPr/>
          </p:nvGrpSpPr>
          <p:grpSpPr bwMode="auto">
            <a:xfrm>
              <a:off x="4057" y="2377"/>
              <a:ext cx="251" cy="327"/>
              <a:chOff x="3492" y="1784"/>
              <a:chExt cx="251" cy="327"/>
            </a:xfrm>
          </p:grpSpPr>
          <p:sp>
            <p:nvSpPr>
              <p:cNvPr id="23568" name="Line 40"/>
              <p:cNvSpPr>
                <a:spLocks noChangeShapeType="1"/>
              </p:cNvSpPr>
              <p:nvPr/>
            </p:nvSpPr>
            <p:spPr bwMode="auto">
              <a:xfrm>
                <a:off x="3492" y="1906"/>
                <a:ext cx="10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569" name="Line 41"/>
              <p:cNvSpPr>
                <a:spLocks noChangeShapeType="1"/>
              </p:cNvSpPr>
              <p:nvPr/>
            </p:nvSpPr>
            <p:spPr bwMode="auto">
              <a:xfrm flipV="1">
                <a:off x="3543" y="1855"/>
                <a:ext cx="0" cy="1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570" name="Line 42"/>
              <p:cNvSpPr>
                <a:spLocks noChangeShapeType="1"/>
              </p:cNvSpPr>
              <p:nvPr/>
            </p:nvSpPr>
            <p:spPr bwMode="auto">
              <a:xfrm>
                <a:off x="3492" y="1994"/>
                <a:ext cx="10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571" name="Text Box 43"/>
              <p:cNvSpPr txBox="1">
                <a:spLocks noChangeArrowheads="1"/>
              </p:cNvSpPr>
              <p:nvPr/>
            </p:nvSpPr>
            <p:spPr bwMode="auto">
              <a:xfrm>
                <a:off x="3542" y="1784"/>
                <a:ext cx="20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800" b="1" i="1">
                    <a:solidFill>
                      <a:schemeClr val="tx1"/>
                    </a:solidFill>
                    <a:latin typeface="ZapfChancery" pitchFamily="18" charset="0"/>
                  </a:rPr>
                  <a:t>?</a:t>
                </a:r>
              </a:p>
            </p:txBody>
          </p:sp>
        </p:grpSp>
      </p:grpSp>
      <p:sp>
        <p:nvSpPr>
          <p:cNvPr id="23565" name="Text Box 44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>
                <a:solidFill>
                  <a:schemeClr val="tx1"/>
                </a:solidFill>
              </a:rPr>
              <a:t>GRL Basics</a:t>
            </a:r>
            <a:r>
              <a:rPr lang="en-CA" altLang="en-US" sz="120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F05EF83-26A4-469E-8CA3-71362F3406A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CA" altLang="en-US" sz="120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Notation (4)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GRL graphs can be allocated to actors</a:t>
            </a:r>
          </a:p>
          <a:p>
            <a:pPr eaLnBrk="1" hangingPunct="1"/>
            <a:r>
              <a:rPr lang="en-US" altLang="en-US" dirty="0"/>
              <a:t>Dependencies can be defined between actors</a:t>
            </a:r>
            <a:br>
              <a:rPr lang="en-US" altLang="en-US" dirty="0"/>
            </a:br>
            <a:r>
              <a:rPr lang="en-US" altLang="en-US" dirty="0"/>
              <a:t>together with </a:t>
            </a:r>
            <a:br>
              <a:rPr lang="en-US" altLang="en-US" dirty="0"/>
            </a:br>
            <a:r>
              <a:rPr lang="en-US" altLang="en-US" dirty="0"/>
              <a:t>intermediate </a:t>
            </a:r>
            <a:br>
              <a:rPr lang="en-US" altLang="en-US" dirty="0"/>
            </a:br>
            <a:r>
              <a:rPr lang="en-US" altLang="en-US" dirty="0"/>
              <a:t>resources or</a:t>
            </a:r>
            <a:br>
              <a:rPr lang="en-US" altLang="en-US" dirty="0"/>
            </a:br>
            <a:r>
              <a:rPr lang="en-US" altLang="en-US" dirty="0"/>
              <a:t>other </a:t>
            </a:r>
            <a:br>
              <a:rPr lang="en-US" altLang="en-US" dirty="0"/>
            </a:br>
            <a:r>
              <a:rPr lang="en-US" altLang="en-US" dirty="0"/>
              <a:t>elements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Provides a strategic view</a:t>
            </a:r>
          </a:p>
        </p:txBody>
      </p:sp>
      <p:pic>
        <p:nvPicPr>
          <p:cNvPr id="2458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7925" y="1824038"/>
            <a:ext cx="6599238" cy="4425950"/>
          </a:xfrm>
          <a:noFill/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781550" y="6086475"/>
            <a:ext cx="439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Note: this is an i* model and therefore the syntax is slightly different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>
                <a:solidFill>
                  <a:schemeClr val="tx1"/>
                </a:solidFill>
              </a:rPr>
              <a:t>GRL Basics</a:t>
            </a:r>
            <a:r>
              <a:rPr lang="en-CA" altLang="en-US" sz="120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5C101DE-58B2-4472-BD8A-1F368443148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CA" altLang="en-US" sz="120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GRL?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Goals become an </a:t>
            </a:r>
            <a:r>
              <a:rPr lang="en-US" altLang="en-US" dirty="0">
                <a:solidFill>
                  <a:srgbClr val="FF0000"/>
                </a:solidFill>
              </a:rPr>
              <a:t>important driver</a:t>
            </a:r>
            <a:r>
              <a:rPr lang="en-US" altLang="en-US" dirty="0"/>
              <a:t> for requirements elaboration – yet, stakeholders goals and objectives are complex and will conflict…</a:t>
            </a:r>
          </a:p>
          <a:p>
            <a:pPr eaLnBrk="1" hangingPunct="1"/>
            <a:r>
              <a:rPr lang="en-US" altLang="en-US" dirty="0"/>
              <a:t>GRL </a:t>
            </a:r>
            <a:r>
              <a:rPr lang="en-US" altLang="en-US" dirty="0">
                <a:solidFill>
                  <a:srgbClr val="FF0000"/>
                </a:solidFill>
              </a:rPr>
              <a:t>expresses and clarifies</a:t>
            </a:r>
            <a:r>
              <a:rPr lang="en-US" altLang="en-US" dirty="0"/>
              <a:t> tentative, ill-defined, and ambiguous requirements</a:t>
            </a:r>
          </a:p>
          <a:p>
            <a:pPr lvl="1" eaLnBrk="1" hangingPunct="1"/>
            <a:r>
              <a:rPr lang="en-US" altLang="en-US" dirty="0"/>
              <a:t>Supports argumentation, negotiation, conflict detection &amp; resolution, and in general decisions</a:t>
            </a:r>
          </a:p>
          <a:p>
            <a:pPr lvl="1" eaLnBrk="1" hangingPunct="1"/>
            <a:r>
              <a:rPr lang="en-US" altLang="en-US" dirty="0"/>
              <a:t>Captures decision rationale and criteria (documentation!)</a:t>
            </a:r>
          </a:p>
          <a:p>
            <a:pPr eaLnBrk="1" hangingPunct="1"/>
            <a:r>
              <a:rPr lang="en-US" altLang="en-US" dirty="0"/>
              <a:t>GRL identifies </a:t>
            </a:r>
            <a:r>
              <a:rPr lang="en-US" altLang="en-US" dirty="0">
                <a:solidFill>
                  <a:srgbClr val="FF0000"/>
                </a:solidFill>
              </a:rPr>
              <a:t>alternative</a:t>
            </a:r>
            <a:r>
              <a:rPr lang="en-US" altLang="en-US" dirty="0"/>
              <a:t> requirements and alternative system boundaries</a:t>
            </a:r>
          </a:p>
          <a:p>
            <a:pPr eaLnBrk="1" hangingPunct="1"/>
            <a:r>
              <a:rPr lang="en-US" altLang="en-US" dirty="0"/>
              <a:t>GRL provides clear </a:t>
            </a:r>
            <a:r>
              <a:rPr lang="en-US" altLang="en-US" dirty="0">
                <a:solidFill>
                  <a:srgbClr val="FF0000"/>
                </a:solidFill>
              </a:rPr>
              <a:t>traceability</a:t>
            </a:r>
            <a:r>
              <a:rPr lang="en-US" altLang="en-US" dirty="0"/>
              <a:t> from strategic objectives to technical requirements</a:t>
            </a:r>
          </a:p>
          <a:p>
            <a:pPr eaLnBrk="1" hangingPunct="1"/>
            <a:r>
              <a:rPr lang="en-US" altLang="en-US" dirty="0"/>
              <a:t>GRL allows </a:t>
            </a:r>
            <a:r>
              <a:rPr lang="en-US" altLang="en-US" dirty="0">
                <a:solidFill>
                  <a:srgbClr val="FF0000"/>
                </a:solidFill>
              </a:rPr>
              <a:t>reuse</a:t>
            </a:r>
            <a:r>
              <a:rPr lang="en-US" altLang="en-US" dirty="0"/>
              <a:t> of stable higher-level goals when the system evolves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 dirty="0">
                <a:solidFill>
                  <a:schemeClr val="tx1"/>
                </a:solidFill>
              </a:rPr>
              <a:t>GRL Basics</a:t>
            </a:r>
            <a:r>
              <a:rPr lang="en-CA" altLang="en-US" sz="1200" dirty="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C1CFE7-3B07-4F24-ADC2-E74E47C0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User Stories and Goal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5D0A24-CEDF-480E-AA76-0290D46D9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Pattern: </a:t>
            </a:r>
            <a:r>
              <a:rPr lang="en-CA" i="1" dirty="0"/>
              <a:t>As an </a:t>
            </a:r>
            <a:r>
              <a:rPr lang="en-CA" i="1" dirty="0">
                <a:solidFill>
                  <a:srgbClr val="FF0000"/>
                </a:solidFill>
              </a:rPr>
              <a:t>[Actor]</a:t>
            </a:r>
            <a:r>
              <a:rPr lang="en-CA" i="1" dirty="0"/>
              <a:t> I want to </a:t>
            </a:r>
            <a:r>
              <a:rPr lang="en-CA" i="1" dirty="0">
                <a:solidFill>
                  <a:srgbClr val="7030A0"/>
                </a:solidFill>
              </a:rPr>
              <a:t>[Task] </a:t>
            </a:r>
            <a:r>
              <a:rPr lang="en-CA" i="1" dirty="0"/>
              <a:t>in order to </a:t>
            </a:r>
            <a:r>
              <a:rPr lang="en-CA" i="1" dirty="0">
                <a:solidFill>
                  <a:srgbClr val="00B050"/>
                </a:solidFill>
              </a:rPr>
              <a:t>[Contribution]</a:t>
            </a:r>
            <a:r>
              <a:rPr lang="en-CA" i="1" dirty="0"/>
              <a:t> achieve </a:t>
            </a:r>
            <a:r>
              <a:rPr lang="en-CA" i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[Goal]</a:t>
            </a:r>
          </a:p>
          <a:p>
            <a:r>
              <a:rPr lang="en-CA" dirty="0"/>
              <a:t>This user story identifies the task of an actor, a contribution level, and a contribution from the task to a goal (inside or outside the actor)</a:t>
            </a:r>
          </a:p>
          <a:p>
            <a:r>
              <a:rPr lang="en-CA" i="1" dirty="0"/>
              <a:t>As a </a:t>
            </a:r>
            <a:r>
              <a:rPr lang="en-CA" i="1" dirty="0">
                <a:solidFill>
                  <a:srgbClr val="FF0000"/>
                </a:solidFill>
              </a:rPr>
              <a:t>professor</a:t>
            </a:r>
            <a:r>
              <a:rPr lang="en-CA" i="1" dirty="0"/>
              <a:t>, I want to </a:t>
            </a:r>
            <a:r>
              <a:rPr lang="en-CA" i="1" dirty="0">
                <a:solidFill>
                  <a:srgbClr val="7030A0"/>
                </a:solidFill>
              </a:rPr>
              <a:t>use Brightspace </a:t>
            </a:r>
            <a:r>
              <a:rPr lang="en-CA" i="1" dirty="0"/>
              <a:t>in order to </a:t>
            </a:r>
            <a:r>
              <a:rPr lang="en-CA" i="1" dirty="0">
                <a:solidFill>
                  <a:srgbClr val="00B050"/>
                </a:solidFill>
              </a:rPr>
              <a:t>help</a:t>
            </a:r>
            <a:r>
              <a:rPr lang="en-CA" i="1" dirty="0"/>
              <a:t> </a:t>
            </a:r>
            <a:r>
              <a:rPr lang="en-CA" i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minimize the number of lost assignments</a:t>
            </a:r>
            <a:r>
              <a:rPr lang="en-CA" i="1" dirty="0"/>
              <a:t>.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3339B0-5C6E-40EC-B424-DFEA6104B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02FBF-C8D4-448C-ADC4-27580EA5C0AB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24E06C60-3F91-4DB9-82F9-31D0719C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</a:t>
            </a:r>
            <a:r>
              <a:rPr lang="en-CA" altLang="en-US" sz="1200" u="sng" dirty="0">
                <a:solidFill>
                  <a:schemeClr val="tx1"/>
                </a:solidFill>
              </a:rPr>
              <a:t>GRL Basics</a:t>
            </a:r>
            <a:r>
              <a:rPr lang="en-CA" altLang="en-US" sz="1200" dirty="0">
                <a:solidFill>
                  <a:srgbClr val="969696"/>
                </a:solidFill>
              </a:rPr>
              <a:t>     Evaluations     Examples     Tools     Indicators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61355-96A8-46CB-9B25-E18A038D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10" y="3513601"/>
            <a:ext cx="3003156" cy="28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3840163" y="5243513"/>
            <a:ext cx="1235075" cy="687387"/>
          </a:xfrm>
          <a:custGeom>
            <a:avLst/>
            <a:gdLst>
              <a:gd name="T0" fmla="*/ 0 w 778"/>
              <a:gd name="T1" fmla="*/ 0 h 433"/>
              <a:gd name="T2" fmla="*/ 2147483647 w 778"/>
              <a:gd name="T3" fmla="*/ 2147483647 h 433"/>
              <a:gd name="T4" fmla="*/ 2147483647 w 778"/>
              <a:gd name="T5" fmla="*/ 2147483647 h 433"/>
              <a:gd name="T6" fmla="*/ 0 60000 65536"/>
              <a:gd name="T7" fmla="*/ 0 60000 65536"/>
              <a:gd name="T8" fmla="*/ 0 60000 65536"/>
              <a:gd name="T9" fmla="*/ 0 w 778"/>
              <a:gd name="T10" fmla="*/ 0 h 433"/>
              <a:gd name="T11" fmla="*/ 778 w 778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26848" name="AutoShape 5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849" name="Text Box 6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Fingerprint</a:t>
              </a:r>
            </a:p>
          </p:txBody>
        </p:sp>
      </p:grpSp>
      <p:grpSp>
        <p:nvGrpSpPr>
          <p:cNvPr id="26628" name="Group 7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803" y="3715"/>
            <a:chExt cx="719" cy="337"/>
          </a:xfrm>
        </p:grpSpPr>
        <p:grpSp>
          <p:nvGrpSpPr>
            <p:cNvPr id="26844" name="Group 8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26846" name="AutoShape 9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847" name="Text Box 10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845" name="Text Box 11"/>
            <p:cNvSpPr txBox="1">
              <a:spLocks noChangeArrowheads="1"/>
            </p:cNvSpPr>
            <p:nvPr/>
          </p:nvSpPr>
          <p:spPr bwMode="auto">
            <a:xfrm>
              <a:off x="2926" y="3799"/>
              <a:ext cx="49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Cardkey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26842" name="AutoShape 13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843" name="Text Box 14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Fingerprint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738" y="3723"/>
            <a:chExt cx="719" cy="337"/>
          </a:xfrm>
        </p:grpSpPr>
        <p:grpSp>
          <p:nvGrpSpPr>
            <p:cNvPr id="26838" name="Group 16"/>
            <p:cNvGrpSpPr>
              <a:grpSpLocks/>
            </p:cNvGrpSpPr>
            <p:nvPr/>
          </p:nvGrpSpPr>
          <p:grpSpPr bwMode="auto">
            <a:xfrm>
              <a:off x="2738" y="3723"/>
              <a:ext cx="719" cy="337"/>
              <a:chOff x="3891" y="1947"/>
              <a:chExt cx="719" cy="337"/>
            </a:xfrm>
          </p:grpSpPr>
          <p:sp>
            <p:nvSpPr>
              <p:cNvPr id="26840" name="AutoShape 17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6841" name="Text Box 18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839" name="Text Box 19"/>
            <p:cNvSpPr txBox="1">
              <a:spLocks noChangeArrowheads="1"/>
            </p:cNvSpPr>
            <p:nvPr/>
          </p:nvSpPr>
          <p:spPr bwMode="auto">
            <a:xfrm>
              <a:off x="2859" y="3807"/>
              <a:ext cx="49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Cardkey</a:t>
              </a:r>
            </a:p>
          </p:txBody>
        </p:sp>
      </p:grp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7664450" y="5576888"/>
            <a:ext cx="1479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Initial</a:t>
            </a:r>
            <a:br>
              <a:rPr lang="en-US" altLang="en-US" sz="1800" b="1">
                <a:solidFill>
                  <a:srgbClr val="800000"/>
                </a:solidFill>
              </a:rPr>
            </a:br>
            <a:r>
              <a:rPr lang="en-US" altLang="en-US" sz="1800" b="1">
                <a:solidFill>
                  <a:srgbClr val="800000"/>
                </a:solidFill>
              </a:rPr>
              <a:t>Satisfaction</a:t>
            </a:r>
            <a:br>
              <a:rPr lang="en-US" altLang="en-US" sz="1800" b="1">
                <a:solidFill>
                  <a:srgbClr val="800000"/>
                </a:solidFill>
              </a:rPr>
            </a:br>
            <a:r>
              <a:rPr lang="en-US" altLang="en-US" sz="1800" b="1">
                <a:solidFill>
                  <a:srgbClr val="800000"/>
                </a:solidFill>
              </a:rPr>
              <a:t>Level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 useBgFill="1">
        <p:nvSpPr>
          <p:cNvPr id="119829" name="Text Box 21"/>
          <p:cNvSpPr txBox="1">
            <a:spLocks noChangeArrowheads="1"/>
          </p:cNvSpPr>
          <p:nvPr/>
        </p:nvSpPr>
        <p:spPr bwMode="auto">
          <a:xfrm>
            <a:off x="6462713" y="2281238"/>
            <a:ext cx="193675" cy="1222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8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26633" name="Arc 22"/>
          <p:cNvSpPr>
            <a:spLocks/>
          </p:cNvSpPr>
          <p:nvPr/>
        </p:nvSpPr>
        <p:spPr bwMode="auto">
          <a:xfrm flipH="1">
            <a:off x="250825" y="893763"/>
            <a:ext cx="8893175" cy="562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6634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GRL – Strategy Execution (Strategy 1)</a:t>
            </a:r>
          </a:p>
        </p:txBody>
      </p:sp>
      <p:sp>
        <p:nvSpPr>
          <p:cNvPr id="26635" name="Line 24"/>
          <p:cNvSpPr>
            <a:spLocks noChangeShapeType="1"/>
          </p:cNvSpPr>
          <p:nvPr/>
        </p:nvSpPr>
        <p:spPr bwMode="auto">
          <a:xfrm flipH="1" flipV="1">
            <a:off x="6613525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36" name="Group 25"/>
          <p:cNvGrpSpPr>
            <a:grpSpLocks/>
          </p:cNvGrpSpPr>
          <p:nvPr/>
        </p:nvGrpSpPr>
        <p:grpSpPr bwMode="auto">
          <a:xfrm>
            <a:off x="6472238" y="4694238"/>
            <a:ext cx="212725" cy="906462"/>
            <a:chOff x="3781" y="2604"/>
            <a:chExt cx="134" cy="571"/>
          </a:xfrm>
        </p:grpSpPr>
        <p:sp>
          <p:nvSpPr>
            <p:cNvPr id="26836" name="Freeform 26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  <a:gd name="T6" fmla="*/ 0 w 1"/>
                <a:gd name="T7" fmla="*/ 0 h 571"/>
                <a:gd name="T8" fmla="*/ 1 w 1"/>
                <a:gd name="T9" fmla="*/ 571 h 5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37" name="Line 27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26637" name="Group 28"/>
          <p:cNvGrpSpPr>
            <a:grpSpLocks/>
          </p:cNvGrpSpPr>
          <p:nvPr/>
        </p:nvGrpSpPr>
        <p:grpSpPr bwMode="auto">
          <a:xfrm>
            <a:off x="5194300" y="4965700"/>
            <a:ext cx="1295400" cy="395288"/>
            <a:chOff x="2976" y="2775"/>
            <a:chExt cx="816" cy="249"/>
          </a:xfrm>
        </p:grpSpPr>
        <p:sp>
          <p:nvSpPr>
            <p:cNvPr id="26834" name="Freeform 29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>
                <a:gd name="T0" fmla="*/ 0 w 540"/>
                <a:gd name="T1" fmla="*/ 181 h 182"/>
                <a:gd name="T2" fmla="*/ 22179 w 540"/>
                <a:gd name="T3" fmla="*/ 182 h 182"/>
                <a:gd name="T4" fmla="*/ 22179 w 540"/>
                <a:gd name="T5" fmla="*/ 0 h 182"/>
                <a:gd name="T6" fmla="*/ 0 60000 65536"/>
                <a:gd name="T7" fmla="*/ 0 60000 65536"/>
                <a:gd name="T8" fmla="*/ 0 60000 65536"/>
                <a:gd name="T9" fmla="*/ 0 w 540"/>
                <a:gd name="T10" fmla="*/ 0 h 182"/>
                <a:gd name="T11" fmla="*/ 540 w 540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35" name="Line 30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26638" name="Line 31"/>
          <p:cNvSpPr>
            <a:spLocks noChangeShapeType="1"/>
          </p:cNvSpPr>
          <p:nvPr/>
        </p:nvSpPr>
        <p:spPr bwMode="auto">
          <a:xfrm flipV="1">
            <a:off x="2176463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6639" name="Line 32"/>
          <p:cNvSpPr>
            <a:spLocks noChangeShapeType="1"/>
          </p:cNvSpPr>
          <p:nvPr/>
        </p:nvSpPr>
        <p:spPr bwMode="auto">
          <a:xfrm flipV="1">
            <a:off x="3309938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40" name="Group 33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51" y="3715"/>
            <a:chExt cx="719" cy="337"/>
          </a:xfrm>
        </p:grpSpPr>
        <p:sp>
          <p:nvSpPr>
            <p:cNvPr id="26832" name="AutoShape 34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833" name="Text Box 35"/>
            <p:cNvSpPr txBox="1">
              <a:spLocks noChangeArrowheads="1"/>
            </p:cNvSpPr>
            <p:nvPr/>
          </p:nvSpPr>
          <p:spPr bwMode="auto">
            <a:xfrm>
              <a:off x="1832" y="3798"/>
              <a:ext cx="56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Password</a:t>
              </a:r>
            </a:p>
          </p:txBody>
        </p:sp>
      </p:grpSp>
      <p:grpSp>
        <p:nvGrpSpPr>
          <p:cNvPr id="26641" name="Group 36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</p:grpSpPr>
        <p:grpSp>
          <p:nvGrpSpPr>
            <p:cNvPr id="26824" name="Group 37"/>
            <p:cNvGrpSpPr>
              <a:grpSpLocks/>
            </p:cNvGrpSpPr>
            <p:nvPr/>
          </p:nvGrpSpPr>
          <p:grpSpPr bwMode="auto">
            <a:xfrm>
              <a:off x="3675" y="3524"/>
              <a:ext cx="898" cy="357"/>
              <a:chOff x="1856" y="2830"/>
              <a:chExt cx="610" cy="357"/>
            </a:xfrm>
          </p:grpSpPr>
          <p:sp>
            <p:nvSpPr>
              <p:cNvPr id="26826" name="Rectangle 3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827" name="Group 3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26828" name="Arc 4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29" name="Arc 4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30" name="Line 4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31" name="Line 4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26825" name="Text Box 44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Identification</a:t>
              </a:r>
            </a:p>
          </p:txBody>
        </p:sp>
      </p:grpSp>
      <p:sp>
        <p:nvSpPr>
          <p:cNvPr id="26642" name="Line 45"/>
          <p:cNvSpPr>
            <a:spLocks noChangeShapeType="1"/>
          </p:cNvSpPr>
          <p:nvPr/>
        </p:nvSpPr>
        <p:spPr bwMode="auto">
          <a:xfrm flipH="1" flipV="1">
            <a:off x="7226300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43" name="Group 46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770" y="2854"/>
            <a:chExt cx="719" cy="337"/>
          </a:xfrm>
        </p:grpSpPr>
        <p:sp>
          <p:nvSpPr>
            <p:cNvPr id="26822" name="AutoShape 47"/>
            <p:cNvSpPr>
              <a:spLocks noChangeArrowheads="1"/>
            </p:cNvSpPr>
            <p:nvPr/>
          </p:nvSpPr>
          <p:spPr bwMode="auto">
            <a:xfrm>
              <a:off x="4770" y="2854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823" name="Text Box 48"/>
            <p:cNvSpPr txBox="1">
              <a:spLocks noChangeArrowheads="1"/>
            </p:cNvSpPr>
            <p:nvPr/>
          </p:nvSpPr>
          <p:spPr bwMode="auto">
            <a:xfrm>
              <a:off x="4825" y="2937"/>
              <a:ext cx="61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Encryption</a:t>
              </a:r>
            </a:p>
          </p:txBody>
        </p:sp>
      </p:grpSp>
      <p:sp>
        <p:nvSpPr>
          <p:cNvPr id="26644" name="Line 49"/>
          <p:cNvSpPr>
            <a:spLocks noChangeShapeType="1"/>
          </p:cNvSpPr>
          <p:nvPr/>
        </p:nvSpPr>
        <p:spPr bwMode="auto">
          <a:xfrm rot="18087207" flipV="1">
            <a:off x="7953375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45" name="Group 50"/>
          <p:cNvGrpSpPr>
            <a:grpSpLocks/>
          </p:cNvGrpSpPr>
          <p:nvPr/>
        </p:nvGrpSpPr>
        <p:grpSpPr bwMode="auto">
          <a:xfrm>
            <a:off x="7727950" y="3462338"/>
            <a:ext cx="1301750" cy="723900"/>
            <a:chOff x="4868" y="2181"/>
            <a:chExt cx="820" cy="456"/>
          </a:xfrm>
        </p:grpSpPr>
        <p:sp>
          <p:nvSpPr>
            <p:cNvPr id="26820" name="Freeform 51"/>
            <p:cNvSpPr>
              <a:spLocks/>
            </p:cNvSpPr>
            <p:nvPr/>
          </p:nvSpPr>
          <p:spPr bwMode="auto">
            <a:xfrm>
              <a:off x="4868" y="2181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21" name="Text Box 52"/>
            <p:cNvSpPr txBox="1">
              <a:spLocks noChangeArrowheads="1"/>
            </p:cNvSpPr>
            <p:nvPr/>
          </p:nvSpPr>
          <p:spPr bwMode="auto">
            <a:xfrm>
              <a:off x="5018" y="2257"/>
              <a:ext cx="51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of Host </a:t>
              </a:r>
            </a:p>
          </p:txBody>
        </p:sp>
      </p:grpSp>
      <p:sp>
        <p:nvSpPr>
          <p:cNvPr id="26646" name="Line 53"/>
          <p:cNvSpPr>
            <a:spLocks noChangeShapeType="1"/>
          </p:cNvSpPr>
          <p:nvPr/>
        </p:nvSpPr>
        <p:spPr bwMode="auto">
          <a:xfrm flipH="1" flipV="1">
            <a:off x="6818313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47" name="Group 54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26818" name="Freeform 55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19" name="Text Box 56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of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sp useBgFill="1">
        <p:nvSpPr>
          <p:cNvPr id="26648" name="Text Box 57"/>
          <p:cNvSpPr txBox="1">
            <a:spLocks noChangeArrowheads="1"/>
          </p:cNvSpPr>
          <p:nvPr/>
        </p:nvSpPr>
        <p:spPr bwMode="auto">
          <a:xfrm>
            <a:off x="6416675" y="5065713"/>
            <a:ext cx="271463" cy="1222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AND </a:t>
            </a:r>
          </a:p>
        </p:txBody>
      </p:sp>
      <p:sp useBgFill="1">
        <p:nvSpPr>
          <p:cNvPr id="26649" name="Text Box 58"/>
          <p:cNvSpPr txBox="1">
            <a:spLocks noChangeArrowheads="1"/>
          </p:cNvSpPr>
          <p:nvPr/>
        </p:nvSpPr>
        <p:spPr bwMode="auto">
          <a:xfrm>
            <a:off x="3713163" y="5337175"/>
            <a:ext cx="209550" cy="1222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>
        <p:nvSpPr>
          <p:cNvPr id="26650" name="Text Box 59"/>
          <p:cNvSpPr txBox="1">
            <a:spLocks noChangeArrowheads="1"/>
          </p:cNvSpPr>
          <p:nvPr/>
        </p:nvSpPr>
        <p:spPr bwMode="auto">
          <a:xfrm>
            <a:off x="6556375" y="3154363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6651" name="Text Box 60"/>
          <p:cNvSpPr txBox="1">
            <a:spLocks noChangeArrowheads="1"/>
          </p:cNvSpPr>
          <p:nvPr/>
        </p:nvSpPr>
        <p:spPr bwMode="auto">
          <a:xfrm>
            <a:off x="6332538" y="4041775"/>
            <a:ext cx="303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.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6652" name="Text Box 61"/>
          <p:cNvSpPr txBox="1">
            <a:spLocks noChangeArrowheads="1"/>
          </p:cNvSpPr>
          <p:nvPr/>
        </p:nvSpPr>
        <p:spPr bwMode="auto">
          <a:xfrm>
            <a:off x="7397750" y="4030663"/>
            <a:ext cx="303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.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6653" name="Line 62"/>
          <p:cNvSpPr>
            <a:spLocks noChangeShapeType="1"/>
          </p:cNvSpPr>
          <p:nvPr/>
        </p:nvSpPr>
        <p:spPr bwMode="auto">
          <a:xfrm rot="16200000" flipV="1">
            <a:off x="2239963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6654" name="Line 63"/>
          <p:cNvSpPr>
            <a:spLocks noChangeShapeType="1"/>
          </p:cNvSpPr>
          <p:nvPr/>
        </p:nvSpPr>
        <p:spPr bwMode="auto">
          <a:xfrm flipH="1">
            <a:off x="4508500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6655" name="Group 64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26810" name="Group 65"/>
            <p:cNvGrpSpPr>
              <a:grpSpLocks/>
            </p:cNvGrpSpPr>
            <p:nvPr/>
          </p:nvGrpSpPr>
          <p:grpSpPr bwMode="auto">
            <a:xfrm>
              <a:off x="2395" y="3086"/>
              <a:ext cx="925" cy="357"/>
              <a:chOff x="1856" y="2830"/>
              <a:chExt cx="610" cy="357"/>
            </a:xfrm>
          </p:grpSpPr>
          <p:sp>
            <p:nvSpPr>
              <p:cNvPr id="26812" name="Rectangle 6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813" name="Group 67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26814" name="Arc 6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15" name="Arc 6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16" name="Line 7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17" name="Line 7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26811" name="Text Box 72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Authentication</a:t>
              </a:r>
            </a:p>
          </p:txBody>
        </p:sp>
      </p:grpSp>
      <p:grpSp>
        <p:nvGrpSpPr>
          <p:cNvPr id="26656" name="Group 73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724" y="2823"/>
            <a:chExt cx="831" cy="369"/>
          </a:xfrm>
        </p:grpSpPr>
        <p:sp>
          <p:nvSpPr>
            <p:cNvPr id="26808" name="AutoShape 74"/>
            <p:cNvSpPr>
              <a:spLocks noChangeArrowheads="1"/>
            </p:cNvSpPr>
            <p:nvPr/>
          </p:nvSpPr>
          <p:spPr bwMode="auto">
            <a:xfrm>
              <a:off x="3724" y="2823"/>
              <a:ext cx="831" cy="369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809" name="Text Box 75"/>
            <p:cNvSpPr txBox="1">
              <a:spLocks noChangeArrowheads="1"/>
            </p:cNvSpPr>
            <p:nvPr/>
          </p:nvSpPr>
          <p:spPr bwMode="auto">
            <a:xfrm>
              <a:off x="3777" y="2875"/>
              <a:ext cx="73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Access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Authorization</a:t>
              </a:r>
            </a:p>
          </p:txBody>
        </p:sp>
      </p:grpSp>
      <p:sp>
        <p:nvSpPr>
          <p:cNvPr id="26657" name="Text Box 76"/>
          <p:cNvSpPr txBox="1">
            <a:spLocks noChangeArrowheads="1"/>
          </p:cNvSpPr>
          <p:nvPr/>
        </p:nvSpPr>
        <p:spPr bwMode="auto">
          <a:xfrm>
            <a:off x="11113" y="842963"/>
            <a:ext cx="346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>
                <a:solidFill>
                  <a:schemeClr val="tx1"/>
                </a:solidFill>
              </a:rPr>
              <a:t>GRL Example: Tiny Online Business</a:t>
            </a:r>
          </a:p>
        </p:txBody>
      </p:sp>
      <p:sp useBgFill="1">
        <p:nvSpPr>
          <p:cNvPr id="26658" name="Oval 77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Business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Owner</a:t>
            </a:r>
          </a:p>
        </p:txBody>
      </p:sp>
      <p:sp useBgFill="1">
        <p:nvSpPr>
          <p:cNvPr id="26659" name="Oval 78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Online Shopper</a:t>
            </a:r>
          </a:p>
        </p:txBody>
      </p:sp>
      <p:sp useBgFill="1">
        <p:nvSpPr>
          <p:cNvPr id="26660" name="Rectangle 79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Payment</a:t>
            </a:r>
          </a:p>
        </p:txBody>
      </p:sp>
      <p:cxnSp>
        <p:nvCxnSpPr>
          <p:cNvPr id="26661" name="AutoShape 80"/>
          <p:cNvCxnSpPr>
            <a:cxnSpLocks noChangeShapeType="1"/>
            <a:stCxn id="26658" idx="2"/>
            <a:endCxn id="26660" idx="3"/>
          </p:cNvCxnSpPr>
          <p:nvPr/>
        </p:nvCxnSpPr>
        <p:spPr bwMode="auto">
          <a:xfrm flipH="1">
            <a:off x="3173413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2" name="AutoShape 81"/>
          <p:cNvCxnSpPr>
            <a:cxnSpLocks noChangeShapeType="1"/>
            <a:stCxn id="26660" idx="1"/>
            <a:endCxn id="26659" idx="6"/>
          </p:cNvCxnSpPr>
          <p:nvPr/>
        </p:nvCxnSpPr>
        <p:spPr bwMode="auto">
          <a:xfrm flipH="1">
            <a:off x="1182688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3" name="AutoShape 82"/>
          <p:cNvSpPr>
            <a:spLocks noChangeAspect="1" noChangeArrowheads="1"/>
          </p:cNvSpPr>
          <p:nvPr/>
        </p:nvSpPr>
        <p:spPr bwMode="auto">
          <a:xfrm flipH="1">
            <a:off x="1497013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6664" name="AutoShape 83"/>
          <p:cNvSpPr>
            <a:spLocks noChangeAspect="1" noChangeArrowheads="1"/>
          </p:cNvSpPr>
          <p:nvPr/>
        </p:nvSpPr>
        <p:spPr bwMode="auto">
          <a:xfrm flipH="1">
            <a:off x="4057650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grpSp>
        <p:nvGrpSpPr>
          <p:cNvPr id="26665" name="Group 84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</p:grpSpPr>
        <p:sp>
          <p:nvSpPr>
            <p:cNvPr id="26806" name="Freeform 85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07" name="Text Box 86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Increase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Sales</a:t>
              </a:r>
            </a:p>
          </p:txBody>
        </p:sp>
      </p:grpSp>
      <p:sp>
        <p:nvSpPr>
          <p:cNvPr id="26666" name="Line 87"/>
          <p:cNvSpPr>
            <a:spLocks noChangeShapeType="1"/>
          </p:cNvSpPr>
          <p:nvPr/>
        </p:nvSpPr>
        <p:spPr bwMode="auto">
          <a:xfrm flipH="1" flipV="1">
            <a:off x="7075488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6667" name="Text Box 88"/>
          <p:cNvSpPr txBox="1">
            <a:spLocks noChangeArrowheads="1"/>
          </p:cNvSpPr>
          <p:nvPr/>
        </p:nvSpPr>
        <p:spPr bwMode="auto">
          <a:xfrm>
            <a:off x="6813550" y="2130425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6668" name="Group 89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26804" name="Freeform 90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05" name="Text Box 91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Cost of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sp>
        <p:nvSpPr>
          <p:cNvPr id="26669" name="Freeform 95"/>
          <p:cNvSpPr>
            <a:spLocks/>
          </p:cNvSpPr>
          <p:nvPr/>
        </p:nvSpPr>
        <p:spPr bwMode="auto">
          <a:xfrm>
            <a:off x="7272338" y="1455738"/>
            <a:ext cx="593725" cy="339725"/>
          </a:xfrm>
          <a:custGeom>
            <a:avLst/>
            <a:gdLst>
              <a:gd name="T0" fmla="*/ 0 w 374"/>
              <a:gd name="T1" fmla="*/ 2147483647 h 214"/>
              <a:gd name="T2" fmla="*/ 2147483647 w 374"/>
              <a:gd name="T3" fmla="*/ 0 h 214"/>
              <a:gd name="T4" fmla="*/ 0 60000 65536"/>
              <a:gd name="T5" fmla="*/ 0 60000 65536"/>
              <a:gd name="T6" fmla="*/ 0 w 374"/>
              <a:gd name="T7" fmla="*/ 0 h 214"/>
              <a:gd name="T8" fmla="*/ 374 w 374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26670" name="Text Box 96"/>
          <p:cNvSpPr txBox="1">
            <a:spLocks noChangeArrowheads="1"/>
          </p:cNvSpPr>
          <p:nvPr/>
        </p:nvSpPr>
        <p:spPr bwMode="auto">
          <a:xfrm>
            <a:off x="7523163" y="1520825"/>
            <a:ext cx="303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6671" name="Group 97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26802" name="Freeform 98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803" name="Text Box 99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System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Security</a:t>
              </a:r>
            </a:p>
          </p:txBody>
        </p:sp>
      </p:grpSp>
      <p:grpSp>
        <p:nvGrpSpPr>
          <p:cNvPr id="26672" name="Group 100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2193" y="2272"/>
            <a:chExt cx="898" cy="357"/>
          </a:xfrm>
        </p:grpSpPr>
        <p:grpSp>
          <p:nvGrpSpPr>
            <p:cNvPr id="26794" name="Group 101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26796" name="Rectangle 10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797" name="Group 10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26798" name="Arc 10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99" name="Arc 10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00" name="Line 10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801" name="Line 10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26795" name="Text Box 108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Offer Online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Shopping</a:t>
              </a:r>
            </a:p>
          </p:txBody>
        </p:sp>
      </p:grpSp>
      <p:sp>
        <p:nvSpPr>
          <p:cNvPr id="119917" name="Text Box 109"/>
          <p:cNvSpPr txBox="1">
            <a:spLocks noChangeArrowheads="1"/>
          </p:cNvSpPr>
          <p:nvPr/>
        </p:nvSpPr>
        <p:spPr bwMode="auto">
          <a:xfrm>
            <a:off x="4568825" y="2508250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Importance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19918" name="Freeform 110"/>
          <p:cNvSpPr>
            <a:spLocks/>
          </p:cNvSpPr>
          <p:nvPr/>
        </p:nvSpPr>
        <p:spPr bwMode="auto">
          <a:xfrm>
            <a:off x="5948363" y="2363788"/>
            <a:ext cx="485775" cy="300037"/>
          </a:xfrm>
          <a:custGeom>
            <a:avLst/>
            <a:gdLst>
              <a:gd name="T0" fmla="*/ 0 w 306"/>
              <a:gd name="T1" fmla="*/ 2147483647 h 189"/>
              <a:gd name="T2" fmla="*/ 2147483647 w 306"/>
              <a:gd name="T3" fmla="*/ 0 h 189"/>
              <a:gd name="T4" fmla="*/ 0 60000 65536"/>
              <a:gd name="T5" fmla="*/ 0 60000 65536"/>
              <a:gd name="T6" fmla="*/ 0 w 306"/>
              <a:gd name="T7" fmla="*/ 0 h 189"/>
              <a:gd name="T8" fmla="*/ 306 w 306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6" h="189">
                <a:moveTo>
                  <a:pt x="0" y="189"/>
                </a:moveTo>
                <a:lnTo>
                  <a:pt x="306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 useBgFill="1">
        <p:nvSpPr>
          <p:cNvPr id="119919" name="Text Box 111"/>
          <p:cNvSpPr txBox="1">
            <a:spLocks noChangeArrowheads="1"/>
          </p:cNvSpPr>
          <p:nvPr/>
        </p:nvSpPr>
        <p:spPr bwMode="auto">
          <a:xfrm>
            <a:off x="8682038" y="1824038"/>
            <a:ext cx="193675" cy="1222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800">
                <a:solidFill>
                  <a:schemeClr val="tx1"/>
                </a:solidFill>
              </a:rPr>
              <a:t>high</a:t>
            </a:r>
          </a:p>
        </p:txBody>
      </p:sp>
      <p:sp useBgFill="1">
        <p:nvSpPr>
          <p:cNvPr id="119920" name="Text Box 112"/>
          <p:cNvSpPr txBox="1">
            <a:spLocks noChangeArrowheads="1"/>
          </p:cNvSpPr>
          <p:nvPr/>
        </p:nvSpPr>
        <p:spPr bwMode="auto">
          <a:xfrm>
            <a:off x="2595563" y="2901950"/>
            <a:ext cx="361950" cy="1222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80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119921" name="Freeform 113"/>
          <p:cNvSpPr>
            <a:spLocks/>
          </p:cNvSpPr>
          <p:nvPr/>
        </p:nvSpPr>
        <p:spPr bwMode="auto">
          <a:xfrm>
            <a:off x="7535863" y="5681663"/>
            <a:ext cx="508000" cy="150812"/>
          </a:xfrm>
          <a:custGeom>
            <a:avLst/>
            <a:gdLst>
              <a:gd name="T0" fmla="*/ 2147483647 w 320"/>
              <a:gd name="T1" fmla="*/ 2147483647 h 95"/>
              <a:gd name="T2" fmla="*/ 0 w 320"/>
              <a:gd name="T3" fmla="*/ 0 h 95"/>
              <a:gd name="T4" fmla="*/ 0 60000 65536"/>
              <a:gd name="T5" fmla="*/ 0 60000 65536"/>
              <a:gd name="T6" fmla="*/ 0 w 320"/>
              <a:gd name="T7" fmla="*/ 0 h 95"/>
              <a:gd name="T8" fmla="*/ 320 w 320"/>
              <a:gd name="T9" fmla="*/ 95 h 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0" h="95">
                <a:moveTo>
                  <a:pt x="320" y="9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7" name="Group 114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82" y="3819"/>
            <a:chExt cx="719" cy="337"/>
          </a:xfrm>
        </p:grpSpPr>
        <p:sp>
          <p:nvSpPr>
            <p:cNvPr id="26792" name="AutoShape 115"/>
            <p:cNvSpPr>
              <a:spLocks noChangeArrowheads="1"/>
            </p:cNvSpPr>
            <p:nvPr/>
          </p:nvSpPr>
          <p:spPr bwMode="auto">
            <a:xfrm>
              <a:off x="1782" y="3819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793" name="Text Box 116"/>
            <p:cNvSpPr txBox="1">
              <a:spLocks noChangeArrowheads="1"/>
            </p:cNvSpPr>
            <p:nvPr/>
          </p:nvSpPr>
          <p:spPr bwMode="auto">
            <a:xfrm>
              <a:off x="1863" y="3902"/>
              <a:ext cx="56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Password</a:t>
              </a:r>
            </a:p>
          </p:txBody>
        </p:sp>
      </p:grpSp>
      <p:grpSp>
        <p:nvGrpSpPr>
          <p:cNvPr id="28" name="Group 117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  <a:solidFill>
            <a:srgbClr val="FF572F"/>
          </a:solidFill>
        </p:grpSpPr>
        <p:grpSp>
          <p:nvGrpSpPr>
            <p:cNvPr id="29" name="Group 118"/>
            <p:cNvGrpSpPr>
              <a:grpSpLocks/>
            </p:cNvGrpSpPr>
            <p:nvPr/>
          </p:nvGrpSpPr>
          <p:grpSpPr bwMode="auto">
            <a:xfrm>
              <a:off x="3675" y="3524"/>
              <a:ext cx="898" cy="357"/>
              <a:chOff x="3675" y="3524"/>
              <a:chExt cx="898" cy="357"/>
            </a:xfrm>
            <a:grpFill/>
          </p:grpSpPr>
          <p:sp>
            <p:nvSpPr>
              <p:cNvPr id="33962" name="Rectangle 119"/>
              <p:cNvSpPr>
                <a:spLocks noChangeArrowheads="1"/>
              </p:cNvSpPr>
              <p:nvPr/>
            </p:nvSpPr>
            <p:spPr bwMode="auto">
              <a:xfrm>
                <a:off x="3946" y="3532"/>
                <a:ext cx="371" cy="348"/>
              </a:xfrm>
              <a:prstGeom prst="rect">
                <a:avLst/>
              </a:prstGeom>
              <a:grpFill/>
              <a:ln w="12700">
                <a:solidFill>
                  <a:srgbClr val="FF3C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30" name="Group 120"/>
              <p:cNvGrpSpPr>
                <a:grpSpLocks/>
              </p:cNvGrpSpPr>
              <p:nvPr/>
            </p:nvGrpSpPr>
            <p:grpSpPr bwMode="auto">
              <a:xfrm>
                <a:off x="3675" y="3524"/>
                <a:ext cx="898" cy="357"/>
                <a:chOff x="1856" y="2830"/>
                <a:chExt cx="298" cy="192"/>
              </a:xfrm>
              <a:grpFill/>
            </p:grpSpPr>
            <p:sp>
              <p:nvSpPr>
                <p:cNvPr id="33964" name="Arc 12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3965" name="Arc 12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3966" name="Line 12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3967" name="Line 12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3961" name="Text Box 125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>
                  <a:latin typeface="Arial" pitchFamily="34" charset="0"/>
                </a:rPr>
                <a:t>Identification</a:t>
              </a:r>
            </a:p>
          </p:txBody>
        </p:sp>
      </p:grpSp>
      <p:grpSp>
        <p:nvGrpSpPr>
          <p:cNvPr id="31" name="Group 126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866" y="2950"/>
            <a:chExt cx="719" cy="337"/>
          </a:xfrm>
        </p:grpSpPr>
        <p:sp>
          <p:nvSpPr>
            <p:cNvPr id="26790" name="AutoShape 127"/>
            <p:cNvSpPr>
              <a:spLocks noChangeArrowheads="1"/>
            </p:cNvSpPr>
            <p:nvPr/>
          </p:nvSpPr>
          <p:spPr bwMode="auto">
            <a:xfrm>
              <a:off x="4866" y="2950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791" name="Text Box 128"/>
            <p:cNvSpPr txBox="1">
              <a:spLocks noChangeArrowheads="1"/>
            </p:cNvSpPr>
            <p:nvPr/>
          </p:nvSpPr>
          <p:spPr bwMode="auto">
            <a:xfrm>
              <a:off x="4921" y="3033"/>
              <a:ext cx="61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Encryption</a:t>
              </a:r>
            </a:p>
          </p:txBody>
        </p:sp>
      </p:grpSp>
      <p:grpSp>
        <p:nvGrpSpPr>
          <p:cNvPr id="119968" name="Group 129"/>
          <p:cNvGrpSpPr>
            <a:grpSpLocks/>
          </p:cNvGrpSpPr>
          <p:nvPr/>
        </p:nvGrpSpPr>
        <p:grpSpPr bwMode="auto">
          <a:xfrm>
            <a:off x="7727950" y="3462338"/>
            <a:ext cx="1301750" cy="723900"/>
            <a:chOff x="4868" y="2181"/>
            <a:chExt cx="820" cy="456"/>
          </a:xfrm>
        </p:grpSpPr>
        <p:sp>
          <p:nvSpPr>
            <p:cNvPr id="26788" name="Freeform 130"/>
            <p:cNvSpPr>
              <a:spLocks/>
            </p:cNvSpPr>
            <p:nvPr/>
          </p:nvSpPr>
          <p:spPr bwMode="auto">
            <a:xfrm>
              <a:off x="4868" y="2181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789" name="Text Box 131"/>
            <p:cNvSpPr txBox="1">
              <a:spLocks noChangeArrowheads="1"/>
            </p:cNvSpPr>
            <p:nvPr/>
          </p:nvSpPr>
          <p:spPr bwMode="auto">
            <a:xfrm>
              <a:off x="5018" y="2257"/>
              <a:ext cx="519" cy="28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of Host </a:t>
              </a:r>
            </a:p>
          </p:txBody>
        </p:sp>
      </p:grpSp>
      <p:grpSp>
        <p:nvGrpSpPr>
          <p:cNvPr id="119969" name="Group 132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26786" name="Freeform 133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DE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787" name="Text Box 134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solidFill>
              <a:srgbClr val="DE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of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grpSp>
        <p:nvGrpSpPr>
          <p:cNvPr id="119970" name="Group 135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26778" name="Group 136"/>
            <p:cNvGrpSpPr>
              <a:grpSpLocks/>
            </p:cNvGrpSpPr>
            <p:nvPr/>
          </p:nvGrpSpPr>
          <p:grpSpPr bwMode="auto">
            <a:xfrm>
              <a:off x="2395" y="3086"/>
              <a:ext cx="925" cy="357"/>
              <a:chOff x="1856" y="2830"/>
              <a:chExt cx="610" cy="357"/>
            </a:xfrm>
          </p:grpSpPr>
          <p:sp>
            <p:nvSpPr>
              <p:cNvPr id="26780" name="Rectangle 137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781" name="Group 138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26782" name="Arc 139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83" name="Arc 140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84" name="Line 141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85" name="Line 142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26779" name="Text Box 143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Authentication</a:t>
              </a:r>
            </a:p>
          </p:txBody>
        </p:sp>
      </p:grpSp>
      <p:grpSp>
        <p:nvGrpSpPr>
          <p:cNvPr id="119974" name="Group 144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820" y="2919"/>
            <a:chExt cx="831" cy="369"/>
          </a:xfrm>
        </p:grpSpPr>
        <p:sp>
          <p:nvSpPr>
            <p:cNvPr id="26776" name="AutoShape 145"/>
            <p:cNvSpPr>
              <a:spLocks noChangeArrowheads="1"/>
            </p:cNvSpPr>
            <p:nvPr/>
          </p:nvSpPr>
          <p:spPr bwMode="auto">
            <a:xfrm>
              <a:off x="3820" y="2919"/>
              <a:ext cx="831" cy="369"/>
            </a:xfrm>
            <a:prstGeom prst="flowChartPreparation">
              <a:avLst/>
            </a:prstGeom>
            <a:solidFill>
              <a:srgbClr val="FF572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6777" name="Text Box 146"/>
            <p:cNvSpPr txBox="1">
              <a:spLocks noChangeArrowheads="1"/>
            </p:cNvSpPr>
            <p:nvPr/>
          </p:nvSpPr>
          <p:spPr bwMode="auto">
            <a:xfrm>
              <a:off x="3873" y="2971"/>
              <a:ext cx="73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Access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Authorization</a:t>
              </a:r>
            </a:p>
          </p:txBody>
        </p:sp>
      </p:grpSp>
      <p:grpSp>
        <p:nvGrpSpPr>
          <p:cNvPr id="119975" name="Group 147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</p:grpSpPr>
        <p:sp>
          <p:nvSpPr>
            <p:cNvPr id="26774" name="Freeform 148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DE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775" name="Text Box 149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solidFill>
              <a:srgbClr val="DE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Increase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Sales</a:t>
              </a:r>
            </a:p>
          </p:txBody>
        </p:sp>
      </p:grpSp>
      <p:grpSp>
        <p:nvGrpSpPr>
          <p:cNvPr id="119976" name="Group 150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26772" name="Freeform 151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45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773" name="Text Box 152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45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Cost of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grpSp>
        <p:nvGrpSpPr>
          <p:cNvPr id="119977" name="Group 153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26770" name="Freeform 154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AF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26771" name="Text Box 155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solidFill>
              <a:srgbClr val="A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System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Security</a:t>
              </a:r>
            </a:p>
          </p:txBody>
        </p:sp>
      </p:grpSp>
      <p:grpSp>
        <p:nvGrpSpPr>
          <p:cNvPr id="119978" name="Group 156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3927" y="1038"/>
            <a:chExt cx="898" cy="357"/>
          </a:xfrm>
        </p:grpSpPr>
        <p:grpSp>
          <p:nvGrpSpPr>
            <p:cNvPr id="26762" name="Group 157"/>
            <p:cNvGrpSpPr>
              <a:grpSpLocks/>
            </p:cNvGrpSpPr>
            <p:nvPr/>
          </p:nvGrpSpPr>
          <p:grpSpPr bwMode="auto">
            <a:xfrm>
              <a:off x="3927" y="1038"/>
              <a:ext cx="898" cy="357"/>
              <a:chOff x="1856" y="2830"/>
              <a:chExt cx="610" cy="357"/>
            </a:xfrm>
          </p:grpSpPr>
          <p:sp>
            <p:nvSpPr>
              <p:cNvPr id="26764" name="Rectangle 15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C6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765" name="Group 15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26766" name="Arc 16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C6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67" name="Arc 16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C6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68" name="Line 16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26769" name="Line 16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26763" name="Text Box 164"/>
            <p:cNvSpPr txBox="1">
              <a:spLocks noChangeArrowheads="1"/>
            </p:cNvSpPr>
            <p:nvPr/>
          </p:nvSpPr>
          <p:spPr bwMode="auto">
            <a:xfrm>
              <a:off x="4041" y="1073"/>
              <a:ext cx="67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Offer Online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Shopping</a:t>
              </a:r>
            </a:p>
          </p:txBody>
        </p:sp>
      </p:grpSp>
      <p:sp>
        <p:nvSpPr>
          <p:cNvPr id="119973" name="Oval 165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solidFill>
            <a:srgbClr val="73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Business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Owner</a:t>
            </a:r>
          </a:p>
        </p:txBody>
      </p:sp>
      <p:grpSp>
        <p:nvGrpSpPr>
          <p:cNvPr id="119981" name="Group 166"/>
          <p:cNvGrpSpPr>
            <a:grpSpLocks/>
          </p:cNvGrpSpPr>
          <p:nvPr/>
        </p:nvGrpSpPr>
        <p:grpSpPr bwMode="auto">
          <a:xfrm>
            <a:off x="4924425" y="4654550"/>
            <a:ext cx="590550" cy="411163"/>
            <a:chOff x="3102" y="2932"/>
            <a:chExt cx="372" cy="259"/>
          </a:xfrm>
        </p:grpSpPr>
        <p:sp useBgFill="1">
          <p:nvSpPr>
            <p:cNvPr id="26760" name="Text Box 167"/>
            <p:cNvSpPr txBox="1">
              <a:spLocks noChangeArrowheads="1"/>
            </p:cNvSpPr>
            <p:nvPr/>
          </p:nvSpPr>
          <p:spPr bwMode="auto">
            <a:xfrm>
              <a:off x="3342" y="2985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  <p:pic>
          <p:nvPicPr>
            <p:cNvPr id="26761" name="Picture 168" descr="Che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2932"/>
              <a:ext cx="32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91" name="Line 172"/>
          <p:cNvSpPr>
            <a:spLocks noChangeShapeType="1"/>
          </p:cNvSpPr>
          <p:nvPr/>
        </p:nvSpPr>
        <p:spPr bwMode="auto">
          <a:xfrm rot="16200000" flipV="1">
            <a:off x="3363913" y="5738813"/>
            <a:ext cx="125412" cy="119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119982" name="Group 173"/>
          <p:cNvGrpSpPr>
            <a:grpSpLocks/>
          </p:cNvGrpSpPr>
          <p:nvPr/>
        </p:nvGrpSpPr>
        <p:grpSpPr bwMode="auto">
          <a:xfrm>
            <a:off x="3408363" y="5618163"/>
            <a:ext cx="608012" cy="419100"/>
            <a:chOff x="2147" y="3539"/>
            <a:chExt cx="383" cy="264"/>
          </a:xfrm>
        </p:grpSpPr>
        <p:sp useBgFill="1">
          <p:nvSpPr>
            <p:cNvPr id="26757" name="Text Box 174"/>
            <p:cNvSpPr txBox="1">
              <a:spLocks noChangeArrowheads="1"/>
            </p:cNvSpPr>
            <p:nvPr/>
          </p:nvSpPr>
          <p:spPr bwMode="auto">
            <a:xfrm>
              <a:off x="2439" y="3539"/>
              <a:ext cx="62" cy="19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2000" b="1">
                  <a:solidFill>
                    <a:schemeClr val="tx1"/>
                  </a:solidFill>
                </a:rPr>
                <a:t>*</a:t>
              </a:r>
            </a:p>
          </p:txBody>
        </p:sp>
        <p:pic>
          <p:nvPicPr>
            <p:cNvPr id="26758" name="Picture 175" descr="Che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3544"/>
              <a:ext cx="32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6759" name="Text Box 176"/>
            <p:cNvSpPr txBox="1">
              <a:spLocks noChangeArrowheads="1"/>
            </p:cNvSpPr>
            <p:nvPr/>
          </p:nvSpPr>
          <p:spPr bwMode="auto">
            <a:xfrm>
              <a:off x="2398" y="3625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119983" name="Group 177"/>
          <p:cNvGrpSpPr>
            <a:grpSpLocks/>
          </p:cNvGrpSpPr>
          <p:nvPr/>
        </p:nvGrpSpPr>
        <p:grpSpPr bwMode="auto">
          <a:xfrm>
            <a:off x="8502650" y="3203575"/>
            <a:ext cx="617538" cy="417513"/>
            <a:chOff x="5356" y="2018"/>
            <a:chExt cx="389" cy="263"/>
          </a:xfrm>
        </p:grpSpPr>
        <p:grpSp>
          <p:nvGrpSpPr>
            <p:cNvPr id="26753" name="Group 178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26755" name="Text Box 179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26756" name="Picture 180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26754" name="Text Box 181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119985" name="Group 182"/>
          <p:cNvGrpSpPr>
            <a:grpSpLocks/>
          </p:cNvGrpSpPr>
          <p:nvPr/>
        </p:nvGrpSpPr>
        <p:grpSpPr bwMode="auto">
          <a:xfrm>
            <a:off x="8385175" y="4241800"/>
            <a:ext cx="617538" cy="417513"/>
            <a:chOff x="5282" y="2672"/>
            <a:chExt cx="389" cy="263"/>
          </a:xfrm>
        </p:grpSpPr>
        <p:grpSp>
          <p:nvGrpSpPr>
            <p:cNvPr id="26749" name="Group 183"/>
            <p:cNvGrpSpPr>
              <a:grpSpLocks/>
            </p:cNvGrpSpPr>
            <p:nvPr/>
          </p:nvGrpSpPr>
          <p:grpSpPr bwMode="auto">
            <a:xfrm>
              <a:off x="5282" y="2672"/>
              <a:ext cx="363" cy="263"/>
              <a:chOff x="5356" y="2018"/>
              <a:chExt cx="363" cy="263"/>
            </a:xfrm>
          </p:grpSpPr>
          <p:sp useBgFill="1">
            <p:nvSpPr>
              <p:cNvPr id="26751" name="Text Box 184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26752" name="Picture 185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26750" name="Text Box 186"/>
            <p:cNvSpPr txBox="1">
              <a:spLocks noChangeArrowheads="1"/>
            </p:cNvSpPr>
            <p:nvPr/>
          </p:nvSpPr>
          <p:spPr bwMode="auto">
            <a:xfrm>
              <a:off x="5539" y="2771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119987" name="Group 187"/>
          <p:cNvGrpSpPr>
            <a:grpSpLocks/>
          </p:cNvGrpSpPr>
          <p:nvPr/>
        </p:nvGrpSpPr>
        <p:grpSpPr bwMode="auto">
          <a:xfrm>
            <a:off x="7058025" y="5378450"/>
            <a:ext cx="463550" cy="422275"/>
            <a:chOff x="4446" y="3388"/>
            <a:chExt cx="292" cy="266"/>
          </a:xfrm>
        </p:grpSpPr>
        <p:grpSp>
          <p:nvGrpSpPr>
            <p:cNvPr id="26745" name="Group 188"/>
            <p:cNvGrpSpPr>
              <a:grpSpLocks/>
            </p:cNvGrpSpPr>
            <p:nvPr/>
          </p:nvGrpSpPr>
          <p:grpSpPr bwMode="auto">
            <a:xfrm>
              <a:off x="4446" y="3388"/>
              <a:ext cx="272" cy="266"/>
              <a:chOff x="4446" y="3388"/>
              <a:chExt cx="272" cy="266"/>
            </a:xfrm>
          </p:grpSpPr>
          <p:sp useBgFill="1">
            <p:nvSpPr>
              <p:cNvPr id="26747" name="Text Box 189"/>
              <p:cNvSpPr txBox="1">
                <a:spLocks noChangeArrowheads="1"/>
              </p:cNvSpPr>
              <p:nvPr/>
            </p:nvSpPr>
            <p:spPr bwMode="auto">
              <a:xfrm>
                <a:off x="4656" y="338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26748" name="Picture 190" descr="WeaklyDeni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6" y="3395"/>
                <a:ext cx="236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26746" name="Text Box 191"/>
            <p:cNvSpPr txBox="1">
              <a:spLocks noChangeArrowheads="1"/>
            </p:cNvSpPr>
            <p:nvPr/>
          </p:nvSpPr>
          <p:spPr bwMode="auto">
            <a:xfrm>
              <a:off x="4623" y="3486"/>
              <a:ext cx="115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-75</a:t>
              </a:r>
            </a:p>
          </p:txBody>
        </p:sp>
      </p:grpSp>
      <p:grpSp>
        <p:nvGrpSpPr>
          <p:cNvPr id="119989" name="Group 192"/>
          <p:cNvGrpSpPr>
            <a:grpSpLocks/>
          </p:cNvGrpSpPr>
          <p:nvPr/>
        </p:nvGrpSpPr>
        <p:grpSpPr bwMode="auto">
          <a:xfrm>
            <a:off x="6878638" y="4203700"/>
            <a:ext cx="412750" cy="411163"/>
            <a:chOff x="4333" y="2648"/>
            <a:chExt cx="260" cy="259"/>
          </a:xfrm>
        </p:grpSpPr>
        <p:sp useBgFill="1">
          <p:nvSpPr>
            <p:cNvPr id="26743" name="Text Box 193"/>
            <p:cNvSpPr txBox="1">
              <a:spLocks noChangeArrowheads="1"/>
            </p:cNvSpPr>
            <p:nvPr/>
          </p:nvSpPr>
          <p:spPr bwMode="auto">
            <a:xfrm>
              <a:off x="4478" y="2735"/>
              <a:ext cx="115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-75</a:t>
              </a:r>
            </a:p>
          </p:txBody>
        </p:sp>
        <p:pic>
          <p:nvPicPr>
            <p:cNvPr id="26744" name="Picture 194" descr="WeaklyDeni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" y="2648"/>
              <a:ext cx="23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990" name="Group 195"/>
          <p:cNvGrpSpPr>
            <a:grpSpLocks/>
          </p:cNvGrpSpPr>
          <p:nvPr/>
        </p:nvGrpSpPr>
        <p:grpSpPr bwMode="auto">
          <a:xfrm>
            <a:off x="3506788" y="2755900"/>
            <a:ext cx="520700" cy="411163"/>
            <a:chOff x="1565" y="2328"/>
            <a:chExt cx="328" cy="259"/>
          </a:xfrm>
        </p:grpSpPr>
        <p:sp useBgFill="1">
          <p:nvSpPr>
            <p:cNvPr id="26741" name="Text Box 196"/>
            <p:cNvSpPr txBox="1">
              <a:spLocks noChangeArrowheads="1"/>
            </p:cNvSpPr>
            <p:nvPr/>
          </p:nvSpPr>
          <p:spPr bwMode="auto">
            <a:xfrm>
              <a:off x="1805" y="2382"/>
              <a:ext cx="88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75</a:t>
              </a:r>
            </a:p>
          </p:txBody>
        </p:sp>
        <p:pic>
          <p:nvPicPr>
            <p:cNvPr id="26742" name="Picture 197" descr="WeaklySatisfi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328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991" name="Group 198"/>
          <p:cNvGrpSpPr>
            <a:grpSpLocks/>
          </p:cNvGrpSpPr>
          <p:nvPr/>
        </p:nvGrpSpPr>
        <p:grpSpPr bwMode="auto">
          <a:xfrm>
            <a:off x="7440613" y="2135188"/>
            <a:ext cx="544512" cy="411162"/>
            <a:chOff x="4687" y="1345"/>
            <a:chExt cx="343" cy="259"/>
          </a:xfrm>
        </p:grpSpPr>
        <p:sp useBgFill="1">
          <p:nvSpPr>
            <p:cNvPr id="26739" name="Text Box 199"/>
            <p:cNvSpPr txBox="1">
              <a:spLocks noChangeArrowheads="1"/>
            </p:cNvSpPr>
            <p:nvPr/>
          </p:nvSpPr>
          <p:spPr bwMode="auto">
            <a:xfrm>
              <a:off x="4941" y="1396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44</a:t>
              </a:r>
            </a:p>
          </p:txBody>
        </p:sp>
        <p:pic>
          <p:nvPicPr>
            <p:cNvPr id="26740" name="Picture 200" descr="WeaklySatisfi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345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75" name="Group 233"/>
          <p:cNvGrpSpPr>
            <a:grpSpLocks/>
          </p:cNvGrpSpPr>
          <p:nvPr/>
        </p:nvGrpSpPr>
        <p:grpSpPr bwMode="auto">
          <a:xfrm>
            <a:off x="8647113" y="842963"/>
            <a:ext cx="498475" cy="411162"/>
            <a:chOff x="8647113" y="842963"/>
            <a:chExt cx="498251" cy="411162"/>
          </a:xfrm>
        </p:grpSpPr>
        <p:sp useBgFill="1">
          <p:nvSpPr>
            <p:cNvPr id="26737" name="Text Box 202"/>
            <p:cNvSpPr txBox="1">
              <a:spLocks noChangeArrowheads="1"/>
            </p:cNvSpPr>
            <p:nvPr/>
          </p:nvSpPr>
          <p:spPr bwMode="auto">
            <a:xfrm>
              <a:off x="9004300" y="920750"/>
              <a:ext cx="141064" cy="15388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25</a:t>
              </a:r>
            </a:p>
          </p:txBody>
        </p:sp>
        <p:pic>
          <p:nvPicPr>
            <p:cNvPr id="26738" name="Picture 203" descr="WeaklySatisfi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113" y="842963"/>
              <a:ext cx="496887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993" name="Group 204"/>
          <p:cNvGrpSpPr>
            <a:grpSpLocks/>
          </p:cNvGrpSpPr>
          <p:nvPr/>
        </p:nvGrpSpPr>
        <p:grpSpPr bwMode="auto">
          <a:xfrm>
            <a:off x="7150100" y="1189038"/>
            <a:ext cx="523875" cy="411162"/>
            <a:chOff x="4504" y="749"/>
            <a:chExt cx="330" cy="259"/>
          </a:xfrm>
        </p:grpSpPr>
        <p:sp useBgFill="1">
          <p:nvSpPr>
            <p:cNvPr id="26735" name="Text Box 205"/>
            <p:cNvSpPr txBox="1">
              <a:spLocks noChangeArrowheads="1"/>
            </p:cNvSpPr>
            <p:nvPr/>
          </p:nvSpPr>
          <p:spPr bwMode="auto">
            <a:xfrm>
              <a:off x="4745" y="793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33</a:t>
              </a:r>
            </a:p>
          </p:txBody>
        </p:sp>
        <p:pic>
          <p:nvPicPr>
            <p:cNvPr id="26736" name="Picture 206" descr="WeaklySatisfi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" y="749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25677" name="Text Box 208"/>
          <p:cNvSpPr txBox="1">
            <a:spLocks noChangeArrowheads="1"/>
          </p:cNvSpPr>
          <p:nvPr/>
        </p:nvSpPr>
        <p:spPr bwMode="auto">
          <a:xfrm>
            <a:off x="5937250" y="927100"/>
            <a:ext cx="141288" cy="1539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chemeClr val="tx1"/>
                </a:solidFill>
              </a:rPr>
              <a:t>42</a:t>
            </a:r>
          </a:p>
        </p:txBody>
      </p:sp>
      <p:pic>
        <p:nvPicPr>
          <p:cNvPr id="25678" name="Picture 209" descr="WeaklySatisfic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49313"/>
            <a:ext cx="4968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9994" name="Group 213"/>
          <p:cNvGrpSpPr>
            <a:grpSpLocks/>
          </p:cNvGrpSpPr>
          <p:nvPr/>
        </p:nvGrpSpPr>
        <p:grpSpPr bwMode="auto">
          <a:xfrm>
            <a:off x="1957388" y="5740400"/>
            <a:ext cx="228600" cy="152400"/>
            <a:chOff x="234" y="1786"/>
            <a:chExt cx="144" cy="96"/>
          </a:xfrm>
        </p:grpSpPr>
        <p:sp>
          <p:nvSpPr>
            <p:cNvPr id="26733" name="Oval 214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26734" name="Text Box 215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119995" name="Group 216"/>
          <p:cNvGrpSpPr>
            <a:grpSpLocks/>
          </p:cNvGrpSpPr>
          <p:nvPr/>
        </p:nvGrpSpPr>
        <p:grpSpPr bwMode="auto">
          <a:xfrm>
            <a:off x="5081588" y="5724525"/>
            <a:ext cx="228600" cy="152400"/>
            <a:chOff x="234" y="1786"/>
            <a:chExt cx="144" cy="96"/>
          </a:xfrm>
        </p:grpSpPr>
        <p:sp>
          <p:nvSpPr>
            <p:cNvPr id="26731" name="Oval 217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26732" name="Text Box 218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cxnSp>
        <p:nvCxnSpPr>
          <p:cNvPr id="26705" name="AutoShape 223"/>
          <p:cNvCxnSpPr>
            <a:cxnSpLocks noChangeShapeType="1"/>
          </p:cNvCxnSpPr>
          <p:nvPr/>
        </p:nvCxnSpPr>
        <p:spPr bwMode="auto">
          <a:xfrm rot="5400000" flipH="1">
            <a:off x="1897063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706" name="AutoShape 224"/>
          <p:cNvCxnSpPr>
            <a:cxnSpLocks noChangeShapeType="1"/>
          </p:cNvCxnSpPr>
          <p:nvPr/>
        </p:nvCxnSpPr>
        <p:spPr bwMode="auto">
          <a:xfrm rot="10800000">
            <a:off x="3241675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07" name="Text Box 228"/>
          <p:cNvSpPr txBox="1">
            <a:spLocks noChangeArrowheads="1"/>
          </p:cNvSpPr>
          <p:nvPr/>
        </p:nvSpPr>
        <p:spPr bwMode="auto">
          <a:xfrm>
            <a:off x="7897813" y="3157538"/>
            <a:ext cx="3032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2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0037" name="Oval 229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Online Shopper</a:t>
            </a:r>
          </a:p>
        </p:txBody>
      </p:sp>
      <p:sp>
        <p:nvSpPr>
          <p:cNvPr id="120038" name="Rectangle 230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Payment</a:t>
            </a:r>
          </a:p>
        </p:txBody>
      </p:sp>
      <p:sp>
        <p:nvSpPr>
          <p:cNvPr id="26710" name="Text Box 231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grpSp>
        <p:nvGrpSpPr>
          <p:cNvPr id="119996" name="Group 232"/>
          <p:cNvGrpSpPr>
            <a:grpSpLocks/>
          </p:cNvGrpSpPr>
          <p:nvPr/>
        </p:nvGrpSpPr>
        <p:grpSpPr bwMode="auto">
          <a:xfrm>
            <a:off x="925513" y="1160463"/>
            <a:ext cx="617537" cy="417512"/>
            <a:chOff x="5356" y="2018"/>
            <a:chExt cx="389" cy="263"/>
          </a:xfrm>
        </p:grpSpPr>
        <p:grpSp>
          <p:nvGrpSpPr>
            <p:cNvPr id="26727" name="Group 233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26729" name="Text Box 234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26730" name="Picture 235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26728" name="Text Box 236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119998" name="Group 237"/>
          <p:cNvGrpSpPr>
            <a:grpSpLocks/>
          </p:cNvGrpSpPr>
          <p:nvPr/>
        </p:nvGrpSpPr>
        <p:grpSpPr bwMode="auto">
          <a:xfrm>
            <a:off x="2892425" y="1155700"/>
            <a:ext cx="617538" cy="417513"/>
            <a:chOff x="5356" y="2018"/>
            <a:chExt cx="389" cy="263"/>
          </a:xfrm>
        </p:grpSpPr>
        <p:grpSp>
          <p:nvGrpSpPr>
            <p:cNvPr id="26723" name="Group 238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26725" name="Text Box 239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26726" name="Picture 240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26724" name="Text Box 241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26713" name="Group 242"/>
          <p:cNvGrpSpPr>
            <a:grpSpLocks/>
          </p:cNvGrpSpPr>
          <p:nvPr/>
        </p:nvGrpSpPr>
        <p:grpSpPr bwMode="auto">
          <a:xfrm>
            <a:off x="603250" y="4645025"/>
            <a:ext cx="1930400" cy="762000"/>
            <a:chOff x="893" y="1567"/>
            <a:chExt cx="1216" cy="480"/>
          </a:xfrm>
        </p:grpSpPr>
        <p:sp>
          <p:nvSpPr>
            <p:cNvPr id="26721" name="Oval 243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6722" name="Text Box 244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Biometrics is no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regular, off-the-shelf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technology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6714" name="AutoShape 245"/>
          <p:cNvCxnSpPr>
            <a:cxnSpLocks noChangeShapeType="1"/>
          </p:cNvCxnSpPr>
          <p:nvPr/>
        </p:nvCxnSpPr>
        <p:spPr bwMode="auto">
          <a:xfrm rot="-5400000">
            <a:off x="1032669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15" name="Text Box 246"/>
          <p:cNvSpPr txBox="1">
            <a:spLocks noChangeArrowheads="1"/>
          </p:cNvSpPr>
          <p:nvPr/>
        </p:nvSpPr>
        <p:spPr bwMode="auto">
          <a:xfrm>
            <a:off x="2341563" y="37036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26716" name="Text Box 247"/>
          <p:cNvSpPr txBox="1">
            <a:spLocks noChangeArrowheads="1"/>
          </p:cNvSpPr>
          <p:nvPr/>
        </p:nvSpPr>
        <p:spPr bwMode="auto">
          <a:xfrm>
            <a:off x="2847975" y="3905250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3857" name="Group 198"/>
          <p:cNvGrpSpPr>
            <a:grpSpLocks/>
          </p:cNvGrpSpPr>
          <p:nvPr/>
        </p:nvGrpSpPr>
        <p:grpSpPr bwMode="auto">
          <a:xfrm>
            <a:off x="7108825" y="3184525"/>
            <a:ext cx="544513" cy="411163"/>
            <a:chOff x="4687" y="1345"/>
            <a:chExt cx="343" cy="259"/>
          </a:xfrm>
        </p:grpSpPr>
        <p:sp useBgFill="1">
          <p:nvSpPr>
            <p:cNvPr id="26719" name="Text Box 199"/>
            <p:cNvSpPr txBox="1">
              <a:spLocks noChangeArrowheads="1"/>
            </p:cNvSpPr>
            <p:nvPr/>
          </p:nvSpPr>
          <p:spPr bwMode="auto">
            <a:xfrm>
              <a:off x="4941" y="1396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25</a:t>
              </a:r>
            </a:p>
          </p:txBody>
        </p:sp>
        <p:pic>
          <p:nvPicPr>
            <p:cNvPr id="26720" name="Picture 200" descr="WeaklySatisfi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345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7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69EB66C-0012-4235-97F1-628E205A6FA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CA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9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9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8" grpId="0" autoUpdateAnimBg="0"/>
      <p:bldP spid="119829" grpId="0" animBg="1"/>
      <p:bldP spid="119917" grpId="0" autoUpdateAnimBg="0"/>
      <p:bldP spid="119918" grpId="0" animBg="1"/>
      <p:bldP spid="119919" grpId="0" animBg="1"/>
      <p:bldP spid="119920" grpId="0" animBg="1"/>
      <p:bldP spid="119921" grpId="0" animBg="1"/>
      <p:bldP spid="119973" grpId="0" animBg="1"/>
      <p:bldP spid="25677" grpId="0" animBg="1"/>
      <p:bldP spid="120037" grpId="0" animBg="1"/>
      <p:bldP spid="1200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78B3DCB-FEF3-404D-957A-23EBA763B2D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CA" altLang="en-US" sz="120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– Strategies and Evaluation Mechanism (1)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allows a particular configuration of intentional elements to be defined in a </a:t>
            </a:r>
            <a:r>
              <a:rPr lang="en-US" altLang="en-US">
                <a:solidFill>
                  <a:srgbClr val="FF0000"/>
                </a:solidFill>
              </a:rPr>
              <a:t>strategy</a:t>
            </a:r>
            <a:r>
              <a:rPr lang="en-US" altLang="en-US"/>
              <a:t> (i.e., one possible solution)</a:t>
            </a:r>
          </a:p>
          <a:p>
            <a:pPr lvl="1" eaLnBrk="1" hangingPunct="1"/>
            <a:r>
              <a:rPr lang="en-CA" altLang="en-US"/>
              <a:t>Captures the initial, user-defined satisfaction levels for these elements separately from the GRL graphs</a:t>
            </a:r>
          </a:p>
          <a:p>
            <a:pPr lvl="1" eaLnBrk="1" hangingPunct="1"/>
            <a:r>
              <a:rPr lang="en-CA" altLang="en-US"/>
              <a:t>Strategies can be compared with each other for </a:t>
            </a:r>
            <a:r>
              <a:rPr lang="en-CA" altLang="en-US">
                <a:solidFill>
                  <a:srgbClr val="FF0000"/>
                </a:solidFill>
              </a:rPr>
              <a:t>trade-off analyses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order to analyze the goal model and compare solutions with each other, jUCMNav’s customizable </a:t>
            </a:r>
            <a:r>
              <a:rPr lang="en-US" altLang="en-US">
                <a:solidFill>
                  <a:srgbClr val="FF0000"/>
                </a:solidFill>
              </a:rPr>
              <a:t>evaluation mechanism</a:t>
            </a:r>
            <a:r>
              <a:rPr lang="en-US" altLang="en-US"/>
              <a:t> executes the strategies </a:t>
            </a:r>
          </a:p>
          <a:p>
            <a:pPr lvl="1" eaLnBrk="1" hangingPunct="1"/>
            <a:r>
              <a:rPr lang="en-CA" altLang="en-US"/>
              <a:t>Propagating </a:t>
            </a:r>
            <a:r>
              <a:rPr lang="en-CA" altLang="en-US">
                <a:solidFill>
                  <a:srgbClr val="FF0000"/>
                </a:solidFill>
              </a:rPr>
              <a:t>satisfaction levels</a:t>
            </a:r>
            <a:r>
              <a:rPr lang="en-CA" altLang="en-US"/>
              <a:t> to the other elements and to actors shows </a:t>
            </a:r>
            <a:r>
              <a:rPr lang="en-US" altLang="en-US">
                <a:solidFill>
                  <a:srgbClr val="FF0000"/>
                </a:solidFill>
              </a:rPr>
              <a:t>impact</a:t>
            </a:r>
            <a:r>
              <a:rPr lang="en-US" altLang="en-US"/>
              <a:t> of proposed solution on high level goals for each stakeholder</a:t>
            </a:r>
          </a:p>
          <a:p>
            <a:pPr lvl="1" eaLnBrk="1" hangingPunct="1"/>
            <a:r>
              <a:rPr lang="en-US" altLang="en-US"/>
              <a:t>Propagation starts at user-defined satisfaction levels of intentional elements (usually bottom-up)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B8780F0-5CAE-4A02-8ACE-24CDAF9A22AB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CA" altLang="en-US" sz="1200"/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– Strategies and Evaluation Mechanism (2)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Evaluations of GRL graphs show the impact of qualitative decisions on high level softgoals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Evaluation mechanism takes into consideration</a:t>
            </a:r>
          </a:p>
          <a:p>
            <a:pPr lvl="1" eaLnBrk="1" hangingPunct="1"/>
            <a:r>
              <a:rPr lang="en-US" altLang="en-US"/>
              <a:t>Initial satisfaction levels of children (intentional elements)</a:t>
            </a:r>
          </a:p>
          <a:p>
            <a:pPr lvl="1" eaLnBrk="1" hangingPunct="1"/>
            <a:r>
              <a:rPr lang="en-US" altLang="en-US"/>
              <a:t>Links, types of these links, and contribution/decomposition types</a:t>
            </a:r>
          </a:p>
          <a:p>
            <a:pPr lvl="1" eaLnBrk="1" hangingPunct="1"/>
            <a:r>
              <a:rPr lang="en-US" altLang="en-US"/>
              <a:t>Importance defined for intentional elements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More complete than simple pros/cons tables or criteria evaluation matrices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See Chapter 11.1 and Appendix II of the Z.151 standard</a:t>
            </a:r>
          </a:p>
          <a:p>
            <a:pPr lvl="1" eaLnBrk="1" hangingPunct="1"/>
            <a:r>
              <a:rPr lang="en-US" altLang="en-US"/>
              <a:t>Standard provides minimum requirements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796E90A-7E70-4684-8C9D-FA2F0C9FA5D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CA" altLang="en-US" sz="1200"/>
          </a:p>
        </p:txBody>
      </p:sp>
      <p:sp>
        <p:nvSpPr>
          <p:cNvPr id="2969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– Qualitative or Quantitative Approach</a:t>
            </a:r>
          </a:p>
        </p:txBody>
      </p:sp>
      <p:sp>
        <p:nvSpPr>
          <p:cNvPr id="2970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Qualitative Approach</a:t>
            </a:r>
          </a:p>
          <a:p>
            <a:pPr lvl="1" eaLnBrk="1" hangingPunct="1"/>
            <a:r>
              <a:rPr lang="en-US" altLang="en-US"/>
              <a:t>Contribution types: from Make to Break</a:t>
            </a:r>
          </a:p>
          <a:p>
            <a:pPr lvl="1" eaLnBrk="1" hangingPunct="1"/>
            <a:r>
              <a:rPr lang="en-US" altLang="en-US"/>
              <a:t>Importance: High, Medium, Low, or None</a:t>
            </a:r>
          </a:p>
          <a:p>
            <a:pPr lvl="1" eaLnBrk="1" hangingPunct="1"/>
            <a:r>
              <a:rPr lang="en-US" altLang="en-US"/>
              <a:t>Qualitative satisfaction levels</a:t>
            </a:r>
          </a:p>
          <a:p>
            <a:pPr eaLnBrk="1" hangingPunct="1"/>
            <a:r>
              <a:rPr lang="en-US" altLang="en-US"/>
              <a:t>Quantitative Approach</a:t>
            </a:r>
          </a:p>
          <a:p>
            <a:pPr lvl="1" eaLnBrk="1" hangingPunct="1"/>
            <a:r>
              <a:rPr lang="en-US" altLang="en-US"/>
              <a:t>Contribution types: [-100, 100]</a:t>
            </a:r>
          </a:p>
          <a:p>
            <a:pPr lvl="1" eaLnBrk="1" hangingPunct="1"/>
            <a:r>
              <a:rPr lang="en-US" altLang="en-US"/>
              <a:t>Importance: [0, 100]</a:t>
            </a:r>
          </a:p>
          <a:p>
            <a:pPr lvl="1" eaLnBrk="1" hangingPunct="1"/>
            <a:r>
              <a:rPr lang="en-US" altLang="en-US"/>
              <a:t>Quantitative satisfaction levels: [-100, 100]</a:t>
            </a:r>
          </a:p>
          <a:p>
            <a:pPr eaLnBrk="1" hangingPunct="1"/>
            <a:r>
              <a:rPr lang="en-US" altLang="en-US"/>
              <a:t>Hybrid Approach is also possible</a:t>
            </a:r>
          </a:p>
          <a:p>
            <a:pPr lvl="1" eaLnBrk="1" hangingPunct="1"/>
            <a:r>
              <a:rPr lang="en-US" altLang="en-US"/>
              <a:t>Qualitative contribution types</a:t>
            </a:r>
          </a:p>
          <a:p>
            <a:pPr lvl="1" eaLnBrk="1" hangingPunct="1"/>
            <a:r>
              <a:rPr lang="en-US" altLang="en-US"/>
              <a:t>Quantitative importance</a:t>
            </a:r>
          </a:p>
          <a:p>
            <a:pPr lvl="1" eaLnBrk="1" hangingPunct="1"/>
            <a:r>
              <a:rPr lang="en-US" altLang="en-US"/>
              <a:t>Quantitative satisfaction levels</a:t>
            </a: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7002463" y="1690688"/>
            <a:ext cx="1335087" cy="411162"/>
            <a:chOff x="2903" y="792"/>
            <a:chExt cx="841" cy="259"/>
          </a:xfrm>
        </p:grpSpPr>
        <p:sp>
          <p:nvSpPr>
            <p:cNvPr id="29722" name="Text Box 5"/>
            <p:cNvSpPr txBox="1">
              <a:spLocks noChangeArrowheads="1"/>
            </p:cNvSpPr>
            <p:nvPr/>
          </p:nvSpPr>
          <p:spPr bwMode="auto">
            <a:xfrm>
              <a:off x="3163" y="836"/>
              <a:ext cx="5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Satisfied</a:t>
              </a:r>
            </a:p>
          </p:txBody>
        </p:sp>
        <p:pic>
          <p:nvPicPr>
            <p:cNvPr id="29723" name="Picture 6" descr="Che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792"/>
              <a:ext cx="32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2" name="Group 7"/>
          <p:cNvGrpSpPr>
            <a:grpSpLocks/>
          </p:cNvGrpSpPr>
          <p:nvPr/>
        </p:nvGrpSpPr>
        <p:grpSpPr bwMode="auto">
          <a:xfrm>
            <a:off x="7046913" y="3094038"/>
            <a:ext cx="1247775" cy="381000"/>
            <a:chOff x="4457" y="1978"/>
            <a:chExt cx="786" cy="240"/>
          </a:xfrm>
        </p:grpSpPr>
        <p:pic>
          <p:nvPicPr>
            <p:cNvPr id="2972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84" r="14417"/>
            <a:stretch>
              <a:fillRect/>
            </a:stretch>
          </p:blipFill>
          <p:spPr bwMode="auto">
            <a:xfrm>
              <a:off x="4457" y="1978"/>
              <a:ext cx="25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1" name="Text Box 9"/>
            <p:cNvSpPr txBox="1">
              <a:spLocks noChangeArrowheads="1"/>
            </p:cNvSpPr>
            <p:nvPr/>
          </p:nvSpPr>
          <p:spPr bwMode="auto">
            <a:xfrm>
              <a:off x="4625" y="1996"/>
              <a:ext cx="61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Unknown</a:t>
              </a:r>
            </a:p>
          </p:txBody>
        </p:sp>
      </p:grpSp>
      <p:grpSp>
        <p:nvGrpSpPr>
          <p:cNvPr id="29703" name="Group 10"/>
          <p:cNvGrpSpPr>
            <a:grpSpLocks/>
          </p:cNvGrpSpPr>
          <p:nvPr/>
        </p:nvGrpSpPr>
        <p:grpSpPr bwMode="auto">
          <a:xfrm>
            <a:off x="7007225" y="2338388"/>
            <a:ext cx="1327150" cy="517525"/>
            <a:chOff x="2908" y="1254"/>
            <a:chExt cx="836" cy="326"/>
          </a:xfrm>
        </p:grpSpPr>
        <p:sp>
          <p:nvSpPr>
            <p:cNvPr id="29718" name="Text Box 11"/>
            <p:cNvSpPr txBox="1">
              <a:spLocks noChangeArrowheads="1"/>
            </p:cNvSpPr>
            <p:nvPr/>
          </p:nvSpPr>
          <p:spPr bwMode="auto">
            <a:xfrm>
              <a:off x="3163" y="1254"/>
              <a:ext cx="58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Weakly</a:t>
              </a:r>
              <a:br>
                <a:rPr lang="en-US" altLang="en-US" sz="1400" b="1">
                  <a:solidFill>
                    <a:schemeClr val="tx1"/>
                  </a:solidFill>
                </a:rPr>
              </a:br>
              <a:r>
                <a:rPr lang="en-US" altLang="en-US" sz="1400" b="1">
                  <a:solidFill>
                    <a:schemeClr val="tx1"/>
                  </a:solidFill>
                </a:rPr>
                <a:t>Satisfied</a:t>
              </a:r>
            </a:p>
          </p:txBody>
        </p:sp>
        <p:pic>
          <p:nvPicPr>
            <p:cNvPr id="29719" name="Picture 12" descr="WeaklySatisfic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" y="1288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4" name="Group 13"/>
          <p:cNvGrpSpPr>
            <a:grpSpLocks/>
          </p:cNvGrpSpPr>
          <p:nvPr/>
        </p:nvGrpSpPr>
        <p:grpSpPr bwMode="auto">
          <a:xfrm>
            <a:off x="7091363" y="4467225"/>
            <a:ext cx="1158875" cy="411163"/>
            <a:chOff x="4253" y="1043"/>
            <a:chExt cx="730" cy="259"/>
          </a:xfrm>
        </p:grpSpPr>
        <p:pic>
          <p:nvPicPr>
            <p:cNvPr id="29716" name="Picture 14" descr="Cros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" y="1043"/>
              <a:ext cx="34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 Box 15"/>
            <p:cNvSpPr txBox="1">
              <a:spLocks noChangeArrowheads="1"/>
            </p:cNvSpPr>
            <p:nvPr/>
          </p:nvSpPr>
          <p:spPr bwMode="auto">
            <a:xfrm>
              <a:off x="4495" y="1075"/>
              <a:ext cx="4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Denied</a:t>
              </a:r>
            </a:p>
          </p:txBody>
        </p:sp>
      </p:grpSp>
      <p:grpSp>
        <p:nvGrpSpPr>
          <p:cNvPr id="29705" name="Group 16"/>
          <p:cNvGrpSpPr>
            <a:grpSpLocks/>
          </p:cNvGrpSpPr>
          <p:nvPr/>
        </p:nvGrpSpPr>
        <p:grpSpPr bwMode="auto">
          <a:xfrm>
            <a:off x="7123113" y="3713163"/>
            <a:ext cx="1095375" cy="517525"/>
            <a:chOff x="4306" y="879"/>
            <a:chExt cx="690" cy="326"/>
          </a:xfrm>
        </p:grpSpPr>
        <p:sp>
          <p:nvSpPr>
            <p:cNvPr id="29714" name="Text Box 17"/>
            <p:cNvSpPr txBox="1">
              <a:spLocks noChangeArrowheads="1"/>
            </p:cNvSpPr>
            <p:nvPr/>
          </p:nvSpPr>
          <p:spPr bwMode="auto">
            <a:xfrm>
              <a:off x="4495" y="879"/>
              <a:ext cx="5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Weakly</a:t>
              </a:r>
              <a:br>
                <a:rPr lang="en-US" altLang="en-US" sz="1400" b="1">
                  <a:solidFill>
                    <a:schemeClr val="tx1"/>
                  </a:solidFill>
                </a:rPr>
              </a:br>
              <a:r>
                <a:rPr lang="en-US" altLang="en-US" sz="1400" b="1">
                  <a:solidFill>
                    <a:schemeClr val="tx1"/>
                  </a:solidFill>
                </a:rPr>
                <a:t>Denied</a:t>
              </a:r>
            </a:p>
          </p:txBody>
        </p:sp>
        <p:pic>
          <p:nvPicPr>
            <p:cNvPr id="29715" name="Picture 18" descr="WeaklyDeni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" y="912"/>
              <a:ext cx="23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6" name="Group 19"/>
          <p:cNvGrpSpPr>
            <a:grpSpLocks/>
          </p:cNvGrpSpPr>
          <p:nvPr/>
        </p:nvGrpSpPr>
        <p:grpSpPr bwMode="auto">
          <a:xfrm>
            <a:off x="7050088" y="5116513"/>
            <a:ext cx="1241425" cy="577850"/>
            <a:chOff x="4242" y="1245"/>
            <a:chExt cx="782" cy="364"/>
          </a:xfrm>
        </p:grpSpPr>
        <p:pic>
          <p:nvPicPr>
            <p:cNvPr id="29712" name="Picture 20" descr="Conflic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5" t="18365" r="18365" b="18365"/>
            <a:stretch>
              <a:fillRect/>
            </a:stretch>
          </p:blipFill>
          <p:spPr bwMode="auto">
            <a:xfrm>
              <a:off x="4242" y="1245"/>
              <a:ext cx="36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 Box 21"/>
            <p:cNvSpPr txBox="1">
              <a:spLocks noChangeArrowheads="1"/>
            </p:cNvSpPr>
            <p:nvPr/>
          </p:nvSpPr>
          <p:spPr bwMode="auto">
            <a:xfrm>
              <a:off x="4493" y="1326"/>
              <a:ext cx="5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Conflict</a:t>
              </a:r>
            </a:p>
          </p:txBody>
        </p:sp>
      </p:grpSp>
      <p:sp>
        <p:nvSpPr>
          <p:cNvPr id="29707" name="Text Box 22"/>
          <p:cNvSpPr txBox="1">
            <a:spLocks noChangeArrowheads="1"/>
          </p:cNvSpPr>
          <p:nvPr/>
        </p:nvSpPr>
        <p:spPr bwMode="auto">
          <a:xfrm>
            <a:off x="6464300" y="923925"/>
            <a:ext cx="250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itchFamily="18" charset="0"/>
              </a:rPr>
              <a:t>GRL Satisfaction Levels: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itchFamily="18" charset="0"/>
              </a:rPr>
              <a:t>(qualitative)</a:t>
            </a:r>
          </a:p>
        </p:txBody>
      </p:sp>
      <p:grpSp>
        <p:nvGrpSpPr>
          <p:cNvPr id="29708" name="Group 23"/>
          <p:cNvGrpSpPr>
            <a:grpSpLocks/>
          </p:cNvGrpSpPr>
          <p:nvPr/>
        </p:nvGrpSpPr>
        <p:grpSpPr bwMode="auto">
          <a:xfrm>
            <a:off x="7308850" y="5932488"/>
            <a:ext cx="723900" cy="304800"/>
            <a:chOff x="4576" y="3737"/>
            <a:chExt cx="456" cy="192"/>
          </a:xfrm>
        </p:grpSpPr>
        <p:sp>
          <p:nvSpPr>
            <p:cNvPr id="29710" name="Oval 24"/>
            <p:cNvSpPr>
              <a:spLocks noChangeAspect="1" noChangeArrowheads="1"/>
            </p:cNvSpPr>
            <p:nvPr/>
          </p:nvSpPr>
          <p:spPr bwMode="auto">
            <a:xfrm>
              <a:off x="4576" y="3798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9711" name="Text Box 25"/>
            <p:cNvSpPr txBox="1">
              <a:spLocks noChangeArrowheads="1"/>
            </p:cNvSpPr>
            <p:nvPr/>
          </p:nvSpPr>
          <p:spPr bwMode="auto">
            <a:xfrm>
              <a:off x="4637" y="3737"/>
              <a:ext cx="3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tx1"/>
                  </a:solidFill>
                </a:rPr>
                <a:t>None</a:t>
              </a:r>
            </a:p>
          </p:txBody>
        </p:sp>
      </p:grpSp>
      <p:sp>
        <p:nvSpPr>
          <p:cNvPr id="29709" name="Text Box 31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3840163" y="5243513"/>
            <a:ext cx="1235075" cy="687387"/>
          </a:xfrm>
          <a:custGeom>
            <a:avLst/>
            <a:gdLst>
              <a:gd name="T0" fmla="*/ 0 w 778"/>
              <a:gd name="T1" fmla="*/ 0 h 433"/>
              <a:gd name="T2" fmla="*/ 2147483647 w 778"/>
              <a:gd name="T3" fmla="*/ 2147483647 h 433"/>
              <a:gd name="T4" fmla="*/ 2147483647 w 778"/>
              <a:gd name="T5" fmla="*/ 2147483647 h 433"/>
              <a:gd name="T6" fmla="*/ 0 60000 65536"/>
              <a:gd name="T7" fmla="*/ 0 60000 65536"/>
              <a:gd name="T8" fmla="*/ 0 60000 65536"/>
              <a:gd name="T9" fmla="*/ 0 w 778"/>
              <a:gd name="T10" fmla="*/ 0 h 433"/>
              <a:gd name="T11" fmla="*/ 778 w 778"/>
              <a:gd name="T12" fmla="*/ 433 h 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433">
                <a:moveTo>
                  <a:pt x="0" y="0"/>
                </a:moveTo>
                <a:lnTo>
                  <a:pt x="119" y="291"/>
                </a:lnTo>
                <a:lnTo>
                  <a:pt x="778" y="43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31957" name="AutoShape 5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58" name="Text Box 6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Fingerprint</a:t>
              </a:r>
            </a:p>
          </p:txBody>
        </p:sp>
      </p:grpSp>
      <p:grpSp>
        <p:nvGrpSpPr>
          <p:cNvPr id="31748" name="Group 7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803" y="3715"/>
            <a:chExt cx="719" cy="337"/>
          </a:xfrm>
        </p:grpSpPr>
        <p:grpSp>
          <p:nvGrpSpPr>
            <p:cNvPr id="31953" name="Group 8"/>
            <p:cNvGrpSpPr>
              <a:grpSpLocks/>
            </p:cNvGrpSpPr>
            <p:nvPr/>
          </p:nvGrpSpPr>
          <p:grpSpPr bwMode="auto">
            <a:xfrm>
              <a:off x="2803" y="3715"/>
              <a:ext cx="719" cy="337"/>
              <a:chOff x="3891" y="1947"/>
              <a:chExt cx="719" cy="337"/>
            </a:xfrm>
          </p:grpSpPr>
          <p:sp>
            <p:nvSpPr>
              <p:cNvPr id="31955" name="AutoShape 9"/>
              <p:cNvSpPr>
                <a:spLocks noChangeArrowheads="1"/>
              </p:cNvSpPr>
              <p:nvPr/>
            </p:nvSpPr>
            <p:spPr bwMode="auto">
              <a:xfrm>
                <a:off x="3891" y="1947"/>
                <a:ext cx="719" cy="337"/>
              </a:xfrm>
              <a:prstGeom prst="flowChartPrepara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956" name="Text Box 10"/>
              <p:cNvSpPr txBox="1">
                <a:spLocks noChangeArrowheads="1"/>
              </p:cNvSpPr>
              <p:nvPr/>
            </p:nvSpPr>
            <p:spPr bwMode="auto">
              <a:xfrm>
                <a:off x="4194" y="2030"/>
                <a:ext cx="114" cy="1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2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954" name="Text Box 11"/>
            <p:cNvSpPr txBox="1">
              <a:spLocks noChangeArrowheads="1"/>
            </p:cNvSpPr>
            <p:nvPr/>
          </p:nvSpPr>
          <p:spPr bwMode="auto">
            <a:xfrm>
              <a:off x="2926" y="3799"/>
              <a:ext cx="49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Cardkey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223963" y="5910263"/>
            <a:ext cx="1141412" cy="534987"/>
            <a:chOff x="726" y="3715"/>
            <a:chExt cx="719" cy="337"/>
          </a:xfrm>
        </p:grpSpPr>
        <p:sp>
          <p:nvSpPr>
            <p:cNvPr id="31951" name="AutoShape 13"/>
            <p:cNvSpPr>
              <a:spLocks noChangeArrowheads="1"/>
            </p:cNvSpPr>
            <p:nvPr/>
          </p:nvSpPr>
          <p:spPr bwMode="auto">
            <a:xfrm>
              <a:off x="726" y="3715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52" name="Text Box 14"/>
            <p:cNvSpPr txBox="1">
              <a:spLocks noChangeArrowheads="1"/>
            </p:cNvSpPr>
            <p:nvPr/>
          </p:nvSpPr>
          <p:spPr bwMode="auto">
            <a:xfrm>
              <a:off x="782" y="3798"/>
              <a:ext cx="62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Fingerprint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346575" y="5910263"/>
            <a:ext cx="1141413" cy="534987"/>
            <a:chOff x="2738" y="3723"/>
            <a:chExt cx="719" cy="337"/>
          </a:xfrm>
        </p:grpSpPr>
        <p:sp>
          <p:nvSpPr>
            <p:cNvPr id="31949" name="AutoShape 16"/>
            <p:cNvSpPr>
              <a:spLocks noChangeArrowheads="1"/>
            </p:cNvSpPr>
            <p:nvPr/>
          </p:nvSpPr>
          <p:spPr bwMode="auto">
            <a:xfrm>
              <a:off x="2738" y="3723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50" name="Text Box 17"/>
            <p:cNvSpPr txBox="1">
              <a:spLocks noChangeArrowheads="1"/>
            </p:cNvSpPr>
            <p:nvPr/>
          </p:nvSpPr>
          <p:spPr bwMode="auto">
            <a:xfrm>
              <a:off x="2859" y="3807"/>
              <a:ext cx="49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Cardkey</a:t>
              </a:r>
            </a:p>
          </p:txBody>
        </p:sp>
      </p:grpSp>
      <p:sp useBgFill="1">
        <p:nvSpPr>
          <p:cNvPr id="31751" name="Text Box 18"/>
          <p:cNvSpPr txBox="1">
            <a:spLocks noChangeArrowheads="1"/>
          </p:cNvSpPr>
          <p:nvPr/>
        </p:nvSpPr>
        <p:spPr bwMode="auto">
          <a:xfrm>
            <a:off x="6462713" y="2281238"/>
            <a:ext cx="193675" cy="1222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8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31752" name="Arc 19"/>
          <p:cNvSpPr>
            <a:spLocks/>
          </p:cNvSpPr>
          <p:nvPr/>
        </p:nvSpPr>
        <p:spPr bwMode="auto">
          <a:xfrm flipH="1">
            <a:off x="250825" y="893763"/>
            <a:ext cx="8893175" cy="56229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31753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GRL – Strategy Execution (Strategy 3)</a:t>
            </a:r>
          </a:p>
        </p:txBody>
      </p:sp>
      <p:sp>
        <p:nvSpPr>
          <p:cNvPr id="31754" name="Line 21"/>
          <p:cNvSpPr>
            <a:spLocks noChangeShapeType="1"/>
          </p:cNvSpPr>
          <p:nvPr/>
        </p:nvSpPr>
        <p:spPr bwMode="auto">
          <a:xfrm flipH="1" flipV="1">
            <a:off x="6613525" y="4146550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55" name="Group 22"/>
          <p:cNvGrpSpPr>
            <a:grpSpLocks/>
          </p:cNvGrpSpPr>
          <p:nvPr/>
        </p:nvGrpSpPr>
        <p:grpSpPr bwMode="auto">
          <a:xfrm>
            <a:off x="6472238" y="4694238"/>
            <a:ext cx="212725" cy="906462"/>
            <a:chOff x="3781" y="2604"/>
            <a:chExt cx="134" cy="571"/>
          </a:xfrm>
        </p:grpSpPr>
        <p:sp>
          <p:nvSpPr>
            <p:cNvPr id="31947" name="Freeform 23"/>
            <p:cNvSpPr>
              <a:spLocks/>
            </p:cNvSpPr>
            <p:nvPr/>
          </p:nvSpPr>
          <p:spPr bwMode="auto">
            <a:xfrm>
              <a:off x="3846" y="2604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  <a:gd name="T6" fmla="*/ 0 w 1"/>
                <a:gd name="T7" fmla="*/ 0 h 571"/>
                <a:gd name="T8" fmla="*/ 1 w 1"/>
                <a:gd name="T9" fmla="*/ 571 h 57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48" name="Line 24"/>
            <p:cNvSpPr>
              <a:spLocks noChangeShapeType="1"/>
            </p:cNvSpPr>
            <p:nvPr/>
          </p:nvSpPr>
          <p:spPr bwMode="auto">
            <a:xfrm rot="-5400000">
              <a:off x="3848" y="3057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31756" name="Group 25"/>
          <p:cNvGrpSpPr>
            <a:grpSpLocks/>
          </p:cNvGrpSpPr>
          <p:nvPr/>
        </p:nvGrpSpPr>
        <p:grpSpPr bwMode="auto">
          <a:xfrm>
            <a:off x="5194300" y="4965700"/>
            <a:ext cx="1295400" cy="395288"/>
            <a:chOff x="2976" y="2775"/>
            <a:chExt cx="816" cy="249"/>
          </a:xfrm>
        </p:grpSpPr>
        <p:sp>
          <p:nvSpPr>
            <p:cNvPr id="31945" name="Freeform 26"/>
            <p:cNvSpPr>
              <a:spLocks/>
            </p:cNvSpPr>
            <p:nvPr/>
          </p:nvSpPr>
          <p:spPr bwMode="auto">
            <a:xfrm>
              <a:off x="2976" y="2775"/>
              <a:ext cx="816" cy="182"/>
            </a:xfrm>
            <a:custGeom>
              <a:avLst/>
              <a:gdLst>
                <a:gd name="T0" fmla="*/ 0 w 540"/>
                <a:gd name="T1" fmla="*/ 181 h 182"/>
                <a:gd name="T2" fmla="*/ 22179 w 540"/>
                <a:gd name="T3" fmla="*/ 182 h 182"/>
                <a:gd name="T4" fmla="*/ 22179 w 540"/>
                <a:gd name="T5" fmla="*/ 0 h 182"/>
                <a:gd name="T6" fmla="*/ 0 60000 65536"/>
                <a:gd name="T7" fmla="*/ 0 60000 65536"/>
                <a:gd name="T8" fmla="*/ 0 60000 65536"/>
                <a:gd name="T9" fmla="*/ 0 w 540"/>
                <a:gd name="T10" fmla="*/ 0 h 182"/>
                <a:gd name="T11" fmla="*/ 540 w 540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0" h="182">
                  <a:moveTo>
                    <a:pt x="0" y="181"/>
                  </a:moveTo>
                  <a:lnTo>
                    <a:pt x="540" y="182"/>
                  </a:lnTo>
                  <a:lnTo>
                    <a:pt x="54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46" name="Line 27"/>
            <p:cNvSpPr>
              <a:spLocks noChangeShapeType="1"/>
            </p:cNvSpPr>
            <p:nvPr/>
          </p:nvSpPr>
          <p:spPr bwMode="auto">
            <a:xfrm>
              <a:off x="3063" y="2890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31757" name="Line 28"/>
          <p:cNvSpPr>
            <a:spLocks noChangeShapeType="1"/>
          </p:cNvSpPr>
          <p:nvPr/>
        </p:nvSpPr>
        <p:spPr bwMode="auto">
          <a:xfrm flipV="1">
            <a:off x="2176463" y="5272088"/>
            <a:ext cx="1987550" cy="66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31758" name="Line 29"/>
          <p:cNvSpPr>
            <a:spLocks noChangeShapeType="1"/>
          </p:cNvSpPr>
          <p:nvPr/>
        </p:nvSpPr>
        <p:spPr bwMode="auto">
          <a:xfrm flipV="1">
            <a:off x="3309938" y="5346700"/>
            <a:ext cx="584200" cy="55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59" name="Group 30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51" y="3715"/>
            <a:chExt cx="719" cy="337"/>
          </a:xfrm>
        </p:grpSpPr>
        <p:sp>
          <p:nvSpPr>
            <p:cNvPr id="31943" name="AutoShape 31"/>
            <p:cNvSpPr>
              <a:spLocks noChangeArrowheads="1"/>
            </p:cNvSpPr>
            <p:nvPr/>
          </p:nvSpPr>
          <p:spPr bwMode="auto">
            <a:xfrm>
              <a:off x="1751" y="3715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44" name="Text Box 32"/>
            <p:cNvSpPr txBox="1">
              <a:spLocks noChangeArrowheads="1"/>
            </p:cNvSpPr>
            <p:nvPr/>
          </p:nvSpPr>
          <p:spPr bwMode="auto">
            <a:xfrm>
              <a:off x="1832" y="3798"/>
              <a:ext cx="56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Password</a:t>
              </a:r>
            </a:p>
          </p:txBody>
        </p:sp>
      </p:grpSp>
      <p:grpSp>
        <p:nvGrpSpPr>
          <p:cNvPr id="31760" name="Group 33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</p:grpSpPr>
        <p:grpSp>
          <p:nvGrpSpPr>
            <p:cNvPr id="31935" name="Group 34"/>
            <p:cNvGrpSpPr>
              <a:grpSpLocks/>
            </p:cNvGrpSpPr>
            <p:nvPr/>
          </p:nvGrpSpPr>
          <p:grpSpPr bwMode="auto">
            <a:xfrm>
              <a:off x="3675" y="3524"/>
              <a:ext cx="898" cy="357"/>
              <a:chOff x="1856" y="2830"/>
              <a:chExt cx="610" cy="357"/>
            </a:xfrm>
          </p:grpSpPr>
          <p:sp>
            <p:nvSpPr>
              <p:cNvPr id="31937" name="Rectangle 35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938" name="Group 36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31939" name="Arc 37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40" name="Arc 38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41" name="Line 39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42" name="Line 40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31936" name="Text Box 41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Identification</a:t>
              </a:r>
            </a:p>
          </p:txBody>
        </p:sp>
      </p:grpSp>
      <p:sp>
        <p:nvSpPr>
          <p:cNvPr id="31761" name="Line 42"/>
          <p:cNvSpPr>
            <a:spLocks noChangeShapeType="1"/>
          </p:cNvSpPr>
          <p:nvPr/>
        </p:nvSpPr>
        <p:spPr bwMode="auto">
          <a:xfrm flipH="1" flipV="1">
            <a:off x="7226300" y="4173538"/>
            <a:ext cx="46513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62" name="Group 43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770" y="2854"/>
            <a:chExt cx="719" cy="337"/>
          </a:xfrm>
        </p:grpSpPr>
        <p:sp>
          <p:nvSpPr>
            <p:cNvPr id="31933" name="AutoShape 44"/>
            <p:cNvSpPr>
              <a:spLocks noChangeArrowheads="1"/>
            </p:cNvSpPr>
            <p:nvPr/>
          </p:nvSpPr>
          <p:spPr bwMode="auto">
            <a:xfrm>
              <a:off x="4770" y="2854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34" name="Text Box 45"/>
            <p:cNvSpPr txBox="1">
              <a:spLocks noChangeArrowheads="1"/>
            </p:cNvSpPr>
            <p:nvPr/>
          </p:nvSpPr>
          <p:spPr bwMode="auto">
            <a:xfrm>
              <a:off x="4825" y="2937"/>
              <a:ext cx="61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Encryption</a:t>
              </a:r>
            </a:p>
          </p:txBody>
        </p:sp>
      </p:grpSp>
      <p:sp>
        <p:nvSpPr>
          <p:cNvPr id="31763" name="Line 46"/>
          <p:cNvSpPr>
            <a:spLocks noChangeShapeType="1"/>
          </p:cNvSpPr>
          <p:nvPr/>
        </p:nvSpPr>
        <p:spPr bwMode="auto">
          <a:xfrm rot="18087207" flipV="1">
            <a:off x="7953375" y="2840038"/>
            <a:ext cx="285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64" name="Group 47"/>
          <p:cNvGrpSpPr>
            <a:grpSpLocks/>
          </p:cNvGrpSpPr>
          <p:nvPr/>
        </p:nvGrpSpPr>
        <p:grpSpPr bwMode="auto">
          <a:xfrm>
            <a:off x="7727950" y="3462338"/>
            <a:ext cx="1301750" cy="723900"/>
            <a:chOff x="4868" y="2181"/>
            <a:chExt cx="820" cy="456"/>
          </a:xfrm>
        </p:grpSpPr>
        <p:sp>
          <p:nvSpPr>
            <p:cNvPr id="31931" name="Freeform 48"/>
            <p:cNvSpPr>
              <a:spLocks/>
            </p:cNvSpPr>
            <p:nvPr/>
          </p:nvSpPr>
          <p:spPr bwMode="auto">
            <a:xfrm>
              <a:off x="4868" y="2181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32" name="Text Box 49"/>
            <p:cNvSpPr txBox="1">
              <a:spLocks noChangeArrowheads="1"/>
            </p:cNvSpPr>
            <p:nvPr/>
          </p:nvSpPr>
          <p:spPr bwMode="auto">
            <a:xfrm>
              <a:off x="5018" y="2257"/>
              <a:ext cx="51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of Host </a:t>
              </a:r>
            </a:p>
          </p:txBody>
        </p:sp>
      </p:grpSp>
      <p:sp>
        <p:nvSpPr>
          <p:cNvPr id="31765" name="Line 50"/>
          <p:cNvSpPr>
            <a:spLocks noChangeShapeType="1"/>
          </p:cNvSpPr>
          <p:nvPr/>
        </p:nvSpPr>
        <p:spPr bwMode="auto">
          <a:xfrm flipH="1" flipV="1">
            <a:off x="6818313" y="3052763"/>
            <a:ext cx="25400" cy="668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66" name="Group 51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31929" name="Freeform 52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30" name="Text Box 53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of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sp useBgFill="1">
        <p:nvSpPr>
          <p:cNvPr id="31767" name="Text Box 54"/>
          <p:cNvSpPr txBox="1">
            <a:spLocks noChangeArrowheads="1"/>
          </p:cNvSpPr>
          <p:nvPr/>
        </p:nvSpPr>
        <p:spPr bwMode="auto">
          <a:xfrm>
            <a:off x="6416675" y="5065713"/>
            <a:ext cx="271463" cy="1222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AND </a:t>
            </a:r>
          </a:p>
        </p:txBody>
      </p:sp>
      <p:sp useBgFill="1">
        <p:nvSpPr>
          <p:cNvPr id="31768" name="Text Box 55"/>
          <p:cNvSpPr txBox="1">
            <a:spLocks noChangeArrowheads="1"/>
          </p:cNvSpPr>
          <p:nvPr/>
        </p:nvSpPr>
        <p:spPr bwMode="auto">
          <a:xfrm>
            <a:off x="3713163" y="5337175"/>
            <a:ext cx="209550" cy="1222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>
        <p:nvSpPr>
          <p:cNvPr id="31769" name="Text Box 56"/>
          <p:cNvSpPr txBox="1">
            <a:spLocks noChangeArrowheads="1"/>
          </p:cNvSpPr>
          <p:nvPr/>
        </p:nvSpPr>
        <p:spPr bwMode="auto">
          <a:xfrm>
            <a:off x="6556375" y="3154363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1770" name="Text Box 57"/>
          <p:cNvSpPr txBox="1">
            <a:spLocks noChangeArrowheads="1"/>
          </p:cNvSpPr>
          <p:nvPr/>
        </p:nvSpPr>
        <p:spPr bwMode="auto">
          <a:xfrm>
            <a:off x="6332538" y="4041775"/>
            <a:ext cx="3032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.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1771" name="Text Box 58"/>
          <p:cNvSpPr txBox="1">
            <a:spLocks noChangeArrowheads="1"/>
          </p:cNvSpPr>
          <p:nvPr/>
        </p:nvSpPr>
        <p:spPr bwMode="auto">
          <a:xfrm>
            <a:off x="7397750" y="4030663"/>
            <a:ext cx="3032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.</a:t>
            </a:r>
            <a:br>
              <a:rPr lang="en-US" altLang="en-US" sz="2000" b="1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1772" name="Line 59"/>
          <p:cNvSpPr>
            <a:spLocks noChangeShapeType="1"/>
          </p:cNvSpPr>
          <p:nvPr/>
        </p:nvSpPr>
        <p:spPr bwMode="auto">
          <a:xfrm rot="16200000" flipV="1">
            <a:off x="2239963" y="5845175"/>
            <a:ext cx="204787" cy="68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31773" name="Line 60"/>
          <p:cNvSpPr>
            <a:spLocks noChangeShapeType="1"/>
          </p:cNvSpPr>
          <p:nvPr/>
        </p:nvSpPr>
        <p:spPr bwMode="auto">
          <a:xfrm flipH="1">
            <a:off x="4508500" y="5715000"/>
            <a:ext cx="41275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31774" name="Group 61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31921" name="Group 62"/>
            <p:cNvGrpSpPr>
              <a:grpSpLocks/>
            </p:cNvGrpSpPr>
            <p:nvPr/>
          </p:nvGrpSpPr>
          <p:grpSpPr bwMode="auto">
            <a:xfrm>
              <a:off x="2395" y="3086"/>
              <a:ext cx="925" cy="357"/>
              <a:chOff x="1856" y="2830"/>
              <a:chExt cx="610" cy="357"/>
            </a:xfrm>
          </p:grpSpPr>
          <p:sp>
            <p:nvSpPr>
              <p:cNvPr id="31923" name="Rectangle 6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924" name="Group 6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31925" name="Arc 6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26" name="Arc 6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27" name="Line 6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28" name="Line 6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31922" name="Text Box 69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Authentication</a:t>
              </a:r>
            </a:p>
          </p:txBody>
        </p:sp>
      </p:grpSp>
      <p:grpSp>
        <p:nvGrpSpPr>
          <p:cNvPr id="31775" name="Group 70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724" y="2823"/>
            <a:chExt cx="831" cy="369"/>
          </a:xfrm>
        </p:grpSpPr>
        <p:sp>
          <p:nvSpPr>
            <p:cNvPr id="31919" name="AutoShape 71"/>
            <p:cNvSpPr>
              <a:spLocks noChangeArrowheads="1"/>
            </p:cNvSpPr>
            <p:nvPr/>
          </p:nvSpPr>
          <p:spPr bwMode="auto">
            <a:xfrm>
              <a:off x="3724" y="2823"/>
              <a:ext cx="831" cy="369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20" name="Text Box 72"/>
            <p:cNvSpPr txBox="1">
              <a:spLocks noChangeArrowheads="1"/>
            </p:cNvSpPr>
            <p:nvPr/>
          </p:nvSpPr>
          <p:spPr bwMode="auto">
            <a:xfrm>
              <a:off x="3777" y="2875"/>
              <a:ext cx="73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Access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Authorization</a:t>
              </a:r>
            </a:p>
          </p:txBody>
        </p:sp>
      </p:grpSp>
      <p:sp>
        <p:nvSpPr>
          <p:cNvPr id="31776" name="Text Box 73"/>
          <p:cNvSpPr txBox="1">
            <a:spLocks noChangeArrowheads="1"/>
          </p:cNvSpPr>
          <p:nvPr/>
        </p:nvSpPr>
        <p:spPr bwMode="auto">
          <a:xfrm>
            <a:off x="11113" y="842963"/>
            <a:ext cx="346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u="sng">
                <a:solidFill>
                  <a:schemeClr val="tx1"/>
                </a:solidFill>
              </a:rPr>
              <a:t>GRL Example: Tiny Online Business</a:t>
            </a:r>
          </a:p>
        </p:txBody>
      </p:sp>
      <p:sp useBgFill="1">
        <p:nvSpPr>
          <p:cNvPr id="31777" name="Oval 74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Business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Owner</a:t>
            </a:r>
          </a:p>
        </p:txBody>
      </p:sp>
      <p:sp useBgFill="1">
        <p:nvSpPr>
          <p:cNvPr id="31778" name="Oval 75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Online Shopper</a:t>
            </a:r>
          </a:p>
        </p:txBody>
      </p:sp>
      <p:sp useBgFill="1">
        <p:nvSpPr>
          <p:cNvPr id="31779" name="Rectangle 76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Payment</a:t>
            </a:r>
          </a:p>
        </p:txBody>
      </p:sp>
      <p:cxnSp>
        <p:nvCxnSpPr>
          <p:cNvPr id="31780" name="AutoShape 77"/>
          <p:cNvCxnSpPr>
            <a:cxnSpLocks noChangeShapeType="1"/>
            <a:stCxn id="31777" idx="2"/>
            <a:endCxn id="31779" idx="3"/>
          </p:cNvCxnSpPr>
          <p:nvPr/>
        </p:nvCxnSpPr>
        <p:spPr bwMode="auto">
          <a:xfrm flipH="1">
            <a:off x="3173413" y="1484313"/>
            <a:ext cx="1589087" cy="257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81" name="AutoShape 78"/>
          <p:cNvCxnSpPr>
            <a:cxnSpLocks noChangeShapeType="1"/>
            <a:stCxn id="31779" idx="1"/>
            <a:endCxn id="31778" idx="6"/>
          </p:cNvCxnSpPr>
          <p:nvPr/>
        </p:nvCxnSpPr>
        <p:spPr bwMode="auto">
          <a:xfrm flipH="1">
            <a:off x="1182688" y="1741488"/>
            <a:ext cx="957262" cy="508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2" name="AutoShape 79"/>
          <p:cNvSpPr>
            <a:spLocks noChangeAspect="1" noChangeArrowheads="1"/>
          </p:cNvSpPr>
          <p:nvPr/>
        </p:nvSpPr>
        <p:spPr bwMode="auto">
          <a:xfrm flipH="1">
            <a:off x="1497013" y="1679575"/>
            <a:ext cx="179387" cy="179388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83" name="AutoShape 80"/>
          <p:cNvSpPr>
            <a:spLocks noChangeAspect="1" noChangeArrowheads="1"/>
          </p:cNvSpPr>
          <p:nvPr/>
        </p:nvSpPr>
        <p:spPr bwMode="auto">
          <a:xfrm flipH="1">
            <a:off x="4057650" y="1506538"/>
            <a:ext cx="179388" cy="179387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grpSp>
        <p:nvGrpSpPr>
          <p:cNvPr id="31784" name="Group 81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</p:grpSpPr>
        <p:sp>
          <p:nvSpPr>
            <p:cNvPr id="31917" name="Freeform 82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18" name="Text Box 83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Increase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Sales</a:t>
              </a:r>
            </a:p>
          </p:txBody>
        </p:sp>
      </p:grpSp>
      <p:sp>
        <p:nvSpPr>
          <p:cNvPr id="31785" name="Line 84"/>
          <p:cNvSpPr>
            <a:spLocks noChangeShapeType="1"/>
          </p:cNvSpPr>
          <p:nvPr/>
        </p:nvSpPr>
        <p:spPr bwMode="auto">
          <a:xfrm flipH="1" flipV="1">
            <a:off x="7075488" y="2066925"/>
            <a:ext cx="25400" cy="668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31786" name="Text Box 85"/>
          <p:cNvSpPr txBox="1">
            <a:spLocks noChangeArrowheads="1"/>
          </p:cNvSpPr>
          <p:nvPr/>
        </p:nvSpPr>
        <p:spPr bwMode="auto">
          <a:xfrm>
            <a:off x="6813550" y="2130425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1787" name="Group 86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31915" name="Freeform 87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16" name="Text Box 88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Cost of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sp>
        <p:nvSpPr>
          <p:cNvPr id="31788" name="Freeform 92"/>
          <p:cNvSpPr>
            <a:spLocks/>
          </p:cNvSpPr>
          <p:nvPr/>
        </p:nvSpPr>
        <p:spPr bwMode="auto">
          <a:xfrm>
            <a:off x="7272338" y="1455738"/>
            <a:ext cx="593725" cy="339725"/>
          </a:xfrm>
          <a:custGeom>
            <a:avLst/>
            <a:gdLst>
              <a:gd name="T0" fmla="*/ 0 w 374"/>
              <a:gd name="T1" fmla="*/ 2147483647 h 214"/>
              <a:gd name="T2" fmla="*/ 2147483647 w 374"/>
              <a:gd name="T3" fmla="*/ 0 h 214"/>
              <a:gd name="T4" fmla="*/ 0 60000 65536"/>
              <a:gd name="T5" fmla="*/ 0 60000 65536"/>
              <a:gd name="T6" fmla="*/ 0 w 374"/>
              <a:gd name="T7" fmla="*/ 0 h 214"/>
              <a:gd name="T8" fmla="*/ 374 w 374"/>
              <a:gd name="T9" fmla="*/ 214 h 2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4" h="214">
                <a:moveTo>
                  <a:pt x="0" y="214"/>
                </a:moveTo>
                <a:lnTo>
                  <a:pt x="37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31789" name="Text Box 93"/>
          <p:cNvSpPr txBox="1">
            <a:spLocks noChangeArrowheads="1"/>
          </p:cNvSpPr>
          <p:nvPr/>
        </p:nvSpPr>
        <p:spPr bwMode="auto">
          <a:xfrm>
            <a:off x="7523163" y="1520825"/>
            <a:ext cx="303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1790" name="Group 94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31913" name="Freeform 95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914" name="Text Box 96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System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Security</a:t>
              </a:r>
            </a:p>
          </p:txBody>
        </p:sp>
      </p:grpSp>
      <p:grpSp>
        <p:nvGrpSpPr>
          <p:cNvPr id="31791" name="Group 97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2193" y="2272"/>
            <a:chExt cx="898" cy="357"/>
          </a:xfrm>
        </p:grpSpPr>
        <p:grpSp>
          <p:nvGrpSpPr>
            <p:cNvPr id="31905" name="Group 98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31907" name="Rectangle 9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908" name="Group 100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31909" name="Arc 10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10" name="Arc 10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11" name="Line 10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12" name="Line 10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31906" name="Text Box 105"/>
            <p:cNvSpPr txBox="1">
              <a:spLocks noChangeArrowheads="1"/>
            </p:cNvSpPr>
            <p:nvPr/>
          </p:nvSpPr>
          <p:spPr bwMode="auto">
            <a:xfrm>
              <a:off x="2307" y="2307"/>
              <a:ext cx="670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Offer Online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Shopping</a:t>
              </a:r>
            </a:p>
          </p:txBody>
        </p:sp>
      </p:grpSp>
      <p:sp useBgFill="1">
        <p:nvSpPr>
          <p:cNvPr id="31792" name="Text Box 106"/>
          <p:cNvSpPr txBox="1">
            <a:spLocks noChangeArrowheads="1"/>
          </p:cNvSpPr>
          <p:nvPr/>
        </p:nvSpPr>
        <p:spPr bwMode="auto">
          <a:xfrm>
            <a:off x="8682038" y="1824038"/>
            <a:ext cx="193675" cy="12223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800">
                <a:solidFill>
                  <a:schemeClr val="tx1"/>
                </a:solidFill>
              </a:rPr>
              <a:t>high</a:t>
            </a:r>
          </a:p>
        </p:txBody>
      </p:sp>
      <p:sp useBgFill="1">
        <p:nvSpPr>
          <p:cNvPr id="31793" name="Text Box 107"/>
          <p:cNvSpPr txBox="1">
            <a:spLocks noChangeArrowheads="1"/>
          </p:cNvSpPr>
          <p:nvPr/>
        </p:nvSpPr>
        <p:spPr bwMode="auto">
          <a:xfrm>
            <a:off x="2595563" y="2901950"/>
            <a:ext cx="361950" cy="1222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800">
                <a:solidFill>
                  <a:schemeClr val="tx1"/>
                </a:solidFill>
              </a:rPr>
              <a:t>medium</a:t>
            </a:r>
          </a:p>
        </p:txBody>
      </p:sp>
      <p:grpSp>
        <p:nvGrpSpPr>
          <p:cNvPr id="26" name="Group 108"/>
          <p:cNvGrpSpPr>
            <a:grpSpLocks/>
          </p:cNvGrpSpPr>
          <p:nvPr/>
        </p:nvGrpSpPr>
        <p:grpSpPr bwMode="auto">
          <a:xfrm>
            <a:off x="2676525" y="5910263"/>
            <a:ext cx="1141413" cy="534987"/>
            <a:chOff x="1782" y="3819"/>
            <a:chExt cx="719" cy="337"/>
          </a:xfrm>
        </p:grpSpPr>
        <p:sp>
          <p:nvSpPr>
            <p:cNvPr id="31903" name="AutoShape 109"/>
            <p:cNvSpPr>
              <a:spLocks noChangeArrowheads="1"/>
            </p:cNvSpPr>
            <p:nvPr/>
          </p:nvSpPr>
          <p:spPr bwMode="auto">
            <a:xfrm>
              <a:off x="1782" y="3819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904" name="Text Box 110"/>
            <p:cNvSpPr txBox="1">
              <a:spLocks noChangeArrowheads="1"/>
            </p:cNvSpPr>
            <p:nvPr/>
          </p:nvSpPr>
          <p:spPr bwMode="auto">
            <a:xfrm>
              <a:off x="1863" y="3902"/>
              <a:ext cx="56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Password</a:t>
              </a:r>
            </a:p>
          </p:txBody>
        </p:sp>
      </p:grpSp>
      <p:grpSp>
        <p:nvGrpSpPr>
          <p:cNvPr id="27" name="Group 111"/>
          <p:cNvGrpSpPr>
            <a:grpSpLocks/>
          </p:cNvGrpSpPr>
          <p:nvPr/>
        </p:nvGrpSpPr>
        <p:grpSpPr bwMode="auto">
          <a:xfrm>
            <a:off x="5834063" y="5594350"/>
            <a:ext cx="1425575" cy="566738"/>
            <a:chOff x="3675" y="3524"/>
            <a:chExt cx="898" cy="357"/>
          </a:xfrm>
        </p:grpSpPr>
        <p:grpSp>
          <p:nvGrpSpPr>
            <p:cNvPr id="31895" name="Group 112"/>
            <p:cNvGrpSpPr>
              <a:grpSpLocks/>
            </p:cNvGrpSpPr>
            <p:nvPr/>
          </p:nvGrpSpPr>
          <p:grpSpPr bwMode="auto">
            <a:xfrm>
              <a:off x="3675" y="3524"/>
              <a:ext cx="898" cy="357"/>
              <a:chOff x="3675" y="3524"/>
              <a:chExt cx="898" cy="357"/>
            </a:xfrm>
          </p:grpSpPr>
          <p:sp>
            <p:nvSpPr>
              <p:cNvPr id="31897" name="Rectangle 113"/>
              <p:cNvSpPr>
                <a:spLocks noChangeArrowheads="1"/>
              </p:cNvSpPr>
              <p:nvPr/>
            </p:nvSpPr>
            <p:spPr bwMode="auto">
              <a:xfrm>
                <a:off x="3946" y="3532"/>
                <a:ext cx="371" cy="348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898" name="Group 114"/>
              <p:cNvGrpSpPr>
                <a:grpSpLocks/>
              </p:cNvGrpSpPr>
              <p:nvPr/>
            </p:nvGrpSpPr>
            <p:grpSpPr bwMode="auto">
              <a:xfrm>
                <a:off x="3675" y="3524"/>
                <a:ext cx="898" cy="357"/>
                <a:chOff x="1856" y="2830"/>
                <a:chExt cx="298" cy="192"/>
              </a:xfrm>
            </p:grpSpPr>
            <p:sp>
              <p:nvSpPr>
                <p:cNvPr id="31899" name="Arc 11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00" name="Arc 11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01" name="Line 11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902" name="Line 11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31896" name="Text Box 119"/>
            <p:cNvSpPr txBox="1">
              <a:spLocks noChangeArrowheads="1"/>
            </p:cNvSpPr>
            <p:nvPr/>
          </p:nvSpPr>
          <p:spPr bwMode="auto">
            <a:xfrm>
              <a:off x="3769" y="3614"/>
              <a:ext cx="71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Identification</a:t>
              </a:r>
            </a:p>
          </p:txBody>
        </p:sp>
      </p:grpSp>
      <p:grpSp>
        <p:nvGrpSpPr>
          <p:cNvPr id="30" name="Group 120"/>
          <p:cNvGrpSpPr>
            <a:grpSpLocks/>
          </p:cNvGrpSpPr>
          <p:nvPr/>
        </p:nvGrpSpPr>
        <p:grpSpPr bwMode="auto">
          <a:xfrm>
            <a:off x="7572375" y="4530725"/>
            <a:ext cx="1141413" cy="534988"/>
            <a:chOff x="4866" y="2950"/>
            <a:chExt cx="719" cy="337"/>
          </a:xfrm>
        </p:grpSpPr>
        <p:sp>
          <p:nvSpPr>
            <p:cNvPr id="31893" name="AutoShape 121"/>
            <p:cNvSpPr>
              <a:spLocks noChangeArrowheads="1"/>
            </p:cNvSpPr>
            <p:nvPr/>
          </p:nvSpPr>
          <p:spPr bwMode="auto">
            <a:xfrm>
              <a:off x="4866" y="2950"/>
              <a:ext cx="719" cy="337"/>
            </a:xfrm>
            <a:prstGeom prst="flowChartPreparation">
              <a:avLst/>
            </a:prstGeom>
            <a:solidFill>
              <a:srgbClr val="45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894" name="Text Box 122"/>
            <p:cNvSpPr txBox="1">
              <a:spLocks noChangeArrowheads="1"/>
            </p:cNvSpPr>
            <p:nvPr/>
          </p:nvSpPr>
          <p:spPr bwMode="auto">
            <a:xfrm>
              <a:off x="4921" y="3033"/>
              <a:ext cx="61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Encryption</a:t>
              </a:r>
            </a:p>
          </p:txBody>
        </p:sp>
      </p:grpSp>
      <p:grpSp>
        <p:nvGrpSpPr>
          <p:cNvPr id="31" name="Group 123"/>
          <p:cNvGrpSpPr>
            <a:grpSpLocks/>
          </p:cNvGrpSpPr>
          <p:nvPr/>
        </p:nvGrpSpPr>
        <p:grpSpPr bwMode="auto">
          <a:xfrm>
            <a:off x="7727950" y="3462338"/>
            <a:ext cx="1301750" cy="723900"/>
            <a:chOff x="4868" y="2181"/>
            <a:chExt cx="820" cy="456"/>
          </a:xfrm>
        </p:grpSpPr>
        <p:sp>
          <p:nvSpPr>
            <p:cNvPr id="31891" name="Freeform 124"/>
            <p:cNvSpPr>
              <a:spLocks/>
            </p:cNvSpPr>
            <p:nvPr/>
          </p:nvSpPr>
          <p:spPr bwMode="auto">
            <a:xfrm>
              <a:off x="4868" y="2181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00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892" name="Text Box 125"/>
            <p:cNvSpPr txBox="1">
              <a:spLocks noChangeArrowheads="1"/>
            </p:cNvSpPr>
            <p:nvPr/>
          </p:nvSpPr>
          <p:spPr bwMode="auto">
            <a:xfrm>
              <a:off x="5018" y="2257"/>
              <a:ext cx="519" cy="28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of Host </a:t>
              </a:r>
            </a:p>
          </p:txBody>
        </p:sp>
      </p:grpSp>
      <p:grpSp>
        <p:nvGrpSpPr>
          <p:cNvPr id="192" name="Group 126"/>
          <p:cNvGrpSpPr>
            <a:grpSpLocks/>
          </p:cNvGrpSpPr>
          <p:nvPr/>
        </p:nvGrpSpPr>
        <p:grpSpPr bwMode="auto">
          <a:xfrm>
            <a:off x="6186488" y="3467100"/>
            <a:ext cx="1301750" cy="723900"/>
            <a:chOff x="3897" y="2184"/>
            <a:chExt cx="820" cy="456"/>
          </a:xfrm>
        </p:grpSpPr>
        <p:sp>
          <p:nvSpPr>
            <p:cNvPr id="31889" name="Freeform 127"/>
            <p:cNvSpPr>
              <a:spLocks/>
            </p:cNvSpPr>
            <p:nvPr/>
          </p:nvSpPr>
          <p:spPr bwMode="auto">
            <a:xfrm>
              <a:off x="3897" y="2184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21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890" name="Text Box 128"/>
            <p:cNvSpPr txBox="1">
              <a:spLocks noChangeArrowheads="1"/>
            </p:cNvSpPr>
            <p:nvPr/>
          </p:nvSpPr>
          <p:spPr bwMode="auto">
            <a:xfrm>
              <a:off x="3992" y="2260"/>
              <a:ext cx="63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Security of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grpSp>
        <p:nvGrpSpPr>
          <p:cNvPr id="193" name="Group 129"/>
          <p:cNvGrpSpPr>
            <a:grpSpLocks/>
          </p:cNvGrpSpPr>
          <p:nvPr/>
        </p:nvGrpSpPr>
        <p:grpSpPr bwMode="auto">
          <a:xfrm>
            <a:off x="3802063" y="4899025"/>
            <a:ext cx="1468437" cy="566738"/>
            <a:chOff x="2395" y="3086"/>
            <a:chExt cx="925" cy="357"/>
          </a:xfrm>
        </p:grpSpPr>
        <p:grpSp>
          <p:nvGrpSpPr>
            <p:cNvPr id="31881" name="Group 130"/>
            <p:cNvGrpSpPr>
              <a:grpSpLocks/>
            </p:cNvGrpSpPr>
            <p:nvPr/>
          </p:nvGrpSpPr>
          <p:grpSpPr bwMode="auto">
            <a:xfrm>
              <a:off x="2395" y="3086"/>
              <a:ext cx="925" cy="357"/>
              <a:chOff x="1856" y="2830"/>
              <a:chExt cx="610" cy="357"/>
            </a:xfrm>
          </p:grpSpPr>
          <p:sp>
            <p:nvSpPr>
              <p:cNvPr id="31883" name="Rectangle 13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884" name="Group 132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31885" name="Arc 13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886" name="Arc 13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887" name="Line 13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31888" name="Line 13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31882" name="Text Box 137"/>
            <p:cNvSpPr txBox="1">
              <a:spLocks noChangeArrowheads="1"/>
            </p:cNvSpPr>
            <p:nvPr/>
          </p:nvSpPr>
          <p:spPr bwMode="auto">
            <a:xfrm>
              <a:off x="2463" y="3176"/>
              <a:ext cx="78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Authentication</a:t>
              </a:r>
            </a:p>
          </p:txBody>
        </p:sp>
      </p:grpSp>
      <p:grpSp>
        <p:nvGrpSpPr>
          <p:cNvPr id="196" name="Group 138"/>
          <p:cNvGrpSpPr>
            <a:grpSpLocks/>
          </p:cNvGrpSpPr>
          <p:nvPr/>
        </p:nvGrpSpPr>
        <p:grpSpPr bwMode="auto">
          <a:xfrm>
            <a:off x="5911850" y="4481513"/>
            <a:ext cx="1319213" cy="585787"/>
            <a:chOff x="3820" y="2919"/>
            <a:chExt cx="831" cy="369"/>
          </a:xfrm>
        </p:grpSpPr>
        <p:sp>
          <p:nvSpPr>
            <p:cNvPr id="31879" name="AutoShape 139"/>
            <p:cNvSpPr>
              <a:spLocks noChangeArrowheads="1"/>
            </p:cNvSpPr>
            <p:nvPr/>
          </p:nvSpPr>
          <p:spPr bwMode="auto">
            <a:xfrm>
              <a:off x="3820" y="2919"/>
              <a:ext cx="831" cy="369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31880" name="Text Box 140"/>
            <p:cNvSpPr txBox="1">
              <a:spLocks noChangeArrowheads="1"/>
            </p:cNvSpPr>
            <p:nvPr/>
          </p:nvSpPr>
          <p:spPr bwMode="auto">
            <a:xfrm>
              <a:off x="3873" y="2971"/>
              <a:ext cx="73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Access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Authorization</a:t>
              </a:r>
            </a:p>
          </p:txBody>
        </p:sp>
      </p:grpSp>
      <p:grpSp>
        <p:nvGrpSpPr>
          <p:cNvPr id="197" name="Group 141"/>
          <p:cNvGrpSpPr>
            <a:grpSpLocks/>
          </p:cNvGrpSpPr>
          <p:nvPr/>
        </p:nvGrpSpPr>
        <p:grpSpPr bwMode="auto">
          <a:xfrm>
            <a:off x="7842250" y="1098550"/>
            <a:ext cx="1301750" cy="723900"/>
            <a:chOff x="3680" y="958"/>
            <a:chExt cx="820" cy="456"/>
          </a:xfrm>
          <a:solidFill>
            <a:srgbClr val="90FF53"/>
          </a:solidFill>
        </p:grpSpPr>
        <p:sp>
          <p:nvSpPr>
            <p:cNvPr id="35979" name="Freeform 142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51 w 1072"/>
                <a:gd name="T1" fmla="*/ 15 h 612"/>
                <a:gd name="T2" fmla="*/ 35 w 1072"/>
                <a:gd name="T3" fmla="*/ 343 h 612"/>
                <a:gd name="T4" fmla="*/ 279 w 1072"/>
                <a:gd name="T5" fmla="*/ 567 h 612"/>
                <a:gd name="T6" fmla="*/ 836 w 1072"/>
                <a:gd name="T7" fmla="*/ 597 h 612"/>
                <a:gd name="T8" fmla="*/ 1022 w 1072"/>
                <a:gd name="T9" fmla="*/ 358 h 612"/>
                <a:gd name="T10" fmla="*/ 917 w 1072"/>
                <a:gd name="T11" fmla="*/ 30 h 612"/>
                <a:gd name="T12" fmla="*/ 504 w 1072"/>
                <a:gd name="T13" fmla="*/ 72 h 612"/>
                <a:gd name="T14" fmla="*/ 151 w 1072"/>
                <a:gd name="T15" fmla="*/ 15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grp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5980" name="Text Box 143"/>
            <p:cNvSpPr txBox="1">
              <a:spLocks noChangeArrowheads="1"/>
            </p:cNvSpPr>
            <p:nvPr/>
          </p:nvSpPr>
          <p:spPr bwMode="auto">
            <a:xfrm>
              <a:off x="3821" y="1034"/>
              <a:ext cx="529" cy="28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>
                  <a:latin typeface="Arial" pitchFamily="34" charset="0"/>
                </a:rPr>
                <a:t>Increase </a:t>
              </a:r>
              <a:br>
                <a:rPr lang="en-US" sz="1200" b="1">
                  <a:latin typeface="Arial" pitchFamily="34" charset="0"/>
                </a:rPr>
              </a:br>
              <a:r>
                <a:rPr lang="en-US" sz="1200" b="1">
                  <a:latin typeface="Arial" pitchFamily="34" charset="0"/>
                </a:rPr>
                <a:t>Sales</a:t>
              </a:r>
            </a:p>
          </p:txBody>
        </p:sp>
      </p:grpSp>
      <p:grpSp>
        <p:nvGrpSpPr>
          <p:cNvPr id="198" name="Group 144"/>
          <p:cNvGrpSpPr>
            <a:grpSpLocks/>
          </p:cNvGrpSpPr>
          <p:nvPr/>
        </p:nvGrpSpPr>
        <p:grpSpPr bwMode="auto">
          <a:xfrm>
            <a:off x="2551113" y="3021013"/>
            <a:ext cx="1301750" cy="723900"/>
            <a:chOff x="942" y="2500"/>
            <a:chExt cx="820" cy="456"/>
          </a:xfrm>
        </p:grpSpPr>
        <p:sp>
          <p:nvSpPr>
            <p:cNvPr id="31877" name="Freeform 145"/>
            <p:cNvSpPr>
              <a:spLocks/>
            </p:cNvSpPr>
            <p:nvPr/>
          </p:nvSpPr>
          <p:spPr bwMode="auto">
            <a:xfrm>
              <a:off x="942" y="2500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878" name="Text Box 146"/>
            <p:cNvSpPr txBox="1">
              <a:spLocks noChangeArrowheads="1"/>
            </p:cNvSpPr>
            <p:nvPr/>
          </p:nvSpPr>
          <p:spPr bwMode="auto">
            <a:xfrm>
              <a:off x="1094" y="2576"/>
              <a:ext cx="5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Cost of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Terminal</a:t>
              </a:r>
            </a:p>
          </p:txBody>
        </p:sp>
      </p:grpSp>
      <p:grpSp>
        <p:nvGrpSpPr>
          <p:cNvPr id="199" name="Group 147"/>
          <p:cNvGrpSpPr>
            <a:grpSpLocks/>
          </p:cNvGrpSpPr>
          <p:nvPr/>
        </p:nvGrpSpPr>
        <p:grpSpPr bwMode="auto">
          <a:xfrm>
            <a:off x="6469063" y="2376488"/>
            <a:ext cx="1301750" cy="723900"/>
            <a:chOff x="3680" y="958"/>
            <a:chExt cx="820" cy="456"/>
          </a:xfrm>
        </p:grpSpPr>
        <p:sp>
          <p:nvSpPr>
            <p:cNvPr id="31875" name="Freeform 148"/>
            <p:cNvSpPr>
              <a:spLocks/>
            </p:cNvSpPr>
            <p:nvPr/>
          </p:nvSpPr>
          <p:spPr bwMode="auto">
            <a:xfrm>
              <a:off x="3680" y="958"/>
              <a:ext cx="820" cy="456"/>
            </a:xfrm>
            <a:custGeom>
              <a:avLst/>
              <a:gdLst>
                <a:gd name="T0" fmla="*/ 14 w 1072"/>
                <a:gd name="T1" fmla="*/ 1 h 612"/>
                <a:gd name="T2" fmla="*/ 3 w 1072"/>
                <a:gd name="T3" fmla="*/ 25 h 612"/>
                <a:gd name="T4" fmla="*/ 25 w 1072"/>
                <a:gd name="T5" fmla="*/ 40 h 612"/>
                <a:gd name="T6" fmla="*/ 76 w 1072"/>
                <a:gd name="T7" fmla="*/ 42 h 612"/>
                <a:gd name="T8" fmla="*/ 92 w 1072"/>
                <a:gd name="T9" fmla="*/ 25 h 612"/>
                <a:gd name="T10" fmla="*/ 83 w 1072"/>
                <a:gd name="T11" fmla="*/ 2 h 612"/>
                <a:gd name="T12" fmla="*/ 45 w 1072"/>
                <a:gd name="T13" fmla="*/ 5 h 612"/>
                <a:gd name="T14" fmla="*/ 14 w 1072"/>
                <a:gd name="T15" fmla="*/ 1 h 6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2"/>
                <a:gd name="T25" fmla="*/ 0 h 612"/>
                <a:gd name="T26" fmla="*/ 1072 w 1072"/>
                <a:gd name="T27" fmla="*/ 612 h 6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2" h="612">
                  <a:moveTo>
                    <a:pt x="151" y="15"/>
                  </a:moveTo>
                  <a:cubicBezTo>
                    <a:pt x="0" y="72"/>
                    <a:pt x="18" y="254"/>
                    <a:pt x="35" y="343"/>
                  </a:cubicBezTo>
                  <a:cubicBezTo>
                    <a:pt x="24" y="612"/>
                    <a:pt x="117" y="552"/>
                    <a:pt x="279" y="567"/>
                  </a:cubicBezTo>
                  <a:cubicBezTo>
                    <a:pt x="546" y="522"/>
                    <a:pt x="569" y="537"/>
                    <a:pt x="836" y="597"/>
                  </a:cubicBezTo>
                  <a:cubicBezTo>
                    <a:pt x="956" y="565"/>
                    <a:pt x="995" y="455"/>
                    <a:pt x="1022" y="358"/>
                  </a:cubicBezTo>
                  <a:cubicBezTo>
                    <a:pt x="1022" y="269"/>
                    <a:pt x="1072" y="70"/>
                    <a:pt x="917" y="30"/>
                  </a:cubicBezTo>
                  <a:cubicBezTo>
                    <a:pt x="813" y="0"/>
                    <a:pt x="632" y="74"/>
                    <a:pt x="504" y="72"/>
                  </a:cubicBezTo>
                  <a:cubicBezTo>
                    <a:pt x="421" y="72"/>
                    <a:pt x="360" y="12"/>
                    <a:pt x="151" y="15"/>
                  </a:cubicBezTo>
                  <a:close/>
                </a:path>
              </a:pathLst>
            </a:custGeom>
            <a:solidFill>
              <a:srgbClr val="45FF00"/>
            </a:soli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31876" name="Text Box 149"/>
            <p:cNvSpPr txBox="1">
              <a:spLocks noChangeArrowheads="1"/>
            </p:cNvSpPr>
            <p:nvPr/>
          </p:nvSpPr>
          <p:spPr bwMode="auto">
            <a:xfrm>
              <a:off x="3839" y="1034"/>
              <a:ext cx="4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System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Security</a:t>
              </a:r>
            </a:p>
          </p:txBody>
        </p:sp>
      </p:grpSp>
      <p:grpSp>
        <p:nvGrpSpPr>
          <p:cNvPr id="200" name="Group 150"/>
          <p:cNvGrpSpPr>
            <a:grpSpLocks/>
          </p:cNvGrpSpPr>
          <p:nvPr/>
        </p:nvGrpSpPr>
        <p:grpSpPr bwMode="auto">
          <a:xfrm>
            <a:off x="6081713" y="1495425"/>
            <a:ext cx="1425575" cy="566738"/>
            <a:chOff x="3927" y="1038"/>
            <a:chExt cx="898" cy="357"/>
          </a:xfrm>
          <a:solidFill>
            <a:srgbClr val="90FF53"/>
          </a:solidFill>
        </p:grpSpPr>
        <p:grpSp>
          <p:nvGrpSpPr>
            <p:cNvPr id="201" name="Group 151"/>
            <p:cNvGrpSpPr>
              <a:grpSpLocks/>
            </p:cNvGrpSpPr>
            <p:nvPr/>
          </p:nvGrpSpPr>
          <p:grpSpPr bwMode="auto">
            <a:xfrm>
              <a:off x="3927" y="1038"/>
              <a:ext cx="898" cy="357"/>
              <a:chOff x="1856" y="2830"/>
              <a:chExt cx="610" cy="357"/>
            </a:xfrm>
            <a:grpFill/>
          </p:grpSpPr>
          <p:sp>
            <p:nvSpPr>
              <p:cNvPr id="35969" name="Rectangle 15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grpSp>
            <p:nvGrpSpPr>
              <p:cNvPr id="202" name="Group 15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  <a:grpFill/>
            </p:grpSpPr>
            <p:sp>
              <p:nvSpPr>
                <p:cNvPr id="35971" name="Arc 15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5972" name="Arc 15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1 w 21874"/>
                    <a:gd name="T1" fmla="*/ 0 h 43200"/>
                    <a:gd name="T2" fmla="*/ 0 w 21874"/>
                    <a:gd name="T3" fmla="*/ 192 h 43200"/>
                    <a:gd name="T4" fmla="*/ 1 w 21874"/>
                    <a:gd name="T5" fmla="*/ 96 h 43200"/>
                    <a:gd name="T6" fmla="*/ 0 60000 65536"/>
                    <a:gd name="T7" fmla="*/ 0 60000 65536"/>
                    <a:gd name="T8" fmla="*/ 0 60000 65536"/>
                    <a:gd name="T9" fmla="*/ 0 w 21874"/>
                    <a:gd name="T10" fmla="*/ 0 h 43200"/>
                    <a:gd name="T11" fmla="*/ 21874 w 2187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874" h="43200" fill="none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3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close/>
                    </a:path>
                  </a:pathLst>
                </a:cu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5973" name="Line 15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5974" name="Line 15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grp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488" tIns="44450" rIns="90488" bIns="44450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5968" name="Text Box 158"/>
            <p:cNvSpPr txBox="1">
              <a:spLocks noChangeArrowheads="1"/>
            </p:cNvSpPr>
            <p:nvPr/>
          </p:nvSpPr>
          <p:spPr bwMode="auto">
            <a:xfrm>
              <a:off x="4041" y="1073"/>
              <a:ext cx="670" cy="28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200" b="1">
                  <a:latin typeface="Arial" pitchFamily="34" charset="0"/>
                </a:rPr>
                <a:t>Offer Online</a:t>
              </a:r>
              <a:br>
                <a:rPr lang="en-US" sz="1200" b="1">
                  <a:latin typeface="Arial" pitchFamily="34" charset="0"/>
                </a:rPr>
              </a:br>
              <a:r>
                <a:rPr lang="en-US" sz="1200" b="1">
                  <a:latin typeface="Arial" pitchFamily="34" charset="0"/>
                </a:rPr>
                <a:t>Shopping</a:t>
              </a:r>
            </a:p>
          </p:txBody>
        </p:sp>
      </p:grpSp>
      <p:sp>
        <p:nvSpPr>
          <p:cNvPr id="122015" name="Oval 159"/>
          <p:cNvSpPr>
            <a:spLocks noChangeAspect="1" noChangeArrowheads="1"/>
          </p:cNvSpPr>
          <p:nvPr/>
        </p:nvSpPr>
        <p:spPr bwMode="auto">
          <a:xfrm>
            <a:off x="4776788" y="966788"/>
            <a:ext cx="1033462" cy="1033462"/>
          </a:xfrm>
          <a:prstGeom prst="ellipse">
            <a:avLst/>
          </a:prstGeom>
          <a:solidFill>
            <a:srgbClr val="90FF53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Business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Owner</a:t>
            </a:r>
          </a:p>
        </p:txBody>
      </p:sp>
      <p:sp>
        <p:nvSpPr>
          <p:cNvPr id="31806" name="Line 160"/>
          <p:cNvSpPr>
            <a:spLocks noChangeShapeType="1"/>
          </p:cNvSpPr>
          <p:nvPr/>
        </p:nvSpPr>
        <p:spPr bwMode="auto">
          <a:xfrm rot="16200000" flipV="1">
            <a:off x="3363913" y="5738813"/>
            <a:ext cx="123825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203" name="Group 161"/>
          <p:cNvGrpSpPr>
            <a:grpSpLocks/>
          </p:cNvGrpSpPr>
          <p:nvPr/>
        </p:nvGrpSpPr>
        <p:grpSpPr bwMode="auto">
          <a:xfrm>
            <a:off x="8502650" y="3203575"/>
            <a:ext cx="617538" cy="417513"/>
            <a:chOff x="5356" y="2018"/>
            <a:chExt cx="389" cy="263"/>
          </a:xfrm>
        </p:grpSpPr>
        <p:grpSp>
          <p:nvGrpSpPr>
            <p:cNvPr id="31871" name="Group 162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31873" name="Text Box 16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31874" name="Picture 164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31872" name="Text Box 16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205" name="Group 166"/>
          <p:cNvGrpSpPr>
            <a:grpSpLocks/>
          </p:cNvGrpSpPr>
          <p:nvPr/>
        </p:nvGrpSpPr>
        <p:grpSpPr bwMode="auto">
          <a:xfrm>
            <a:off x="7440613" y="2135188"/>
            <a:ext cx="544512" cy="411162"/>
            <a:chOff x="4687" y="1345"/>
            <a:chExt cx="343" cy="259"/>
          </a:xfrm>
        </p:grpSpPr>
        <p:sp useBgFill="1">
          <p:nvSpPr>
            <p:cNvPr id="31869" name="Text Box 167"/>
            <p:cNvSpPr txBox="1">
              <a:spLocks noChangeArrowheads="1"/>
            </p:cNvSpPr>
            <p:nvPr/>
          </p:nvSpPr>
          <p:spPr bwMode="auto">
            <a:xfrm>
              <a:off x="4941" y="1396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90</a:t>
              </a:r>
            </a:p>
          </p:txBody>
        </p:sp>
        <p:pic>
          <p:nvPicPr>
            <p:cNvPr id="31870" name="Picture 168" descr="WeaklySatisfic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" y="1345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" name="Group 169"/>
          <p:cNvGrpSpPr>
            <a:grpSpLocks/>
          </p:cNvGrpSpPr>
          <p:nvPr/>
        </p:nvGrpSpPr>
        <p:grpSpPr bwMode="auto">
          <a:xfrm>
            <a:off x="8477250" y="833438"/>
            <a:ext cx="496888" cy="411162"/>
            <a:chOff x="5447" y="531"/>
            <a:chExt cx="313" cy="259"/>
          </a:xfrm>
        </p:grpSpPr>
        <p:sp useBgFill="1">
          <p:nvSpPr>
            <p:cNvPr id="31867" name="Text Box 170"/>
            <p:cNvSpPr txBox="1">
              <a:spLocks noChangeArrowheads="1"/>
            </p:cNvSpPr>
            <p:nvPr/>
          </p:nvSpPr>
          <p:spPr bwMode="auto">
            <a:xfrm>
              <a:off x="5669" y="580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51</a:t>
              </a:r>
            </a:p>
          </p:txBody>
        </p:sp>
        <p:pic>
          <p:nvPicPr>
            <p:cNvPr id="31868" name="Picture 171" descr="WeaklySatisfic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" y="531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" name="Group 172"/>
          <p:cNvGrpSpPr>
            <a:grpSpLocks/>
          </p:cNvGrpSpPr>
          <p:nvPr/>
        </p:nvGrpSpPr>
        <p:grpSpPr bwMode="auto">
          <a:xfrm>
            <a:off x="3521075" y="5724525"/>
            <a:ext cx="228600" cy="152400"/>
            <a:chOff x="234" y="1786"/>
            <a:chExt cx="144" cy="96"/>
          </a:xfrm>
        </p:grpSpPr>
        <p:sp>
          <p:nvSpPr>
            <p:cNvPr id="31865" name="Oval 173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31866" name="Text Box 174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cxnSp>
        <p:nvCxnSpPr>
          <p:cNvPr id="31811" name="AutoShape 179"/>
          <p:cNvCxnSpPr>
            <a:cxnSpLocks noChangeShapeType="1"/>
          </p:cNvCxnSpPr>
          <p:nvPr/>
        </p:nvCxnSpPr>
        <p:spPr bwMode="auto">
          <a:xfrm rot="5400000" flipH="1">
            <a:off x="1897063" y="4697412"/>
            <a:ext cx="2190750" cy="206375"/>
          </a:xfrm>
          <a:prstGeom prst="curvedConnector3">
            <a:avLst>
              <a:gd name="adj1" fmla="val 49060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12" name="AutoShape 180"/>
          <p:cNvCxnSpPr>
            <a:cxnSpLocks noChangeShapeType="1"/>
          </p:cNvCxnSpPr>
          <p:nvPr/>
        </p:nvCxnSpPr>
        <p:spPr bwMode="auto">
          <a:xfrm rot="10800000">
            <a:off x="3241675" y="3657600"/>
            <a:ext cx="1090613" cy="2520950"/>
          </a:xfrm>
          <a:prstGeom prst="curvedConnector2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13" name="Text Box 184"/>
          <p:cNvSpPr txBox="1">
            <a:spLocks noChangeArrowheads="1"/>
          </p:cNvSpPr>
          <p:nvPr/>
        </p:nvSpPr>
        <p:spPr bwMode="auto">
          <a:xfrm>
            <a:off x="7897813" y="3157538"/>
            <a:ext cx="3032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2000" b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2041" name="Oval 185"/>
          <p:cNvSpPr>
            <a:spLocks noChangeArrowheads="1"/>
          </p:cNvSpPr>
          <p:nvPr/>
        </p:nvSpPr>
        <p:spPr bwMode="auto">
          <a:xfrm>
            <a:off x="198438" y="1306513"/>
            <a:ext cx="969962" cy="9699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Online Shopper</a:t>
            </a:r>
          </a:p>
        </p:txBody>
      </p:sp>
      <p:sp>
        <p:nvSpPr>
          <p:cNvPr id="122042" name="Rectangle 186"/>
          <p:cNvSpPr>
            <a:spLocks noChangeArrowheads="1"/>
          </p:cNvSpPr>
          <p:nvPr/>
        </p:nvSpPr>
        <p:spPr bwMode="auto">
          <a:xfrm>
            <a:off x="2154238" y="1454150"/>
            <a:ext cx="1004887" cy="573088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Payment</a:t>
            </a:r>
          </a:p>
        </p:txBody>
      </p:sp>
      <p:sp>
        <p:nvSpPr>
          <p:cNvPr id="31816" name="Text Box 18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grpSp>
        <p:nvGrpSpPr>
          <p:cNvPr id="208" name="Group 188"/>
          <p:cNvGrpSpPr>
            <a:grpSpLocks/>
          </p:cNvGrpSpPr>
          <p:nvPr/>
        </p:nvGrpSpPr>
        <p:grpSpPr bwMode="auto">
          <a:xfrm>
            <a:off x="925513" y="1160463"/>
            <a:ext cx="617537" cy="417512"/>
            <a:chOff x="5356" y="2018"/>
            <a:chExt cx="389" cy="263"/>
          </a:xfrm>
        </p:grpSpPr>
        <p:grpSp>
          <p:nvGrpSpPr>
            <p:cNvPr id="31861" name="Group 189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31863" name="Text Box 190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31864" name="Picture 191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31862" name="Text Box 192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210" name="Group 193"/>
          <p:cNvGrpSpPr>
            <a:grpSpLocks/>
          </p:cNvGrpSpPr>
          <p:nvPr/>
        </p:nvGrpSpPr>
        <p:grpSpPr bwMode="auto">
          <a:xfrm>
            <a:off x="2892425" y="1155700"/>
            <a:ext cx="617538" cy="417513"/>
            <a:chOff x="5356" y="2018"/>
            <a:chExt cx="389" cy="263"/>
          </a:xfrm>
        </p:grpSpPr>
        <p:grpSp>
          <p:nvGrpSpPr>
            <p:cNvPr id="31857" name="Group 194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31859" name="Text Box 195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31860" name="Picture 196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31858" name="Text Box 197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212" name="Group 198"/>
          <p:cNvGrpSpPr>
            <a:grpSpLocks/>
          </p:cNvGrpSpPr>
          <p:nvPr/>
        </p:nvGrpSpPr>
        <p:grpSpPr bwMode="auto">
          <a:xfrm>
            <a:off x="5081588" y="5724525"/>
            <a:ext cx="228600" cy="152400"/>
            <a:chOff x="234" y="1786"/>
            <a:chExt cx="144" cy="96"/>
          </a:xfrm>
        </p:grpSpPr>
        <p:sp>
          <p:nvSpPr>
            <p:cNvPr id="31855" name="Oval 199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31856" name="Text Box 200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3" name="Group 204"/>
          <p:cNvGrpSpPr>
            <a:grpSpLocks/>
          </p:cNvGrpSpPr>
          <p:nvPr/>
        </p:nvGrpSpPr>
        <p:grpSpPr bwMode="auto">
          <a:xfrm>
            <a:off x="5580063" y="849313"/>
            <a:ext cx="498475" cy="411162"/>
            <a:chOff x="3515" y="535"/>
            <a:chExt cx="314" cy="259"/>
          </a:xfrm>
        </p:grpSpPr>
        <p:sp useBgFill="1">
          <p:nvSpPr>
            <p:cNvPr id="31853" name="Text Box 205"/>
            <p:cNvSpPr txBox="1">
              <a:spLocks noChangeArrowheads="1"/>
            </p:cNvSpPr>
            <p:nvPr/>
          </p:nvSpPr>
          <p:spPr bwMode="auto">
            <a:xfrm>
              <a:off x="3740" y="584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52</a:t>
              </a:r>
            </a:p>
          </p:txBody>
        </p:sp>
        <p:pic>
          <p:nvPicPr>
            <p:cNvPr id="31854" name="Picture 206" descr="WeaklySatisfic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535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4" name="Group 207"/>
          <p:cNvGrpSpPr>
            <a:grpSpLocks/>
          </p:cNvGrpSpPr>
          <p:nvPr/>
        </p:nvGrpSpPr>
        <p:grpSpPr bwMode="auto">
          <a:xfrm>
            <a:off x="1917700" y="5724525"/>
            <a:ext cx="228600" cy="152400"/>
            <a:chOff x="234" y="1786"/>
            <a:chExt cx="144" cy="96"/>
          </a:xfrm>
        </p:grpSpPr>
        <p:sp>
          <p:nvSpPr>
            <p:cNvPr id="31851" name="Oval 208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31852" name="Text Box 209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5" name="Group 213"/>
          <p:cNvGrpSpPr>
            <a:grpSpLocks/>
          </p:cNvGrpSpPr>
          <p:nvPr/>
        </p:nvGrpSpPr>
        <p:grpSpPr bwMode="auto">
          <a:xfrm>
            <a:off x="3486150" y="2873375"/>
            <a:ext cx="228600" cy="152400"/>
            <a:chOff x="234" y="1786"/>
            <a:chExt cx="144" cy="96"/>
          </a:xfrm>
        </p:grpSpPr>
        <p:sp>
          <p:nvSpPr>
            <p:cNvPr id="31849" name="Oval 214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31850" name="Text Box 215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6" name="Group 216"/>
          <p:cNvGrpSpPr>
            <a:grpSpLocks/>
          </p:cNvGrpSpPr>
          <p:nvPr/>
        </p:nvGrpSpPr>
        <p:grpSpPr bwMode="auto">
          <a:xfrm>
            <a:off x="6881813" y="5429250"/>
            <a:ext cx="228600" cy="152400"/>
            <a:chOff x="234" y="1786"/>
            <a:chExt cx="144" cy="96"/>
          </a:xfrm>
        </p:grpSpPr>
        <p:sp>
          <p:nvSpPr>
            <p:cNvPr id="31847" name="Oval 217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31848" name="Text Box 218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7" name="Group 219"/>
          <p:cNvGrpSpPr>
            <a:grpSpLocks/>
          </p:cNvGrpSpPr>
          <p:nvPr/>
        </p:nvGrpSpPr>
        <p:grpSpPr bwMode="auto">
          <a:xfrm>
            <a:off x="6757988" y="4281488"/>
            <a:ext cx="228600" cy="152400"/>
            <a:chOff x="234" y="1786"/>
            <a:chExt cx="144" cy="96"/>
          </a:xfrm>
        </p:grpSpPr>
        <p:sp>
          <p:nvSpPr>
            <p:cNvPr id="31845" name="Oval 220"/>
            <p:cNvSpPr>
              <a:spLocks noChangeAspect="1" noChangeArrowheads="1"/>
            </p:cNvSpPr>
            <p:nvPr/>
          </p:nvSpPr>
          <p:spPr bwMode="auto">
            <a:xfrm>
              <a:off x="234" y="1805"/>
              <a:ext cx="69" cy="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 useBgFill="1">
          <p:nvSpPr>
            <p:cNvPr id="31846" name="Text Box 221"/>
            <p:cNvSpPr txBox="1">
              <a:spLocks noChangeArrowheads="1"/>
            </p:cNvSpPr>
            <p:nvPr/>
          </p:nvSpPr>
          <p:spPr bwMode="auto">
            <a:xfrm>
              <a:off x="334" y="1786"/>
              <a:ext cx="44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8" name="Group 226"/>
          <p:cNvGrpSpPr>
            <a:grpSpLocks/>
          </p:cNvGrpSpPr>
          <p:nvPr/>
        </p:nvGrpSpPr>
        <p:grpSpPr bwMode="auto">
          <a:xfrm>
            <a:off x="7150100" y="1189038"/>
            <a:ext cx="523875" cy="411162"/>
            <a:chOff x="4504" y="749"/>
            <a:chExt cx="330" cy="259"/>
          </a:xfrm>
        </p:grpSpPr>
        <p:sp useBgFill="1">
          <p:nvSpPr>
            <p:cNvPr id="31843" name="Text Box 227"/>
            <p:cNvSpPr txBox="1">
              <a:spLocks noChangeArrowheads="1"/>
            </p:cNvSpPr>
            <p:nvPr/>
          </p:nvSpPr>
          <p:spPr bwMode="auto">
            <a:xfrm>
              <a:off x="4745" y="793"/>
              <a:ext cx="89" cy="97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68</a:t>
              </a:r>
            </a:p>
          </p:txBody>
        </p:sp>
        <p:pic>
          <p:nvPicPr>
            <p:cNvPr id="31844" name="Picture 228" descr="WeaklySatisfic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" y="749"/>
              <a:ext cx="31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826" name="Group 229"/>
          <p:cNvGrpSpPr>
            <a:grpSpLocks/>
          </p:cNvGrpSpPr>
          <p:nvPr/>
        </p:nvGrpSpPr>
        <p:grpSpPr bwMode="auto">
          <a:xfrm>
            <a:off x="603250" y="4645025"/>
            <a:ext cx="1930400" cy="762000"/>
            <a:chOff x="893" y="1567"/>
            <a:chExt cx="1216" cy="480"/>
          </a:xfrm>
        </p:grpSpPr>
        <p:sp>
          <p:nvSpPr>
            <p:cNvPr id="31841" name="Oval 230"/>
            <p:cNvSpPr>
              <a:spLocks noChangeArrowheads="1"/>
            </p:cNvSpPr>
            <p:nvPr/>
          </p:nvSpPr>
          <p:spPr bwMode="auto">
            <a:xfrm>
              <a:off x="893" y="1567"/>
              <a:ext cx="1216" cy="4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1842" name="Text Box 231"/>
            <p:cNvSpPr txBox="1">
              <a:spLocks noChangeArrowheads="1"/>
            </p:cNvSpPr>
            <p:nvPr/>
          </p:nvSpPr>
          <p:spPr bwMode="auto">
            <a:xfrm>
              <a:off x="987" y="1607"/>
              <a:ext cx="1048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Biometrics is no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regular, off-the-shelf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technology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1827" name="AutoShape 232"/>
          <p:cNvCxnSpPr>
            <a:cxnSpLocks noChangeShapeType="1"/>
          </p:cNvCxnSpPr>
          <p:nvPr/>
        </p:nvCxnSpPr>
        <p:spPr bwMode="auto">
          <a:xfrm rot="-5400000">
            <a:off x="1032669" y="4253706"/>
            <a:ext cx="2190750" cy="1093788"/>
          </a:xfrm>
          <a:prstGeom prst="curvedConnector3">
            <a:avLst>
              <a:gd name="adj1" fmla="val 8185"/>
            </a:avLst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28" name="Text Box 233"/>
          <p:cNvSpPr txBox="1">
            <a:spLocks noChangeArrowheads="1"/>
          </p:cNvSpPr>
          <p:nvPr/>
        </p:nvSpPr>
        <p:spPr bwMode="auto">
          <a:xfrm>
            <a:off x="2341563" y="3703638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_</a:t>
            </a:r>
          </a:p>
        </p:txBody>
      </p:sp>
      <p:sp>
        <p:nvSpPr>
          <p:cNvPr id="31829" name="Text Box 234"/>
          <p:cNvSpPr txBox="1">
            <a:spLocks noChangeArrowheads="1"/>
          </p:cNvSpPr>
          <p:nvPr/>
        </p:nvSpPr>
        <p:spPr bwMode="auto">
          <a:xfrm>
            <a:off x="2847975" y="3905250"/>
            <a:ext cx="30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220" name="Group 161"/>
          <p:cNvGrpSpPr>
            <a:grpSpLocks/>
          </p:cNvGrpSpPr>
          <p:nvPr/>
        </p:nvGrpSpPr>
        <p:grpSpPr bwMode="auto">
          <a:xfrm>
            <a:off x="8350250" y="4216400"/>
            <a:ext cx="617538" cy="417513"/>
            <a:chOff x="5356" y="2018"/>
            <a:chExt cx="389" cy="263"/>
          </a:xfrm>
        </p:grpSpPr>
        <p:grpSp>
          <p:nvGrpSpPr>
            <p:cNvPr id="31837" name="Group 162"/>
            <p:cNvGrpSpPr>
              <a:grpSpLocks/>
            </p:cNvGrpSpPr>
            <p:nvPr/>
          </p:nvGrpSpPr>
          <p:grpSpPr bwMode="auto">
            <a:xfrm>
              <a:off x="5356" y="2018"/>
              <a:ext cx="363" cy="263"/>
              <a:chOff x="5356" y="2018"/>
              <a:chExt cx="363" cy="263"/>
            </a:xfrm>
          </p:grpSpPr>
          <p:sp useBgFill="1">
            <p:nvSpPr>
              <p:cNvPr id="31839" name="Text Box 16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62" cy="192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CA" altLang="en-US" sz="2000" b="1">
                    <a:solidFill>
                      <a:schemeClr val="tx1"/>
                    </a:solidFill>
                  </a:rPr>
                  <a:t>*</a:t>
                </a:r>
              </a:p>
            </p:txBody>
          </p:sp>
          <p:pic>
            <p:nvPicPr>
              <p:cNvPr id="31840" name="Picture 164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31838" name="Text Box 16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grpSp>
        <p:nvGrpSpPr>
          <p:cNvPr id="222" name="Group 161"/>
          <p:cNvGrpSpPr>
            <a:grpSpLocks/>
          </p:cNvGrpSpPr>
          <p:nvPr/>
        </p:nvGrpSpPr>
        <p:grpSpPr bwMode="auto">
          <a:xfrm>
            <a:off x="7042150" y="3186113"/>
            <a:ext cx="617538" cy="417512"/>
            <a:chOff x="5356" y="2018"/>
            <a:chExt cx="389" cy="263"/>
          </a:xfrm>
        </p:grpSpPr>
        <p:grpSp>
          <p:nvGrpSpPr>
            <p:cNvPr id="31833" name="Group 162"/>
            <p:cNvGrpSpPr>
              <a:grpSpLocks/>
            </p:cNvGrpSpPr>
            <p:nvPr/>
          </p:nvGrpSpPr>
          <p:grpSpPr bwMode="auto">
            <a:xfrm>
              <a:off x="5356" y="2018"/>
              <a:ext cx="322" cy="263"/>
              <a:chOff x="5356" y="2018"/>
              <a:chExt cx="322" cy="263"/>
            </a:xfrm>
          </p:grpSpPr>
          <p:sp useBgFill="1">
            <p:nvSpPr>
              <p:cNvPr id="31835" name="Text Box 163"/>
              <p:cNvSpPr txBox="1">
                <a:spLocks noChangeArrowheads="1"/>
              </p:cNvSpPr>
              <p:nvPr/>
            </p:nvSpPr>
            <p:spPr bwMode="auto">
              <a:xfrm>
                <a:off x="5657" y="2018"/>
                <a:ext cx="0" cy="194"/>
              </a:xfrm>
              <a:prstGeom prst="rect">
                <a:avLst/>
              </a:prstGeom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20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31836" name="Picture 164" descr="Che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2022"/>
                <a:ext cx="322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 useBgFill="1">
          <p:nvSpPr>
            <p:cNvPr id="31834" name="Text Box 165"/>
            <p:cNvSpPr txBox="1">
              <a:spLocks noChangeArrowheads="1"/>
            </p:cNvSpPr>
            <p:nvPr/>
          </p:nvSpPr>
          <p:spPr bwMode="auto">
            <a:xfrm>
              <a:off x="5613" y="2104"/>
              <a:ext cx="132" cy="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000" b="1">
                  <a:solidFill>
                    <a:schemeClr val="tx1"/>
                  </a:solidFill>
                </a:rPr>
                <a:t>100</a:t>
              </a:r>
            </a:p>
          </p:txBody>
        </p:sp>
      </p:grpSp>
      <p:sp>
        <p:nvSpPr>
          <p:cNvPr id="318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FE0C176-E98D-44E9-9A15-463E92074B9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CA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15" grpId="0" animBg="1"/>
      <p:bldP spid="122041" grpId="0" animBg="1"/>
      <p:bldP spid="1220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2959E9C-5D90-4777-A4AE-5D0C81B2811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CA" altLang="en-US" sz="120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Table of Contents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Introduction to the User Requirements Notation (URN)</a:t>
            </a:r>
          </a:p>
          <a:p>
            <a:pPr eaLnBrk="1" hangingPunct="1"/>
            <a:r>
              <a:rPr lang="en-CA" altLang="en-US" dirty="0"/>
              <a:t>Goals and Rationales</a:t>
            </a:r>
          </a:p>
          <a:p>
            <a:pPr eaLnBrk="1" hangingPunct="1"/>
            <a:r>
              <a:rPr lang="en-CA" altLang="en-US" dirty="0"/>
              <a:t>Goal-oriented Requirement Language (GRL)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/>
              <a:t>GRL Basics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/>
              <a:t>Evaluations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/>
              <a:t>Examples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/>
              <a:t>Tools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dirty="0"/>
              <a:t>Indicators</a:t>
            </a:r>
          </a:p>
          <a:p>
            <a:pPr eaLnBrk="1" hangingPunct="1"/>
            <a:endParaRPr lang="en-CA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CA" altLang="en-US" dirty="0">
                <a:solidFill>
                  <a:srgbClr val="FF0000"/>
                </a:solidFill>
              </a:rPr>
              <a:t>All models are false, but some models are useful.</a:t>
            </a:r>
            <a:r>
              <a:rPr lang="en-US" altLang="en-US" baseline="30000" dirty="0">
                <a:solidFill>
                  <a:schemeClr val="tx1"/>
                </a:solidFill>
              </a:rPr>
              <a:t>1</a:t>
            </a:r>
            <a:endParaRPr lang="fr-CA" altLang="en-US" baseline="30000" dirty="0">
              <a:solidFill>
                <a:schemeClr val="tx1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17475" y="6086475"/>
            <a:ext cx="264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[1] George Edward Pelham Box (1919-)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CF55568-B706-46F7-BF15-399C1148D30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CA" altLang="en-US" sz="120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116013"/>
            <a:ext cx="27622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8575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68713"/>
            <a:ext cx="5132388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950" y="3857625"/>
            <a:ext cx="1930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New visualization option with [0..100] for evaluations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6763" y="3784600"/>
            <a:ext cx="1930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Suddenly, 25 is no longer good (orange)!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200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Applies to new models.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19475" y="1274763"/>
            <a:ext cx="27368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Right-click on URNspec (in the Outline view) to switch between [0..100] and [-100..100]. The menu for quantitative values will change too.</a:t>
            </a:r>
          </a:p>
        </p:txBody>
      </p:sp>
      <p:sp>
        <p:nvSpPr>
          <p:cNvPr id="32777" name="Rectangle 20"/>
          <p:cNvSpPr txBox="1">
            <a:spLocks noChangeArrowheads="1"/>
          </p:cNvSpPr>
          <p:nvPr/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/>
              <a:t>More Intuitive [0..100] GRL Satisfaction Scale</a:t>
            </a:r>
          </a:p>
        </p:txBody>
      </p:sp>
      <p:sp>
        <p:nvSpPr>
          <p:cNvPr id="32778" name="Text Box 18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sp>
        <p:nvSpPr>
          <p:cNvPr id="32779" name="TextBox 11"/>
          <p:cNvSpPr txBox="1">
            <a:spLocks noChangeArrowheads="1"/>
          </p:cNvSpPr>
          <p:nvPr/>
        </p:nvSpPr>
        <p:spPr bwMode="auto">
          <a:xfrm>
            <a:off x="728663" y="5951538"/>
            <a:ext cx="7824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 [0..100] satisfaction scale instead of a [-100..100] scale in GRL is more intuitive to </a:t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some types of stakeholders (especially in combination with negative contributions…)</a:t>
            </a:r>
            <a:endParaRPr lang="en-CA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37B0B9C-B82C-45CC-B00D-8F54D912A14E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CA" altLang="en-US" sz="1200"/>
          </a:p>
        </p:txBody>
      </p:sp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jUCMNav 7 Tool, for Eclipse</a:t>
            </a:r>
          </a:p>
        </p:txBody>
      </p:sp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pic>
        <p:nvPicPr>
          <p:cNvPr id="33797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873125"/>
            <a:ext cx="7791450" cy="56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33798" name="Line 8"/>
          <p:cNvSpPr>
            <a:spLocks noChangeShapeType="1"/>
          </p:cNvSpPr>
          <p:nvPr/>
        </p:nvSpPr>
        <p:spPr bwMode="auto">
          <a:xfrm flipH="1">
            <a:off x="3852863" y="4381500"/>
            <a:ext cx="195262" cy="660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799" name="Line 10"/>
          <p:cNvSpPr>
            <a:spLocks noChangeShapeType="1"/>
          </p:cNvSpPr>
          <p:nvPr/>
        </p:nvSpPr>
        <p:spPr bwMode="auto">
          <a:xfrm flipV="1">
            <a:off x="781050" y="1084263"/>
            <a:ext cx="522288" cy="1095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>
            <a:off x="7485063" y="1073150"/>
            <a:ext cx="638175" cy="176213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1" name="Line 14"/>
          <p:cNvSpPr>
            <a:spLocks noChangeShapeType="1"/>
          </p:cNvSpPr>
          <p:nvPr/>
        </p:nvSpPr>
        <p:spPr bwMode="auto">
          <a:xfrm flipH="1" flipV="1">
            <a:off x="1608138" y="1828800"/>
            <a:ext cx="230187" cy="1662113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2" name="Line 16"/>
          <p:cNvSpPr>
            <a:spLocks noChangeShapeType="1"/>
          </p:cNvSpPr>
          <p:nvPr/>
        </p:nvSpPr>
        <p:spPr bwMode="auto">
          <a:xfrm flipH="1" flipV="1">
            <a:off x="4551363" y="5832475"/>
            <a:ext cx="568325" cy="3270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3" name="Line 18"/>
          <p:cNvSpPr>
            <a:spLocks noChangeShapeType="1"/>
          </p:cNvSpPr>
          <p:nvPr/>
        </p:nvSpPr>
        <p:spPr bwMode="auto">
          <a:xfrm flipV="1">
            <a:off x="911225" y="1225550"/>
            <a:ext cx="381000" cy="588963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4" name="Line 20"/>
          <p:cNvSpPr>
            <a:spLocks noChangeShapeType="1"/>
          </p:cNvSpPr>
          <p:nvPr/>
        </p:nvSpPr>
        <p:spPr bwMode="auto">
          <a:xfrm>
            <a:off x="5062538" y="1719263"/>
            <a:ext cx="730250" cy="254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5" name="Line 22"/>
          <p:cNvSpPr>
            <a:spLocks noChangeShapeType="1"/>
          </p:cNvSpPr>
          <p:nvPr/>
        </p:nvSpPr>
        <p:spPr bwMode="auto">
          <a:xfrm flipV="1">
            <a:off x="438150" y="5056188"/>
            <a:ext cx="1011238" cy="113188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6" name="Line 24"/>
          <p:cNvSpPr>
            <a:spLocks noChangeShapeType="1"/>
          </p:cNvSpPr>
          <p:nvPr/>
        </p:nvSpPr>
        <p:spPr bwMode="auto">
          <a:xfrm flipV="1">
            <a:off x="8323263" y="4086225"/>
            <a:ext cx="169862" cy="4826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7" name="Line 26"/>
          <p:cNvSpPr>
            <a:spLocks noChangeShapeType="1"/>
          </p:cNvSpPr>
          <p:nvPr/>
        </p:nvSpPr>
        <p:spPr bwMode="auto">
          <a:xfrm flipH="1" flipV="1">
            <a:off x="6321425" y="5589588"/>
            <a:ext cx="682625" cy="508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08" name="Rectangle 9"/>
          <p:cNvSpPr>
            <a:spLocks noChangeArrowheads="1"/>
          </p:cNvSpPr>
          <p:nvPr/>
        </p:nvSpPr>
        <p:spPr bwMode="auto">
          <a:xfrm>
            <a:off x="130175" y="1055688"/>
            <a:ext cx="655638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Menu</a:t>
            </a:r>
          </a:p>
        </p:txBody>
      </p:sp>
      <p:sp>
        <p:nvSpPr>
          <p:cNvPr id="33809" name="Rectangle 11"/>
          <p:cNvSpPr>
            <a:spLocks noChangeArrowheads="1"/>
          </p:cNvSpPr>
          <p:nvPr/>
        </p:nvSpPr>
        <p:spPr bwMode="auto">
          <a:xfrm>
            <a:off x="6538913" y="962025"/>
            <a:ext cx="1287462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Perspectives</a:t>
            </a:r>
          </a:p>
        </p:txBody>
      </p:sp>
      <p:sp>
        <p:nvSpPr>
          <p:cNvPr id="33810" name="Rectangle 13"/>
          <p:cNvSpPr>
            <a:spLocks noChangeArrowheads="1"/>
          </p:cNvSpPr>
          <p:nvPr/>
        </p:nvSpPr>
        <p:spPr bwMode="auto">
          <a:xfrm>
            <a:off x="1408113" y="3317875"/>
            <a:ext cx="1524000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Projects &amp; Files</a:t>
            </a:r>
          </a:p>
        </p:txBody>
      </p:sp>
      <p:sp>
        <p:nvSpPr>
          <p:cNvPr id="33811" name="Rectangle 15"/>
          <p:cNvSpPr>
            <a:spLocks noChangeArrowheads="1"/>
          </p:cNvSpPr>
          <p:nvPr/>
        </p:nvSpPr>
        <p:spPr bwMode="auto">
          <a:xfrm>
            <a:off x="4746625" y="6065838"/>
            <a:ext cx="922338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Analysis</a:t>
            </a:r>
          </a:p>
        </p:txBody>
      </p:sp>
      <p:sp>
        <p:nvSpPr>
          <p:cNvPr id="33812" name="Rectangle 17"/>
          <p:cNvSpPr>
            <a:spLocks noChangeArrowheads="1"/>
          </p:cNvSpPr>
          <p:nvPr/>
        </p:nvSpPr>
        <p:spPr bwMode="auto">
          <a:xfrm>
            <a:off x="130175" y="1666875"/>
            <a:ext cx="842963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Toolbar</a:t>
            </a:r>
          </a:p>
        </p:txBody>
      </p:sp>
      <p:sp>
        <p:nvSpPr>
          <p:cNvPr id="33813" name="Rectangle 19"/>
          <p:cNvSpPr>
            <a:spLocks noChangeArrowheads="1"/>
          </p:cNvSpPr>
          <p:nvPr/>
        </p:nvSpPr>
        <p:spPr bwMode="auto">
          <a:xfrm>
            <a:off x="4495800" y="1598613"/>
            <a:ext cx="706438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Editor</a:t>
            </a:r>
          </a:p>
        </p:txBody>
      </p:sp>
      <p:sp>
        <p:nvSpPr>
          <p:cNvPr id="33814" name="Rectangle 21"/>
          <p:cNvSpPr>
            <a:spLocks noChangeArrowheads="1"/>
          </p:cNvSpPr>
          <p:nvPr/>
        </p:nvSpPr>
        <p:spPr bwMode="auto">
          <a:xfrm>
            <a:off x="130175" y="6129338"/>
            <a:ext cx="2103438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Model Elements in File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7924800" y="4467225"/>
            <a:ext cx="774700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Palette</a:t>
            </a:r>
          </a:p>
        </p:txBody>
      </p:sp>
      <p:sp>
        <p:nvSpPr>
          <p:cNvPr id="33816" name="Rectangle 25"/>
          <p:cNvSpPr>
            <a:spLocks noChangeArrowheads="1"/>
          </p:cNvSpPr>
          <p:nvPr/>
        </p:nvSpPr>
        <p:spPr bwMode="auto">
          <a:xfrm>
            <a:off x="6657975" y="5965825"/>
            <a:ext cx="2290763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Details of Model Element</a:t>
            </a:r>
          </a:p>
        </p:txBody>
      </p:sp>
      <p:sp>
        <p:nvSpPr>
          <p:cNvPr id="33817" name="Line 28"/>
          <p:cNvSpPr>
            <a:spLocks noChangeShapeType="1"/>
          </p:cNvSpPr>
          <p:nvPr/>
        </p:nvSpPr>
        <p:spPr bwMode="auto">
          <a:xfrm>
            <a:off x="4057650" y="4383088"/>
            <a:ext cx="550863" cy="6604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8" name="Line 29"/>
          <p:cNvSpPr>
            <a:spLocks noChangeShapeType="1"/>
          </p:cNvSpPr>
          <p:nvPr/>
        </p:nvSpPr>
        <p:spPr bwMode="auto">
          <a:xfrm flipH="1" flipV="1">
            <a:off x="1708150" y="1395413"/>
            <a:ext cx="2047875" cy="285591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19" name="Line 30"/>
          <p:cNvSpPr>
            <a:spLocks noChangeShapeType="1"/>
          </p:cNvSpPr>
          <p:nvPr/>
        </p:nvSpPr>
        <p:spPr bwMode="auto">
          <a:xfrm flipH="1" flipV="1">
            <a:off x="3521075" y="1460500"/>
            <a:ext cx="255588" cy="2703513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0" name="Line 31"/>
          <p:cNvSpPr>
            <a:spLocks noChangeShapeType="1"/>
          </p:cNvSpPr>
          <p:nvPr/>
        </p:nvSpPr>
        <p:spPr bwMode="auto">
          <a:xfrm flipH="1" flipV="1">
            <a:off x="2205038" y="3952875"/>
            <a:ext cx="1649412" cy="3079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1" name="Line 32"/>
          <p:cNvSpPr>
            <a:spLocks noChangeShapeType="1"/>
          </p:cNvSpPr>
          <p:nvPr/>
        </p:nvSpPr>
        <p:spPr bwMode="auto">
          <a:xfrm flipH="1" flipV="1">
            <a:off x="1708150" y="3927475"/>
            <a:ext cx="2155825" cy="4143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2" name="Line 33"/>
          <p:cNvSpPr>
            <a:spLocks noChangeShapeType="1"/>
          </p:cNvSpPr>
          <p:nvPr/>
        </p:nvSpPr>
        <p:spPr bwMode="auto">
          <a:xfrm>
            <a:off x="4219575" y="4402138"/>
            <a:ext cx="1285875" cy="6254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3" name="Line 34"/>
          <p:cNvSpPr>
            <a:spLocks noChangeShapeType="1"/>
          </p:cNvSpPr>
          <p:nvPr/>
        </p:nvSpPr>
        <p:spPr bwMode="auto">
          <a:xfrm>
            <a:off x="4300538" y="4376738"/>
            <a:ext cx="1749425" cy="6508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4" name="Line 35"/>
          <p:cNvSpPr>
            <a:spLocks noChangeShapeType="1"/>
          </p:cNvSpPr>
          <p:nvPr/>
        </p:nvSpPr>
        <p:spPr bwMode="auto">
          <a:xfrm>
            <a:off x="4319588" y="4279900"/>
            <a:ext cx="2327275" cy="7588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3825" name="Rectangle 7"/>
          <p:cNvSpPr>
            <a:spLocks noChangeArrowheads="1"/>
          </p:cNvSpPr>
          <p:nvPr/>
        </p:nvSpPr>
        <p:spPr bwMode="auto">
          <a:xfrm>
            <a:off x="3706813" y="4125913"/>
            <a:ext cx="696912" cy="3143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bg2"/>
                </a:solidFill>
              </a:rPr>
              <a:t>Views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7A0F5F8-F157-48CD-8C80-697B697A4E5B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CA" altLang="en-US" sz="120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URN Abstract Metamodel</a:t>
            </a:r>
          </a:p>
        </p:txBody>
      </p:sp>
      <p:sp>
        <p:nvSpPr>
          <p:cNvPr id="34820" name="Text Box 20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9525"/>
            <a:ext cx="917416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AC54349-5BB1-4EF1-BC51-593E42BBDFF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CA" altLang="en-US" sz="120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Abstract Metamodel</a:t>
            </a:r>
          </a:p>
        </p:txBody>
      </p:sp>
      <p:sp>
        <p:nvSpPr>
          <p:cNvPr id="35844" name="Text Box 20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800"/>
            <a:ext cx="8351837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2E5935A-3046-4C64-91DF-9CAA5803B27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CA" altLang="en-US" sz="1200"/>
          </a:p>
        </p:txBody>
      </p:sp>
      <p:sp>
        <p:nvSpPr>
          <p:cNvPr id="378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Strategies in jUCMNav</a:t>
            </a:r>
          </a:p>
        </p:txBody>
      </p:sp>
      <p:sp>
        <p:nvSpPr>
          <p:cNvPr id="37892" name="AutoShape 7"/>
          <p:cNvSpPr>
            <a:spLocks noChangeArrowheads="1"/>
          </p:cNvSpPr>
          <p:nvPr/>
        </p:nvSpPr>
        <p:spPr bwMode="auto">
          <a:xfrm>
            <a:off x="4041775" y="3806825"/>
            <a:ext cx="4722813" cy="2255838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A star (*) indicates an  initial value part of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a given strategy (element also shown in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dashed lines).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All the others are evaluated through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</a:rPr>
              <a:t>a propagation algorithm. Dashed red lines</a:t>
            </a:r>
            <a:br>
              <a:rPr lang="en-US" altLang="en-US" sz="1800" i="1">
                <a:solidFill>
                  <a:schemeClr val="tx1"/>
                </a:solidFill>
              </a:rPr>
            </a:br>
            <a:r>
              <a:rPr lang="en-US" altLang="en-US" sz="1800" i="1">
                <a:solidFill>
                  <a:schemeClr val="tx1"/>
                </a:solidFill>
              </a:rPr>
              <a:t>are overridden values (could be computed)</a:t>
            </a: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665163" y="3529013"/>
            <a:ext cx="438150" cy="347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7894" name="Text Box 1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pic>
        <p:nvPicPr>
          <p:cNvPr id="3789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43038"/>
            <a:ext cx="857091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79813"/>
            <a:ext cx="2895600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Oval 5"/>
          <p:cNvSpPr>
            <a:spLocks noChangeArrowheads="1"/>
          </p:cNvSpPr>
          <p:nvPr/>
        </p:nvSpPr>
        <p:spPr bwMode="auto">
          <a:xfrm>
            <a:off x="2133600" y="1300163"/>
            <a:ext cx="792163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1D091E1-FE1C-4D79-8A3C-76B67B2F880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CA" altLang="en-US" sz="12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GRL Strategies Abstract Metamodel</a:t>
            </a:r>
          </a:p>
        </p:txBody>
      </p:sp>
      <p:sp>
        <p:nvSpPr>
          <p:cNvPr id="36868" name="Text Box 20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>
                <a:solidFill>
                  <a:schemeClr val="tx1"/>
                </a:solidFill>
              </a:rPr>
              <a:t>Evaluations</a:t>
            </a:r>
            <a:r>
              <a:rPr lang="en-CA" altLang="en-US" sz="1200">
                <a:solidFill>
                  <a:srgbClr val="969696"/>
                </a:solidFill>
              </a:rPr>
              <a:t>     Examples     Tools     Indicators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650875"/>
            <a:ext cx="6589713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Propagation Algorithms in jUCMNav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jUCMNav supports 7 propagation algorithms</a:t>
            </a:r>
          </a:p>
          <a:p>
            <a:pPr lvl="1"/>
            <a:r>
              <a:rPr lang="en-US" altLang="en-US" dirty="0"/>
              <a:t>1 Quantitative, 1 Qualitative</a:t>
            </a:r>
          </a:p>
          <a:p>
            <a:pPr lvl="1"/>
            <a:r>
              <a:rPr lang="en-US" altLang="en-US" dirty="0"/>
              <a:t>1 Quantitative/Qualitative hybrid</a:t>
            </a:r>
          </a:p>
          <a:p>
            <a:pPr lvl="1"/>
            <a:r>
              <a:rPr lang="en-US" altLang="en-US" dirty="0"/>
              <a:t>Experimental support for indicator propagation</a:t>
            </a:r>
          </a:p>
          <a:p>
            <a:pPr lvl="1"/>
            <a:r>
              <a:rPr lang="en-US" altLang="en-US" dirty="0"/>
              <a:t>Experimental support for conditions (legal compliance)</a:t>
            </a:r>
          </a:p>
          <a:p>
            <a:pPr lvl="1"/>
            <a:r>
              <a:rPr lang="en-US" altLang="en-US" dirty="0"/>
              <a:t>Experimental support for constraint-based </a:t>
            </a:r>
          </a:p>
          <a:p>
            <a:pPr lvl="1"/>
            <a:r>
              <a:rPr lang="en-US" altLang="en-US" dirty="0"/>
              <a:t>Experimental support for feature-based</a:t>
            </a:r>
          </a:p>
          <a:p>
            <a:r>
              <a:rPr lang="en-US" altLang="en-US" dirty="0"/>
              <a:t>Most support the automatic resolution of conflicts</a:t>
            </a:r>
          </a:p>
          <a:p>
            <a:r>
              <a:rPr lang="en-US" altLang="en-US" dirty="0"/>
              <a:t>Most use links in this </a:t>
            </a:r>
            <a:br>
              <a:rPr lang="en-US" altLang="en-US" dirty="0"/>
            </a:br>
            <a:r>
              <a:rPr lang="en-US" altLang="en-US" dirty="0"/>
              <a:t>order:</a:t>
            </a:r>
          </a:p>
          <a:p>
            <a:pPr lvl="1"/>
            <a:r>
              <a:rPr lang="en-US" altLang="en-US" dirty="0"/>
              <a:t>Decompositions</a:t>
            </a:r>
          </a:p>
          <a:p>
            <a:pPr lvl="1"/>
            <a:r>
              <a:rPr lang="en-US" altLang="en-US" dirty="0"/>
              <a:t>Contributions</a:t>
            </a:r>
          </a:p>
          <a:p>
            <a:pPr lvl="1"/>
            <a:r>
              <a:rPr lang="en-US" altLang="en-US" dirty="0"/>
              <a:t>Dependencies</a:t>
            </a:r>
          </a:p>
          <a:p>
            <a:pPr lvl="1"/>
            <a:endParaRPr lang="en-US" alt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7DD65A7-2D4C-4E65-8E62-7FCF33AA7106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CA" altLang="en-US" sz="1200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4187825"/>
            <a:ext cx="531018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20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6DA71-BE35-4FB6-8925-D9D61217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Propagation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2019D5-C0D0-4E9F-A2C1-B27DA2229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4B6189-0C49-4B6A-BA6D-1C5732A54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189BB-2BE0-40A0-9BAD-2A3EC2D3050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B20B9F-EAEF-43AB-969D-B565F3AB7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0" y="951814"/>
            <a:ext cx="8717457" cy="5503069"/>
          </a:xfrm>
          <a:prstGeom prst="rect">
            <a:avLst/>
          </a:prstGeom>
        </p:spPr>
      </p:pic>
      <p:sp>
        <p:nvSpPr>
          <p:cNvPr id="6" name="Text Box 205">
            <a:extLst>
              <a:ext uri="{FF2B5EF4-FFF2-40B4-BE49-F238E27FC236}">
                <a16:creationId xmlns="" xmlns:a16="http://schemas.microsoft.com/office/drawing/2014/main" id="{3968AD9B-2826-42D7-8C8F-AB7B4D39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  <p:extLst>
      <p:ext uri="{BB962C8B-B14F-4D97-AF65-F5344CB8AC3E}">
        <p14:creationId xmlns:p14="http://schemas.microsoft.com/office/powerpoint/2010/main" val="2570219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F938E-6BA5-469C-8091-D7B57EA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Propagation (2): Arithmetic Rules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DB3480E-7FDA-466B-BEDC-647563B9D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50" y="927100"/>
            <a:ext cx="8275113" cy="55753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794007-4253-4B50-A3AB-B0F52AED4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189BB-2BE0-40A0-9BAD-2A3EC2D3050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Text Box 205">
            <a:extLst>
              <a:ext uri="{FF2B5EF4-FFF2-40B4-BE49-F238E27FC236}">
                <a16:creationId xmlns="" xmlns:a16="http://schemas.microsoft.com/office/drawing/2014/main" id="{DE8A0DF0-AF57-4843-99A8-71B37226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  <p:extLst>
      <p:ext uri="{BB962C8B-B14F-4D97-AF65-F5344CB8AC3E}">
        <p14:creationId xmlns:p14="http://schemas.microsoft.com/office/powerpoint/2010/main" val="2069892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236241"/>
            <a:ext cx="8907463" cy="608013"/>
          </a:xfrm>
        </p:spPr>
        <p:txBody>
          <a:bodyPr/>
          <a:lstStyle/>
          <a:p>
            <a:r>
              <a:rPr lang="en-CA" dirty="0"/>
              <a:t>Quantitative Propagation (3): Examples</a:t>
            </a:r>
            <a:endParaRPr lang="fr-CA" altLang="en-US" sz="2800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D574EA1-C13D-46DA-9CB9-38C33953E80D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2" y="1327785"/>
            <a:ext cx="8802136" cy="174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2" r="51994" b="-1"/>
          <a:stretch/>
        </p:blipFill>
        <p:spPr bwMode="auto">
          <a:xfrm>
            <a:off x="2855697" y="3678238"/>
            <a:ext cx="322975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6797" y="3155950"/>
            <a:ext cx="39761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fr-CA" altLang="en-US" b="1" i="1" dirty="0">
                <a:solidFill>
                  <a:srgbClr val="FF3300"/>
                </a:solidFill>
              </a:rPr>
              <a:t>Minimum for AND, maximum for OR/IOR	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4573" y="5723255"/>
            <a:ext cx="49840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fr-CA" altLang="en-US" b="1" i="1" dirty="0">
                <a:solidFill>
                  <a:srgbClr val="FF3300"/>
                </a:solidFill>
              </a:rPr>
              <a:t>Contributions are additives, but </a:t>
            </a:r>
            <a:r>
              <a:rPr lang="fr-CA" altLang="en-US" b="1" i="1" dirty="0" err="1">
                <a:solidFill>
                  <a:srgbClr val="FF3300"/>
                </a:solidFill>
              </a:rPr>
              <a:t>they</a:t>
            </a:r>
            <a:r>
              <a:rPr lang="fr-CA" altLang="en-US" b="1" i="1" dirty="0">
                <a:solidFill>
                  <a:srgbClr val="FF3300"/>
                </a:solidFill>
              </a:rPr>
              <a:t> are </a:t>
            </a:r>
            <a:r>
              <a:rPr lang="fr-CA" altLang="en-US" b="1" i="1" dirty="0" err="1">
                <a:solidFill>
                  <a:srgbClr val="FF3300"/>
                </a:solidFill>
              </a:rPr>
              <a:t>also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normalized</a:t>
            </a:r>
            <a:endParaRPr lang="fr-CA" altLang="en-US" b="1" i="1" dirty="0">
              <a:solidFill>
                <a:srgbClr val="FF3300"/>
              </a:solidFill>
            </a:endParaRPr>
          </a:p>
        </p:txBody>
      </p:sp>
      <p:sp>
        <p:nvSpPr>
          <p:cNvPr id="9" name="Text Box 205">
            <a:extLst>
              <a:ext uri="{FF2B5EF4-FFF2-40B4-BE49-F238E27FC236}">
                <a16:creationId xmlns="" xmlns:a16="http://schemas.microsoft.com/office/drawing/2014/main" id="{C6932B94-6B10-4E15-8D6B-D6A2AC0FC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117475" y="6086475"/>
            <a:ext cx="882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t>URN: www.usecasemaps.org/urn           jUCMNav: www.softwareengineering.ca/jucmnav           Virtual Library: www.usecasemaps.org/pub</a:t>
            </a: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URN Overview (1)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Indicators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94275" y="1636713"/>
            <a:ext cx="3916363" cy="1452562"/>
            <a:chOff x="4993483" y="1635923"/>
            <a:chExt cx="3916362" cy="1453739"/>
          </a:xfrm>
        </p:grpSpPr>
        <p:sp>
          <p:nvSpPr>
            <p:cNvPr id="6341" name="Freeform 8"/>
            <p:cNvSpPr>
              <a:spLocks/>
            </p:cNvSpPr>
            <p:nvPr/>
          </p:nvSpPr>
          <p:spPr bwMode="auto">
            <a:xfrm>
              <a:off x="4993483" y="2396337"/>
              <a:ext cx="1182687" cy="88900"/>
            </a:xfrm>
            <a:custGeom>
              <a:avLst/>
              <a:gdLst>
                <a:gd name="T0" fmla="*/ 0 w 745"/>
                <a:gd name="T1" fmla="*/ 2147483647 h 56"/>
                <a:gd name="T2" fmla="*/ 2147483647 w 745"/>
                <a:gd name="T3" fmla="*/ 0 h 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5" h="56">
                  <a:moveTo>
                    <a:pt x="0" y="56"/>
                  </a:moveTo>
                  <a:cubicBezTo>
                    <a:pt x="124" y="47"/>
                    <a:pt x="590" y="12"/>
                    <a:pt x="745" y="0"/>
                  </a:cubicBezTo>
                </a:path>
              </a:pathLst>
            </a:custGeom>
            <a:noFill/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6342" name="Group 9"/>
            <p:cNvGrpSpPr>
              <a:grpSpLocks/>
            </p:cNvGrpSpPr>
            <p:nvPr/>
          </p:nvGrpSpPr>
          <p:grpSpPr bwMode="auto">
            <a:xfrm>
              <a:off x="6226970" y="1635923"/>
              <a:ext cx="2682875" cy="1453739"/>
              <a:chOff x="4276" y="813"/>
              <a:chExt cx="2174" cy="1178"/>
            </a:xfrm>
          </p:grpSpPr>
          <p:sp>
            <p:nvSpPr>
              <p:cNvPr id="6343" name="Oval 11"/>
              <p:cNvSpPr>
                <a:spLocks noChangeArrowheads="1"/>
              </p:cNvSpPr>
              <p:nvPr/>
            </p:nvSpPr>
            <p:spPr bwMode="auto">
              <a:xfrm>
                <a:off x="4276" y="820"/>
                <a:ext cx="2174" cy="1171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344" name="Text Box 7"/>
              <p:cNvSpPr txBox="1">
                <a:spLocks noChangeArrowheads="1"/>
              </p:cNvSpPr>
              <p:nvPr/>
            </p:nvSpPr>
            <p:spPr bwMode="auto">
              <a:xfrm>
                <a:off x="5024" y="1296"/>
                <a:ext cx="15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80</a:t>
                </a:r>
              </a:p>
            </p:txBody>
          </p:sp>
          <p:sp>
            <p:nvSpPr>
              <p:cNvPr id="6345" name="Text Box 8"/>
              <p:cNvSpPr txBox="1">
                <a:spLocks noChangeArrowheads="1"/>
              </p:cNvSpPr>
              <p:nvPr/>
            </p:nvSpPr>
            <p:spPr bwMode="auto">
              <a:xfrm>
                <a:off x="5082" y="1055"/>
                <a:ext cx="15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6346" name="Text Box 9"/>
              <p:cNvSpPr txBox="1">
                <a:spLocks noChangeArrowheads="1"/>
              </p:cNvSpPr>
              <p:nvPr/>
            </p:nvSpPr>
            <p:spPr bwMode="auto">
              <a:xfrm>
                <a:off x="4685" y="1028"/>
                <a:ext cx="15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50</a:t>
                </a:r>
              </a:p>
            </p:txBody>
          </p:sp>
          <p:sp>
            <p:nvSpPr>
              <p:cNvPr id="6347" name="Text Box 10"/>
              <p:cNvSpPr txBox="1">
                <a:spLocks noChangeArrowheads="1"/>
              </p:cNvSpPr>
              <p:nvPr/>
            </p:nvSpPr>
            <p:spPr bwMode="auto">
              <a:xfrm>
                <a:off x="4335" y="1279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80</a:t>
                </a:r>
              </a:p>
            </p:txBody>
          </p:sp>
          <p:sp>
            <p:nvSpPr>
              <p:cNvPr id="6348" name="Text Box 11"/>
              <p:cNvSpPr txBox="1">
                <a:spLocks noChangeArrowheads="1"/>
              </p:cNvSpPr>
              <p:nvPr/>
            </p:nvSpPr>
            <p:spPr bwMode="auto">
              <a:xfrm>
                <a:off x="4863" y="1338"/>
                <a:ext cx="1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-10</a:t>
                </a:r>
              </a:p>
            </p:txBody>
          </p:sp>
          <p:sp>
            <p:nvSpPr>
              <p:cNvPr id="6349" name="Text Box 12"/>
              <p:cNvSpPr txBox="1">
                <a:spLocks noChangeArrowheads="1"/>
              </p:cNvSpPr>
              <p:nvPr/>
            </p:nvSpPr>
            <p:spPr bwMode="auto">
              <a:xfrm>
                <a:off x="5854" y="1006"/>
                <a:ext cx="15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40</a:t>
                </a:r>
              </a:p>
            </p:txBody>
          </p:sp>
          <p:sp>
            <p:nvSpPr>
              <p:cNvPr id="6350" name="Text Box 13"/>
              <p:cNvSpPr txBox="1">
                <a:spLocks noChangeArrowheads="1"/>
              </p:cNvSpPr>
              <p:nvPr/>
            </p:nvSpPr>
            <p:spPr bwMode="auto">
              <a:xfrm>
                <a:off x="5492" y="1047"/>
                <a:ext cx="152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60</a:t>
                </a:r>
              </a:p>
            </p:txBody>
          </p:sp>
          <p:sp>
            <p:nvSpPr>
              <p:cNvPr id="6351" name="Line 14"/>
              <p:cNvSpPr>
                <a:spLocks noChangeShapeType="1"/>
              </p:cNvSpPr>
              <p:nvPr/>
            </p:nvSpPr>
            <p:spPr bwMode="auto">
              <a:xfrm flipV="1">
                <a:off x="5566" y="1005"/>
                <a:ext cx="22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2" name="Line 15"/>
              <p:cNvSpPr>
                <a:spLocks noChangeShapeType="1"/>
              </p:cNvSpPr>
              <p:nvPr/>
            </p:nvSpPr>
            <p:spPr bwMode="auto">
              <a:xfrm flipH="1" flipV="1">
                <a:off x="5768" y="985"/>
                <a:ext cx="28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3" name="Freeform 21"/>
              <p:cNvSpPr>
                <a:spLocks/>
              </p:cNvSpPr>
              <p:nvPr/>
            </p:nvSpPr>
            <p:spPr bwMode="auto">
              <a:xfrm>
                <a:off x="5454" y="1231"/>
                <a:ext cx="888" cy="526"/>
              </a:xfrm>
              <a:custGeom>
                <a:avLst/>
                <a:gdLst>
                  <a:gd name="T0" fmla="*/ 1 w 2600"/>
                  <a:gd name="T1" fmla="*/ 4 h 1537"/>
                  <a:gd name="T2" fmla="*/ 2 w 2600"/>
                  <a:gd name="T3" fmla="*/ 7 h 1537"/>
                  <a:gd name="T4" fmla="*/ 11 w 2600"/>
                  <a:gd name="T5" fmla="*/ 6 h 1537"/>
                  <a:gd name="T6" fmla="*/ 10 w 2600"/>
                  <a:gd name="T7" fmla="*/ 0 h 1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0" h="1537">
                    <a:moveTo>
                      <a:pt x="161" y="816"/>
                    </a:moveTo>
                    <a:cubicBezTo>
                      <a:pt x="193" y="909"/>
                      <a:pt x="0" y="1290"/>
                      <a:pt x="355" y="1372"/>
                    </a:cubicBezTo>
                    <a:cubicBezTo>
                      <a:pt x="710" y="1454"/>
                      <a:pt x="1986" y="1537"/>
                      <a:pt x="2293" y="1308"/>
                    </a:cubicBezTo>
                    <a:cubicBezTo>
                      <a:pt x="2600" y="1079"/>
                      <a:pt x="2216" y="272"/>
                      <a:pt x="2196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4" name="Text Box 17"/>
              <p:cNvSpPr txBox="1">
                <a:spLocks noChangeArrowheads="1"/>
              </p:cNvSpPr>
              <p:nvPr/>
            </p:nvSpPr>
            <p:spPr bwMode="auto">
              <a:xfrm>
                <a:off x="5435" y="1330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80</a:t>
                </a:r>
              </a:p>
            </p:txBody>
          </p:sp>
          <p:sp>
            <p:nvSpPr>
              <p:cNvPr id="6355" name="Line 45"/>
              <p:cNvSpPr>
                <a:spLocks noChangeShapeType="1"/>
              </p:cNvSpPr>
              <p:nvPr/>
            </p:nvSpPr>
            <p:spPr bwMode="auto">
              <a:xfrm flipV="1">
                <a:off x="5509" y="1242"/>
                <a:ext cx="32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6" name="Line 46"/>
              <p:cNvSpPr>
                <a:spLocks noChangeShapeType="1"/>
              </p:cNvSpPr>
              <p:nvPr/>
            </p:nvSpPr>
            <p:spPr bwMode="auto">
              <a:xfrm flipH="1" flipV="1">
                <a:off x="5582" y="1243"/>
                <a:ext cx="109" cy="2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7" name="Line 47"/>
              <p:cNvSpPr>
                <a:spLocks noChangeShapeType="1"/>
              </p:cNvSpPr>
              <p:nvPr/>
            </p:nvSpPr>
            <p:spPr bwMode="auto">
              <a:xfrm flipH="1" flipV="1">
                <a:off x="5630" y="1244"/>
                <a:ext cx="238" cy="2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58" name="Line 48"/>
              <p:cNvSpPr>
                <a:spLocks noChangeShapeType="1"/>
              </p:cNvSpPr>
              <p:nvPr/>
            </p:nvSpPr>
            <p:spPr bwMode="auto">
              <a:xfrm flipH="1" flipV="1">
                <a:off x="5678" y="1241"/>
                <a:ext cx="371" cy="32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grpSp>
            <p:nvGrpSpPr>
              <p:cNvPr id="6359" name="Group 27"/>
              <p:cNvGrpSpPr>
                <a:grpSpLocks/>
              </p:cNvGrpSpPr>
              <p:nvPr/>
            </p:nvGrpSpPr>
            <p:grpSpPr bwMode="auto">
              <a:xfrm>
                <a:off x="5403" y="1396"/>
                <a:ext cx="233" cy="140"/>
                <a:chOff x="5403" y="1396"/>
                <a:chExt cx="233" cy="140"/>
              </a:xfrm>
            </p:grpSpPr>
            <p:sp>
              <p:nvSpPr>
                <p:cNvPr id="6496" name="AutoShape 50"/>
                <p:cNvSpPr>
                  <a:spLocks noChangeArrowheads="1"/>
                </p:cNvSpPr>
                <p:nvPr/>
              </p:nvSpPr>
              <p:spPr bwMode="auto">
                <a:xfrm>
                  <a:off x="5424" y="1396"/>
                  <a:ext cx="185" cy="114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9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5403" y="1404"/>
                  <a:ext cx="233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Regular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Bus</a:t>
                  </a:r>
                </a:p>
              </p:txBody>
            </p:sp>
          </p:grpSp>
          <p:grpSp>
            <p:nvGrpSpPr>
              <p:cNvPr id="6360" name="Group 28"/>
              <p:cNvGrpSpPr>
                <a:grpSpLocks/>
              </p:cNvGrpSpPr>
              <p:nvPr/>
            </p:nvGrpSpPr>
            <p:grpSpPr bwMode="auto">
              <a:xfrm>
                <a:off x="5578" y="1439"/>
                <a:ext cx="239" cy="140"/>
                <a:chOff x="5578" y="1439"/>
                <a:chExt cx="239" cy="140"/>
              </a:xfrm>
            </p:grpSpPr>
            <p:sp>
              <p:nvSpPr>
                <p:cNvPr id="6494" name="AutoShape 53"/>
                <p:cNvSpPr>
                  <a:spLocks noChangeArrowheads="1"/>
                </p:cNvSpPr>
                <p:nvPr/>
              </p:nvSpPr>
              <p:spPr bwMode="auto">
                <a:xfrm>
                  <a:off x="5602" y="1439"/>
                  <a:ext cx="186" cy="116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95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5578" y="1447"/>
                  <a:ext cx="239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Express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Bus</a:t>
                  </a:r>
                </a:p>
              </p:txBody>
            </p:sp>
          </p:grpSp>
          <p:grpSp>
            <p:nvGrpSpPr>
              <p:cNvPr id="6361" name="Group 29"/>
              <p:cNvGrpSpPr>
                <a:grpSpLocks/>
              </p:cNvGrpSpPr>
              <p:nvPr/>
            </p:nvGrpSpPr>
            <p:grpSpPr bwMode="auto">
              <a:xfrm>
                <a:off x="5758" y="1484"/>
                <a:ext cx="236" cy="139"/>
                <a:chOff x="5758" y="1484"/>
                <a:chExt cx="236" cy="139"/>
              </a:xfrm>
            </p:grpSpPr>
            <p:sp>
              <p:nvSpPr>
                <p:cNvPr id="6492" name="AutoShape 56"/>
                <p:cNvSpPr>
                  <a:spLocks noChangeArrowheads="1"/>
                </p:cNvSpPr>
                <p:nvPr/>
              </p:nvSpPr>
              <p:spPr bwMode="auto">
                <a:xfrm>
                  <a:off x="5780" y="1484"/>
                  <a:ext cx="186" cy="114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9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758" y="1492"/>
                  <a:ext cx="236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Take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own car</a:t>
                  </a:r>
                </a:p>
              </p:txBody>
            </p:sp>
          </p:grpSp>
          <p:grpSp>
            <p:nvGrpSpPr>
              <p:cNvPr id="6362" name="Group 30"/>
              <p:cNvGrpSpPr>
                <a:grpSpLocks/>
              </p:cNvGrpSpPr>
              <p:nvPr/>
            </p:nvGrpSpPr>
            <p:grpSpPr bwMode="auto">
              <a:xfrm>
                <a:off x="5943" y="1528"/>
                <a:ext cx="222" cy="140"/>
                <a:chOff x="5943" y="1528"/>
                <a:chExt cx="222" cy="140"/>
              </a:xfrm>
            </p:grpSpPr>
            <p:sp>
              <p:nvSpPr>
                <p:cNvPr id="6490" name="AutoShape 59"/>
                <p:cNvSpPr>
                  <a:spLocks noChangeArrowheads="1"/>
                </p:cNvSpPr>
                <p:nvPr/>
              </p:nvSpPr>
              <p:spPr bwMode="auto">
                <a:xfrm>
                  <a:off x="5960" y="1528"/>
                  <a:ext cx="185" cy="115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943" y="1536"/>
                  <a:ext cx="222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Hitch a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ride</a:t>
                  </a:r>
                </a:p>
              </p:txBody>
            </p:sp>
          </p:grpSp>
          <p:sp>
            <p:nvSpPr>
              <p:cNvPr id="6363" name="Text Box 61"/>
              <p:cNvSpPr txBox="1">
                <a:spLocks noChangeArrowheads="1"/>
              </p:cNvSpPr>
              <p:nvPr/>
            </p:nvSpPr>
            <p:spPr bwMode="auto">
              <a:xfrm>
                <a:off x="5541" y="1330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80</a:t>
                </a:r>
              </a:p>
            </p:txBody>
          </p:sp>
          <p:sp>
            <p:nvSpPr>
              <p:cNvPr id="6364" name="Text Box 62"/>
              <p:cNvSpPr txBox="1">
                <a:spLocks noChangeArrowheads="1"/>
              </p:cNvSpPr>
              <p:nvPr/>
            </p:nvSpPr>
            <p:spPr bwMode="auto">
              <a:xfrm>
                <a:off x="5625" y="1330"/>
                <a:ext cx="1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-90</a:t>
                </a:r>
              </a:p>
            </p:txBody>
          </p:sp>
          <p:sp>
            <p:nvSpPr>
              <p:cNvPr id="6365" name="Text Box 63"/>
              <p:cNvSpPr txBox="1">
                <a:spLocks noChangeArrowheads="1"/>
              </p:cNvSpPr>
              <p:nvPr/>
            </p:nvSpPr>
            <p:spPr bwMode="auto">
              <a:xfrm>
                <a:off x="5784" y="1330"/>
                <a:ext cx="1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-20</a:t>
                </a:r>
              </a:p>
            </p:txBody>
          </p:sp>
          <p:sp>
            <p:nvSpPr>
              <p:cNvPr id="6366" name="Freeform 34"/>
              <p:cNvSpPr>
                <a:spLocks/>
              </p:cNvSpPr>
              <p:nvPr/>
            </p:nvSpPr>
            <p:spPr bwMode="auto">
              <a:xfrm>
                <a:off x="5626" y="1242"/>
                <a:ext cx="660" cy="495"/>
              </a:xfrm>
              <a:custGeom>
                <a:avLst/>
                <a:gdLst>
                  <a:gd name="T0" fmla="*/ 1 w 1933"/>
                  <a:gd name="T1" fmla="*/ 4 h 1449"/>
                  <a:gd name="T2" fmla="*/ 1 w 1933"/>
                  <a:gd name="T3" fmla="*/ 6 h 1449"/>
                  <a:gd name="T4" fmla="*/ 8 w 1933"/>
                  <a:gd name="T5" fmla="*/ 6 h 1449"/>
                  <a:gd name="T6" fmla="*/ 7 w 1933"/>
                  <a:gd name="T7" fmla="*/ 0 h 14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3" h="1449">
                    <a:moveTo>
                      <a:pt x="141" y="915"/>
                    </a:moveTo>
                    <a:cubicBezTo>
                      <a:pt x="162" y="978"/>
                      <a:pt x="0" y="1238"/>
                      <a:pt x="265" y="1291"/>
                    </a:cubicBezTo>
                    <a:cubicBezTo>
                      <a:pt x="529" y="1344"/>
                      <a:pt x="1525" y="1449"/>
                      <a:pt x="1729" y="1234"/>
                    </a:cubicBezTo>
                    <a:cubicBezTo>
                      <a:pt x="1933" y="1019"/>
                      <a:pt x="1537" y="257"/>
                      <a:pt x="1487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67" name="Freeform 35"/>
              <p:cNvSpPr>
                <a:spLocks/>
              </p:cNvSpPr>
              <p:nvPr/>
            </p:nvSpPr>
            <p:spPr bwMode="auto">
              <a:xfrm>
                <a:off x="5821" y="1244"/>
                <a:ext cx="384" cy="481"/>
              </a:xfrm>
              <a:custGeom>
                <a:avLst/>
                <a:gdLst>
                  <a:gd name="T0" fmla="*/ 0 w 1124"/>
                  <a:gd name="T1" fmla="*/ 5 h 1407"/>
                  <a:gd name="T2" fmla="*/ 1 w 1124"/>
                  <a:gd name="T3" fmla="*/ 6 h 1407"/>
                  <a:gd name="T4" fmla="*/ 5 w 1124"/>
                  <a:gd name="T5" fmla="*/ 5 h 1407"/>
                  <a:gd name="T6" fmla="*/ 3 w 1124"/>
                  <a:gd name="T7" fmla="*/ 0 h 140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24" h="1407">
                    <a:moveTo>
                      <a:pt x="114" y="1039"/>
                    </a:moveTo>
                    <a:cubicBezTo>
                      <a:pt x="120" y="1073"/>
                      <a:pt x="0" y="1221"/>
                      <a:pt x="152" y="1248"/>
                    </a:cubicBezTo>
                    <a:cubicBezTo>
                      <a:pt x="304" y="1275"/>
                      <a:pt x="932" y="1407"/>
                      <a:pt x="1028" y="1199"/>
                    </a:cubicBezTo>
                    <a:cubicBezTo>
                      <a:pt x="1124" y="991"/>
                      <a:pt x="790" y="250"/>
                      <a:pt x="728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68" name="Line 66"/>
              <p:cNvSpPr>
                <a:spLocks noChangeShapeType="1"/>
              </p:cNvSpPr>
              <p:nvPr/>
            </p:nvSpPr>
            <p:spPr bwMode="auto">
              <a:xfrm flipH="1" flipV="1">
                <a:off x="5998" y="1241"/>
                <a:ext cx="46" cy="2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69" name="Text Box 67"/>
              <p:cNvSpPr txBox="1">
                <a:spLocks noChangeArrowheads="1"/>
              </p:cNvSpPr>
              <p:nvPr/>
            </p:nvSpPr>
            <p:spPr bwMode="auto">
              <a:xfrm>
                <a:off x="5931" y="1330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6370" name="Text Box 68"/>
              <p:cNvSpPr txBox="1">
                <a:spLocks noChangeArrowheads="1"/>
              </p:cNvSpPr>
              <p:nvPr/>
            </p:nvSpPr>
            <p:spPr bwMode="auto">
              <a:xfrm>
                <a:off x="6015" y="1330"/>
                <a:ext cx="1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-20</a:t>
                </a:r>
              </a:p>
            </p:txBody>
          </p:sp>
          <p:sp>
            <p:nvSpPr>
              <p:cNvPr id="6371" name="Text Box 69"/>
              <p:cNvSpPr txBox="1">
                <a:spLocks noChangeArrowheads="1"/>
              </p:cNvSpPr>
              <p:nvPr/>
            </p:nvSpPr>
            <p:spPr bwMode="auto">
              <a:xfrm>
                <a:off x="6135" y="1330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60</a:t>
                </a:r>
              </a:p>
            </p:txBody>
          </p:sp>
          <p:sp>
            <p:nvSpPr>
              <p:cNvPr id="6372" name="Text Box 70"/>
              <p:cNvSpPr txBox="1">
                <a:spLocks noChangeArrowheads="1"/>
              </p:cNvSpPr>
              <p:nvPr/>
            </p:nvSpPr>
            <p:spPr bwMode="auto">
              <a:xfrm>
                <a:off x="6203" y="1330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80</a:t>
                </a:r>
              </a:p>
            </p:txBody>
          </p:sp>
          <p:grpSp>
            <p:nvGrpSpPr>
              <p:cNvPr id="6373" name="Group 41"/>
              <p:cNvGrpSpPr>
                <a:grpSpLocks/>
              </p:cNvGrpSpPr>
              <p:nvPr/>
            </p:nvGrpSpPr>
            <p:grpSpPr bwMode="auto">
              <a:xfrm>
                <a:off x="4538" y="1438"/>
                <a:ext cx="46" cy="195"/>
                <a:chOff x="4538" y="1438"/>
                <a:chExt cx="46" cy="195"/>
              </a:xfrm>
            </p:grpSpPr>
            <p:sp>
              <p:nvSpPr>
                <p:cNvPr id="6488" name="Freeform 156"/>
                <p:cNvSpPr>
                  <a:spLocks/>
                </p:cNvSpPr>
                <p:nvPr/>
              </p:nvSpPr>
              <p:spPr bwMode="auto">
                <a:xfrm rot="1250200">
                  <a:off x="4579" y="1438"/>
                  <a:ext cx="1" cy="195"/>
                </a:xfrm>
                <a:custGeom>
                  <a:avLst/>
                  <a:gdLst>
                    <a:gd name="T0" fmla="*/ 1 w 1"/>
                    <a:gd name="T1" fmla="*/ 3 h 571"/>
                    <a:gd name="T2" fmla="*/ 0 w 1"/>
                    <a:gd name="T3" fmla="*/ 0 h 57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571">
                      <a:moveTo>
                        <a:pt x="1" y="57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489" name="Line 73"/>
                <p:cNvSpPr>
                  <a:spLocks noChangeShapeType="1"/>
                </p:cNvSpPr>
                <p:nvPr/>
              </p:nvSpPr>
              <p:spPr bwMode="auto">
                <a:xfrm rot="-4149800">
                  <a:off x="4561" y="1561"/>
                  <a:ext cx="0" cy="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374" name="Group 42"/>
              <p:cNvGrpSpPr>
                <a:grpSpLocks/>
              </p:cNvGrpSpPr>
              <p:nvPr/>
            </p:nvGrpSpPr>
            <p:grpSpPr bwMode="auto">
              <a:xfrm>
                <a:off x="4656" y="1458"/>
                <a:ext cx="59" cy="195"/>
                <a:chOff x="4656" y="1458"/>
                <a:chExt cx="59" cy="195"/>
              </a:xfrm>
            </p:grpSpPr>
            <p:sp>
              <p:nvSpPr>
                <p:cNvPr id="6486" name="Freeform 154"/>
                <p:cNvSpPr>
                  <a:spLocks/>
                </p:cNvSpPr>
                <p:nvPr/>
              </p:nvSpPr>
              <p:spPr bwMode="auto">
                <a:xfrm rot="-2572734">
                  <a:off x="4656" y="1458"/>
                  <a:ext cx="1" cy="195"/>
                </a:xfrm>
                <a:custGeom>
                  <a:avLst/>
                  <a:gdLst>
                    <a:gd name="T0" fmla="*/ 1 w 1"/>
                    <a:gd name="T1" fmla="*/ 3 h 571"/>
                    <a:gd name="T2" fmla="*/ 0 w 1"/>
                    <a:gd name="T3" fmla="*/ 0 h 57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571">
                      <a:moveTo>
                        <a:pt x="1" y="57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487" name="Line 76"/>
                <p:cNvSpPr>
                  <a:spLocks noChangeShapeType="1"/>
                </p:cNvSpPr>
                <p:nvPr/>
              </p:nvSpPr>
              <p:spPr bwMode="auto">
                <a:xfrm rot="-7972734">
                  <a:off x="4692" y="1571"/>
                  <a:ext cx="0" cy="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375" name="Group 43"/>
              <p:cNvGrpSpPr>
                <a:grpSpLocks/>
              </p:cNvGrpSpPr>
              <p:nvPr/>
            </p:nvGrpSpPr>
            <p:grpSpPr bwMode="auto">
              <a:xfrm>
                <a:off x="5019" y="1446"/>
                <a:ext cx="53" cy="195"/>
                <a:chOff x="5019" y="1446"/>
                <a:chExt cx="53" cy="195"/>
              </a:xfrm>
            </p:grpSpPr>
            <p:sp>
              <p:nvSpPr>
                <p:cNvPr id="6484" name="Freeform 152"/>
                <p:cNvSpPr>
                  <a:spLocks/>
                </p:cNvSpPr>
                <p:nvPr/>
              </p:nvSpPr>
              <p:spPr bwMode="auto">
                <a:xfrm rot="2076019">
                  <a:off x="5072" y="1446"/>
                  <a:ext cx="0" cy="195"/>
                </a:xfrm>
                <a:custGeom>
                  <a:avLst/>
                  <a:gdLst>
                    <a:gd name="T0" fmla="*/ 1 w 1"/>
                    <a:gd name="T1" fmla="*/ 3 h 571"/>
                    <a:gd name="T2" fmla="*/ 0 w 1"/>
                    <a:gd name="T3" fmla="*/ 0 h 57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571">
                      <a:moveTo>
                        <a:pt x="1" y="57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485" name="Line 79"/>
                <p:cNvSpPr>
                  <a:spLocks noChangeShapeType="1"/>
                </p:cNvSpPr>
                <p:nvPr/>
              </p:nvSpPr>
              <p:spPr bwMode="auto">
                <a:xfrm rot="-3323981">
                  <a:off x="5043" y="1563"/>
                  <a:ext cx="0" cy="4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  <p:grpSp>
            <p:nvGrpSpPr>
              <p:cNvPr id="6376" name="Group 44"/>
              <p:cNvGrpSpPr>
                <a:grpSpLocks/>
              </p:cNvGrpSpPr>
              <p:nvPr/>
            </p:nvGrpSpPr>
            <p:grpSpPr bwMode="auto">
              <a:xfrm>
                <a:off x="5121" y="1434"/>
                <a:ext cx="46" cy="195"/>
                <a:chOff x="5121" y="1434"/>
                <a:chExt cx="46" cy="195"/>
              </a:xfrm>
            </p:grpSpPr>
            <p:sp>
              <p:nvSpPr>
                <p:cNvPr id="6482" name="Freeform 150"/>
                <p:cNvSpPr>
                  <a:spLocks/>
                </p:cNvSpPr>
                <p:nvPr/>
              </p:nvSpPr>
              <p:spPr bwMode="auto">
                <a:xfrm rot="-1395070">
                  <a:off x="5123" y="1434"/>
                  <a:ext cx="1" cy="195"/>
                </a:xfrm>
                <a:custGeom>
                  <a:avLst/>
                  <a:gdLst>
                    <a:gd name="T0" fmla="*/ 1 w 1"/>
                    <a:gd name="T1" fmla="*/ 3 h 571"/>
                    <a:gd name="T2" fmla="*/ 0 w 1"/>
                    <a:gd name="T3" fmla="*/ 0 h 57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571">
                      <a:moveTo>
                        <a:pt x="1" y="57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6483" name="Line 82"/>
                <p:cNvSpPr>
                  <a:spLocks noChangeShapeType="1"/>
                </p:cNvSpPr>
                <p:nvPr/>
              </p:nvSpPr>
              <p:spPr bwMode="auto">
                <a:xfrm rot="-6795070">
                  <a:off x="5144" y="1556"/>
                  <a:ext cx="0" cy="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  <p:sp>
            <p:nvSpPr>
              <p:cNvPr id="6377" name="Text Box 83"/>
              <p:cNvSpPr txBox="1">
                <a:spLocks noChangeArrowheads="1"/>
              </p:cNvSpPr>
              <p:nvPr/>
            </p:nvSpPr>
            <p:spPr bwMode="white">
              <a:xfrm>
                <a:off x="4579" y="1500"/>
                <a:ext cx="17" cy="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00">
                    <a:solidFill>
                      <a:schemeClr val="tx1"/>
                    </a:solidFill>
                  </a:rPr>
                  <a:t> OR </a:t>
                </a:r>
              </a:p>
            </p:txBody>
          </p:sp>
          <p:sp>
            <p:nvSpPr>
              <p:cNvPr id="6378" name="Text Box 84"/>
              <p:cNvSpPr txBox="1">
                <a:spLocks noChangeArrowheads="1"/>
              </p:cNvSpPr>
              <p:nvPr/>
            </p:nvSpPr>
            <p:spPr bwMode="white">
              <a:xfrm>
                <a:off x="5090" y="1502"/>
                <a:ext cx="16" cy="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00">
                    <a:solidFill>
                      <a:schemeClr val="tx1"/>
                    </a:solidFill>
                  </a:rPr>
                  <a:t> OR </a:t>
                </a:r>
              </a:p>
            </p:txBody>
          </p:sp>
          <p:grpSp>
            <p:nvGrpSpPr>
              <p:cNvPr id="6379" name="Group 47"/>
              <p:cNvGrpSpPr>
                <a:grpSpLocks/>
              </p:cNvGrpSpPr>
              <p:nvPr/>
            </p:nvGrpSpPr>
            <p:grpSpPr bwMode="auto">
              <a:xfrm>
                <a:off x="4437" y="1602"/>
                <a:ext cx="233" cy="140"/>
                <a:chOff x="4437" y="1602"/>
                <a:chExt cx="233" cy="140"/>
              </a:xfrm>
            </p:grpSpPr>
            <p:sp>
              <p:nvSpPr>
                <p:cNvPr id="6480" name="AutoShape 104"/>
                <p:cNvSpPr>
                  <a:spLocks noChangeArrowheads="1"/>
                </p:cNvSpPr>
                <p:nvPr/>
              </p:nvSpPr>
              <p:spPr bwMode="auto">
                <a:xfrm>
                  <a:off x="4459" y="1602"/>
                  <a:ext cx="185" cy="115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81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4437" y="1610"/>
                  <a:ext cx="233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Regular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Bus</a:t>
                  </a:r>
                </a:p>
              </p:txBody>
            </p:sp>
          </p:grpSp>
          <p:grpSp>
            <p:nvGrpSpPr>
              <p:cNvPr id="6380" name="Group 48"/>
              <p:cNvGrpSpPr>
                <a:grpSpLocks/>
              </p:cNvGrpSpPr>
              <p:nvPr/>
            </p:nvGrpSpPr>
            <p:grpSpPr bwMode="auto">
              <a:xfrm>
                <a:off x="4649" y="1602"/>
                <a:ext cx="239" cy="140"/>
                <a:chOff x="4649" y="1602"/>
                <a:chExt cx="239" cy="140"/>
              </a:xfrm>
            </p:grpSpPr>
            <p:sp>
              <p:nvSpPr>
                <p:cNvPr id="6478" name="AutoShape 107"/>
                <p:cNvSpPr>
                  <a:spLocks noChangeArrowheads="1"/>
                </p:cNvSpPr>
                <p:nvPr/>
              </p:nvSpPr>
              <p:spPr bwMode="auto">
                <a:xfrm>
                  <a:off x="4674" y="1602"/>
                  <a:ext cx="185" cy="115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9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649" y="1610"/>
                  <a:ext cx="239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Express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Bus</a:t>
                  </a:r>
                </a:p>
              </p:txBody>
            </p:sp>
          </p:grpSp>
          <p:grpSp>
            <p:nvGrpSpPr>
              <p:cNvPr id="6381" name="Group 49"/>
              <p:cNvGrpSpPr>
                <a:grpSpLocks/>
              </p:cNvGrpSpPr>
              <p:nvPr/>
            </p:nvGrpSpPr>
            <p:grpSpPr bwMode="auto">
              <a:xfrm>
                <a:off x="4865" y="1602"/>
                <a:ext cx="236" cy="141"/>
                <a:chOff x="4865" y="1602"/>
                <a:chExt cx="236" cy="141"/>
              </a:xfrm>
            </p:grpSpPr>
            <p:sp>
              <p:nvSpPr>
                <p:cNvPr id="6476" name="AutoShape 110"/>
                <p:cNvSpPr>
                  <a:spLocks noChangeArrowheads="1"/>
                </p:cNvSpPr>
                <p:nvPr/>
              </p:nvSpPr>
              <p:spPr bwMode="auto">
                <a:xfrm>
                  <a:off x="4887" y="1602"/>
                  <a:ext cx="186" cy="114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4865" y="1611"/>
                  <a:ext cx="236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Take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own car</a:t>
                  </a:r>
                </a:p>
              </p:txBody>
            </p:sp>
          </p:grpSp>
          <p:grpSp>
            <p:nvGrpSpPr>
              <p:cNvPr id="6382" name="Group 50"/>
              <p:cNvGrpSpPr>
                <a:grpSpLocks/>
              </p:cNvGrpSpPr>
              <p:nvPr/>
            </p:nvGrpSpPr>
            <p:grpSpPr bwMode="auto">
              <a:xfrm>
                <a:off x="5087" y="1602"/>
                <a:ext cx="222" cy="140"/>
                <a:chOff x="5087" y="1602"/>
                <a:chExt cx="222" cy="140"/>
              </a:xfrm>
            </p:grpSpPr>
            <p:sp>
              <p:nvSpPr>
                <p:cNvPr id="6474" name="AutoShape 113"/>
                <p:cNvSpPr>
                  <a:spLocks noChangeArrowheads="1"/>
                </p:cNvSpPr>
                <p:nvPr/>
              </p:nvSpPr>
              <p:spPr bwMode="auto">
                <a:xfrm>
                  <a:off x="5102" y="1602"/>
                  <a:ext cx="185" cy="115"/>
                </a:xfrm>
                <a:prstGeom prst="flowChartPreparation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CA" altLang="en-US" sz="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7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5087" y="1610"/>
                  <a:ext cx="222" cy="1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Hitch a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ride</a:t>
                  </a:r>
                </a:p>
              </p:txBody>
            </p:sp>
          </p:grpSp>
          <p:sp>
            <p:nvSpPr>
              <p:cNvPr id="6383" name="Line 115"/>
              <p:cNvSpPr>
                <a:spLocks noChangeShapeType="1"/>
              </p:cNvSpPr>
              <p:nvPr/>
            </p:nvSpPr>
            <p:spPr bwMode="auto">
              <a:xfrm flipV="1">
                <a:off x="4615" y="983"/>
                <a:ext cx="322" cy="1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84" name="Line 125"/>
              <p:cNvSpPr>
                <a:spLocks noChangeShapeType="1"/>
              </p:cNvSpPr>
              <p:nvPr/>
            </p:nvSpPr>
            <p:spPr bwMode="auto">
              <a:xfrm flipV="1">
                <a:off x="5094" y="1005"/>
                <a:ext cx="17" cy="1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85" name="Text Box 135"/>
              <p:cNvSpPr txBox="1">
                <a:spLocks noChangeArrowheads="1"/>
              </p:cNvSpPr>
              <p:nvPr/>
            </p:nvSpPr>
            <p:spPr bwMode="auto">
              <a:xfrm>
                <a:off x="4669" y="1309"/>
                <a:ext cx="152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45</a:t>
                </a:r>
              </a:p>
            </p:txBody>
          </p:sp>
          <p:sp>
            <p:nvSpPr>
              <p:cNvPr id="6386" name="Freeform 54"/>
              <p:cNvSpPr>
                <a:spLocks/>
              </p:cNvSpPr>
              <p:nvPr/>
            </p:nvSpPr>
            <p:spPr bwMode="auto">
              <a:xfrm>
                <a:off x="4398" y="1224"/>
                <a:ext cx="79" cy="408"/>
              </a:xfrm>
              <a:custGeom>
                <a:avLst/>
                <a:gdLst>
                  <a:gd name="T0" fmla="*/ 1 w 232"/>
                  <a:gd name="T1" fmla="*/ 5 h 1194"/>
                  <a:gd name="T2" fmla="*/ 0 w 232"/>
                  <a:gd name="T3" fmla="*/ 2 h 1194"/>
                  <a:gd name="T4" fmla="*/ 1 w 232"/>
                  <a:gd name="T5" fmla="*/ 0 h 11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2" h="1194">
                    <a:moveTo>
                      <a:pt x="232" y="1194"/>
                    </a:moveTo>
                    <a:cubicBezTo>
                      <a:pt x="194" y="1078"/>
                      <a:pt x="12" y="694"/>
                      <a:pt x="6" y="495"/>
                    </a:cubicBezTo>
                    <a:cubicBezTo>
                      <a:pt x="0" y="296"/>
                      <a:pt x="156" y="103"/>
                      <a:pt x="195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87" name="Freeform 55"/>
              <p:cNvSpPr>
                <a:spLocks/>
              </p:cNvSpPr>
              <p:nvPr/>
            </p:nvSpPr>
            <p:spPr bwMode="auto">
              <a:xfrm>
                <a:off x="4717" y="1239"/>
                <a:ext cx="106" cy="363"/>
              </a:xfrm>
              <a:custGeom>
                <a:avLst/>
                <a:gdLst>
                  <a:gd name="T0" fmla="*/ 1 w 308"/>
                  <a:gd name="T1" fmla="*/ 5 h 1053"/>
                  <a:gd name="T2" fmla="*/ 1 w 308"/>
                  <a:gd name="T3" fmla="*/ 3 h 1053"/>
                  <a:gd name="T4" fmla="*/ 0 w 308"/>
                  <a:gd name="T5" fmla="*/ 0 h 1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8" h="1053">
                    <a:moveTo>
                      <a:pt x="229" y="1053"/>
                    </a:moveTo>
                    <a:cubicBezTo>
                      <a:pt x="236" y="966"/>
                      <a:pt x="308" y="703"/>
                      <a:pt x="270" y="528"/>
                    </a:cubicBezTo>
                    <a:cubicBezTo>
                      <a:pt x="232" y="353"/>
                      <a:pt x="56" y="1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88" name="Line 138"/>
              <p:cNvSpPr>
                <a:spLocks noChangeShapeType="1"/>
              </p:cNvSpPr>
              <p:nvPr/>
            </p:nvSpPr>
            <p:spPr bwMode="auto">
              <a:xfrm flipH="1" flipV="1">
                <a:off x="4761" y="1222"/>
                <a:ext cx="23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89" name="Text Box 139"/>
              <p:cNvSpPr txBox="1">
                <a:spLocks noChangeArrowheads="1"/>
              </p:cNvSpPr>
              <p:nvPr/>
            </p:nvSpPr>
            <p:spPr bwMode="auto">
              <a:xfrm>
                <a:off x="4809" y="1212"/>
                <a:ext cx="1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-40</a:t>
                </a:r>
              </a:p>
            </p:txBody>
          </p:sp>
          <p:sp>
            <p:nvSpPr>
              <p:cNvPr id="6390" name="Text Box 140"/>
              <p:cNvSpPr txBox="1">
                <a:spLocks noChangeArrowheads="1"/>
              </p:cNvSpPr>
              <p:nvPr/>
            </p:nvSpPr>
            <p:spPr bwMode="auto">
              <a:xfrm>
                <a:off x="4932" y="1273"/>
                <a:ext cx="163" cy="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</a:rPr>
                  <a:t>-30</a:t>
                </a:r>
              </a:p>
            </p:txBody>
          </p:sp>
          <p:sp>
            <p:nvSpPr>
              <p:cNvPr id="6391" name="Freeform 59"/>
              <p:cNvSpPr>
                <a:spLocks/>
              </p:cNvSpPr>
              <p:nvPr/>
            </p:nvSpPr>
            <p:spPr bwMode="auto">
              <a:xfrm>
                <a:off x="4616" y="1215"/>
                <a:ext cx="332" cy="405"/>
              </a:xfrm>
              <a:custGeom>
                <a:avLst/>
                <a:gdLst>
                  <a:gd name="T0" fmla="*/ 0 w 970"/>
                  <a:gd name="T1" fmla="*/ 5 h 1187"/>
                  <a:gd name="T2" fmla="*/ 1 w 970"/>
                  <a:gd name="T3" fmla="*/ 4 h 1187"/>
                  <a:gd name="T4" fmla="*/ 3 w 970"/>
                  <a:gd name="T5" fmla="*/ 3 h 1187"/>
                  <a:gd name="T6" fmla="*/ 3 w 970"/>
                  <a:gd name="T7" fmla="*/ 1 h 1187"/>
                  <a:gd name="T8" fmla="*/ 4 w 970"/>
                  <a:gd name="T9" fmla="*/ 0 h 1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0" h="1187">
                    <a:moveTo>
                      <a:pt x="0" y="1187"/>
                    </a:moveTo>
                    <a:cubicBezTo>
                      <a:pt x="48" y="1139"/>
                      <a:pt x="177" y="987"/>
                      <a:pt x="287" y="899"/>
                    </a:cubicBezTo>
                    <a:cubicBezTo>
                      <a:pt x="397" y="811"/>
                      <a:pt x="599" y="767"/>
                      <a:pt x="658" y="657"/>
                    </a:cubicBezTo>
                    <a:cubicBezTo>
                      <a:pt x="717" y="547"/>
                      <a:pt x="590" y="351"/>
                      <a:pt x="642" y="242"/>
                    </a:cubicBezTo>
                    <a:cubicBezTo>
                      <a:pt x="694" y="133"/>
                      <a:pt x="902" y="51"/>
                      <a:pt x="970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92" name="Freeform 60"/>
              <p:cNvSpPr>
                <a:spLocks/>
              </p:cNvSpPr>
              <p:nvPr/>
            </p:nvSpPr>
            <p:spPr bwMode="auto">
              <a:xfrm>
                <a:off x="4811" y="1241"/>
                <a:ext cx="193" cy="359"/>
              </a:xfrm>
              <a:custGeom>
                <a:avLst/>
                <a:gdLst>
                  <a:gd name="T0" fmla="*/ 0 w 567"/>
                  <a:gd name="T1" fmla="*/ 5 h 1053"/>
                  <a:gd name="T2" fmla="*/ 1 w 567"/>
                  <a:gd name="T3" fmla="*/ 3 h 1053"/>
                  <a:gd name="T4" fmla="*/ 1 w 567"/>
                  <a:gd name="T5" fmla="*/ 1 h 1053"/>
                  <a:gd name="T6" fmla="*/ 2 w 567"/>
                  <a:gd name="T7" fmla="*/ 0 h 1053"/>
                  <a:gd name="T8" fmla="*/ 2 w 567"/>
                  <a:gd name="T9" fmla="*/ 0 h 10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7" h="1053">
                    <a:moveTo>
                      <a:pt x="0" y="1053"/>
                    </a:moveTo>
                    <a:cubicBezTo>
                      <a:pt x="26" y="999"/>
                      <a:pt x="136" y="873"/>
                      <a:pt x="158" y="726"/>
                    </a:cubicBezTo>
                    <a:cubicBezTo>
                      <a:pt x="180" y="579"/>
                      <a:pt x="84" y="283"/>
                      <a:pt x="131" y="172"/>
                    </a:cubicBezTo>
                    <a:cubicBezTo>
                      <a:pt x="178" y="61"/>
                      <a:pt x="365" y="88"/>
                      <a:pt x="438" y="59"/>
                    </a:cubicBezTo>
                    <a:cubicBezTo>
                      <a:pt x="511" y="30"/>
                      <a:pt x="540" y="12"/>
                      <a:pt x="567" y="0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393" name="Line 143"/>
              <p:cNvSpPr>
                <a:spLocks noChangeShapeType="1"/>
              </p:cNvSpPr>
              <p:nvPr/>
            </p:nvSpPr>
            <p:spPr bwMode="auto">
              <a:xfrm flipV="1">
                <a:off x="5103" y="1242"/>
                <a:ext cx="17" cy="1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/>
              <a:p>
                <a:endParaRPr lang="en-CA"/>
              </a:p>
            </p:txBody>
          </p:sp>
          <p:grpSp>
            <p:nvGrpSpPr>
              <p:cNvPr id="6394" name="Group 62"/>
              <p:cNvGrpSpPr>
                <a:grpSpLocks/>
              </p:cNvGrpSpPr>
              <p:nvPr/>
            </p:nvGrpSpPr>
            <p:grpSpPr bwMode="auto">
              <a:xfrm>
                <a:off x="4503" y="813"/>
                <a:ext cx="954" cy="221"/>
                <a:chOff x="4503" y="813"/>
                <a:chExt cx="954" cy="221"/>
              </a:xfrm>
            </p:grpSpPr>
            <p:sp>
              <p:nvSpPr>
                <p:cNvPr id="6467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503" y="813"/>
                  <a:ext cx="221" cy="221"/>
                </a:xfrm>
                <a:prstGeom prst="ellipse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a14:hiddenEffects>
                  </a:ext>
                  <a:ext uri="{53640926-AAD7-44D8-BBD7-CCE9431645EC}">
                    <a14:shadowObscured xmlns:a14="http://schemas.microsoft.com/office/drawing/2010/main" val="1"/>
                  </a:ext>
                </a:extLst>
              </p:spPr>
              <p:txBody>
                <a:bodyPr wrap="none" lIns="18000" rIns="18000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 b="1">
                      <a:solidFill>
                        <a:schemeClr val="tx1"/>
                      </a:solidFill>
                    </a:rPr>
                    <a:t>Commuter</a:t>
                  </a:r>
                </a:p>
              </p:txBody>
            </p:sp>
            <p:grpSp>
              <p:nvGrpSpPr>
                <p:cNvPr id="6468" name="Group 136"/>
                <p:cNvGrpSpPr>
                  <a:grpSpLocks/>
                </p:cNvGrpSpPr>
                <p:nvPr/>
              </p:nvGrpSpPr>
              <p:grpSpPr bwMode="auto">
                <a:xfrm>
                  <a:off x="5363" y="854"/>
                  <a:ext cx="94" cy="54"/>
                  <a:chOff x="1079" y="1919"/>
                  <a:chExt cx="94" cy="182"/>
                </a:xfrm>
              </p:grpSpPr>
              <p:sp>
                <p:nvSpPr>
                  <p:cNvPr id="6469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1138" y="1963"/>
                    <a:ext cx="0" cy="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a14:hiddenEffects>
                    </a:ext>
                    <a:ext uri="{53640926-AAD7-44D8-BBD7-CCE9431645EC}">
                      <a14:shadowObscured xmlns:a14="http://schemas.microsoft.com/office/drawing/2010/main" val="1"/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6470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98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a14:hiddenEffects>
                    </a:ext>
                    <a:ext uri="{53640926-AAD7-44D8-BBD7-CCE9431645EC}">
                      <a14:shadowObscured xmlns:a14="http://schemas.microsoft.com/office/drawing/2010/main" val="1"/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6471" name="Line 159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128" y="2067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a14:hiddenEffects>
                    </a:ext>
                    <a:ext uri="{53640926-AAD7-44D8-BBD7-CCE9431645EC}">
                      <a14:shadowObscured xmlns:a14="http://schemas.microsoft.com/office/drawing/2010/main" val="1"/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6472" name="Line 160"/>
                  <p:cNvSpPr>
                    <a:spLocks noChangeShapeType="1"/>
                  </p:cNvSpPr>
                  <p:nvPr/>
                </p:nvSpPr>
                <p:spPr bwMode="auto">
                  <a:xfrm rot="18900000" flipH="1">
                    <a:off x="1079" y="2067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a14:hiddenEffects>
                    </a:ext>
                    <a:ext uri="{53640926-AAD7-44D8-BBD7-CCE9431645EC}">
                      <a14:shadowObscured xmlns:a14="http://schemas.microsoft.com/office/drawing/2010/main" val="1"/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en-CA"/>
                  </a:p>
                </p:txBody>
              </p:sp>
              <p:sp>
                <p:nvSpPr>
                  <p:cNvPr id="6473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1919"/>
                    <a:ext cx="56" cy="56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07763" dir="2700000" algn="ctr" rotWithShape="0">
                            <a:srgbClr val="808080"/>
                          </a:outerShdw>
                        </a:effectLst>
                      </a14:hiddenEffects>
                    </a:ext>
                    <a:ext uri="{53640926-AAD7-44D8-BBD7-CCE9431645EC}">
                      <a14:shadowObscured xmlns:a14="http://schemas.microsoft.com/office/drawing/2010/main" val="1"/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6395" name="Group 63"/>
              <p:cNvGrpSpPr>
                <a:grpSpLocks/>
              </p:cNvGrpSpPr>
              <p:nvPr/>
            </p:nvGrpSpPr>
            <p:grpSpPr bwMode="auto">
              <a:xfrm>
                <a:off x="4436" y="1120"/>
                <a:ext cx="350" cy="142"/>
                <a:chOff x="4436" y="1120"/>
                <a:chExt cx="350" cy="142"/>
              </a:xfrm>
            </p:grpSpPr>
            <p:grpSp>
              <p:nvGrpSpPr>
                <p:cNvPr id="6459" name="Group 127"/>
                <p:cNvGrpSpPr>
                  <a:grpSpLocks/>
                </p:cNvGrpSpPr>
                <p:nvPr/>
              </p:nvGrpSpPr>
              <p:grpSpPr bwMode="auto">
                <a:xfrm>
                  <a:off x="4436" y="1120"/>
                  <a:ext cx="350" cy="122"/>
                  <a:chOff x="1849" y="2830"/>
                  <a:chExt cx="609" cy="357"/>
                </a:xfrm>
              </p:grpSpPr>
              <p:sp>
                <p:nvSpPr>
                  <p:cNvPr id="646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62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63" name="Arc 120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64" name="Arc 121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6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66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60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4464" y="1131"/>
                  <a:ext cx="304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Work during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commute</a:t>
                  </a:r>
                </a:p>
              </p:txBody>
            </p:sp>
          </p:grpSp>
          <p:grpSp>
            <p:nvGrpSpPr>
              <p:cNvPr id="6396" name="Group 64"/>
              <p:cNvGrpSpPr>
                <a:grpSpLocks/>
              </p:cNvGrpSpPr>
              <p:nvPr/>
            </p:nvGrpSpPr>
            <p:grpSpPr bwMode="auto">
              <a:xfrm>
                <a:off x="4436" y="1357"/>
                <a:ext cx="350" cy="142"/>
                <a:chOff x="4436" y="1357"/>
                <a:chExt cx="350" cy="142"/>
              </a:xfrm>
            </p:grpSpPr>
            <p:grpSp>
              <p:nvGrpSpPr>
                <p:cNvPr id="6451" name="Group 119"/>
                <p:cNvGrpSpPr>
                  <a:grpSpLocks/>
                </p:cNvGrpSpPr>
                <p:nvPr/>
              </p:nvGrpSpPr>
              <p:grpSpPr bwMode="auto">
                <a:xfrm>
                  <a:off x="4436" y="1357"/>
                  <a:ext cx="350" cy="122"/>
                  <a:chOff x="1849" y="2830"/>
                  <a:chExt cx="609" cy="357"/>
                </a:xfrm>
              </p:grpSpPr>
              <p:sp>
                <p:nvSpPr>
                  <p:cNvPr id="6453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54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55" name="Arc 98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56" name="Arc 99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57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58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52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4472" y="1368"/>
                  <a:ext cx="293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Take public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transport</a:t>
                  </a:r>
                </a:p>
              </p:txBody>
            </p:sp>
          </p:grpSp>
          <p:grpSp>
            <p:nvGrpSpPr>
              <p:cNvPr id="6397" name="Group 65"/>
              <p:cNvGrpSpPr>
                <a:grpSpLocks/>
              </p:cNvGrpSpPr>
              <p:nvPr/>
            </p:nvGrpSpPr>
            <p:grpSpPr bwMode="auto">
              <a:xfrm>
                <a:off x="4935" y="1357"/>
                <a:ext cx="350" cy="142"/>
                <a:chOff x="4935" y="1357"/>
                <a:chExt cx="350" cy="142"/>
              </a:xfrm>
            </p:grpSpPr>
            <p:grpSp>
              <p:nvGrpSpPr>
                <p:cNvPr id="6443" name="Group 111"/>
                <p:cNvGrpSpPr>
                  <a:grpSpLocks/>
                </p:cNvGrpSpPr>
                <p:nvPr/>
              </p:nvGrpSpPr>
              <p:grpSpPr bwMode="auto">
                <a:xfrm>
                  <a:off x="4935" y="1357"/>
                  <a:ext cx="350" cy="122"/>
                  <a:chOff x="1849" y="2830"/>
                  <a:chExt cx="609" cy="357"/>
                </a:xfrm>
              </p:grpSpPr>
              <p:sp>
                <p:nvSpPr>
                  <p:cNvPr id="644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46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47" name="Arc 148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48" name="Arc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49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50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4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4967" y="1368"/>
                  <a:ext cx="303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Take private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transport</a:t>
                  </a:r>
                </a:p>
              </p:txBody>
            </p:sp>
          </p:grpSp>
          <p:grpSp>
            <p:nvGrpSpPr>
              <p:cNvPr id="6398" name="Group 66"/>
              <p:cNvGrpSpPr>
                <a:grpSpLocks/>
              </p:cNvGrpSpPr>
              <p:nvPr/>
            </p:nvGrpSpPr>
            <p:grpSpPr bwMode="auto">
              <a:xfrm>
                <a:off x="4935" y="1120"/>
                <a:ext cx="350" cy="142"/>
                <a:chOff x="4935" y="1120"/>
                <a:chExt cx="350" cy="142"/>
              </a:xfrm>
            </p:grpSpPr>
            <p:grpSp>
              <p:nvGrpSpPr>
                <p:cNvPr id="6435" name="Group 103"/>
                <p:cNvGrpSpPr>
                  <a:grpSpLocks/>
                </p:cNvGrpSpPr>
                <p:nvPr/>
              </p:nvGrpSpPr>
              <p:grpSpPr bwMode="auto">
                <a:xfrm>
                  <a:off x="4935" y="1120"/>
                  <a:ext cx="350" cy="122"/>
                  <a:chOff x="1849" y="2830"/>
                  <a:chExt cx="609" cy="357"/>
                </a:xfrm>
              </p:grpSpPr>
              <p:sp>
                <p:nvSpPr>
                  <p:cNvPr id="6437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3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39" name="Arc 130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40" name="Arc 131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41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42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36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4981" y="1131"/>
                  <a:ext cx="275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Minimize 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travel time</a:t>
                  </a:r>
                </a:p>
              </p:txBody>
            </p:sp>
          </p:grpSp>
          <p:grpSp>
            <p:nvGrpSpPr>
              <p:cNvPr id="6399" name="Group 67"/>
              <p:cNvGrpSpPr>
                <a:grpSpLocks/>
              </p:cNvGrpSpPr>
              <p:nvPr/>
            </p:nvGrpSpPr>
            <p:grpSpPr bwMode="auto">
              <a:xfrm>
                <a:off x="4896" y="883"/>
                <a:ext cx="393" cy="142"/>
                <a:chOff x="4896" y="883"/>
                <a:chExt cx="393" cy="142"/>
              </a:xfrm>
            </p:grpSpPr>
            <p:grpSp>
              <p:nvGrpSpPr>
                <p:cNvPr id="6427" name="Group 95"/>
                <p:cNvGrpSpPr>
                  <a:grpSpLocks/>
                </p:cNvGrpSpPr>
                <p:nvPr/>
              </p:nvGrpSpPr>
              <p:grpSpPr bwMode="auto">
                <a:xfrm>
                  <a:off x="4911" y="883"/>
                  <a:ext cx="350" cy="122"/>
                  <a:chOff x="1849" y="2830"/>
                  <a:chExt cx="609" cy="357"/>
                </a:xfrm>
              </p:grpSpPr>
              <p:sp>
                <p:nvSpPr>
                  <p:cNvPr id="642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31" name="Arc 89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32" name="Arc 90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33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34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28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4896" y="894"/>
                  <a:ext cx="393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Minimize time lost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by commute</a:t>
                  </a:r>
                </a:p>
              </p:txBody>
            </p:sp>
          </p:grpSp>
          <p:grpSp>
            <p:nvGrpSpPr>
              <p:cNvPr id="6400" name="Group 68"/>
              <p:cNvGrpSpPr>
                <a:grpSpLocks/>
              </p:cNvGrpSpPr>
              <p:nvPr/>
            </p:nvGrpSpPr>
            <p:grpSpPr bwMode="auto">
              <a:xfrm>
                <a:off x="5445" y="883"/>
                <a:ext cx="350" cy="142"/>
                <a:chOff x="5445" y="883"/>
                <a:chExt cx="350" cy="142"/>
              </a:xfrm>
            </p:grpSpPr>
            <p:grpSp>
              <p:nvGrpSpPr>
                <p:cNvPr id="6419" name="Group 87"/>
                <p:cNvGrpSpPr>
                  <a:grpSpLocks/>
                </p:cNvGrpSpPr>
                <p:nvPr/>
              </p:nvGrpSpPr>
              <p:grpSpPr bwMode="auto">
                <a:xfrm>
                  <a:off x="5445" y="883"/>
                  <a:ext cx="350" cy="122"/>
                  <a:chOff x="1849" y="2830"/>
                  <a:chExt cx="609" cy="357"/>
                </a:xfrm>
              </p:grpSpPr>
              <p:sp>
                <p:nvSpPr>
                  <p:cNvPr id="642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22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23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24" name="Arc 23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25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26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2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461" y="894"/>
                  <a:ext cx="326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Minimize cost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for commute</a:t>
                  </a:r>
                </a:p>
              </p:txBody>
            </p:sp>
          </p:grpSp>
          <p:grpSp>
            <p:nvGrpSpPr>
              <p:cNvPr id="6401" name="Group 69"/>
              <p:cNvGrpSpPr>
                <a:grpSpLocks/>
              </p:cNvGrpSpPr>
              <p:nvPr/>
            </p:nvGrpSpPr>
            <p:grpSpPr bwMode="auto">
              <a:xfrm>
                <a:off x="5383" y="1120"/>
                <a:ext cx="401" cy="142"/>
                <a:chOff x="5383" y="1120"/>
                <a:chExt cx="401" cy="142"/>
              </a:xfrm>
            </p:grpSpPr>
            <p:grpSp>
              <p:nvGrpSpPr>
                <p:cNvPr id="6411" name="Group 79"/>
                <p:cNvGrpSpPr>
                  <a:grpSpLocks/>
                </p:cNvGrpSpPr>
                <p:nvPr/>
              </p:nvGrpSpPr>
              <p:grpSpPr bwMode="auto">
                <a:xfrm>
                  <a:off x="5403" y="1120"/>
                  <a:ext cx="349" cy="122"/>
                  <a:chOff x="1849" y="2830"/>
                  <a:chExt cx="609" cy="357"/>
                </a:xfrm>
              </p:grpSpPr>
              <p:sp>
                <p:nvSpPr>
                  <p:cNvPr id="641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1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15" name="Arc 31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16" name="Arc 32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1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1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1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383" y="1131"/>
                  <a:ext cx="401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Minimize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infrastructure cost</a:t>
                  </a:r>
                </a:p>
              </p:txBody>
            </p:sp>
          </p:grpSp>
          <p:grpSp>
            <p:nvGrpSpPr>
              <p:cNvPr id="6402" name="Group 70"/>
              <p:cNvGrpSpPr>
                <a:grpSpLocks/>
              </p:cNvGrpSpPr>
              <p:nvPr/>
            </p:nvGrpSpPr>
            <p:grpSpPr bwMode="auto">
              <a:xfrm>
                <a:off x="5901" y="1120"/>
                <a:ext cx="349" cy="142"/>
                <a:chOff x="5901" y="1120"/>
                <a:chExt cx="349" cy="142"/>
              </a:xfrm>
            </p:grpSpPr>
            <p:grpSp>
              <p:nvGrpSpPr>
                <p:cNvPr id="6403" name="Group 71"/>
                <p:cNvGrpSpPr>
                  <a:grpSpLocks/>
                </p:cNvGrpSpPr>
                <p:nvPr/>
              </p:nvGrpSpPr>
              <p:grpSpPr bwMode="auto">
                <a:xfrm>
                  <a:off x="5901" y="1120"/>
                  <a:ext cx="349" cy="122"/>
                  <a:chOff x="1849" y="2830"/>
                  <a:chExt cx="609" cy="357"/>
                </a:xfrm>
              </p:grpSpPr>
              <p:sp>
                <p:nvSpPr>
                  <p:cNvPr id="64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2040" y="2838"/>
                    <a:ext cx="252" cy="3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488" tIns="44450" rIns="90488" bIns="44450" anchor="ctr">
                    <a:spAutoFit/>
                  </a:bodyPr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algn="r"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40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406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849" y="2830"/>
                    <a:ext cx="609" cy="357"/>
                    <a:chOff x="1856" y="2830"/>
                    <a:chExt cx="298" cy="192"/>
                  </a:xfrm>
                </p:grpSpPr>
                <p:sp>
                  <p:nvSpPr>
                    <p:cNvPr id="6407" name="Arc 40"/>
                    <p:cNvSpPr>
                      <a:spLocks/>
                    </p:cNvSpPr>
                    <p:nvPr/>
                  </p:nvSpPr>
                  <p:spPr bwMode="auto">
                    <a:xfrm>
                      <a:off x="2063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08" name="Arc 41"/>
                    <p:cNvSpPr>
                      <a:spLocks/>
                    </p:cNvSpPr>
                    <p:nvPr/>
                  </p:nvSpPr>
                  <p:spPr bwMode="auto">
                    <a:xfrm flipH="1">
                      <a:off x="1856" y="2830"/>
                      <a:ext cx="91" cy="192"/>
                    </a:xfrm>
                    <a:custGeom>
                      <a:avLst/>
                      <a:gdLst>
                        <a:gd name="T0" fmla="*/ 0 w 21874"/>
                        <a:gd name="T1" fmla="*/ 0 h 43200"/>
                        <a:gd name="T2" fmla="*/ 0 w 21874"/>
                        <a:gd name="T3" fmla="*/ 0 h 43200"/>
                        <a:gd name="T4" fmla="*/ 0 w 21874"/>
                        <a:gd name="T5" fmla="*/ 0 h 4320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874" h="43200" fill="none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</a:path>
                        <a:path w="21874" h="43200" stroke="0" extrusionOk="0">
                          <a:moveTo>
                            <a:pt x="274" y="0"/>
                          </a:moveTo>
                          <a:cubicBezTo>
                            <a:pt x="12203" y="0"/>
                            <a:pt x="21874" y="9670"/>
                            <a:pt x="21874" y="21600"/>
                          </a:cubicBezTo>
                          <a:cubicBezTo>
                            <a:pt x="21874" y="33529"/>
                            <a:pt x="12203" y="43200"/>
                            <a:pt x="274" y="43200"/>
                          </a:cubicBezTo>
                          <a:cubicBezTo>
                            <a:pt x="182" y="43200"/>
                            <a:pt x="91" y="43199"/>
                            <a:pt x="-1" y="43198"/>
                          </a:cubicBezTo>
                          <a:lnTo>
                            <a:pt x="274" y="21600"/>
                          </a:lnTo>
                          <a:lnTo>
                            <a:pt x="274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09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4" y="2830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6410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5" y="3022"/>
                      <a:ext cx="1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488" tIns="44450" rIns="90488" bIns="44450" anchor="ctr">
                      <a:spAutoFit/>
                    </a:bodyPr>
                    <a:lstStyle/>
                    <a:p>
                      <a:endParaRPr lang="en-CA"/>
                    </a:p>
                  </p:txBody>
                </p:sp>
              </p:grpSp>
            </p:grpSp>
            <p:sp>
              <p:nvSpPr>
                <p:cNvPr id="640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925" y="1131"/>
                  <a:ext cx="319" cy="1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400" b="1">
                      <a:solidFill>
                        <a:schemeClr val="tx1"/>
                      </a:solidFill>
                    </a:rPr>
                    <a:t>Share </a:t>
                  </a:r>
                  <a:br>
                    <a:rPr lang="en-US" altLang="en-US" sz="400" b="1">
                      <a:solidFill>
                        <a:schemeClr val="tx1"/>
                      </a:solidFill>
                    </a:rPr>
                  </a:br>
                  <a:r>
                    <a:rPr lang="en-US" altLang="en-US" sz="400" b="1">
                      <a:solidFill>
                        <a:schemeClr val="tx1"/>
                      </a:solidFill>
                    </a:rPr>
                    <a:t>ongoing cost</a:t>
                  </a:r>
                </a:p>
              </p:txBody>
            </p:sp>
          </p:grp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92538" y="2892425"/>
            <a:ext cx="3554412" cy="1552575"/>
            <a:chOff x="3792802" y="2892774"/>
            <a:chExt cx="3554769" cy="1552226"/>
          </a:xfrm>
        </p:grpSpPr>
        <p:sp>
          <p:nvSpPr>
            <p:cNvPr id="6152" name="Freeform 7"/>
            <p:cNvSpPr>
              <a:spLocks/>
            </p:cNvSpPr>
            <p:nvPr/>
          </p:nvSpPr>
          <p:spPr bwMode="auto">
            <a:xfrm>
              <a:off x="3792802" y="3400954"/>
              <a:ext cx="969962" cy="96838"/>
            </a:xfrm>
            <a:custGeom>
              <a:avLst/>
              <a:gdLst>
                <a:gd name="T0" fmla="*/ 0 w 611"/>
                <a:gd name="T1" fmla="*/ 0 h 61"/>
                <a:gd name="T2" fmla="*/ 2147483647 w 611"/>
                <a:gd name="T3" fmla="*/ 2147483647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11" h="61">
                  <a:moveTo>
                    <a:pt x="0" y="0"/>
                  </a:moveTo>
                  <a:cubicBezTo>
                    <a:pt x="102" y="10"/>
                    <a:pt x="484" y="48"/>
                    <a:pt x="611" y="61"/>
                  </a:cubicBezTo>
                </a:path>
              </a:pathLst>
            </a:custGeom>
            <a:noFill/>
            <a:ln w="571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6153" name="Group 756"/>
            <p:cNvGrpSpPr>
              <a:grpSpLocks/>
            </p:cNvGrpSpPr>
            <p:nvPr/>
          </p:nvGrpSpPr>
          <p:grpSpPr bwMode="auto">
            <a:xfrm>
              <a:off x="4881607" y="2892774"/>
              <a:ext cx="2465964" cy="1552226"/>
              <a:chOff x="2792" y="1443"/>
              <a:chExt cx="2186" cy="1376"/>
            </a:xfrm>
          </p:grpSpPr>
          <p:sp>
            <p:nvSpPr>
              <p:cNvPr id="6154" name="Line 544"/>
              <p:cNvSpPr>
                <a:spLocks noChangeShapeType="1"/>
              </p:cNvSpPr>
              <p:nvPr/>
            </p:nvSpPr>
            <p:spPr bwMode="auto">
              <a:xfrm>
                <a:off x="2907" y="2170"/>
                <a:ext cx="22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55" name="Line 545"/>
              <p:cNvSpPr>
                <a:spLocks noChangeShapeType="1"/>
              </p:cNvSpPr>
              <p:nvPr/>
            </p:nvSpPr>
            <p:spPr bwMode="auto">
              <a:xfrm>
                <a:off x="3398" y="1725"/>
                <a:ext cx="23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56" name="Line 546"/>
              <p:cNvSpPr>
                <a:spLocks noChangeShapeType="1"/>
              </p:cNvSpPr>
              <p:nvPr/>
            </p:nvSpPr>
            <p:spPr bwMode="auto">
              <a:xfrm>
                <a:off x="3157" y="1725"/>
                <a:ext cx="2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57" name="Line 547"/>
              <p:cNvSpPr>
                <a:spLocks noChangeShapeType="1"/>
              </p:cNvSpPr>
              <p:nvPr/>
            </p:nvSpPr>
            <p:spPr bwMode="auto">
              <a:xfrm>
                <a:off x="3583" y="2461"/>
                <a:ext cx="4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58" name="Line 548"/>
              <p:cNvSpPr>
                <a:spLocks noChangeShapeType="1"/>
              </p:cNvSpPr>
              <p:nvPr/>
            </p:nvSpPr>
            <p:spPr bwMode="auto">
              <a:xfrm>
                <a:off x="3594" y="2095"/>
                <a:ext cx="12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59" name="Line 549"/>
              <p:cNvSpPr>
                <a:spLocks noChangeShapeType="1"/>
              </p:cNvSpPr>
              <p:nvPr/>
            </p:nvSpPr>
            <p:spPr bwMode="auto">
              <a:xfrm>
                <a:off x="3636" y="1725"/>
                <a:ext cx="16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0" name="Line 550"/>
              <p:cNvSpPr>
                <a:spLocks noChangeShapeType="1"/>
              </p:cNvSpPr>
              <p:nvPr/>
            </p:nvSpPr>
            <p:spPr bwMode="auto">
              <a:xfrm>
                <a:off x="2994" y="1725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61" name="Text Box 551"/>
              <p:cNvSpPr txBox="1">
                <a:spLocks noChangeArrowheads="1"/>
              </p:cNvSpPr>
              <p:nvPr/>
            </p:nvSpPr>
            <p:spPr bwMode="auto">
              <a:xfrm>
                <a:off x="4559" y="1542"/>
                <a:ext cx="18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Car</a:t>
                </a:r>
              </a:p>
            </p:txBody>
          </p:sp>
          <p:sp>
            <p:nvSpPr>
              <p:cNvPr id="6162" name="Rectangle 552"/>
              <p:cNvSpPr>
                <a:spLocks noChangeArrowheads="1"/>
              </p:cNvSpPr>
              <p:nvPr/>
            </p:nvSpPr>
            <p:spPr bwMode="auto">
              <a:xfrm>
                <a:off x="4409" y="1638"/>
                <a:ext cx="484" cy="1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63" name="Text Box 553"/>
              <p:cNvSpPr txBox="1">
                <a:spLocks noChangeArrowheads="1"/>
              </p:cNvSpPr>
              <p:nvPr/>
            </p:nvSpPr>
            <p:spPr bwMode="auto">
              <a:xfrm>
                <a:off x="4380" y="1575"/>
                <a:ext cx="180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transport</a:t>
                </a:r>
              </a:p>
            </p:txBody>
          </p:sp>
          <p:grpSp>
            <p:nvGrpSpPr>
              <p:cNvPr id="6164" name="Group 554"/>
              <p:cNvGrpSpPr>
                <a:grpSpLocks/>
              </p:cNvGrpSpPr>
              <p:nvPr/>
            </p:nvGrpSpPr>
            <p:grpSpPr bwMode="auto">
              <a:xfrm>
                <a:off x="4420" y="1696"/>
                <a:ext cx="458" cy="42"/>
                <a:chOff x="1094" y="2424"/>
                <a:chExt cx="4025" cy="374"/>
              </a:xfrm>
            </p:grpSpPr>
            <p:sp>
              <p:nvSpPr>
                <p:cNvPr id="6338" name="Line 555"/>
                <p:cNvSpPr>
                  <a:spLocks noChangeShapeType="1"/>
                </p:cNvSpPr>
                <p:nvPr/>
              </p:nvSpPr>
              <p:spPr bwMode="auto">
                <a:xfrm>
                  <a:off x="1348" y="2612"/>
                  <a:ext cx="3771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339" name="Oval 556"/>
                <p:cNvSpPr>
                  <a:spLocks noChangeArrowheads="1"/>
                </p:cNvSpPr>
                <p:nvPr/>
              </p:nvSpPr>
              <p:spPr bwMode="auto">
                <a:xfrm>
                  <a:off x="1094" y="2424"/>
                  <a:ext cx="374" cy="37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CA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40" name="Line 557"/>
                <p:cNvSpPr>
                  <a:spLocks noChangeShapeType="1"/>
                </p:cNvSpPr>
                <p:nvPr/>
              </p:nvSpPr>
              <p:spPr bwMode="auto">
                <a:xfrm>
                  <a:off x="5105" y="2424"/>
                  <a:ext cx="0" cy="37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165" name="Text Box 558"/>
              <p:cNvSpPr txBox="1">
                <a:spLocks noChangeArrowheads="1"/>
              </p:cNvSpPr>
              <p:nvPr/>
            </p:nvSpPr>
            <p:spPr bwMode="auto">
              <a:xfrm>
                <a:off x="4614" y="1668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166" name="Text Box 559"/>
              <p:cNvSpPr txBox="1">
                <a:spLocks noChangeArrowheads="1"/>
              </p:cNvSpPr>
              <p:nvPr/>
            </p:nvSpPr>
            <p:spPr bwMode="auto">
              <a:xfrm>
                <a:off x="4540" y="1654"/>
                <a:ext cx="23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drive car</a:t>
                </a:r>
              </a:p>
            </p:txBody>
          </p:sp>
          <p:sp>
            <p:nvSpPr>
              <p:cNvPr id="6167" name="Text Box 560"/>
              <p:cNvSpPr txBox="1">
                <a:spLocks noChangeArrowheads="1"/>
              </p:cNvSpPr>
              <p:nvPr/>
            </p:nvSpPr>
            <p:spPr bwMode="auto">
              <a:xfrm>
                <a:off x="4486" y="1827"/>
                <a:ext cx="330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Hitch a Ride</a:t>
                </a:r>
              </a:p>
            </p:txBody>
          </p:sp>
          <p:sp>
            <p:nvSpPr>
              <p:cNvPr id="6168" name="Rectangle 561"/>
              <p:cNvSpPr>
                <a:spLocks noChangeArrowheads="1"/>
              </p:cNvSpPr>
              <p:nvPr/>
            </p:nvSpPr>
            <p:spPr bwMode="auto">
              <a:xfrm>
                <a:off x="4411" y="1923"/>
                <a:ext cx="480" cy="15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69" name="Text Box 562"/>
              <p:cNvSpPr txBox="1">
                <a:spLocks noChangeArrowheads="1"/>
              </p:cNvSpPr>
              <p:nvPr/>
            </p:nvSpPr>
            <p:spPr bwMode="auto">
              <a:xfrm>
                <a:off x="4382" y="1860"/>
                <a:ext cx="179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transport</a:t>
                </a:r>
              </a:p>
            </p:txBody>
          </p:sp>
          <p:sp>
            <p:nvSpPr>
              <p:cNvPr id="6170" name="Line 563"/>
              <p:cNvSpPr>
                <a:spLocks noChangeShapeType="1"/>
              </p:cNvSpPr>
              <p:nvPr/>
            </p:nvSpPr>
            <p:spPr bwMode="auto">
              <a:xfrm>
                <a:off x="4451" y="2001"/>
                <a:ext cx="4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1" name="Oval 564"/>
              <p:cNvSpPr>
                <a:spLocks noChangeArrowheads="1"/>
              </p:cNvSpPr>
              <p:nvPr/>
            </p:nvSpPr>
            <p:spPr bwMode="auto">
              <a:xfrm>
                <a:off x="4422" y="1980"/>
                <a:ext cx="42" cy="4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72" name="Line 565"/>
              <p:cNvSpPr>
                <a:spLocks noChangeShapeType="1"/>
              </p:cNvSpPr>
              <p:nvPr/>
            </p:nvSpPr>
            <p:spPr bwMode="auto">
              <a:xfrm>
                <a:off x="4875" y="1980"/>
                <a:ext cx="0" cy="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73" name="Text Box 566"/>
              <p:cNvSpPr txBox="1">
                <a:spLocks noChangeArrowheads="1"/>
              </p:cNvSpPr>
              <p:nvPr/>
            </p:nvSpPr>
            <p:spPr bwMode="auto">
              <a:xfrm>
                <a:off x="4614" y="1951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174" name="Text Box 567"/>
              <p:cNvSpPr txBox="1">
                <a:spLocks noChangeArrowheads="1"/>
              </p:cNvSpPr>
              <p:nvPr/>
            </p:nvSpPr>
            <p:spPr bwMode="auto">
              <a:xfrm>
                <a:off x="4482" y="1937"/>
                <a:ext cx="35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hitch a ride in car</a:t>
                </a:r>
              </a:p>
            </p:txBody>
          </p:sp>
          <p:sp>
            <p:nvSpPr>
              <p:cNvPr id="6175" name="Freeform 568"/>
              <p:cNvSpPr>
                <a:spLocks/>
              </p:cNvSpPr>
              <p:nvPr/>
            </p:nvSpPr>
            <p:spPr bwMode="auto">
              <a:xfrm>
                <a:off x="4412" y="2737"/>
                <a:ext cx="384" cy="13"/>
              </a:xfrm>
              <a:custGeom>
                <a:avLst/>
                <a:gdLst>
                  <a:gd name="T0" fmla="*/ 0 w 2894"/>
                  <a:gd name="T1" fmla="*/ 0 h 100"/>
                  <a:gd name="T2" fmla="*/ 0 w 2894"/>
                  <a:gd name="T3" fmla="*/ 0 h 100"/>
                  <a:gd name="T4" fmla="*/ 0 w 2894"/>
                  <a:gd name="T5" fmla="*/ 0 h 100"/>
                  <a:gd name="T6" fmla="*/ 0 w 2894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94" h="100">
                    <a:moveTo>
                      <a:pt x="0" y="0"/>
                    </a:moveTo>
                    <a:lnTo>
                      <a:pt x="421" y="0"/>
                    </a:lnTo>
                    <a:lnTo>
                      <a:pt x="421" y="94"/>
                    </a:lnTo>
                    <a:lnTo>
                      <a:pt x="2894" y="10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176" name="Text Box 569"/>
              <p:cNvSpPr txBox="1">
                <a:spLocks noChangeArrowheads="1"/>
              </p:cNvSpPr>
              <p:nvPr/>
            </p:nvSpPr>
            <p:spPr bwMode="auto">
              <a:xfrm>
                <a:off x="4487" y="2480"/>
                <a:ext cx="328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Express Bus</a:t>
                </a:r>
              </a:p>
            </p:txBody>
          </p:sp>
          <p:sp>
            <p:nvSpPr>
              <p:cNvPr id="6177" name="Rectangle 570"/>
              <p:cNvSpPr>
                <a:spLocks noChangeArrowheads="1"/>
              </p:cNvSpPr>
              <p:nvPr/>
            </p:nvSpPr>
            <p:spPr bwMode="auto">
              <a:xfrm>
                <a:off x="4492" y="2576"/>
                <a:ext cx="282" cy="8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78" name="Text Box 571"/>
              <p:cNvSpPr txBox="1">
                <a:spLocks noChangeArrowheads="1"/>
              </p:cNvSpPr>
              <p:nvPr/>
            </p:nvSpPr>
            <p:spPr bwMode="auto">
              <a:xfrm>
                <a:off x="4463" y="2515"/>
                <a:ext cx="185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commuter</a:t>
                </a:r>
              </a:p>
            </p:txBody>
          </p:sp>
          <p:sp>
            <p:nvSpPr>
              <p:cNvPr id="6179" name="Oval 572"/>
              <p:cNvSpPr>
                <a:spLocks noChangeAspect="1" noChangeArrowheads="1"/>
              </p:cNvSpPr>
              <p:nvPr/>
            </p:nvSpPr>
            <p:spPr bwMode="auto">
              <a:xfrm>
                <a:off x="4386" y="2717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80" name="Line 573"/>
              <p:cNvSpPr>
                <a:spLocks noChangeShapeType="1"/>
              </p:cNvSpPr>
              <p:nvPr/>
            </p:nvSpPr>
            <p:spPr bwMode="auto">
              <a:xfrm>
                <a:off x="4913" y="2712"/>
                <a:ext cx="0" cy="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1" name="Text Box 574"/>
              <p:cNvSpPr txBox="1">
                <a:spLocks noChangeArrowheads="1"/>
              </p:cNvSpPr>
              <p:nvPr/>
            </p:nvSpPr>
            <p:spPr bwMode="auto">
              <a:xfrm>
                <a:off x="4497" y="2575"/>
                <a:ext cx="27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deal with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work email</a:t>
                </a:r>
              </a:p>
            </p:txBody>
          </p:sp>
          <p:sp>
            <p:nvSpPr>
              <p:cNvPr id="6182" name="Text Box 575"/>
              <p:cNvSpPr txBox="1">
                <a:spLocks noChangeArrowheads="1"/>
              </p:cNvSpPr>
              <p:nvPr/>
            </p:nvSpPr>
            <p:spPr bwMode="auto">
              <a:xfrm>
                <a:off x="4577" y="2592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183" name="Text Box 576"/>
              <p:cNvSpPr txBox="1">
                <a:spLocks noChangeArrowheads="1"/>
              </p:cNvSpPr>
              <p:nvPr/>
            </p:nvSpPr>
            <p:spPr bwMode="auto">
              <a:xfrm>
                <a:off x="4571" y="2699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184" name="Text Box 577"/>
              <p:cNvSpPr txBox="1">
                <a:spLocks noChangeArrowheads="1"/>
              </p:cNvSpPr>
              <p:nvPr/>
            </p:nvSpPr>
            <p:spPr bwMode="auto">
              <a:xfrm>
                <a:off x="4501" y="2690"/>
                <a:ext cx="24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take #100</a:t>
                </a:r>
              </a:p>
            </p:txBody>
          </p:sp>
          <p:sp>
            <p:nvSpPr>
              <p:cNvPr id="6185" name="Rectangle 578"/>
              <p:cNvSpPr>
                <a:spLocks noChangeArrowheads="1"/>
              </p:cNvSpPr>
              <p:nvPr/>
            </p:nvSpPr>
            <p:spPr bwMode="auto">
              <a:xfrm>
                <a:off x="4369" y="2671"/>
                <a:ext cx="563" cy="1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6186" name="Text Box 579"/>
              <p:cNvSpPr txBox="1">
                <a:spLocks noChangeArrowheads="1"/>
              </p:cNvSpPr>
              <p:nvPr/>
            </p:nvSpPr>
            <p:spPr bwMode="auto">
              <a:xfrm>
                <a:off x="4340" y="2608"/>
                <a:ext cx="180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transport</a:t>
                </a:r>
              </a:p>
            </p:txBody>
          </p:sp>
          <p:sp>
            <p:nvSpPr>
              <p:cNvPr id="6187" name="Line 580"/>
              <p:cNvSpPr>
                <a:spLocks noChangeShapeType="1"/>
              </p:cNvSpPr>
              <p:nvPr/>
            </p:nvSpPr>
            <p:spPr bwMode="auto">
              <a:xfrm>
                <a:off x="4412" y="2737"/>
                <a:ext cx="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8" name="Line 581"/>
              <p:cNvSpPr>
                <a:spLocks noChangeShapeType="1"/>
              </p:cNvSpPr>
              <p:nvPr/>
            </p:nvSpPr>
            <p:spPr bwMode="auto">
              <a:xfrm>
                <a:off x="4798" y="2712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89" name="Line 582"/>
              <p:cNvSpPr>
                <a:spLocks noChangeShapeType="1"/>
              </p:cNvSpPr>
              <p:nvPr/>
            </p:nvSpPr>
            <p:spPr bwMode="auto">
              <a:xfrm>
                <a:off x="4468" y="2712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90" name="Freeform 583"/>
              <p:cNvSpPr>
                <a:spLocks/>
              </p:cNvSpPr>
              <p:nvPr/>
            </p:nvSpPr>
            <p:spPr bwMode="auto">
              <a:xfrm>
                <a:off x="4798" y="2737"/>
                <a:ext cx="116" cy="0"/>
              </a:xfrm>
              <a:custGeom>
                <a:avLst/>
                <a:gdLst>
                  <a:gd name="T0" fmla="*/ 0 w 877"/>
                  <a:gd name="T1" fmla="*/ 0 h 1"/>
                  <a:gd name="T2" fmla="*/ 0 w 87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77" h="1">
                    <a:moveTo>
                      <a:pt x="877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6191" name="Group 584"/>
              <p:cNvGrpSpPr>
                <a:grpSpLocks/>
              </p:cNvGrpSpPr>
              <p:nvPr/>
            </p:nvGrpSpPr>
            <p:grpSpPr bwMode="auto">
              <a:xfrm>
                <a:off x="4468" y="2643"/>
                <a:ext cx="331" cy="81"/>
                <a:chOff x="1496" y="1989"/>
                <a:chExt cx="2501" cy="611"/>
              </a:xfrm>
            </p:grpSpPr>
            <p:sp>
              <p:nvSpPr>
                <p:cNvPr id="6333" name="Freeform 585"/>
                <p:cNvSpPr>
                  <a:spLocks/>
                </p:cNvSpPr>
                <p:nvPr/>
              </p:nvSpPr>
              <p:spPr bwMode="auto">
                <a:xfrm>
                  <a:off x="2942" y="1989"/>
                  <a:ext cx="644" cy="610"/>
                </a:xfrm>
                <a:custGeom>
                  <a:avLst/>
                  <a:gdLst>
                    <a:gd name="T0" fmla="*/ 0 w 644"/>
                    <a:gd name="T1" fmla="*/ 0 h 438"/>
                    <a:gd name="T2" fmla="*/ 212 w 644"/>
                    <a:gd name="T3" fmla="*/ 297 h 438"/>
                    <a:gd name="T4" fmla="*/ 382 w 644"/>
                    <a:gd name="T5" fmla="*/ 1560 h 438"/>
                    <a:gd name="T6" fmla="*/ 506 w 644"/>
                    <a:gd name="T7" fmla="*/ 2164 h 438"/>
                    <a:gd name="T8" fmla="*/ 644 w 644"/>
                    <a:gd name="T9" fmla="*/ 2297 h 4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4" h="438">
                      <a:moveTo>
                        <a:pt x="0" y="0"/>
                      </a:moveTo>
                      <a:cubicBezTo>
                        <a:pt x="35" y="9"/>
                        <a:pt x="148" y="8"/>
                        <a:pt x="212" y="57"/>
                      </a:cubicBezTo>
                      <a:cubicBezTo>
                        <a:pt x="276" y="106"/>
                        <a:pt x="333" y="238"/>
                        <a:pt x="382" y="297"/>
                      </a:cubicBezTo>
                      <a:cubicBezTo>
                        <a:pt x="431" y="356"/>
                        <a:pt x="462" y="390"/>
                        <a:pt x="506" y="413"/>
                      </a:cubicBezTo>
                      <a:cubicBezTo>
                        <a:pt x="550" y="436"/>
                        <a:pt x="615" y="433"/>
                        <a:pt x="644" y="4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34" name="Freeform 586"/>
                <p:cNvSpPr>
                  <a:spLocks/>
                </p:cNvSpPr>
                <p:nvPr/>
              </p:nvSpPr>
              <p:spPr bwMode="auto">
                <a:xfrm flipH="1">
                  <a:off x="1903" y="1989"/>
                  <a:ext cx="644" cy="610"/>
                </a:xfrm>
                <a:custGeom>
                  <a:avLst/>
                  <a:gdLst>
                    <a:gd name="T0" fmla="*/ 0 w 644"/>
                    <a:gd name="T1" fmla="*/ 0 h 438"/>
                    <a:gd name="T2" fmla="*/ 212 w 644"/>
                    <a:gd name="T3" fmla="*/ 297 h 438"/>
                    <a:gd name="T4" fmla="*/ 382 w 644"/>
                    <a:gd name="T5" fmla="*/ 1560 h 438"/>
                    <a:gd name="T6" fmla="*/ 506 w 644"/>
                    <a:gd name="T7" fmla="*/ 2164 h 438"/>
                    <a:gd name="T8" fmla="*/ 644 w 644"/>
                    <a:gd name="T9" fmla="*/ 2297 h 4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4" h="438">
                      <a:moveTo>
                        <a:pt x="0" y="0"/>
                      </a:moveTo>
                      <a:cubicBezTo>
                        <a:pt x="35" y="9"/>
                        <a:pt x="148" y="8"/>
                        <a:pt x="212" y="57"/>
                      </a:cubicBezTo>
                      <a:cubicBezTo>
                        <a:pt x="276" y="106"/>
                        <a:pt x="333" y="238"/>
                        <a:pt x="382" y="297"/>
                      </a:cubicBezTo>
                      <a:cubicBezTo>
                        <a:pt x="431" y="356"/>
                        <a:pt x="462" y="390"/>
                        <a:pt x="506" y="413"/>
                      </a:cubicBezTo>
                      <a:cubicBezTo>
                        <a:pt x="550" y="436"/>
                        <a:pt x="615" y="433"/>
                        <a:pt x="644" y="4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35" name="Line 587"/>
                <p:cNvSpPr>
                  <a:spLocks noChangeShapeType="1"/>
                </p:cNvSpPr>
                <p:nvPr/>
              </p:nvSpPr>
              <p:spPr bwMode="auto">
                <a:xfrm>
                  <a:off x="1496" y="2600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336" name="Line 588"/>
                <p:cNvSpPr>
                  <a:spLocks noChangeShapeType="1"/>
                </p:cNvSpPr>
                <p:nvPr/>
              </p:nvSpPr>
              <p:spPr bwMode="auto">
                <a:xfrm>
                  <a:off x="2523" y="1992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337" name="Line 589"/>
                <p:cNvSpPr>
                  <a:spLocks noChangeShapeType="1"/>
                </p:cNvSpPr>
                <p:nvPr/>
              </p:nvSpPr>
              <p:spPr bwMode="auto">
                <a:xfrm>
                  <a:off x="3565" y="2600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192" name="Freeform 590"/>
              <p:cNvSpPr>
                <a:spLocks/>
              </p:cNvSpPr>
              <p:nvPr/>
            </p:nvSpPr>
            <p:spPr bwMode="auto">
              <a:xfrm>
                <a:off x="4401" y="2372"/>
                <a:ext cx="150" cy="13"/>
              </a:xfrm>
              <a:custGeom>
                <a:avLst/>
                <a:gdLst>
                  <a:gd name="T0" fmla="*/ 0 w 1083"/>
                  <a:gd name="T1" fmla="*/ 0 h 94"/>
                  <a:gd name="T2" fmla="*/ 0 w 1083"/>
                  <a:gd name="T3" fmla="*/ 0 h 94"/>
                  <a:gd name="T4" fmla="*/ 0 w 1083"/>
                  <a:gd name="T5" fmla="*/ 0 h 94"/>
                  <a:gd name="T6" fmla="*/ 0 w 1083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3" h="94">
                    <a:moveTo>
                      <a:pt x="0" y="0"/>
                    </a:moveTo>
                    <a:lnTo>
                      <a:pt x="421" y="0"/>
                    </a:lnTo>
                    <a:lnTo>
                      <a:pt x="421" y="94"/>
                    </a:lnTo>
                    <a:lnTo>
                      <a:pt x="1083" y="9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193" name="Text Box 591"/>
              <p:cNvSpPr txBox="1">
                <a:spLocks noChangeArrowheads="1"/>
              </p:cNvSpPr>
              <p:nvPr/>
            </p:nvSpPr>
            <p:spPr bwMode="auto">
              <a:xfrm>
                <a:off x="4488" y="2111"/>
                <a:ext cx="329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Regular Bus</a:t>
                </a:r>
              </a:p>
            </p:txBody>
          </p:sp>
          <p:sp>
            <p:nvSpPr>
              <p:cNvPr id="6194" name="Rectangle 592"/>
              <p:cNvSpPr>
                <a:spLocks noChangeArrowheads="1"/>
              </p:cNvSpPr>
              <p:nvPr/>
            </p:nvSpPr>
            <p:spPr bwMode="auto">
              <a:xfrm>
                <a:off x="4485" y="2203"/>
                <a:ext cx="294" cy="9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95" name="Text Box 593"/>
              <p:cNvSpPr txBox="1">
                <a:spLocks noChangeArrowheads="1"/>
              </p:cNvSpPr>
              <p:nvPr/>
            </p:nvSpPr>
            <p:spPr bwMode="auto">
              <a:xfrm>
                <a:off x="4458" y="2144"/>
                <a:ext cx="185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commuter</a:t>
                </a:r>
              </a:p>
            </p:txBody>
          </p:sp>
          <p:sp>
            <p:nvSpPr>
              <p:cNvPr id="6196" name="Oval 594"/>
              <p:cNvSpPr>
                <a:spLocks noChangeAspect="1" noChangeArrowheads="1"/>
              </p:cNvSpPr>
              <p:nvPr/>
            </p:nvSpPr>
            <p:spPr bwMode="auto">
              <a:xfrm>
                <a:off x="4374" y="2275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97" name="Line 595"/>
              <p:cNvSpPr>
                <a:spLocks noChangeShapeType="1"/>
              </p:cNvSpPr>
              <p:nvPr/>
            </p:nvSpPr>
            <p:spPr bwMode="auto">
              <a:xfrm>
                <a:off x="4925" y="2347"/>
                <a:ext cx="0" cy="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198" name="Text Box 596"/>
              <p:cNvSpPr txBox="1">
                <a:spLocks noChangeArrowheads="1"/>
              </p:cNvSpPr>
              <p:nvPr/>
            </p:nvSpPr>
            <p:spPr bwMode="auto">
              <a:xfrm>
                <a:off x="4496" y="2204"/>
                <a:ext cx="270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deal with</a:t>
                </a:r>
              </a:p>
              <a:p>
                <a:pPr algn="ctr">
                  <a:lnSpc>
                    <a:spcPct val="6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work email</a:t>
                </a:r>
              </a:p>
            </p:txBody>
          </p:sp>
          <p:sp>
            <p:nvSpPr>
              <p:cNvPr id="6199" name="Text Box 597"/>
              <p:cNvSpPr txBox="1">
                <a:spLocks noChangeArrowheads="1"/>
              </p:cNvSpPr>
              <p:nvPr/>
            </p:nvSpPr>
            <p:spPr bwMode="auto">
              <a:xfrm>
                <a:off x="4577" y="2224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00" name="Text Box 598"/>
              <p:cNvSpPr txBox="1">
                <a:spLocks noChangeArrowheads="1"/>
              </p:cNvSpPr>
              <p:nvPr/>
            </p:nvSpPr>
            <p:spPr bwMode="auto">
              <a:xfrm>
                <a:off x="4810" y="2322"/>
                <a:ext cx="143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01" name="Text Box 599"/>
              <p:cNvSpPr txBox="1">
                <a:spLocks noChangeArrowheads="1"/>
              </p:cNvSpPr>
              <p:nvPr/>
            </p:nvSpPr>
            <p:spPr bwMode="auto">
              <a:xfrm>
                <a:off x="4747" y="2311"/>
                <a:ext cx="23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take #96</a:t>
                </a:r>
              </a:p>
            </p:txBody>
          </p:sp>
          <p:sp>
            <p:nvSpPr>
              <p:cNvPr id="6202" name="Rectangle 600"/>
              <p:cNvSpPr>
                <a:spLocks noChangeArrowheads="1"/>
              </p:cNvSpPr>
              <p:nvPr/>
            </p:nvSpPr>
            <p:spPr bwMode="auto">
              <a:xfrm>
                <a:off x="4356" y="2303"/>
                <a:ext cx="588" cy="13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03" name="Text Box 601"/>
              <p:cNvSpPr txBox="1">
                <a:spLocks noChangeArrowheads="1"/>
              </p:cNvSpPr>
              <p:nvPr/>
            </p:nvSpPr>
            <p:spPr bwMode="auto">
              <a:xfrm>
                <a:off x="4328" y="2240"/>
                <a:ext cx="180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transport</a:t>
                </a:r>
              </a:p>
            </p:txBody>
          </p:sp>
          <p:sp>
            <p:nvSpPr>
              <p:cNvPr id="6204" name="Text Box 602"/>
              <p:cNvSpPr txBox="1">
                <a:spLocks noChangeArrowheads="1"/>
              </p:cNvSpPr>
              <p:nvPr/>
            </p:nvSpPr>
            <p:spPr bwMode="auto">
              <a:xfrm>
                <a:off x="4572" y="2365"/>
                <a:ext cx="143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05" name="Line 603"/>
              <p:cNvSpPr>
                <a:spLocks noChangeShapeType="1"/>
              </p:cNvSpPr>
              <p:nvPr/>
            </p:nvSpPr>
            <p:spPr bwMode="auto">
              <a:xfrm>
                <a:off x="4401" y="2373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06" name="Line 604"/>
              <p:cNvSpPr>
                <a:spLocks noChangeShapeType="1"/>
              </p:cNvSpPr>
              <p:nvPr/>
            </p:nvSpPr>
            <p:spPr bwMode="auto">
              <a:xfrm>
                <a:off x="4805" y="2347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07" name="Line 605"/>
              <p:cNvSpPr>
                <a:spLocks noChangeShapeType="1"/>
              </p:cNvSpPr>
              <p:nvPr/>
            </p:nvSpPr>
            <p:spPr bwMode="auto">
              <a:xfrm>
                <a:off x="4460" y="2347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08" name="Text Box 606"/>
              <p:cNvSpPr txBox="1">
                <a:spLocks noChangeArrowheads="1"/>
              </p:cNvSpPr>
              <p:nvPr/>
            </p:nvSpPr>
            <p:spPr bwMode="auto">
              <a:xfrm>
                <a:off x="4573" y="2352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09" name="Freeform 607"/>
              <p:cNvSpPr>
                <a:spLocks/>
              </p:cNvSpPr>
              <p:nvPr/>
            </p:nvSpPr>
            <p:spPr bwMode="auto">
              <a:xfrm flipH="1">
                <a:off x="4539" y="2353"/>
                <a:ext cx="89" cy="32"/>
              </a:xfrm>
              <a:custGeom>
                <a:avLst/>
                <a:gdLst>
                  <a:gd name="T0" fmla="*/ 0 w 644"/>
                  <a:gd name="T1" fmla="*/ 0 h 438"/>
                  <a:gd name="T2" fmla="*/ 0 w 644"/>
                  <a:gd name="T3" fmla="*/ 0 h 438"/>
                  <a:gd name="T4" fmla="*/ 0 w 644"/>
                  <a:gd name="T5" fmla="*/ 0 h 438"/>
                  <a:gd name="T6" fmla="*/ 0 w 644"/>
                  <a:gd name="T7" fmla="*/ 0 h 438"/>
                  <a:gd name="T8" fmla="*/ 0 w 644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4" h="438">
                    <a:moveTo>
                      <a:pt x="0" y="0"/>
                    </a:moveTo>
                    <a:cubicBezTo>
                      <a:pt x="35" y="9"/>
                      <a:pt x="148" y="8"/>
                      <a:pt x="212" y="57"/>
                    </a:cubicBezTo>
                    <a:cubicBezTo>
                      <a:pt x="276" y="106"/>
                      <a:pt x="333" y="238"/>
                      <a:pt x="382" y="297"/>
                    </a:cubicBezTo>
                    <a:cubicBezTo>
                      <a:pt x="431" y="356"/>
                      <a:pt x="462" y="390"/>
                      <a:pt x="506" y="413"/>
                    </a:cubicBezTo>
                    <a:cubicBezTo>
                      <a:pt x="550" y="436"/>
                      <a:pt x="615" y="433"/>
                      <a:pt x="644" y="4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10" name="Freeform 608"/>
              <p:cNvSpPr>
                <a:spLocks/>
              </p:cNvSpPr>
              <p:nvPr/>
            </p:nvSpPr>
            <p:spPr bwMode="auto">
              <a:xfrm>
                <a:off x="4626" y="2353"/>
                <a:ext cx="89" cy="32"/>
              </a:xfrm>
              <a:custGeom>
                <a:avLst/>
                <a:gdLst>
                  <a:gd name="T0" fmla="*/ 0 w 644"/>
                  <a:gd name="T1" fmla="*/ 0 h 438"/>
                  <a:gd name="T2" fmla="*/ 0 w 644"/>
                  <a:gd name="T3" fmla="*/ 0 h 438"/>
                  <a:gd name="T4" fmla="*/ 0 w 644"/>
                  <a:gd name="T5" fmla="*/ 0 h 438"/>
                  <a:gd name="T6" fmla="*/ 0 w 644"/>
                  <a:gd name="T7" fmla="*/ 0 h 438"/>
                  <a:gd name="T8" fmla="*/ 0 w 644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4" h="438">
                    <a:moveTo>
                      <a:pt x="0" y="0"/>
                    </a:moveTo>
                    <a:cubicBezTo>
                      <a:pt x="35" y="9"/>
                      <a:pt x="148" y="8"/>
                      <a:pt x="212" y="57"/>
                    </a:cubicBezTo>
                    <a:cubicBezTo>
                      <a:pt x="276" y="106"/>
                      <a:pt x="333" y="238"/>
                      <a:pt x="382" y="297"/>
                    </a:cubicBezTo>
                    <a:cubicBezTo>
                      <a:pt x="431" y="356"/>
                      <a:pt x="462" y="390"/>
                      <a:pt x="506" y="413"/>
                    </a:cubicBezTo>
                    <a:cubicBezTo>
                      <a:pt x="550" y="436"/>
                      <a:pt x="615" y="433"/>
                      <a:pt x="644" y="4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11" name="Freeform 609"/>
              <p:cNvSpPr>
                <a:spLocks/>
              </p:cNvSpPr>
              <p:nvPr/>
            </p:nvSpPr>
            <p:spPr bwMode="auto">
              <a:xfrm flipH="1" flipV="1">
                <a:off x="4539" y="2385"/>
                <a:ext cx="89" cy="31"/>
              </a:xfrm>
              <a:custGeom>
                <a:avLst/>
                <a:gdLst>
                  <a:gd name="T0" fmla="*/ 0 w 644"/>
                  <a:gd name="T1" fmla="*/ 0 h 438"/>
                  <a:gd name="T2" fmla="*/ 0 w 644"/>
                  <a:gd name="T3" fmla="*/ 0 h 438"/>
                  <a:gd name="T4" fmla="*/ 0 w 644"/>
                  <a:gd name="T5" fmla="*/ 0 h 438"/>
                  <a:gd name="T6" fmla="*/ 0 w 644"/>
                  <a:gd name="T7" fmla="*/ 0 h 438"/>
                  <a:gd name="T8" fmla="*/ 0 w 644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4" h="438">
                    <a:moveTo>
                      <a:pt x="0" y="0"/>
                    </a:moveTo>
                    <a:cubicBezTo>
                      <a:pt x="35" y="9"/>
                      <a:pt x="148" y="8"/>
                      <a:pt x="212" y="57"/>
                    </a:cubicBezTo>
                    <a:cubicBezTo>
                      <a:pt x="276" y="106"/>
                      <a:pt x="333" y="238"/>
                      <a:pt x="382" y="297"/>
                    </a:cubicBezTo>
                    <a:cubicBezTo>
                      <a:pt x="431" y="356"/>
                      <a:pt x="462" y="390"/>
                      <a:pt x="506" y="413"/>
                    </a:cubicBezTo>
                    <a:cubicBezTo>
                      <a:pt x="550" y="436"/>
                      <a:pt x="615" y="433"/>
                      <a:pt x="644" y="4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12" name="Freeform 610"/>
              <p:cNvSpPr>
                <a:spLocks/>
              </p:cNvSpPr>
              <p:nvPr/>
            </p:nvSpPr>
            <p:spPr bwMode="auto">
              <a:xfrm flipV="1">
                <a:off x="4625" y="2385"/>
                <a:ext cx="90" cy="31"/>
              </a:xfrm>
              <a:custGeom>
                <a:avLst/>
                <a:gdLst>
                  <a:gd name="T0" fmla="*/ 0 w 644"/>
                  <a:gd name="T1" fmla="*/ 0 h 438"/>
                  <a:gd name="T2" fmla="*/ 0 w 644"/>
                  <a:gd name="T3" fmla="*/ 0 h 438"/>
                  <a:gd name="T4" fmla="*/ 0 w 644"/>
                  <a:gd name="T5" fmla="*/ 0 h 438"/>
                  <a:gd name="T6" fmla="*/ 0 w 644"/>
                  <a:gd name="T7" fmla="*/ 0 h 438"/>
                  <a:gd name="T8" fmla="*/ 0 w 644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4" h="438">
                    <a:moveTo>
                      <a:pt x="0" y="0"/>
                    </a:moveTo>
                    <a:cubicBezTo>
                      <a:pt x="35" y="9"/>
                      <a:pt x="148" y="8"/>
                      <a:pt x="212" y="57"/>
                    </a:cubicBezTo>
                    <a:cubicBezTo>
                      <a:pt x="276" y="106"/>
                      <a:pt x="333" y="238"/>
                      <a:pt x="382" y="297"/>
                    </a:cubicBezTo>
                    <a:cubicBezTo>
                      <a:pt x="431" y="356"/>
                      <a:pt x="462" y="390"/>
                      <a:pt x="506" y="413"/>
                    </a:cubicBezTo>
                    <a:cubicBezTo>
                      <a:pt x="550" y="436"/>
                      <a:pt x="615" y="433"/>
                      <a:pt x="644" y="4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13" name="Freeform 611"/>
              <p:cNvSpPr>
                <a:spLocks/>
              </p:cNvSpPr>
              <p:nvPr/>
            </p:nvSpPr>
            <p:spPr bwMode="auto">
              <a:xfrm>
                <a:off x="4713" y="2372"/>
                <a:ext cx="213" cy="13"/>
              </a:xfrm>
              <a:custGeom>
                <a:avLst/>
                <a:gdLst>
                  <a:gd name="T0" fmla="*/ 0 w 1539"/>
                  <a:gd name="T1" fmla="*/ 0 h 94"/>
                  <a:gd name="T2" fmla="*/ 0 w 1539"/>
                  <a:gd name="T3" fmla="*/ 0 h 94"/>
                  <a:gd name="T4" fmla="*/ 0 w 1539"/>
                  <a:gd name="T5" fmla="*/ 0 h 94"/>
                  <a:gd name="T6" fmla="*/ 0 w 1539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39" h="94">
                    <a:moveTo>
                      <a:pt x="1539" y="0"/>
                    </a:moveTo>
                    <a:lnTo>
                      <a:pt x="662" y="0"/>
                    </a:lnTo>
                    <a:lnTo>
                      <a:pt x="662" y="94"/>
                    </a:lnTo>
                    <a:lnTo>
                      <a:pt x="0" y="9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6214" name="Group 612"/>
              <p:cNvGrpSpPr>
                <a:grpSpLocks/>
              </p:cNvGrpSpPr>
              <p:nvPr/>
            </p:nvGrpSpPr>
            <p:grpSpPr bwMode="auto">
              <a:xfrm>
                <a:off x="4460" y="2274"/>
                <a:ext cx="346" cy="85"/>
                <a:chOff x="1496" y="1989"/>
                <a:chExt cx="2501" cy="611"/>
              </a:xfrm>
            </p:grpSpPr>
            <p:sp>
              <p:nvSpPr>
                <p:cNvPr id="6328" name="Freeform 613"/>
                <p:cNvSpPr>
                  <a:spLocks/>
                </p:cNvSpPr>
                <p:nvPr/>
              </p:nvSpPr>
              <p:spPr bwMode="auto">
                <a:xfrm>
                  <a:off x="2942" y="1989"/>
                  <a:ext cx="644" cy="610"/>
                </a:xfrm>
                <a:custGeom>
                  <a:avLst/>
                  <a:gdLst>
                    <a:gd name="T0" fmla="*/ 0 w 644"/>
                    <a:gd name="T1" fmla="*/ 0 h 438"/>
                    <a:gd name="T2" fmla="*/ 212 w 644"/>
                    <a:gd name="T3" fmla="*/ 297 h 438"/>
                    <a:gd name="T4" fmla="*/ 382 w 644"/>
                    <a:gd name="T5" fmla="*/ 1560 h 438"/>
                    <a:gd name="T6" fmla="*/ 506 w 644"/>
                    <a:gd name="T7" fmla="*/ 2164 h 438"/>
                    <a:gd name="T8" fmla="*/ 644 w 644"/>
                    <a:gd name="T9" fmla="*/ 2297 h 4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4" h="438">
                      <a:moveTo>
                        <a:pt x="0" y="0"/>
                      </a:moveTo>
                      <a:cubicBezTo>
                        <a:pt x="35" y="9"/>
                        <a:pt x="148" y="8"/>
                        <a:pt x="212" y="57"/>
                      </a:cubicBezTo>
                      <a:cubicBezTo>
                        <a:pt x="276" y="106"/>
                        <a:pt x="333" y="238"/>
                        <a:pt x="382" y="297"/>
                      </a:cubicBezTo>
                      <a:cubicBezTo>
                        <a:pt x="431" y="356"/>
                        <a:pt x="462" y="390"/>
                        <a:pt x="506" y="413"/>
                      </a:cubicBezTo>
                      <a:cubicBezTo>
                        <a:pt x="550" y="436"/>
                        <a:pt x="615" y="433"/>
                        <a:pt x="644" y="4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29" name="Freeform 614"/>
                <p:cNvSpPr>
                  <a:spLocks/>
                </p:cNvSpPr>
                <p:nvPr/>
              </p:nvSpPr>
              <p:spPr bwMode="auto">
                <a:xfrm flipH="1">
                  <a:off x="1903" y="1989"/>
                  <a:ext cx="644" cy="610"/>
                </a:xfrm>
                <a:custGeom>
                  <a:avLst/>
                  <a:gdLst>
                    <a:gd name="T0" fmla="*/ 0 w 644"/>
                    <a:gd name="T1" fmla="*/ 0 h 438"/>
                    <a:gd name="T2" fmla="*/ 212 w 644"/>
                    <a:gd name="T3" fmla="*/ 297 h 438"/>
                    <a:gd name="T4" fmla="*/ 382 w 644"/>
                    <a:gd name="T5" fmla="*/ 1560 h 438"/>
                    <a:gd name="T6" fmla="*/ 506 w 644"/>
                    <a:gd name="T7" fmla="*/ 2164 h 438"/>
                    <a:gd name="T8" fmla="*/ 644 w 644"/>
                    <a:gd name="T9" fmla="*/ 2297 h 4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4" h="438">
                      <a:moveTo>
                        <a:pt x="0" y="0"/>
                      </a:moveTo>
                      <a:cubicBezTo>
                        <a:pt x="35" y="9"/>
                        <a:pt x="148" y="8"/>
                        <a:pt x="212" y="57"/>
                      </a:cubicBezTo>
                      <a:cubicBezTo>
                        <a:pt x="276" y="106"/>
                        <a:pt x="333" y="238"/>
                        <a:pt x="382" y="297"/>
                      </a:cubicBezTo>
                      <a:cubicBezTo>
                        <a:pt x="431" y="356"/>
                        <a:pt x="462" y="390"/>
                        <a:pt x="506" y="413"/>
                      </a:cubicBezTo>
                      <a:cubicBezTo>
                        <a:pt x="550" y="436"/>
                        <a:pt x="615" y="433"/>
                        <a:pt x="644" y="438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30" name="Line 615"/>
                <p:cNvSpPr>
                  <a:spLocks noChangeShapeType="1"/>
                </p:cNvSpPr>
                <p:nvPr/>
              </p:nvSpPr>
              <p:spPr bwMode="auto">
                <a:xfrm>
                  <a:off x="1496" y="2600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331" name="Line 616"/>
                <p:cNvSpPr>
                  <a:spLocks noChangeShapeType="1"/>
                </p:cNvSpPr>
                <p:nvPr/>
              </p:nvSpPr>
              <p:spPr bwMode="auto">
                <a:xfrm>
                  <a:off x="2523" y="1992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332" name="Line 617"/>
                <p:cNvSpPr>
                  <a:spLocks noChangeShapeType="1"/>
                </p:cNvSpPr>
                <p:nvPr/>
              </p:nvSpPr>
              <p:spPr bwMode="auto">
                <a:xfrm>
                  <a:off x="3565" y="2600"/>
                  <a:ext cx="4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215" name="Text Box 618"/>
              <p:cNvSpPr txBox="1">
                <a:spLocks noChangeArrowheads="1"/>
              </p:cNvSpPr>
              <p:nvPr/>
            </p:nvSpPr>
            <p:spPr bwMode="auto">
              <a:xfrm>
                <a:off x="4514" y="2355"/>
                <a:ext cx="2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take #97</a:t>
                </a:r>
              </a:p>
            </p:txBody>
          </p:sp>
          <p:sp>
            <p:nvSpPr>
              <p:cNvPr id="6216" name="Text Box 619"/>
              <p:cNvSpPr txBox="1">
                <a:spLocks noChangeArrowheads="1"/>
              </p:cNvSpPr>
              <p:nvPr/>
            </p:nvSpPr>
            <p:spPr bwMode="auto">
              <a:xfrm>
                <a:off x="4512" y="2290"/>
                <a:ext cx="231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take #95</a:t>
                </a:r>
              </a:p>
            </p:txBody>
          </p:sp>
          <p:sp>
            <p:nvSpPr>
              <p:cNvPr id="6217" name="Text Box 620"/>
              <p:cNvSpPr txBox="1">
                <a:spLocks noChangeArrowheads="1"/>
              </p:cNvSpPr>
              <p:nvPr/>
            </p:nvSpPr>
            <p:spPr bwMode="auto">
              <a:xfrm>
                <a:off x="3526" y="1588"/>
                <a:ext cx="22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take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elevator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4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8" name="Text Box 621"/>
              <p:cNvSpPr txBox="1">
                <a:spLocks noChangeArrowheads="1"/>
              </p:cNvSpPr>
              <p:nvPr/>
            </p:nvSpPr>
            <p:spPr bwMode="auto">
              <a:xfrm>
                <a:off x="3056" y="1588"/>
                <a:ext cx="20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secure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4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9" name="Rectangle 622"/>
              <p:cNvSpPr>
                <a:spLocks noChangeArrowheads="1"/>
              </p:cNvSpPr>
              <p:nvPr/>
            </p:nvSpPr>
            <p:spPr bwMode="auto">
              <a:xfrm>
                <a:off x="3069" y="1583"/>
                <a:ext cx="179" cy="2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20" name="Text Box 623"/>
              <p:cNvSpPr txBox="1">
                <a:spLocks noChangeArrowheads="1"/>
              </p:cNvSpPr>
              <p:nvPr/>
            </p:nvSpPr>
            <p:spPr bwMode="auto">
              <a:xfrm>
                <a:off x="3036" y="1519"/>
                <a:ext cx="1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</p:txBody>
          </p:sp>
          <p:sp>
            <p:nvSpPr>
              <p:cNvPr id="6221" name="Text Box 624"/>
              <p:cNvSpPr txBox="1">
                <a:spLocks noChangeArrowheads="1"/>
              </p:cNvSpPr>
              <p:nvPr/>
            </p:nvSpPr>
            <p:spPr bwMode="auto">
              <a:xfrm>
                <a:off x="2812" y="1638"/>
                <a:ext cx="19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ready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to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leave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</p:txBody>
          </p:sp>
          <p:sp>
            <p:nvSpPr>
              <p:cNvPr id="6222" name="Text Box 625"/>
              <p:cNvSpPr txBox="1">
                <a:spLocks noChangeArrowheads="1"/>
              </p:cNvSpPr>
              <p:nvPr/>
            </p:nvSpPr>
            <p:spPr bwMode="auto">
              <a:xfrm>
                <a:off x="3757" y="1679"/>
                <a:ext cx="21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in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cubicle</a:t>
                </a:r>
              </a:p>
            </p:txBody>
          </p:sp>
          <p:sp>
            <p:nvSpPr>
              <p:cNvPr id="6223" name="Rectangle 626"/>
              <p:cNvSpPr>
                <a:spLocks noChangeArrowheads="1"/>
              </p:cNvSpPr>
              <p:nvPr/>
            </p:nvSpPr>
            <p:spPr bwMode="auto">
              <a:xfrm>
                <a:off x="3309" y="1583"/>
                <a:ext cx="179" cy="2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24" name="Text Box 627"/>
              <p:cNvSpPr txBox="1">
                <a:spLocks noChangeArrowheads="1"/>
              </p:cNvSpPr>
              <p:nvPr/>
            </p:nvSpPr>
            <p:spPr bwMode="auto">
              <a:xfrm>
                <a:off x="3280" y="1519"/>
                <a:ext cx="180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transport</a:t>
                </a:r>
              </a:p>
            </p:txBody>
          </p:sp>
          <p:sp>
            <p:nvSpPr>
              <p:cNvPr id="6225" name="Rectangle 628"/>
              <p:cNvSpPr>
                <a:spLocks noChangeArrowheads="1"/>
              </p:cNvSpPr>
              <p:nvPr/>
            </p:nvSpPr>
            <p:spPr bwMode="auto">
              <a:xfrm>
                <a:off x="3551" y="1583"/>
                <a:ext cx="179" cy="24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26" name="Text Box 629"/>
              <p:cNvSpPr txBox="1">
                <a:spLocks noChangeArrowheads="1"/>
              </p:cNvSpPr>
              <p:nvPr/>
            </p:nvSpPr>
            <p:spPr bwMode="auto">
              <a:xfrm>
                <a:off x="3522" y="1519"/>
                <a:ext cx="170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elevator</a:t>
                </a:r>
              </a:p>
            </p:txBody>
          </p:sp>
          <p:sp>
            <p:nvSpPr>
              <p:cNvPr id="6227" name="Oval 630"/>
              <p:cNvSpPr>
                <a:spLocks noChangeAspect="1" noChangeArrowheads="1"/>
              </p:cNvSpPr>
              <p:nvPr/>
            </p:nvSpPr>
            <p:spPr bwMode="auto">
              <a:xfrm>
                <a:off x="2957" y="1702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28" name="Line 631"/>
              <p:cNvSpPr>
                <a:spLocks noChangeShapeType="1"/>
              </p:cNvSpPr>
              <p:nvPr/>
            </p:nvSpPr>
            <p:spPr bwMode="auto">
              <a:xfrm>
                <a:off x="3798" y="1685"/>
                <a:ext cx="0" cy="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29" name="Text Box 632"/>
              <p:cNvSpPr txBox="1">
                <a:spLocks noChangeArrowheads="1"/>
              </p:cNvSpPr>
              <p:nvPr/>
            </p:nvSpPr>
            <p:spPr bwMode="auto">
              <a:xfrm>
                <a:off x="3276" y="1608"/>
                <a:ext cx="24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commute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4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 useBgFill="1">
            <p:nvSpPr>
              <p:cNvPr id="6230" name="AutoShape 633">
                <a:hlinkClick r:id="rId2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353" y="1681"/>
                <a:ext cx="91" cy="92"/>
              </a:xfrm>
              <a:prstGeom prst="diamond">
                <a:avLst/>
              </a:prstGeom>
              <a:ln w="127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 useBgFill="1">
            <p:nvSpPr>
              <p:cNvPr id="6231" name="AutoShape 634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595" y="1681"/>
                <a:ext cx="92" cy="92"/>
              </a:xfrm>
              <a:prstGeom prst="diamond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32" name="Line 635"/>
              <p:cNvSpPr>
                <a:spLocks noChangeShapeType="1"/>
              </p:cNvSpPr>
              <p:nvPr/>
            </p:nvSpPr>
            <p:spPr bwMode="auto">
              <a:xfrm>
                <a:off x="2954" y="1900"/>
                <a:ext cx="1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33" name="Freeform 636"/>
              <p:cNvSpPr>
                <a:spLocks/>
              </p:cNvSpPr>
              <p:nvPr/>
            </p:nvSpPr>
            <p:spPr bwMode="auto">
              <a:xfrm>
                <a:off x="3121" y="1728"/>
                <a:ext cx="38" cy="172"/>
              </a:xfrm>
              <a:custGeom>
                <a:avLst/>
                <a:gdLst>
                  <a:gd name="T0" fmla="*/ 0 w 182"/>
                  <a:gd name="T1" fmla="*/ 0 h 798"/>
                  <a:gd name="T2" fmla="*/ 0 w 182"/>
                  <a:gd name="T3" fmla="*/ 0 h 798"/>
                  <a:gd name="T4" fmla="*/ 0 w 182"/>
                  <a:gd name="T5" fmla="*/ 0 h 798"/>
                  <a:gd name="T6" fmla="*/ 0 w 182"/>
                  <a:gd name="T7" fmla="*/ 0 h 798"/>
                  <a:gd name="T8" fmla="*/ 0 w 182"/>
                  <a:gd name="T9" fmla="*/ 0 h 7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2" h="798">
                    <a:moveTo>
                      <a:pt x="157" y="0"/>
                    </a:moveTo>
                    <a:cubicBezTo>
                      <a:pt x="161" y="23"/>
                      <a:pt x="178" y="61"/>
                      <a:pt x="180" y="140"/>
                    </a:cubicBezTo>
                    <a:cubicBezTo>
                      <a:pt x="182" y="219"/>
                      <a:pt x="182" y="377"/>
                      <a:pt x="171" y="476"/>
                    </a:cubicBezTo>
                    <a:cubicBezTo>
                      <a:pt x="160" y="575"/>
                      <a:pt x="143" y="680"/>
                      <a:pt x="115" y="735"/>
                    </a:cubicBezTo>
                    <a:cubicBezTo>
                      <a:pt x="87" y="790"/>
                      <a:pt x="25" y="785"/>
                      <a:pt x="0" y="79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4" name="Line 637"/>
              <p:cNvSpPr>
                <a:spLocks noChangeShapeType="1"/>
              </p:cNvSpPr>
              <p:nvPr/>
            </p:nvSpPr>
            <p:spPr bwMode="auto">
              <a:xfrm>
                <a:off x="2952" y="1855"/>
                <a:ext cx="0" cy="7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35" name="Text Box 638"/>
              <p:cNvSpPr txBox="1">
                <a:spLocks noChangeArrowheads="1"/>
              </p:cNvSpPr>
              <p:nvPr/>
            </p:nvSpPr>
            <p:spPr bwMode="auto">
              <a:xfrm>
                <a:off x="2792" y="1846"/>
                <a:ext cx="191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stay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</p:txBody>
          </p:sp>
          <p:sp useBgFill="1">
            <p:nvSpPr>
              <p:cNvPr id="6236" name="AutoShape 639">
                <a:hlinkClick r:id="rId4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113" y="1681"/>
                <a:ext cx="92" cy="92"/>
              </a:xfrm>
              <a:prstGeom prst="diamond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37" name="Freeform 640"/>
              <p:cNvSpPr>
                <a:spLocks/>
              </p:cNvSpPr>
              <p:nvPr/>
            </p:nvSpPr>
            <p:spPr bwMode="auto">
              <a:xfrm>
                <a:off x="3155" y="2179"/>
                <a:ext cx="243" cy="137"/>
              </a:xfrm>
              <a:custGeom>
                <a:avLst/>
                <a:gdLst>
                  <a:gd name="T0" fmla="*/ 0 w 1680"/>
                  <a:gd name="T1" fmla="*/ 0 h 948"/>
                  <a:gd name="T2" fmla="*/ 0 w 1680"/>
                  <a:gd name="T3" fmla="*/ 0 h 948"/>
                  <a:gd name="T4" fmla="*/ 0 w 1680"/>
                  <a:gd name="T5" fmla="*/ 0 h 948"/>
                  <a:gd name="T6" fmla="*/ 0 w 1680"/>
                  <a:gd name="T7" fmla="*/ 0 h 948"/>
                  <a:gd name="T8" fmla="*/ 0 w 1680"/>
                  <a:gd name="T9" fmla="*/ 0 h 948"/>
                  <a:gd name="T10" fmla="*/ 0 w 1680"/>
                  <a:gd name="T11" fmla="*/ 0 h 9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80" h="948">
                    <a:moveTo>
                      <a:pt x="0" y="0"/>
                    </a:moveTo>
                    <a:lnTo>
                      <a:pt x="768" y="372"/>
                    </a:lnTo>
                    <a:lnTo>
                      <a:pt x="418" y="462"/>
                    </a:lnTo>
                    <a:cubicBezTo>
                      <a:pt x="418" y="462"/>
                      <a:pt x="1106" y="836"/>
                      <a:pt x="1298" y="906"/>
                    </a:cubicBezTo>
                    <a:cubicBezTo>
                      <a:pt x="1530" y="948"/>
                      <a:pt x="1494" y="924"/>
                      <a:pt x="1572" y="885"/>
                    </a:cubicBezTo>
                    <a:cubicBezTo>
                      <a:pt x="1650" y="846"/>
                      <a:pt x="1657" y="622"/>
                      <a:pt x="1680" y="5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38" name="Line 641"/>
              <p:cNvSpPr>
                <a:spLocks noChangeShapeType="1"/>
              </p:cNvSpPr>
              <p:nvPr/>
            </p:nvSpPr>
            <p:spPr bwMode="auto">
              <a:xfrm>
                <a:off x="3131" y="2170"/>
                <a:ext cx="3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39" name="Text Box 642"/>
              <p:cNvSpPr txBox="1">
                <a:spLocks noChangeArrowheads="1"/>
              </p:cNvSpPr>
              <p:nvPr/>
            </p:nvSpPr>
            <p:spPr bwMode="auto">
              <a:xfrm>
                <a:off x="2983" y="2001"/>
                <a:ext cx="360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Take Elevator</a:t>
                </a:r>
              </a:p>
            </p:txBody>
          </p:sp>
          <p:sp>
            <p:nvSpPr>
              <p:cNvPr id="6240" name="Text Box 643"/>
              <p:cNvSpPr txBox="1">
                <a:spLocks noChangeArrowheads="1"/>
              </p:cNvSpPr>
              <p:nvPr/>
            </p:nvSpPr>
            <p:spPr bwMode="auto">
              <a:xfrm>
                <a:off x="2826" y="2036"/>
                <a:ext cx="170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elevator</a:t>
                </a:r>
              </a:p>
            </p:txBody>
          </p:sp>
          <p:sp>
            <p:nvSpPr>
              <p:cNvPr id="6241" name="Oval 644"/>
              <p:cNvSpPr>
                <a:spLocks noChangeAspect="1" noChangeArrowheads="1"/>
              </p:cNvSpPr>
              <p:nvPr/>
            </p:nvSpPr>
            <p:spPr bwMode="auto">
              <a:xfrm>
                <a:off x="2873" y="2148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42" name="Line 645"/>
              <p:cNvSpPr>
                <a:spLocks noChangeShapeType="1"/>
              </p:cNvSpPr>
              <p:nvPr/>
            </p:nvSpPr>
            <p:spPr bwMode="auto">
              <a:xfrm>
                <a:off x="3416" y="2143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43" name="Text Box 646"/>
              <p:cNvSpPr txBox="1">
                <a:spLocks noChangeArrowheads="1"/>
              </p:cNvSpPr>
              <p:nvPr/>
            </p:nvSpPr>
            <p:spPr bwMode="auto">
              <a:xfrm>
                <a:off x="2887" y="2098"/>
                <a:ext cx="22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call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elevator</a:t>
                </a:r>
              </a:p>
            </p:txBody>
          </p:sp>
          <p:sp>
            <p:nvSpPr>
              <p:cNvPr id="6244" name="Text Box 647"/>
              <p:cNvSpPr txBox="1">
                <a:spLocks noChangeArrowheads="1"/>
              </p:cNvSpPr>
              <p:nvPr/>
            </p:nvSpPr>
            <p:spPr bwMode="auto">
              <a:xfrm>
                <a:off x="2936" y="2122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45" name="Text Box 648"/>
              <p:cNvSpPr txBox="1">
                <a:spLocks noChangeArrowheads="1"/>
              </p:cNvSpPr>
              <p:nvPr/>
            </p:nvSpPr>
            <p:spPr bwMode="auto">
              <a:xfrm>
                <a:off x="3276" y="2121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46" name="Text Box 649"/>
              <p:cNvSpPr txBox="1">
                <a:spLocks noChangeArrowheads="1"/>
              </p:cNvSpPr>
              <p:nvPr/>
            </p:nvSpPr>
            <p:spPr bwMode="auto">
              <a:xfrm>
                <a:off x="3245" y="2098"/>
                <a:ext cx="19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select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floor</a:t>
                </a:r>
              </a:p>
            </p:txBody>
          </p:sp>
          <p:sp>
            <p:nvSpPr>
              <p:cNvPr id="6247" name="Rectangle 650"/>
              <p:cNvSpPr>
                <a:spLocks noChangeArrowheads="1"/>
              </p:cNvSpPr>
              <p:nvPr/>
            </p:nvSpPr>
            <p:spPr bwMode="auto">
              <a:xfrm>
                <a:off x="2855" y="2101"/>
                <a:ext cx="613" cy="25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defTabSz="7620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defTabSz="7620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defTabSz="7620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00">
                  <a:solidFill>
                    <a:schemeClr val="tx1"/>
                  </a:solidFill>
                </a:endParaRPr>
              </a:p>
            </p:txBody>
          </p:sp>
          <p:sp>
            <p:nvSpPr>
              <p:cNvPr id="6248" name="Text Box 651"/>
              <p:cNvSpPr txBox="1">
                <a:spLocks noChangeArrowheads="1"/>
              </p:cNvSpPr>
              <p:nvPr/>
            </p:nvSpPr>
            <p:spPr bwMode="auto">
              <a:xfrm>
                <a:off x="3285" y="2260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49" name="Text Box 652"/>
              <p:cNvSpPr txBox="1">
                <a:spLocks noChangeArrowheads="1"/>
              </p:cNvSpPr>
              <p:nvPr/>
            </p:nvSpPr>
            <p:spPr bwMode="auto">
              <a:xfrm>
                <a:off x="3253" y="2235"/>
                <a:ext cx="19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take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stairs</a:t>
                </a:r>
              </a:p>
            </p:txBody>
          </p:sp>
          <p:sp>
            <p:nvSpPr>
              <p:cNvPr id="6250" name="Oval 653"/>
              <p:cNvSpPr>
                <a:spLocks noChangeAspect="1" noChangeArrowheads="1"/>
              </p:cNvSpPr>
              <p:nvPr/>
            </p:nvSpPr>
            <p:spPr bwMode="auto">
              <a:xfrm>
                <a:off x="3113" y="2292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51" name="Line 654"/>
              <p:cNvSpPr>
                <a:spLocks noChangeShapeType="1"/>
              </p:cNvSpPr>
              <p:nvPr/>
            </p:nvSpPr>
            <p:spPr bwMode="auto">
              <a:xfrm rot="5400000">
                <a:off x="3135" y="2173"/>
                <a:ext cx="0" cy="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52" name="Line 655"/>
              <p:cNvSpPr>
                <a:spLocks noChangeShapeType="1"/>
              </p:cNvSpPr>
              <p:nvPr/>
            </p:nvSpPr>
            <p:spPr bwMode="auto">
              <a:xfrm>
                <a:off x="3135" y="2199"/>
                <a:ext cx="0" cy="1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53" name="Text Box 656"/>
              <p:cNvSpPr txBox="1">
                <a:spLocks noChangeArrowheads="1"/>
              </p:cNvSpPr>
              <p:nvPr/>
            </p:nvSpPr>
            <p:spPr bwMode="auto">
              <a:xfrm>
                <a:off x="3112" y="2280"/>
                <a:ext cx="22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elevator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arrived</a:t>
                </a:r>
              </a:p>
            </p:txBody>
          </p:sp>
          <p:sp>
            <p:nvSpPr>
              <p:cNvPr id="6254" name="Freeform 657"/>
              <p:cNvSpPr>
                <a:spLocks/>
              </p:cNvSpPr>
              <p:nvPr/>
            </p:nvSpPr>
            <p:spPr bwMode="auto">
              <a:xfrm>
                <a:off x="3398" y="2170"/>
                <a:ext cx="36" cy="89"/>
              </a:xfrm>
              <a:custGeom>
                <a:avLst/>
                <a:gdLst>
                  <a:gd name="T0" fmla="*/ 0 w 318"/>
                  <a:gd name="T1" fmla="*/ 0 h 750"/>
                  <a:gd name="T2" fmla="*/ 0 w 318"/>
                  <a:gd name="T3" fmla="*/ 0 h 750"/>
                  <a:gd name="T4" fmla="*/ 0 w 318"/>
                  <a:gd name="T5" fmla="*/ 0 h 750"/>
                  <a:gd name="T6" fmla="*/ 0 w 318"/>
                  <a:gd name="T7" fmla="*/ 0 h 7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8" h="750">
                    <a:moveTo>
                      <a:pt x="0" y="750"/>
                    </a:moveTo>
                    <a:cubicBezTo>
                      <a:pt x="18" y="677"/>
                      <a:pt x="72" y="429"/>
                      <a:pt x="106" y="313"/>
                    </a:cubicBezTo>
                    <a:cubicBezTo>
                      <a:pt x="140" y="197"/>
                      <a:pt x="170" y="106"/>
                      <a:pt x="206" y="55"/>
                    </a:cubicBezTo>
                    <a:cubicBezTo>
                      <a:pt x="242" y="4"/>
                      <a:pt x="294" y="11"/>
                      <a:pt x="318" y="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55" name="Freeform 658"/>
              <p:cNvSpPr>
                <a:spLocks/>
              </p:cNvSpPr>
              <p:nvPr/>
            </p:nvSpPr>
            <p:spPr bwMode="auto">
              <a:xfrm flipV="1">
                <a:off x="3793" y="2095"/>
                <a:ext cx="57" cy="44"/>
              </a:xfrm>
              <a:custGeom>
                <a:avLst/>
                <a:gdLst>
                  <a:gd name="T0" fmla="*/ 0 w 644"/>
                  <a:gd name="T1" fmla="*/ 0 h 438"/>
                  <a:gd name="T2" fmla="*/ 0 w 644"/>
                  <a:gd name="T3" fmla="*/ 0 h 438"/>
                  <a:gd name="T4" fmla="*/ 0 w 644"/>
                  <a:gd name="T5" fmla="*/ 0 h 438"/>
                  <a:gd name="T6" fmla="*/ 0 w 644"/>
                  <a:gd name="T7" fmla="*/ 0 h 438"/>
                  <a:gd name="T8" fmla="*/ 0 w 644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4" h="438">
                    <a:moveTo>
                      <a:pt x="0" y="0"/>
                    </a:moveTo>
                    <a:cubicBezTo>
                      <a:pt x="35" y="9"/>
                      <a:pt x="148" y="8"/>
                      <a:pt x="212" y="57"/>
                    </a:cubicBezTo>
                    <a:cubicBezTo>
                      <a:pt x="276" y="106"/>
                      <a:pt x="333" y="238"/>
                      <a:pt x="382" y="297"/>
                    </a:cubicBezTo>
                    <a:cubicBezTo>
                      <a:pt x="431" y="356"/>
                      <a:pt x="462" y="390"/>
                      <a:pt x="506" y="413"/>
                    </a:cubicBezTo>
                    <a:cubicBezTo>
                      <a:pt x="550" y="436"/>
                      <a:pt x="615" y="433"/>
                      <a:pt x="644" y="4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56" name="Freeform 659"/>
              <p:cNvSpPr>
                <a:spLocks/>
              </p:cNvSpPr>
              <p:nvPr/>
            </p:nvSpPr>
            <p:spPr bwMode="auto">
              <a:xfrm flipH="1" flipV="1">
                <a:off x="3701" y="2095"/>
                <a:ext cx="57" cy="44"/>
              </a:xfrm>
              <a:custGeom>
                <a:avLst/>
                <a:gdLst>
                  <a:gd name="T0" fmla="*/ 0 w 644"/>
                  <a:gd name="T1" fmla="*/ 0 h 438"/>
                  <a:gd name="T2" fmla="*/ 0 w 644"/>
                  <a:gd name="T3" fmla="*/ 0 h 438"/>
                  <a:gd name="T4" fmla="*/ 0 w 644"/>
                  <a:gd name="T5" fmla="*/ 0 h 438"/>
                  <a:gd name="T6" fmla="*/ 0 w 644"/>
                  <a:gd name="T7" fmla="*/ 0 h 438"/>
                  <a:gd name="T8" fmla="*/ 0 w 644"/>
                  <a:gd name="T9" fmla="*/ 0 h 4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4" h="438">
                    <a:moveTo>
                      <a:pt x="0" y="0"/>
                    </a:moveTo>
                    <a:cubicBezTo>
                      <a:pt x="35" y="9"/>
                      <a:pt x="148" y="8"/>
                      <a:pt x="212" y="57"/>
                    </a:cubicBezTo>
                    <a:cubicBezTo>
                      <a:pt x="276" y="106"/>
                      <a:pt x="333" y="238"/>
                      <a:pt x="382" y="297"/>
                    </a:cubicBezTo>
                    <a:cubicBezTo>
                      <a:pt x="431" y="356"/>
                      <a:pt x="462" y="390"/>
                      <a:pt x="506" y="413"/>
                    </a:cubicBezTo>
                    <a:cubicBezTo>
                      <a:pt x="550" y="436"/>
                      <a:pt x="615" y="433"/>
                      <a:pt x="644" y="43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57" name="Line 660"/>
              <p:cNvSpPr>
                <a:spLocks noChangeShapeType="1"/>
              </p:cNvSpPr>
              <p:nvPr/>
            </p:nvSpPr>
            <p:spPr bwMode="auto">
              <a:xfrm flipV="1">
                <a:off x="3756" y="2139"/>
                <a:ext cx="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58" name="Text Box 661"/>
              <p:cNvSpPr txBox="1">
                <a:spLocks noChangeArrowheads="1"/>
              </p:cNvSpPr>
              <p:nvPr/>
            </p:nvSpPr>
            <p:spPr bwMode="auto">
              <a:xfrm>
                <a:off x="3724" y="1931"/>
                <a:ext cx="344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Secure Home</a:t>
                </a:r>
              </a:p>
            </p:txBody>
          </p:sp>
          <p:sp>
            <p:nvSpPr>
              <p:cNvPr id="6259" name="Rectangle 662"/>
              <p:cNvSpPr>
                <a:spLocks noChangeArrowheads="1"/>
              </p:cNvSpPr>
              <p:nvPr/>
            </p:nvSpPr>
            <p:spPr bwMode="auto">
              <a:xfrm>
                <a:off x="3530" y="2021"/>
                <a:ext cx="726" cy="17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60" name="Text Box 663"/>
              <p:cNvSpPr txBox="1">
                <a:spLocks noChangeArrowheads="1"/>
              </p:cNvSpPr>
              <p:nvPr/>
            </p:nvSpPr>
            <p:spPr bwMode="auto">
              <a:xfrm>
                <a:off x="3496" y="1958"/>
                <a:ext cx="1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</p:txBody>
          </p:sp>
          <p:sp>
            <p:nvSpPr>
              <p:cNvPr id="6261" name="Line 664"/>
              <p:cNvSpPr>
                <a:spLocks noChangeShapeType="1"/>
              </p:cNvSpPr>
              <p:nvPr/>
            </p:nvSpPr>
            <p:spPr bwMode="auto">
              <a:xfrm>
                <a:off x="3715" y="2095"/>
                <a:ext cx="51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62" name="Oval 665"/>
              <p:cNvSpPr>
                <a:spLocks noChangeAspect="1" noChangeArrowheads="1"/>
              </p:cNvSpPr>
              <p:nvPr/>
            </p:nvSpPr>
            <p:spPr bwMode="auto">
              <a:xfrm>
                <a:off x="3560" y="2072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63" name="Line 666"/>
              <p:cNvSpPr>
                <a:spLocks noChangeShapeType="1"/>
              </p:cNvSpPr>
              <p:nvPr/>
            </p:nvSpPr>
            <p:spPr bwMode="auto">
              <a:xfrm>
                <a:off x="4155" y="2063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64" name="Text Box 667"/>
              <p:cNvSpPr txBox="1">
                <a:spLocks noChangeArrowheads="1"/>
              </p:cNvSpPr>
              <p:nvPr/>
            </p:nvSpPr>
            <p:spPr bwMode="auto">
              <a:xfrm>
                <a:off x="4090" y="2045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65" name="Text Box 668"/>
              <p:cNvSpPr txBox="1">
                <a:spLocks noChangeArrowheads="1"/>
              </p:cNvSpPr>
              <p:nvPr/>
            </p:nvSpPr>
            <p:spPr bwMode="auto">
              <a:xfrm>
                <a:off x="4020" y="2034"/>
                <a:ext cx="24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lock door</a:t>
                </a:r>
              </a:p>
            </p:txBody>
          </p:sp>
          <p:sp>
            <p:nvSpPr>
              <p:cNvPr id="6266" name="Text Box 669"/>
              <p:cNvSpPr txBox="1">
                <a:spLocks noChangeArrowheads="1"/>
              </p:cNvSpPr>
              <p:nvPr/>
            </p:nvSpPr>
            <p:spPr bwMode="auto">
              <a:xfrm>
                <a:off x="3580" y="2008"/>
                <a:ext cx="27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arm system</a:t>
                </a:r>
              </a:p>
            </p:txBody>
          </p:sp>
          <p:sp useBgFill="1">
            <p:nvSpPr>
              <p:cNvPr id="6267" name="AutoShape 670">
                <a:hlinkClick r:id="rId5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680" y="2060"/>
                <a:ext cx="74" cy="74"/>
              </a:xfrm>
              <a:prstGeom prst="diamond">
                <a:avLst/>
              </a:prstGeom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68" name="Text Box 671"/>
              <p:cNvSpPr txBox="1">
                <a:spLocks noChangeArrowheads="1"/>
              </p:cNvSpPr>
              <p:nvPr/>
            </p:nvSpPr>
            <p:spPr bwMode="auto">
              <a:xfrm>
                <a:off x="3599" y="2052"/>
                <a:ext cx="12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in</a:t>
                </a:r>
              </a:p>
            </p:txBody>
          </p:sp>
          <p:sp>
            <p:nvSpPr>
              <p:cNvPr id="6269" name="Text Box 672"/>
              <p:cNvSpPr txBox="1">
                <a:spLocks noChangeArrowheads="1"/>
              </p:cNvSpPr>
              <p:nvPr/>
            </p:nvSpPr>
            <p:spPr bwMode="auto">
              <a:xfrm>
                <a:off x="3715" y="2097"/>
                <a:ext cx="13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out2</a:t>
                </a:r>
              </a:p>
            </p:txBody>
          </p:sp>
          <p:sp>
            <p:nvSpPr>
              <p:cNvPr id="6270" name="Text Box 673"/>
              <p:cNvSpPr txBox="1">
                <a:spLocks noChangeArrowheads="1"/>
              </p:cNvSpPr>
              <p:nvPr/>
            </p:nvSpPr>
            <p:spPr bwMode="auto">
              <a:xfrm>
                <a:off x="3715" y="2052"/>
                <a:ext cx="131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out1</a:t>
                </a:r>
              </a:p>
            </p:txBody>
          </p:sp>
          <p:sp>
            <p:nvSpPr>
              <p:cNvPr id="6271" name="Line 674"/>
              <p:cNvSpPr>
                <a:spLocks noChangeShapeType="1"/>
              </p:cNvSpPr>
              <p:nvPr/>
            </p:nvSpPr>
            <p:spPr bwMode="auto">
              <a:xfrm>
                <a:off x="3647" y="2157"/>
                <a:ext cx="1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72" name="Freeform 675"/>
              <p:cNvSpPr>
                <a:spLocks/>
              </p:cNvSpPr>
              <p:nvPr/>
            </p:nvSpPr>
            <p:spPr bwMode="auto">
              <a:xfrm>
                <a:off x="3809" y="2135"/>
                <a:ext cx="22" cy="22"/>
              </a:xfrm>
              <a:custGeom>
                <a:avLst/>
                <a:gdLst>
                  <a:gd name="T0" fmla="*/ 0 w 127"/>
                  <a:gd name="T1" fmla="*/ 0 h 297"/>
                  <a:gd name="T2" fmla="*/ 0 w 127"/>
                  <a:gd name="T3" fmla="*/ 0 h 297"/>
                  <a:gd name="T4" fmla="*/ 0 w 127"/>
                  <a:gd name="T5" fmla="*/ 0 h 297"/>
                  <a:gd name="T6" fmla="*/ 0 w 127"/>
                  <a:gd name="T7" fmla="*/ 0 h 297"/>
                  <a:gd name="T8" fmla="*/ 0 w 127"/>
                  <a:gd name="T9" fmla="*/ 0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7" h="297">
                    <a:moveTo>
                      <a:pt x="0" y="0"/>
                    </a:moveTo>
                    <a:cubicBezTo>
                      <a:pt x="17" y="6"/>
                      <a:pt x="80" y="12"/>
                      <a:pt x="101" y="39"/>
                    </a:cubicBezTo>
                    <a:cubicBezTo>
                      <a:pt x="122" y="66"/>
                      <a:pt x="127" y="128"/>
                      <a:pt x="125" y="164"/>
                    </a:cubicBezTo>
                    <a:cubicBezTo>
                      <a:pt x="123" y="200"/>
                      <a:pt x="107" y="236"/>
                      <a:pt x="86" y="258"/>
                    </a:cubicBezTo>
                    <a:cubicBezTo>
                      <a:pt x="65" y="280"/>
                      <a:pt x="18" y="289"/>
                      <a:pt x="0" y="297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73" name="Line 676"/>
              <p:cNvSpPr>
                <a:spLocks noChangeShapeType="1"/>
              </p:cNvSpPr>
              <p:nvPr/>
            </p:nvSpPr>
            <p:spPr bwMode="auto">
              <a:xfrm>
                <a:off x="3645" y="2125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74" name="Text Box 677"/>
              <p:cNvSpPr txBox="1">
                <a:spLocks noChangeArrowheads="1"/>
              </p:cNvSpPr>
              <p:nvPr/>
            </p:nvSpPr>
            <p:spPr bwMode="auto">
              <a:xfrm>
                <a:off x="3506" y="2128"/>
                <a:ext cx="191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stay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</p:txBody>
          </p:sp>
          <p:sp>
            <p:nvSpPr>
              <p:cNvPr id="6275" name="Line 678"/>
              <p:cNvSpPr>
                <a:spLocks noChangeShapeType="1"/>
              </p:cNvSpPr>
              <p:nvPr/>
            </p:nvSpPr>
            <p:spPr bwMode="auto">
              <a:xfrm>
                <a:off x="3920" y="2165"/>
                <a:ext cx="14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76" name="Freeform 679"/>
              <p:cNvSpPr>
                <a:spLocks/>
              </p:cNvSpPr>
              <p:nvPr/>
            </p:nvSpPr>
            <p:spPr bwMode="auto">
              <a:xfrm>
                <a:off x="3812" y="2124"/>
                <a:ext cx="109" cy="41"/>
              </a:xfrm>
              <a:custGeom>
                <a:avLst/>
                <a:gdLst>
                  <a:gd name="T0" fmla="*/ 0 w 632"/>
                  <a:gd name="T1" fmla="*/ 0 h 261"/>
                  <a:gd name="T2" fmla="*/ 0 w 632"/>
                  <a:gd name="T3" fmla="*/ 0 h 261"/>
                  <a:gd name="T4" fmla="*/ 0 w 632"/>
                  <a:gd name="T5" fmla="*/ 0 h 261"/>
                  <a:gd name="T6" fmla="*/ 0 w 632"/>
                  <a:gd name="T7" fmla="*/ 0 h 261"/>
                  <a:gd name="T8" fmla="*/ 0 w 632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2" h="261">
                    <a:moveTo>
                      <a:pt x="0" y="57"/>
                    </a:moveTo>
                    <a:cubicBezTo>
                      <a:pt x="38" y="51"/>
                      <a:pt x="169" y="0"/>
                      <a:pt x="231" y="23"/>
                    </a:cubicBezTo>
                    <a:cubicBezTo>
                      <a:pt x="293" y="46"/>
                      <a:pt x="331" y="157"/>
                      <a:pt x="375" y="195"/>
                    </a:cubicBezTo>
                    <a:cubicBezTo>
                      <a:pt x="419" y="233"/>
                      <a:pt x="453" y="239"/>
                      <a:pt x="497" y="249"/>
                    </a:cubicBezTo>
                    <a:cubicBezTo>
                      <a:pt x="540" y="260"/>
                      <a:pt x="604" y="259"/>
                      <a:pt x="632" y="261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77" name="Freeform 680"/>
              <p:cNvSpPr>
                <a:spLocks/>
              </p:cNvSpPr>
              <p:nvPr/>
            </p:nvSpPr>
            <p:spPr bwMode="auto">
              <a:xfrm>
                <a:off x="4061" y="2096"/>
                <a:ext cx="44" cy="69"/>
              </a:xfrm>
              <a:custGeom>
                <a:avLst/>
                <a:gdLst>
                  <a:gd name="T0" fmla="*/ 0 w 255"/>
                  <a:gd name="T1" fmla="*/ 0 h 426"/>
                  <a:gd name="T2" fmla="*/ 0 w 255"/>
                  <a:gd name="T3" fmla="*/ 0 h 426"/>
                  <a:gd name="T4" fmla="*/ 0 w 255"/>
                  <a:gd name="T5" fmla="*/ 0 h 426"/>
                  <a:gd name="T6" fmla="*/ 0 w 255"/>
                  <a:gd name="T7" fmla="*/ 0 h 426"/>
                  <a:gd name="T8" fmla="*/ 0 w 255"/>
                  <a:gd name="T9" fmla="*/ 0 h 426"/>
                  <a:gd name="T10" fmla="*/ 0 w 255"/>
                  <a:gd name="T11" fmla="*/ 0 h 4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5" h="426">
                    <a:moveTo>
                      <a:pt x="255" y="0"/>
                    </a:moveTo>
                    <a:cubicBezTo>
                      <a:pt x="245" y="3"/>
                      <a:pt x="209" y="5"/>
                      <a:pt x="192" y="18"/>
                    </a:cubicBezTo>
                    <a:cubicBezTo>
                      <a:pt x="175" y="31"/>
                      <a:pt x="161" y="45"/>
                      <a:pt x="153" y="81"/>
                    </a:cubicBezTo>
                    <a:cubicBezTo>
                      <a:pt x="145" y="117"/>
                      <a:pt x="152" y="183"/>
                      <a:pt x="144" y="235"/>
                    </a:cubicBezTo>
                    <a:cubicBezTo>
                      <a:pt x="136" y="287"/>
                      <a:pt x="126" y="361"/>
                      <a:pt x="102" y="393"/>
                    </a:cubicBezTo>
                    <a:cubicBezTo>
                      <a:pt x="78" y="425"/>
                      <a:pt x="21" y="419"/>
                      <a:pt x="0" y="42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78" name="Line 681"/>
              <p:cNvSpPr>
                <a:spLocks noChangeShapeType="1"/>
              </p:cNvSpPr>
              <p:nvPr/>
            </p:nvSpPr>
            <p:spPr bwMode="auto">
              <a:xfrm rot="-5400000" flipH="1" flipV="1">
                <a:off x="3708" y="2140"/>
                <a:ext cx="0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79" name="Text Box 682"/>
              <p:cNvSpPr txBox="1">
                <a:spLocks noChangeArrowheads="1"/>
              </p:cNvSpPr>
              <p:nvPr/>
            </p:nvSpPr>
            <p:spPr bwMode="auto">
              <a:xfrm>
                <a:off x="3924" y="2111"/>
                <a:ext cx="143" cy="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80" name="Text Box 683"/>
              <p:cNvSpPr txBox="1">
                <a:spLocks noChangeArrowheads="1"/>
              </p:cNvSpPr>
              <p:nvPr/>
            </p:nvSpPr>
            <p:spPr bwMode="auto">
              <a:xfrm>
                <a:off x="3818" y="2097"/>
                <a:ext cx="32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use alternative 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alarm system</a:t>
                </a:r>
              </a:p>
            </p:txBody>
          </p:sp>
          <p:sp>
            <p:nvSpPr>
              <p:cNvPr id="6281" name="Line 684"/>
              <p:cNvSpPr>
                <a:spLocks noChangeShapeType="1"/>
              </p:cNvSpPr>
              <p:nvPr/>
            </p:nvSpPr>
            <p:spPr bwMode="auto">
              <a:xfrm rot="5400000" flipV="1">
                <a:off x="3926" y="2148"/>
                <a:ext cx="0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82" name="Line 685"/>
              <p:cNvSpPr>
                <a:spLocks noChangeShapeType="1"/>
              </p:cNvSpPr>
              <p:nvPr/>
            </p:nvSpPr>
            <p:spPr bwMode="auto">
              <a:xfrm rot="5400000" flipV="1">
                <a:off x="3887" y="2079"/>
                <a:ext cx="0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83" name="Line 686"/>
              <p:cNvSpPr>
                <a:spLocks noChangeShapeType="1"/>
              </p:cNvSpPr>
              <p:nvPr/>
            </p:nvSpPr>
            <p:spPr bwMode="auto">
              <a:xfrm rot="1609541" flipV="1">
                <a:off x="3826" y="2099"/>
                <a:ext cx="0" cy="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284" name="Freeform 14"/>
              <p:cNvSpPr>
                <a:spLocks/>
              </p:cNvSpPr>
              <p:nvPr/>
            </p:nvSpPr>
            <p:spPr bwMode="auto">
              <a:xfrm>
                <a:off x="3180" y="1777"/>
                <a:ext cx="460" cy="240"/>
              </a:xfrm>
              <a:custGeom>
                <a:avLst/>
                <a:gdLst>
                  <a:gd name="T0" fmla="*/ 50457327 w 974"/>
                  <a:gd name="T1" fmla="*/ 3096858 h 888"/>
                  <a:gd name="T2" fmla="*/ 50457327 w 974"/>
                  <a:gd name="T3" fmla="*/ 3096858 h 888"/>
                  <a:gd name="T4" fmla="*/ 0 w 974"/>
                  <a:gd name="T5" fmla="*/ 0 h 888"/>
                  <a:gd name="T6" fmla="*/ 0 60000 65536"/>
                  <a:gd name="T7" fmla="*/ 0 60000 65536"/>
                  <a:gd name="T8" fmla="*/ 0 60000 65536"/>
                  <a:gd name="T9" fmla="*/ 0 w 974"/>
                  <a:gd name="T10" fmla="*/ 0 h 888"/>
                  <a:gd name="T11" fmla="*/ 936 w 974"/>
                  <a:gd name="T12" fmla="*/ 26 h 8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4" h="888">
                    <a:moveTo>
                      <a:pt x="0" y="888"/>
                    </a:moveTo>
                    <a:cubicBezTo>
                      <a:pt x="108" y="824"/>
                      <a:pt x="484" y="649"/>
                      <a:pt x="646" y="501"/>
                    </a:cubicBezTo>
                    <a:cubicBezTo>
                      <a:pt x="808" y="353"/>
                      <a:pt x="906" y="104"/>
                      <a:pt x="974" y="0"/>
                    </a:cubicBezTo>
                  </a:path>
                </a:pathLst>
              </a:custGeom>
              <a:noFill/>
              <a:ln w="9525" cmpd="sng">
                <a:solidFill>
                  <a:srgbClr val="99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85" name="Freeform 14"/>
              <p:cNvSpPr>
                <a:spLocks/>
              </p:cNvSpPr>
              <p:nvPr/>
            </p:nvSpPr>
            <p:spPr bwMode="auto">
              <a:xfrm>
                <a:off x="3180" y="1767"/>
                <a:ext cx="716" cy="187"/>
              </a:xfrm>
              <a:custGeom>
                <a:avLst/>
                <a:gdLst>
                  <a:gd name="T0" fmla="*/ 9639485 w 2111"/>
                  <a:gd name="T1" fmla="*/ 33018059 h 431"/>
                  <a:gd name="T2" fmla="*/ 9639485 w 2111"/>
                  <a:gd name="T3" fmla="*/ 33018059 h 431"/>
                  <a:gd name="T4" fmla="*/ 0 w 2111"/>
                  <a:gd name="T5" fmla="*/ 0 h 431"/>
                  <a:gd name="T6" fmla="*/ 0 60000 65536"/>
                  <a:gd name="T7" fmla="*/ 0 60000 65536"/>
                  <a:gd name="T8" fmla="*/ 0 60000 65536"/>
                  <a:gd name="T9" fmla="*/ 0 w 2111"/>
                  <a:gd name="T10" fmla="*/ 0 h 431"/>
                  <a:gd name="T11" fmla="*/ 935 w 2111"/>
                  <a:gd name="T12" fmla="*/ 28 h 4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1" h="431">
                    <a:moveTo>
                      <a:pt x="2083" y="431"/>
                    </a:moveTo>
                    <a:cubicBezTo>
                      <a:pt x="2046" y="412"/>
                      <a:pt x="2111" y="329"/>
                      <a:pt x="1862" y="318"/>
                    </a:cubicBezTo>
                    <a:cubicBezTo>
                      <a:pt x="1613" y="307"/>
                      <a:pt x="897" y="419"/>
                      <a:pt x="587" y="366"/>
                    </a:cubicBezTo>
                    <a:cubicBezTo>
                      <a:pt x="277" y="313"/>
                      <a:pt x="122" y="76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99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86" name="AutoShape 689"/>
              <p:cNvSpPr>
                <a:spLocks/>
              </p:cNvSpPr>
              <p:nvPr/>
            </p:nvSpPr>
            <p:spPr bwMode="auto">
              <a:xfrm>
                <a:off x="4260" y="1576"/>
                <a:ext cx="89" cy="1243"/>
              </a:xfrm>
              <a:prstGeom prst="leftBrace">
                <a:avLst>
                  <a:gd name="adj1" fmla="val 116386"/>
                  <a:gd name="adj2" fmla="val 1990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CFF9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87" name="Freeform 14"/>
              <p:cNvSpPr>
                <a:spLocks/>
              </p:cNvSpPr>
              <p:nvPr/>
            </p:nvSpPr>
            <p:spPr bwMode="auto">
              <a:xfrm>
                <a:off x="3378" y="1790"/>
                <a:ext cx="866" cy="102"/>
              </a:xfrm>
              <a:custGeom>
                <a:avLst/>
                <a:gdLst>
                  <a:gd name="T0" fmla="*/ 7412263 w 2691"/>
                  <a:gd name="T1" fmla="*/ 50426865 h 216"/>
                  <a:gd name="T2" fmla="*/ 7412263 w 2691"/>
                  <a:gd name="T3" fmla="*/ 50426865 h 216"/>
                  <a:gd name="T4" fmla="*/ 0 w 2691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2691"/>
                  <a:gd name="T10" fmla="*/ 0 h 216"/>
                  <a:gd name="T11" fmla="*/ 935 w 2691"/>
                  <a:gd name="T12" fmla="*/ 28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91" h="216">
                    <a:moveTo>
                      <a:pt x="2691" y="70"/>
                    </a:moveTo>
                    <a:cubicBezTo>
                      <a:pt x="2316" y="93"/>
                      <a:pt x="882" y="216"/>
                      <a:pt x="441" y="204"/>
                    </a:cubicBezTo>
                    <a:cubicBezTo>
                      <a:pt x="0" y="192"/>
                      <a:pt x="126" y="42"/>
                      <a:pt x="43" y="0"/>
                    </a:cubicBezTo>
                  </a:path>
                </a:pathLst>
              </a:custGeom>
              <a:noFill/>
              <a:ln w="9525" cmpd="sng">
                <a:solidFill>
                  <a:srgbClr val="99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88" name="Text Box 691"/>
              <p:cNvSpPr txBox="1">
                <a:spLocks noChangeArrowheads="1"/>
              </p:cNvSpPr>
              <p:nvPr/>
            </p:nvSpPr>
            <p:spPr bwMode="auto">
              <a:xfrm>
                <a:off x="3728" y="2222"/>
                <a:ext cx="328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Arm System</a:t>
                </a:r>
              </a:p>
            </p:txBody>
          </p:sp>
          <p:sp>
            <p:nvSpPr>
              <p:cNvPr id="6289" name="Line 692"/>
              <p:cNvSpPr>
                <a:spLocks noChangeShapeType="1"/>
              </p:cNvSpPr>
              <p:nvPr/>
            </p:nvSpPr>
            <p:spPr bwMode="auto">
              <a:xfrm>
                <a:off x="4039" y="2461"/>
                <a:ext cx="18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90" name="Oval 693"/>
              <p:cNvSpPr>
                <a:spLocks noChangeAspect="1" noChangeArrowheads="1"/>
              </p:cNvSpPr>
              <p:nvPr/>
            </p:nvSpPr>
            <p:spPr bwMode="auto">
              <a:xfrm>
                <a:off x="3547" y="2438"/>
                <a:ext cx="43" cy="4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91" name="Line 694"/>
              <p:cNvSpPr>
                <a:spLocks noChangeShapeType="1"/>
              </p:cNvSpPr>
              <p:nvPr/>
            </p:nvSpPr>
            <p:spPr bwMode="auto">
              <a:xfrm>
                <a:off x="4148" y="2429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292" name="Text Box 695"/>
              <p:cNvSpPr txBox="1">
                <a:spLocks noChangeArrowheads="1"/>
              </p:cNvSpPr>
              <p:nvPr/>
            </p:nvSpPr>
            <p:spPr bwMode="auto">
              <a:xfrm>
                <a:off x="3750" y="2387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accept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code</a:t>
                </a:r>
              </a:p>
            </p:txBody>
          </p:sp>
          <p:sp>
            <p:nvSpPr>
              <p:cNvPr id="6293" name="Text Box 696"/>
              <p:cNvSpPr txBox="1">
                <a:spLocks noChangeArrowheads="1"/>
              </p:cNvSpPr>
              <p:nvPr/>
            </p:nvSpPr>
            <p:spPr bwMode="auto">
              <a:xfrm>
                <a:off x="3791" y="2411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94" name="Text Box 697"/>
              <p:cNvSpPr txBox="1">
                <a:spLocks noChangeArrowheads="1"/>
              </p:cNvSpPr>
              <p:nvPr/>
            </p:nvSpPr>
            <p:spPr bwMode="auto">
              <a:xfrm>
                <a:off x="3886" y="2410"/>
                <a:ext cx="143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6295" name="Text Box 698"/>
              <p:cNvSpPr txBox="1">
                <a:spLocks noChangeArrowheads="1"/>
              </p:cNvSpPr>
              <p:nvPr/>
            </p:nvSpPr>
            <p:spPr bwMode="auto">
              <a:xfrm>
                <a:off x="3849" y="2387"/>
                <a:ext cx="194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check</a:t>
                </a:r>
              </a:p>
              <a:p>
                <a:pPr algn="ctr">
                  <a:lnSpc>
                    <a:spcPct val="6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code</a:t>
                </a:r>
              </a:p>
            </p:txBody>
          </p:sp>
          <p:sp>
            <p:nvSpPr>
              <p:cNvPr id="6296" name="Rectangle 699"/>
              <p:cNvSpPr>
                <a:spLocks noChangeArrowheads="1"/>
              </p:cNvSpPr>
              <p:nvPr/>
            </p:nvSpPr>
            <p:spPr bwMode="auto">
              <a:xfrm>
                <a:off x="3529" y="2314"/>
                <a:ext cx="721" cy="27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297" name="Text Box 700"/>
              <p:cNvSpPr txBox="1">
                <a:spLocks noChangeArrowheads="1"/>
              </p:cNvSpPr>
              <p:nvPr/>
            </p:nvSpPr>
            <p:spPr bwMode="auto">
              <a:xfrm>
                <a:off x="3496" y="2253"/>
                <a:ext cx="1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home</a:t>
                </a:r>
              </a:p>
            </p:txBody>
          </p:sp>
          <p:sp>
            <p:nvSpPr>
              <p:cNvPr id="6298" name="Text Box 701"/>
              <p:cNvSpPr txBox="1">
                <a:spLocks noChangeArrowheads="1"/>
              </p:cNvSpPr>
              <p:nvPr/>
            </p:nvSpPr>
            <p:spPr bwMode="auto">
              <a:xfrm>
                <a:off x="4086" y="2381"/>
                <a:ext cx="20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armed</a:t>
                </a:r>
              </a:p>
            </p:txBody>
          </p:sp>
          <p:sp>
            <p:nvSpPr>
              <p:cNvPr id="6299" name="Line 702"/>
              <p:cNvSpPr>
                <a:spLocks noChangeShapeType="1"/>
              </p:cNvSpPr>
              <p:nvPr/>
            </p:nvSpPr>
            <p:spPr bwMode="auto">
              <a:xfrm rot="5400000" flipV="1">
                <a:off x="3746" y="2445"/>
                <a:ext cx="0" cy="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00" name="Text Box 703"/>
              <p:cNvSpPr txBox="1">
                <a:spLocks noChangeArrowheads="1"/>
              </p:cNvSpPr>
              <p:nvPr/>
            </p:nvSpPr>
            <p:spPr bwMode="auto">
              <a:xfrm>
                <a:off x="4042" y="2409"/>
                <a:ext cx="152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[matched]</a:t>
                </a:r>
              </a:p>
            </p:txBody>
          </p:sp>
          <p:sp>
            <p:nvSpPr>
              <p:cNvPr id="6301" name="Line 704"/>
              <p:cNvSpPr>
                <a:spLocks noChangeShapeType="1"/>
              </p:cNvSpPr>
              <p:nvPr/>
            </p:nvSpPr>
            <p:spPr bwMode="auto">
              <a:xfrm rot="5400000" flipV="1">
                <a:off x="4054" y="2444"/>
                <a:ext cx="0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02" name="Text Box 705"/>
              <p:cNvSpPr txBox="1">
                <a:spLocks noChangeArrowheads="1"/>
              </p:cNvSpPr>
              <p:nvPr/>
            </p:nvSpPr>
            <p:spPr bwMode="auto">
              <a:xfrm>
                <a:off x="4051" y="2480"/>
                <a:ext cx="14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[not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matched]</a:t>
                </a:r>
              </a:p>
            </p:txBody>
          </p:sp>
          <p:sp>
            <p:nvSpPr>
              <p:cNvPr id="6303" name="Rectangle 706"/>
              <p:cNvSpPr>
                <a:spLocks noChangeArrowheads="1"/>
              </p:cNvSpPr>
              <p:nvPr/>
            </p:nvSpPr>
            <p:spPr bwMode="auto">
              <a:xfrm>
                <a:off x="3791" y="2377"/>
                <a:ext cx="205" cy="1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304" name="Text Box 707"/>
              <p:cNvSpPr txBox="1">
                <a:spLocks noChangeArrowheads="1"/>
              </p:cNvSpPr>
              <p:nvPr/>
            </p:nvSpPr>
            <p:spPr bwMode="auto">
              <a:xfrm>
                <a:off x="3762" y="2316"/>
                <a:ext cx="205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" b="1">
                    <a:solidFill>
                      <a:schemeClr val="tx1"/>
                    </a:solidFill>
                    <a:latin typeface="Times New Roman" pitchFamily="18" charset="0"/>
                  </a:rPr>
                  <a:t>alarm system</a:t>
                </a:r>
              </a:p>
            </p:txBody>
          </p:sp>
          <p:grpSp>
            <p:nvGrpSpPr>
              <p:cNvPr id="6305" name="Group 708"/>
              <p:cNvGrpSpPr>
                <a:grpSpLocks/>
              </p:cNvGrpSpPr>
              <p:nvPr/>
            </p:nvGrpSpPr>
            <p:grpSpPr bwMode="auto">
              <a:xfrm>
                <a:off x="3613" y="2460"/>
                <a:ext cx="467" cy="103"/>
                <a:chOff x="922" y="2609"/>
                <a:chExt cx="3039" cy="605"/>
              </a:xfrm>
            </p:grpSpPr>
            <p:sp>
              <p:nvSpPr>
                <p:cNvPr id="6318" name="Line 709"/>
                <p:cNvSpPr>
                  <a:spLocks noChangeShapeType="1"/>
                </p:cNvSpPr>
                <p:nvPr/>
              </p:nvSpPr>
              <p:spPr bwMode="auto">
                <a:xfrm>
                  <a:off x="3961" y="283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19" name="Freeform 710"/>
                <p:cNvSpPr>
                  <a:spLocks/>
                </p:cNvSpPr>
                <p:nvPr/>
              </p:nvSpPr>
              <p:spPr bwMode="auto">
                <a:xfrm>
                  <a:off x="3737" y="2609"/>
                  <a:ext cx="224" cy="166"/>
                </a:xfrm>
                <a:custGeom>
                  <a:avLst/>
                  <a:gdLst>
                    <a:gd name="T0" fmla="*/ 0 w 224"/>
                    <a:gd name="T1" fmla="*/ 0 h 166"/>
                    <a:gd name="T2" fmla="*/ 187 w 224"/>
                    <a:gd name="T3" fmla="*/ 58 h 166"/>
                    <a:gd name="T4" fmla="*/ 223 w 224"/>
                    <a:gd name="T5" fmla="*/ 166 h 1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" h="166">
                      <a:moveTo>
                        <a:pt x="0" y="0"/>
                      </a:moveTo>
                      <a:cubicBezTo>
                        <a:pt x="31" y="10"/>
                        <a:pt x="150" y="30"/>
                        <a:pt x="187" y="58"/>
                      </a:cubicBezTo>
                      <a:cubicBezTo>
                        <a:pt x="224" y="86"/>
                        <a:pt x="216" y="144"/>
                        <a:pt x="223" y="16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20" name="Line 711"/>
                <p:cNvSpPr>
                  <a:spLocks noChangeShapeType="1"/>
                </p:cNvSpPr>
                <p:nvPr/>
              </p:nvSpPr>
              <p:spPr bwMode="auto">
                <a:xfrm rot="5400000">
                  <a:off x="3790" y="2910"/>
                  <a:ext cx="34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6321" name="Freeform 712"/>
                <p:cNvSpPr>
                  <a:spLocks/>
                </p:cNvSpPr>
                <p:nvPr/>
              </p:nvSpPr>
              <p:spPr bwMode="auto">
                <a:xfrm flipV="1">
                  <a:off x="3737" y="3045"/>
                  <a:ext cx="224" cy="166"/>
                </a:xfrm>
                <a:custGeom>
                  <a:avLst/>
                  <a:gdLst>
                    <a:gd name="T0" fmla="*/ 0 w 224"/>
                    <a:gd name="T1" fmla="*/ 0 h 166"/>
                    <a:gd name="T2" fmla="*/ 187 w 224"/>
                    <a:gd name="T3" fmla="*/ 58 h 166"/>
                    <a:gd name="T4" fmla="*/ 223 w 224"/>
                    <a:gd name="T5" fmla="*/ 166 h 16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" h="166">
                      <a:moveTo>
                        <a:pt x="0" y="0"/>
                      </a:moveTo>
                      <a:cubicBezTo>
                        <a:pt x="31" y="10"/>
                        <a:pt x="150" y="30"/>
                        <a:pt x="187" y="58"/>
                      </a:cubicBezTo>
                      <a:cubicBezTo>
                        <a:pt x="224" y="86"/>
                        <a:pt x="216" y="144"/>
                        <a:pt x="223" y="166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grpSp>
              <p:nvGrpSpPr>
                <p:cNvPr id="6322" name="Group 713"/>
                <p:cNvGrpSpPr>
                  <a:grpSpLocks/>
                </p:cNvGrpSpPr>
                <p:nvPr/>
              </p:nvGrpSpPr>
              <p:grpSpPr bwMode="auto">
                <a:xfrm>
                  <a:off x="922" y="2612"/>
                  <a:ext cx="224" cy="602"/>
                  <a:chOff x="1036" y="2612"/>
                  <a:chExt cx="224" cy="602"/>
                </a:xfrm>
              </p:grpSpPr>
              <p:sp>
                <p:nvSpPr>
                  <p:cNvPr id="6324" name="Freeform 714"/>
                  <p:cNvSpPr>
                    <a:spLocks/>
                  </p:cNvSpPr>
                  <p:nvPr/>
                </p:nvSpPr>
                <p:spPr bwMode="auto">
                  <a:xfrm flipH="1">
                    <a:off x="1036" y="2612"/>
                    <a:ext cx="224" cy="166"/>
                  </a:xfrm>
                  <a:custGeom>
                    <a:avLst/>
                    <a:gdLst>
                      <a:gd name="T0" fmla="*/ 0 w 224"/>
                      <a:gd name="T1" fmla="*/ 0 h 166"/>
                      <a:gd name="T2" fmla="*/ 187 w 224"/>
                      <a:gd name="T3" fmla="*/ 58 h 166"/>
                      <a:gd name="T4" fmla="*/ 223 w 224"/>
                      <a:gd name="T5" fmla="*/ 166 h 16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4" h="166">
                        <a:moveTo>
                          <a:pt x="0" y="0"/>
                        </a:moveTo>
                        <a:cubicBezTo>
                          <a:pt x="31" y="10"/>
                          <a:pt x="150" y="30"/>
                          <a:pt x="187" y="58"/>
                        </a:cubicBezTo>
                        <a:cubicBezTo>
                          <a:pt x="224" y="86"/>
                          <a:pt x="216" y="144"/>
                          <a:pt x="223" y="16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6325" name="Line 715"/>
                  <p:cNvSpPr>
                    <a:spLocks noChangeShapeType="1"/>
                  </p:cNvSpPr>
                  <p:nvPr/>
                </p:nvSpPr>
                <p:spPr bwMode="auto">
                  <a:xfrm rot="16200000" flipH="1">
                    <a:off x="869" y="2913"/>
                    <a:ext cx="34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6326" name="Freeform 716"/>
                  <p:cNvSpPr>
                    <a:spLocks/>
                  </p:cNvSpPr>
                  <p:nvPr/>
                </p:nvSpPr>
                <p:spPr bwMode="auto">
                  <a:xfrm flipH="1" flipV="1">
                    <a:off x="1036" y="3048"/>
                    <a:ext cx="224" cy="166"/>
                  </a:xfrm>
                  <a:custGeom>
                    <a:avLst/>
                    <a:gdLst>
                      <a:gd name="T0" fmla="*/ 0 w 224"/>
                      <a:gd name="T1" fmla="*/ 0 h 166"/>
                      <a:gd name="T2" fmla="*/ 187 w 224"/>
                      <a:gd name="T3" fmla="*/ 58 h 166"/>
                      <a:gd name="T4" fmla="*/ 223 w 224"/>
                      <a:gd name="T5" fmla="*/ 166 h 16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24" h="166">
                        <a:moveTo>
                          <a:pt x="0" y="0"/>
                        </a:moveTo>
                        <a:cubicBezTo>
                          <a:pt x="31" y="10"/>
                          <a:pt x="150" y="30"/>
                          <a:pt x="187" y="58"/>
                        </a:cubicBezTo>
                        <a:cubicBezTo>
                          <a:pt x="224" y="86"/>
                          <a:pt x="216" y="144"/>
                          <a:pt x="223" y="166"/>
                        </a:cubicBezTo>
                      </a:path>
                    </a:pathLst>
                  </a:custGeom>
                  <a:noFill/>
                  <a:ln w="1905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  <p:sp>
                <p:nvSpPr>
                  <p:cNvPr id="6327" name="Line 7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0" y="2838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CA"/>
                  </a:p>
                </p:txBody>
              </p:sp>
            </p:grpSp>
            <p:sp>
              <p:nvSpPr>
                <p:cNvPr id="6323" name="Line 718"/>
                <p:cNvSpPr>
                  <a:spLocks noChangeShapeType="1"/>
                </p:cNvSpPr>
                <p:nvPr/>
              </p:nvSpPr>
              <p:spPr bwMode="auto">
                <a:xfrm>
                  <a:off x="1129" y="3211"/>
                  <a:ext cx="261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6306" name="Line 719"/>
              <p:cNvSpPr>
                <a:spLocks noChangeShapeType="1"/>
              </p:cNvSpPr>
              <p:nvPr/>
            </p:nvSpPr>
            <p:spPr bwMode="auto">
              <a:xfrm rot="-5400000">
                <a:off x="3703" y="2299"/>
                <a:ext cx="0" cy="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07" name="Text Box 720"/>
              <p:cNvSpPr txBox="1">
                <a:spLocks noChangeArrowheads="1"/>
              </p:cNvSpPr>
              <p:nvPr/>
            </p:nvSpPr>
            <p:spPr bwMode="auto">
              <a:xfrm>
                <a:off x="3712" y="2299"/>
                <a:ext cx="2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400" b="1">
                    <a:solidFill>
                      <a:schemeClr val="tx1"/>
                    </a:solidFill>
                    <a:latin typeface="Times New Roman" pitchFamily="18" charset="0"/>
                  </a:rPr>
                  <a:t>not armed</a:t>
                </a:r>
              </a:p>
            </p:txBody>
          </p:sp>
          <p:sp>
            <p:nvSpPr>
              <p:cNvPr id="6308" name="Text Box 721"/>
              <p:cNvSpPr txBox="1">
                <a:spLocks noChangeArrowheads="1"/>
              </p:cNvSpPr>
              <p:nvPr/>
            </p:nvSpPr>
            <p:spPr bwMode="auto">
              <a:xfrm>
                <a:off x="3596" y="2360"/>
                <a:ext cx="135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" b="1">
                    <a:solidFill>
                      <a:schemeClr val="tx1"/>
                    </a:solidFill>
                    <a:latin typeface="Times New Roman" pitchFamily="18" charset="0"/>
                  </a:rPr>
                  <a:t>[quit]</a:t>
                </a:r>
              </a:p>
            </p:txBody>
          </p:sp>
          <p:sp>
            <p:nvSpPr>
              <p:cNvPr id="6309" name="Line 722"/>
              <p:cNvSpPr>
                <a:spLocks noChangeShapeType="1"/>
              </p:cNvSpPr>
              <p:nvPr/>
            </p:nvSpPr>
            <p:spPr bwMode="auto">
              <a:xfrm flipV="1">
                <a:off x="3701" y="2375"/>
                <a:ext cx="0" cy="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10" name="Freeform 723"/>
              <p:cNvSpPr>
                <a:spLocks/>
              </p:cNvSpPr>
              <p:nvPr/>
            </p:nvSpPr>
            <p:spPr bwMode="auto">
              <a:xfrm flipV="1">
                <a:off x="3664" y="2432"/>
                <a:ext cx="38" cy="29"/>
              </a:xfrm>
              <a:custGeom>
                <a:avLst/>
                <a:gdLst>
                  <a:gd name="T0" fmla="*/ 0 w 224"/>
                  <a:gd name="T1" fmla="*/ 0 h 166"/>
                  <a:gd name="T2" fmla="*/ 0 w 224"/>
                  <a:gd name="T3" fmla="*/ 0 h 166"/>
                  <a:gd name="T4" fmla="*/ 0 w 224"/>
                  <a:gd name="T5" fmla="*/ 0 h 1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" h="166">
                    <a:moveTo>
                      <a:pt x="0" y="0"/>
                    </a:moveTo>
                    <a:cubicBezTo>
                      <a:pt x="31" y="10"/>
                      <a:pt x="150" y="30"/>
                      <a:pt x="187" y="58"/>
                    </a:cubicBezTo>
                    <a:cubicBezTo>
                      <a:pt x="224" y="86"/>
                      <a:pt x="216" y="144"/>
                      <a:pt x="223" y="16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6311" name="Line 724"/>
              <p:cNvSpPr>
                <a:spLocks noChangeShapeType="1"/>
              </p:cNvSpPr>
              <p:nvPr/>
            </p:nvSpPr>
            <p:spPr bwMode="auto">
              <a:xfrm rot="-5400000">
                <a:off x="3648" y="2382"/>
                <a:ext cx="10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312" name="Freeform 14"/>
              <p:cNvSpPr>
                <a:spLocks/>
              </p:cNvSpPr>
              <p:nvPr/>
            </p:nvSpPr>
            <p:spPr bwMode="auto">
              <a:xfrm>
                <a:off x="3728" y="2138"/>
                <a:ext cx="136" cy="119"/>
              </a:xfrm>
              <a:custGeom>
                <a:avLst/>
                <a:gdLst>
                  <a:gd name="T0" fmla="*/ 51311525 w 287"/>
                  <a:gd name="T1" fmla="*/ 6058443 h 385"/>
                  <a:gd name="T2" fmla="*/ 51311525 w 287"/>
                  <a:gd name="T3" fmla="*/ 6058443 h 385"/>
                  <a:gd name="T4" fmla="*/ 0 w 287"/>
                  <a:gd name="T5" fmla="*/ 0 h 385"/>
                  <a:gd name="T6" fmla="*/ 0 60000 65536"/>
                  <a:gd name="T7" fmla="*/ 0 60000 65536"/>
                  <a:gd name="T8" fmla="*/ 0 60000 65536"/>
                  <a:gd name="T9" fmla="*/ 0 w 287"/>
                  <a:gd name="T10" fmla="*/ 0 h 385"/>
                  <a:gd name="T11" fmla="*/ 935 w 287"/>
                  <a:gd name="T12" fmla="*/ 26 h 3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" h="385">
                    <a:moveTo>
                      <a:pt x="287" y="385"/>
                    </a:moveTo>
                    <a:cubicBezTo>
                      <a:pt x="257" y="361"/>
                      <a:pt x="156" y="296"/>
                      <a:pt x="108" y="232"/>
                    </a:cubicBezTo>
                    <a:cubicBezTo>
                      <a:pt x="60" y="168"/>
                      <a:pt x="23" y="48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99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6313" name="Group 726"/>
              <p:cNvGrpSpPr>
                <a:grpSpLocks/>
              </p:cNvGrpSpPr>
              <p:nvPr/>
            </p:nvGrpSpPr>
            <p:grpSpPr bwMode="auto">
              <a:xfrm>
                <a:off x="3108" y="2143"/>
                <a:ext cx="54" cy="54"/>
                <a:chOff x="2687" y="2310"/>
                <a:chExt cx="503" cy="504"/>
              </a:xfrm>
            </p:grpSpPr>
            <p:sp>
              <p:nvSpPr>
                <p:cNvPr id="6315" name="Oval 727"/>
                <p:cNvSpPr>
                  <a:spLocks noChangeArrowheads="1"/>
                </p:cNvSpPr>
                <p:nvPr/>
              </p:nvSpPr>
              <p:spPr bwMode="auto">
                <a:xfrm>
                  <a:off x="2687" y="2310"/>
                  <a:ext cx="503" cy="50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CA" altLang="en-US">
                    <a:solidFill>
                      <a:schemeClr val="tx1"/>
                    </a:solidFill>
                    <a:latin typeface="Book Antiqua" pitchFamily="18" charset="0"/>
                  </a:endParaRPr>
                </a:p>
              </p:txBody>
            </p:sp>
            <p:sp>
              <p:nvSpPr>
                <p:cNvPr id="6316" name="Line 728"/>
                <p:cNvSpPr>
                  <a:spLocks noChangeShapeType="1"/>
                </p:cNvSpPr>
                <p:nvPr/>
              </p:nvSpPr>
              <p:spPr bwMode="auto">
                <a:xfrm>
                  <a:off x="2940" y="2310"/>
                  <a:ext cx="0" cy="27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6317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2946" y="2484"/>
                  <a:ext cx="234" cy="7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6314" name="Text Box 754"/>
              <p:cNvSpPr txBox="1">
                <a:spLocks noChangeArrowheads="1"/>
              </p:cNvSpPr>
              <p:nvPr/>
            </p:nvSpPr>
            <p:spPr bwMode="auto">
              <a:xfrm>
                <a:off x="3227" y="1443"/>
                <a:ext cx="319" cy="1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500" b="1">
                    <a:solidFill>
                      <a:schemeClr val="tx1"/>
                    </a:solidFill>
                    <a:latin typeface="Times New Roman" pitchFamily="18" charset="0"/>
                  </a:rPr>
                  <a:t>Commuting</a:t>
                </a:r>
              </a:p>
            </p:txBody>
          </p:sp>
        </p:grpSp>
      </p:grpSp>
      <p:sp>
        <p:nvSpPr>
          <p:cNvPr id="615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URN is a semi-formal, lightweight graphical language for modeling and analyzing requirements in the form of goals and scenarios and the links between them</a:t>
            </a:r>
          </a:p>
          <a:p>
            <a:pPr eaLnBrk="1" hangingPunct="1"/>
            <a:r>
              <a:rPr lang="en-US" altLang="en-US" dirty="0"/>
              <a:t>Combines two existing notations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Goal-oriented Requirement Language</a:t>
            </a:r>
            <a:r>
              <a:rPr lang="en-US" altLang="en-US" dirty="0"/>
              <a:t> (GRL)</a:t>
            </a:r>
            <a:br>
              <a:rPr lang="en-US" altLang="en-US" dirty="0"/>
            </a:br>
            <a:r>
              <a:rPr lang="en-US" altLang="en-US" dirty="0"/>
              <a:t>(based on i* &amp; NFR Framework)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Use Case Maps</a:t>
            </a:r>
            <a:r>
              <a:rPr lang="en-US" altLang="en-US" dirty="0"/>
              <a:t> (UCMs)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Support for the elicitation, analysis, </a:t>
            </a:r>
            <a:br>
              <a:rPr lang="en-CA" altLang="en-US" dirty="0"/>
            </a:br>
            <a:r>
              <a:rPr lang="en-CA" altLang="en-US" dirty="0"/>
              <a:t>specification, and validation of requirements</a:t>
            </a:r>
          </a:p>
          <a:p>
            <a:pPr eaLnBrk="1" hangingPunct="1"/>
            <a:r>
              <a:rPr lang="en-CA" altLang="en-US" dirty="0"/>
              <a:t>Allows systems, software, and requirements engineers to discover and specify requirements for a proposed system or an evolving system, and analyse such requirements for correctness and completeness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Propagation (3): </a:t>
            </a:r>
            <a:r>
              <a:rPr lang="fr-CA" dirty="0"/>
              <a:t>Actor </a:t>
            </a:r>
            <a:r>
              <a:rPr lang="fr-CA" altLang="en-US" dirty="0" err="1"/>
              <a:t>Evaluation</a:t>
            </a:r>
            <a:endParaRPr lang="fr-CA" altLang="en-US" dirty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ABAC6BC-9720-48BB-9D82-A396AFF8107A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Evaluations deal with negotiations between stakeholders</a:t>
            </a:r>
          </a:p>
          <a:p>
            <a:pPr eaLnBrk="1" hangingPunct="1"/>
            <a:r>
              <a:rPr lang="en-US" altLang="en-US" dirty="0"/>
              <a:t>Actor evaluations help analyzing and comparing the satisfaction levels of each actor based on the selected strategy</a:t>
            </a:r>
          </a:p>
          <a:p>
            <a:pPr eaLnBrk="1" hangingPunct="1"/>
            <a:r>
              <a:rPr lang="en-US" altLang="en-US" dirty="0"/>
              <a:t>Computed from </a:t>
            </a:r>
            <a:r>
              <a:rPr lang="en-US" altLang="en-US" dirty="0">
                <a:solidFill>
                  <a:srgbClr val="FF0000"/>
                </a:solidFill>
              </a:rPr>
              <a:t>importance</a:t>
            </a:r>
            <a:r>
              <a:rPr lang="en-US" altLang="en-US" dirty="0"/>
              <a:t> attribute and </a:t>
            </a:r>
            <a:r>
              <a:rPr lang="fr-FR" dirty="0"/>
              <a:t>(</a:t>
            </a:r>
            <a:r>
              <a:rPr lang="fr-FR" i="1" dirty="0" err="1"/>
              <a:t>Wx</a:t>
            </a:r>
            <a:r>
              <a:rPr lang="fr-FR" dirty="0"/>
              <a:t>) </a:t>
            </a:r>
            <a:r>
              <a:rPr lang="en-US" altLang="en-US" dirty="0"/>
              <a:t>satisfaction levels of intentional element references bound to actors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518591-7A48-427A-A96C-722C0800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3" y="3235166"/>
            <a:ext cx="3006977" cy="2799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1782A5-9F9B-457B-BD2A-4199923CF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739" y="3902772"/>
            <a:ext cx="5459718" cy="806387"/>
          </a:xfrm>
          <a:prstGeom prst="rect">
            <a:avLst/>
          </a:prstGeom>
        </p:spPr>
      </p:pic>
      <p:sp>
        <p:nvSpPr>
          <p:cNvPr id="7" name="Text Box 205">
            <a:extLst>
              <a:ext uri="{FF2B5EF4-FFF2-40B4-BE49-F238E27FC236}">
                <a16:creationId xmlns="" xmlns:a16="http://schemas.microsoft.com/office/drawing/2014/main" id="{88698DE6-6370-42CF-9B42-F8F857B21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Quantitative Propagation (5): Examples</a:t>
            </a:r>
            <a:endParaRPr lang="en-US" altLang="en-US" sz="2800" dirty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4151391-E9D9-43D9-9136-494DC5AC139F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00" y="1447006"/>
            <a:ext cx="6038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9569" y="1661319"/>
            <a:ext cx="20794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/>
            <a:r>
              <a:rPr lang="fr-CA" altLang="en-US" b="1" i="1" dirty="0">
                <a:solidFill>
                  <a:srgbClr val="FF3300"/>
                </a:solidFill>
              </a:rPr>
              <a:t>An </a:t>
            </a:r>
            <a:r>
              <a:rPr lang="fr-CA" altLang="en-US" b="1" i="1" dirty="0" err="1">
                <a:solidFill>
                  <a:srgbClr val="FF3300"/>
                </a:solidFill>
              </a:rPr>
              <a:t>element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cannot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be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br>
              <a:rPr lang="fr-CA" altLang="en-US" b="1" i="1" dirty="0">
                <a:solidFill>
                  <a:srgbClr val="FF3300"/>
                </a:solidFill>
              </a:rPr>
            </a:br>
            <a:r>
              <a:rPr lang="fr-CA" altLang="en-US" b="1" i="1" dirty="0">
                <a:solidFill>
                  <a:srgbClr val="FF3300"/>
                </a:solidFill>
              </a:rPr>
              <a:t>more </a:t>
            </a:r>
            <a:r>
              <a:rPr lang="fr-CA" altLang="en-US" b="1" i="1" dirty="0" err="1">
                <a:solidFill>
                  <a:srgbClr val="FF3300"/>
                </a:solidFill>
              </a:rPr>
              <a:t>satisfied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than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br>
              <a:rPr lang="fr-CA" altLang="en-US" b="1" i="1" dirty="0">
                <a:solidFill>
                  <a:srgbClr val="FF3300"/>
                </a:solidFill>
              </a:rPr>
            </a:br>
            <a:r>
              <a:rPr lang="fr-CA" altLang="en-US" b="1" i="1" dirty="0" err="1">
                <a:solidFill>
                  <a:srgbClr val="FF3300"/>
                </a:solidFill>
              </a:rPr>
              <a:t>another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it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depends</a:t>
            </a:r>
            <a:r>
              <a:rPr lang="fr-CA" altLang="en-US" b="1" i="1" dirty="0">
                <a:solidFill>
                  <a:srgbClr val="FF3300"/>
                </a:solidFill>
              </a:rPr>
              <a:t> on.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9332" y="4114006"/>
            <a:ext cx="37988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/>
            <a:r>
              <a:rPr lang="fr-CA" altLang="en-US" b="1" i="1" dirty="0">
                <a:solidFill>
                  <a:srgbClr val="FF3300"/>
                </a:solidFill>
              </a:rPr>
              <a:t>Actor satisfaction (A) </a:t>
            </a:r>
            <a:r>
              <a:rPr lang="fr-CA" altLang="en-US" b="1" i="1" dirty="0" err="1">
                <a:solidFill>
                  <a:srgbClr val="FF3300"/>
                </a:solidFill>
              </a:rPr>
              <a:t>helps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understand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trade-offs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between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strategies</a:t>
            </a:r>
            <a:r>
              <a:rPr lang="fr-CA" altLang="en-US" b="1" i="1" dirty="0">
                <a:solidFill>
                  <a:srgbClr val="FF3300"/>
                </a:solidFill>
              </a:rPr>
              <a:t> at </a:t>
            </a:r>
            <a:r>
              <a:rPr lang="fr-CA" altLang="en-US" b="1" i="1" dirty="0" err="1">
                <a:solidFill>
                  <a:srgbClr val="FF3300"/>
                </a:solidFill>
              </a:rPr>
              <a:t>that</a:t>
            </a:r>
            <a:r>
              <a:rPr lang="fr-CA" altLang="en-US" b="1" i="1" dirty="0">
                <a:solidFill>
                  <a:srgbClr val="FF3300"/>
                </a:solidFill>
              </a:rPr>
              <a:t> </a:t>
            </a:r>
            <a:r>
              <a:rPr lang="fr-CA" altLang="en-US" b="1" i="1" dirty="0" err="1">
                <a:solidFill>
                  <a:srgbClr val="FF3300"/>
                </a:solidFill>
              </a:rPr>
              <a:t>level</a:t>
            </a:r>
            <a:r>
              <a:rPr lang="fr-CA" altLang="en-US" b="1" i="1" dirty="0">
                <a:solidFill>
                  <a:srgbClr val="FF3300"/>
                </a:solidFill>
              </a:rPr>
              <a:t>.</a:t>
            </a:r>
          </a:p>
          <a:p>
            <a:r>
              <a:rPr lang="en-CA" altLang="en-US" b="1" i="1" dirty="0">
                <a:solidFill>
                  <a:srgbClr val="FF3300"/>
                </a:solidFill>
              </a:rPr>
              <a:t>Computed from </a:t>
            </a:r>
            <a:r>
              <a:rPr lang="en-CA" altLang="en-US" b="1" i="1" u="sng" dirty="0">
                <a:solidFill>
                  <a:srgbClr val="FF3300"/>
                </a:solidFill>
              </a:rPr>
              <a:t>importance</a:t>
            </a:r>
            <a:r>
              <a:rPr lang="en-CA" altLang="en-US" b="1" i="1" dirty="0">
                <a:solidFill>
                  <a:srgbClr val="FF3300"/>
                </a:solidFill>
              </a:rPr>
              <a:t> attribute and (</a:t>
            </a:r>
            <a:r>
              <a:rPr lang="en-CA" altLang="en-US" b="1" i="1" dirty="0" err="1">
                <a:solidFill>
                  <a:srgbClr val="FF3300"/>
                </a:solidFill>
              </a:rPr>
              <a:t>Wx</a:t>
            </a:r>
            <a:r>
              <a:rPr lang="en-CA" altLang="en-US" b="1" i="1" dirty="0">
                <a:solidFill>
                  <a:srgbClr val="FF3300"/>
                </a:solidFill>
              </a:rPr>
              <a:t>) satisfaction levels of intentional element inside the actor</a:t>
            </a:r>
            <a:endParaRPr lang="fr-CA" altLang="en-US" b="1" i="1" dirty="0">
              <a:solidFill>
                <a:srgbClr val="FF3300"/>
              </a:solidFill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A81CAC03-1988-4A14-BC39-66E9C80B29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75225" y="4040188"/>
            <a:ext cx="3054350" cy="1800225"/>
            <a:chOff x="3134" y="2545"/>
            <a:chExt cx="1924" cy="1134"/>
          </a:xfrm>
        </p:grpSpPr>
        <p:sp>
          <p:nvSpPr>
            <p:cNvPr id="4" name="AutoShape 3">
              <a:extLst>
                <a:ext uri="{FF2B5EF4-FFF2-40B4-BE49-F238E27FC236}">
                  <a16:creationId xmlns="" xmlns:a16="http://schemas.microsoft.com/office/drawing/2014/main" id="{3FB1AB06-ACDD-4FDA-A1DF-90B832AB0F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34" y="2545"/>
              <a:ext cx="1924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322B0964-CD75-4A16-8737-A431C0CB8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2545"/>
              <a:ext cx="1916" cy="1126"/>
              <a:chOff x="3134" y="2545"/>
              <a:chExt cx="1916" cy="1126"/>
            </a:xfrm>
          </p:grpSpPr>
          <p:sp>
            <p:nvSpPr>
              <p:cNvPr id="32" name="Oval 5">
                <a:extLst>
                  <a:ext uri="{FF2B5EF4-FFF2-40B4-BE49-F238E27FC236}">
                    <a16:creationId xmlns="" xmlns:a16="http://schemas.microsoft.com/office/drawing/2014/main" id="{625989FD-574C-4355-8473-766466C89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7" y="2548"/>
                <a:ext cx="1910" cy="112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="" xmlns:a16="http://schemas.microsoft.com/office/drawing/2014/main" id="{CEB17552-7CF0-4829-95F4-4276172F2F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4" y="2545"/>
                <a:ext cx="1916" cy="1126"/>
              </a:xfrm>
              <a:custGeom>
                <a:avLst/>
                <a:gdLst>
                  <a:gd name="T0" fmla="*/ 7904 w 15750"/>
                  <a:gd name="T1" fmla="*/ 26 h 9267"/>
                  <a:gd name="T2" fmla="*/ 7028 w 15750"/>
                  <a:gd name="T3" fmla="*/ 27 h 9267"/>
                  <a:gd name="T4" fmla="*/ 6330 w 15750"/>
                  <a:gd name="T5" fmla="*/ 90 h 9267"/>
                  <a:gd name="T6" fmla="*/ 5784 w 15750"/>
                  <a:gd name="T7" fmla="*/ 167 h 9267"/>
                  <a:gd name="T8" fmla="*/ 5125 w 15750"/>
                  <a:gd name="T9" fmla="*/ 317 h 9267"/>
                  <a:gd name="T10" fmla="*/ 4429 w 15750"/>
                  <a:gd name="T11" fmla="*/ 519 h 9267"/>
                  <a:gd name="T12" fmla="*/ 3439 w 15750"/>
                  <a:gd name="T13" fmla="*/ 859 h 9267"/>
                  <a:gd name="T14" fmla="*/ 2669 w 15750"/>
                  <a:gd name="T15" fmla="*/ 1214 h 9267"/>
                  <a:gd name="T16" fmla="*/ 2067 w 15750"/>
                  <a:gd name="T17" fmla="*/ 1564 h 9267"/>
                  <a:gd name="T18" fmla="*/ 1901 w 15750"/>
                  <a:gd name="T19" fmla="*/ 1676 h 9267"/>
                  <a:gd name="T20" fmla="*/ 1354 w 15750"/>
                  <a:gd name="T21" fmla="*/ 2068 h 9267"/>
                  <a:gd name="T22" fmla="*/ 825 w 15750"/>
                  <a:gd name="T23" fmla="*/ 2567 h 9267"/>
                  <a:gd name="T24" fmla="*/ 390 w 15750"/>
                  <a:gd name="T25" fmla="*/ 3296 h 9267"/>
                  <a:gd name="T26" fmla="*/ 249 w 15750"/>
                  <a:gd name="T27" fmla="*/ 3472 h 9267"/>
                  <a:gd name="T28" fmla="*/ 96 w 15750"/>
                  <a:gd name="T29" fmla="*/ 4135 h 9267"/>
                  <a:gd name="T30" fmla="*/ 5 w 15750"/>
                  <a:gd name="T31" fmla="*/ 4476 h 9267"/>
                  <a:gd name="T32" fmla="*/ 118 w 15750"/>
                  <a:gd name="T33" fmla="*/ 5345 h 9267"/>
                  <a:gd name="T34" fmla="*/ 319 w 15750"/>
                  <a:gd name="T35" fmla="*/ 5827 h 9267"/>
                  <a:gd name="T36" fmla="*/ 437 w 15750"/>
                  <a:gd name="T37" fmla="*/ 6160 h 9267"/>
                  <a:gd name="T38" fmla="*/ 985 w 15750"/>
                  <a:gd name="T39" fmla="*/ 6845 h 9267"/>
                  <a:gd name="T40" fmla="*/ 1380 w 15750"/>
                  <a:gd name="T41" fmla="*/ 7190 h 9267"/>
                  <a:gd name="T42" fmla="*/ 1650 w 15750"/>
                  <a:gd name="T43" fmla="*/ 7409 h 9267"/>
                  <a:gd name="T44" fmla="*/ 2191 w 15750"/>
                  <a:gd name="T45" fmla="*/ 7811 h 9267"/>
                  <a:gd name="T46" fmla="*/ 2950 w 15750"/>
                  <a:gd name="T47" fmla="*/ 8249 h 9267"/>
                  <a:gd name="T48" fmla="*/ 3495 w 15750"/>
                  <a:gd name="T49" fmla="*/ 8432 h 9267"/>
                  <a:gd name="T50" fmla="*/ 3768 w 15750"/>
                  <a:gd name="T51" fmla="*/ 8562 h 9267"/>
                  <a:gd name="T52" fmla="*/ 4597 w 15750"/>
                  <a:gd name="T53" fmla="*/ 8847 h 9267"/>
                  <a:gd name="T54" fmla="*/ 5181 w 15750"/>
                  <a:gd name="T55" fmla="*/ 8938 h 9267"/>
                  <a:gd name="T56" fmla="*/ 5456 w 15750"/>
                  <a:gd name="T57" fmla="*/ 9018 h 9267"/>
                  <a:gd name="T58" fmla="*/ 6318 w 15750"/>
                  <a:gd name="T59" fmla="*/ 9176 h 9267"/>
                  <a:gd name="T60" fmla="*/ 7016 w 15750"/>
                  <a:gd name="T61" fmla="*/ 9239 h 9267"/>
                  <a:gd name="T62" fmla="*/ 7567 w 15750"/>
                  <a:gd name="T63" fmla="*/ 9263 h 9267"/>
                  <a:gd name="T64" fmla="*/ 8279 w 15750"/>
                  <a:gd name="T65" fmla="*/ 9261 h 9267"/>
                  <a:gd name="T66" fmla="*/ 9112 w 15750"/>
                  <a:gd name="T67" fmla="*/ 9160 h 9267"/>
                  <a:gd name="T68" fmla="*/ 9311 w 15750"/>
                  <a:gd name="T69" fmla="*/ 9139 h 9267"/>
                  <a:gd name="T70" fmla="*/ 10347 w 15750"/>
                  <a:gd name="T71" fmla="*/ 8982 h 9267"/>
                  <a:gd name="T72" fmla="*/ 11173 w 15750"/>
                  <a:gd name="T73" fmla="*/ 8790 h 9267"/>
                  <a:gd name="T74" fmla="*/ 11872 w 15750"/>
                  <a:gd name="T75" fmla="*/ 8600 h 9267"/>
                  <a:gd name="T76" fmla="*/ 12511 w 15750"/>
                  <a:gd name="T77" fmla="*/ 8379 h 9267"/>
                  <a:gd name="T78" fmla="*/ 13011 w 15750"/>
                  <a:gd name="T79" fmla="*/ 8146 h 9267"/>
                  <a:gd name="T80" fmla="*/ 13756 w 15750"/>
                  <a:gd name="T81" fmla="*/ 7685 h 9267"/>
                  <a:gd name="T82" fmla="*/ 14166 w 15750"/>
                  <a:gd name="T83" fmla="*/ 7359 h 9267"/>
                  <a:gd name="T84" fmla="*/ 14760 w 15750"/>
                  <a:gd name="T85" fmla="*/ 6813 h 9267"/>
                  <a:gd name="T86" fmla="*/ 14919 w 15750"/>
                  <a:gd name="T87" fmla="*/ 6669 h 9267"/>
                  <a:gd name="T88" fmla="*/ 15426 w 15750"/>
                  <a:gd name="T89" fmla="*/ 5954 h 9267"/>
                  <a:gd name="T90" fmla="*/ 15610 w 15750"/>
                  <a:gd name="T91" fmla="*/ 5329 h 9267"/>
                  <a:gd name="T92" fmla="*/ 15683 w 15750"/>
                  <a:gd name="T93" fmla="*/ 5117 h 9267"/>
                  <a:gd name="T94" fmla="*/ 15722 w 15750"/>
                  <a:gd name="T95" fmla="*/ 4242 h 9267"/>
                  <a:gd name="T96" fmla="*/ 15638 w 15750"/>
                  <a:gd name="T97" fmla="*/ 4053 h 9267"/>
                  <a:gd name="T98" fmla="*/ 15345 w 15750"/>
                  <a:gd name="T99" fmla="*/ 3266 h 9267"/>
                  <a:gd name="T100" fmla="*/ 15280 w 15750"/>
                  <a:gd name="T101" fmla="*/ 3102 h 9267"/>
                  <a:gd name="T102" fmla="*/ 14767 w 15750"/>
                  <a:gd name="T103" fmla="*/ 2391 h 9267"/>
                  <a:gd name="T104" fmla="*/ 14220 w 15750"/>
                  <a:gd name="T105" fmla="*/ 1954 h 9267"/>
                  <a:gd name="T106" fmla="*/ 13655 w 15750"/>
                  <a:gd name="T107" fmla="*/ 1546 h 9267"/>
                  <a:gd name="T108" fmla="*/ 13485 w 15750"/>
                  <a:gd name="T109" fmla="*/ 1441 h 9267"/>
                  <a:gd name="T110" fmla="*/ 12880 w 15750"/>
                  <a:gd name="T111" fmla="*/ 1055 h 9267"/>
                  <a:gd name="T112" fmla="*/ 12251 w 15750"/>
                  <a:gd name="T113" fmla="*/ 781 h 9267"/>
                  <a:gd name="T114" fmla="*/ 11607 w 15750"/>
                  <a:gd name="T115" fmla="*/ 579 h 9267"/>
                  <a:gd name="T116" fmla="*/ 10903 w 15750"/>
                  <a:gd name="T117" fmla="*/ 407 h 9267"/>
                  <a:gd name="T118" fmla="*/ 10249 w 15750"/>
                  <a:gd name="T119" fmla="*/ 241 h 9267"/>
                  <a:gd name="T120" fmla="*/ 9386 w 15750"/>
                  <a:gd name="T121" fmla="*/ 87 h 9267"/>
                  <a:gd name="T122" fmla="*/ 8685 w 15750"/>
                  <a:gd name="T123" fmla="*/ 75 h 9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750" h="9267">
                    <a:moveTo>
                      <a:pt x="8229" y="56"/>
                    </a:moveTo>
                    <a:lnTo>
                      <a:pt x="8079" y="53"/>
                    </a:lnTo>
                    <a:cubicBezTo>
                      <a:pt x="8065" y="53"/>
                      <a:pt x="8054" y="42"/>
                      <a:pt x="8054" y="28"/>
                    </a:cubicBezTo>
                    <a:cubicBezTo>
                      <a:pt x="8054" y="14"/>
                      <a:pt x="8066" y="3"/>
                      <a:pt x="8079" y="3"/>
                    </a:cubicBezTo>
                    <a:lnTo>
                      <a:pt x="8229" y="6"/>
                    </a:lnTo>
                    <a:cubicBezTo>
                      <a:pt x="8243" y="6"/>
                      <a:pt x="8254" y="17"/>
                      <a:pt x="8254" y="31"/>
                    </a:cubicBezTo>
                    <a:cubicBezTo>
                      <a:pt x="8254" y="45"/>
                      <a:pt x="8242" y="56"/>
                      <a:pt x="8229" y="56"/>
                    </a:cubicBezTo>
                    <a:close/>
                    <a:moveTo>
                      <a:pt x="7879" y="51"/>
                    </a:moveTo>
                    <a:lnTo>
                      <a:pt x="7875" y="50"/>
                    </a:lnTo>
                    <a:lnTo>
                      <a:pt x="7729" y="53"/>
                    </a:lnTo>
                    <a:cubicBezTo>
                      <a:pt x="7716" y="53"/>
                      <a:pt x="7704" y="42"/>
                      <a:pt x="7704" y="28"/>
                    </a:cubicBezTo>
                    <a:cubicBezTo>
                      <a:pt x="7704" y="14"/>
                      <a:pt x="7715" y="3"/>
                      <a:pt x="7729" y="3"/>
                    </a:cubicBezTo>
                    <a:lnTo>
                      <a:pt x="7875" y="0"/>
                    </a:lnTo>
                    <a:lnTo>
                      <a:pt x="7879" y="1"/>
                    </a:lnTo>
                    <a:cubicBezTo>
                      <a:pt x="7893" y="1"/>
                      <a:pt x="7904" y="12"/>
                      <a:pt x="7904" y="26"/>
                    </a:cubicBezTo>
                    <a:cubicBezTo>
                      <a:pt x="7904" y="40"/>
                      <a:pt x="7892" y="51"/>
                      <a:pt x="7879" y="51"/>
                    </a:cubicBezTo>
                    <a:close/>
                    <a:moveTo>
                      <a:pt x="7529" y="56"/>
                    </a:moveTo>
                    <a:lnTo>
                      <a:pt x="7471" y="56"/>
                    </a:lnTo>
                    <a:lnTo>
                      <a:pt x="7380" y="61"/>
                    </a:lnTo>
                    <a:cubicBezTo>
                      <a:pt x="7366" y="61"/>
                      <a:pt x="7355" y="50"/>
                      <a:pt x="7354" y="37"/>
                    </a:cubicBezTo>
                    <a:cubicBezTo>
                      <a:pt x="7354" y="23"/>
                      <a:pt x="7364" y="11"/>
                      <a:pt x="7378" y="11"/>
                    </a:cubicBezTo>
                    <a:lnTo>
                      <a:pt x="7471" y="6"/>
                    </a:lnTo>
                    <a:lnTo>
                      <a:pt x="7529" y="6"/>
                    </a:lnTo>
                    <a:cubicBezTo>
                      <a:pt x="7542" y="5"/>
                      <a:pt x="7554" y="16"/>
                      <a:pt x="7554" y="30"/>
                    </a:cubicBezTo>
                    <a:cubicBezTo>
                      <a:pt x="7554" y="44"/>
                      <a:pt x="7543" y="55"/>
                      <a:pt x="7529" y="56"/>
                    </a:cubicBezTo>
                    <a:close/>
                    <a:moveTo>
                      <a:pt x="7180" y="69"/>
                    </a:moveTo>
                    <a:lnTo>
                      <a:pt x="7073" y="74"/>
                    </a:lnTo>
                    <a:lnTo>
                      <a:pt x="7031" y="77"/>
                    </a:lnTo>
                    <a:cubicBezTo>
                      <a:pt x="7018" y="78"/>
                      <a:pt x="7006" y="68"/>
                      <a:pt x="7005" y="54"/>
                    </a:cubicBezTo>
                    <a:cubicBezTo>
                      <a:pt x="7004" y="40"/>
                      <a:pt x="7014" y="28"/>
                      <a:pt x="7028" y="27"/>
                    </a:cubicBezTo>
                    <a:lnTo>
                      <a:pt x="7071" y="24"/>
                    </a:lnTo>
                    <a:lnTo>
                      <a:pt x="7178" y="19"/>
                    </a:lnTo>
                    <a:cubicBezTo>
                      <a:pt x="7192" y="19"/>
                      <a:pt x="7204" y="30"/>
                      <a:pt x="7204" y="43"/>
                    </a:cubicBezTo>
                    <a:cubicBezTo>
                      <a:pt x="7205" y="57"/>
                      <a:pt x="7194" y="69"/>
                      <a:pt x="7180" y="69"/>
                    </a:cubicBezTo>
                    <a:close/>
                    <a:moveTo>
                      <a:pt x="6832" y="92"/>
                    </a:moveTo>
                    <a:lnTo>
                      <a:pt x="6682" y="103"/>
                    </a:lnTo>
                    <a:cubicBezTo>
                      <a:pt x="6669" y="104"/>
                      <a:pt x="6657" y="94"/>
                      <a:pt x="6656" y="80"/>
                    </a:cubicBezTo>
                    <a:cubicBezTo>
                      <a:pt x="6655" y="66"/>
                      <a:pt x="6665" y="54"/>
                      <a:pt x="6679" y="53"/>
                    </a:cubicBezTo>
                    <a:lnTo>
                      <a:pt x="6828" y="42"/>
                    </a:lnTo>
                    <a:cubicBezTo>
                      <a:pt x="6842" y="41"/>
                      <a:pt x="6854" y="52"/>
                      <a:pt x="6855" y="65"/>
                    </a:cubicBezTo>
                    <a:cubicBezTo>
                      <a:pt x="6856" y="79"/>
                      <a:pt x="6846" y="91"/>
                      <a:pt x="6832" y="92"/>
                    </a:cubicBezTo>
                    <a:close/>
                    <a:moveTo>
                      <a:pt x="6484" y="124"/>
                    </a:moveTo>
                    <a:lnTo>
                      <a:pt x="6335" y="140"/>
                    </a:lnTo>
                    <a:cubicBezTo>
                      <a:pt x="6321" y="141"/>
                      <a:pt x="6309" y="131"/>
                      <a:pt x="6308" y="118"/>
                    </a:cubicBezTo>
                    <a:cubicBezTo>
                      <a:pt x="6306" y="104"/>
                      <a:pt x="6316" y="92"/>
                      <a:pt x="6330" y="90"/>
                    </a:cubicBezTo>
                    <a:lnTo>
                      <a:pt x="6479" y="74"/>
                    </a:lnTo>
                    <a:cubicBezTo>
                      <a:pt x="6493" y="73"/>
                      <a:pt x="6505" y="83"/>
                      <a:pt x="6506" y="97"/>
                    </a:cubicBezTo>
                    <a:cubicBezTo>
                      <a:pt x="6508" y="110"/>
                      <a:pt x="6498" y="123"/>
                      <a:pt x="6484" y="124"/>
                    </a:cubicBezTo>
                    <a:close/>
                    <a:moveTo>
                      <a:pt x="6137" y="165"/>
                    </a:moveTo>
                    <a:lnTo>
                      <a:pt x="5989" y="185"/>
                    </a:lnTo>
                    <a:cubicBezTo>
                      <a:pt x="5975" y="187"/>
                      <a:pt x="5963" y="178"/>
                      <a:pt x="5961" y="164"/>
                    </a:cubicBezTo>
                    <a:cubicBezTo>
                      <a:pt x="5959" y="150"/>
                      <a:pt x="5968" y="138"/>
                      <a:pt x="5982" y="136"/>
                    </a:cubicBezTo>
                    <a:lnTo>
                      <a:pt x="6131" y="116"/>
                    </a:lnTo>
                    <a:cubicBezTo>
                      <a:pt x="6144" y="114"/>
                      <a:pt x="6157" y="124"/>
                      <a:pt x="6159" y="137"/>
                    </a:cubicBezTo>
                    <a:cubicBezTo>
                      <a:pt x="6161" y="151"/>
                      <a:pt x="6151" y="164"/>
                      <a:pt x="6137" y="165"/>
                    </a:cubicBezTo>
                    <a:close/>
                    <a:moveTo>
                      <a:pt x="5792" y="216"/>
                    </a:moveTo>
                    <a:lnTo>
                      <a:pt x="5644" y="241"/>
                    </a:lnTo>
                    <a:cubicBezTo>
                      <a:pt x="5630" y="243"/>
                      <a:pt x="5618" y="234"/>
                      <a:pt x="5615" y="220"/>
                    </a:cubicBezTo>
                    <a:cubicBezTo>
                      <a:pt x="5613" y="207"/>
                      <a:pt x="5622" y="194"/>
                      <a:pt x="5636" y="191"/>
                    </a:cubicBezTo>
                    <a:lnTo>
                      <a:pt x="5784" y="167"/>
                    </a:lnTo>
                    <a:cubicBezTo>
                      <a:pt x="5797" y="164"/>
                      <a:pt x="5810" y="174"/>
                      <a:pt x="5813" y="187"/>
                    </a:cubicBezTo>
                    <a:cubicBezTo>
                      <a:pt x="5815" y="201"/>
                      <a:pt x="5806" y="214"/>
                      <a:pt x="5792" y="216"/>
                    </a:cubicBezTo>
                    <a:close/>
                    <a:moveTo>
                      <a:pt x="5448" y="277"/>
                    </a:moveTo>
                    <a:lnTo>
                      <a:pt x="5301" y="306"/>
                    </a:lnTo>
                    <a:cubicBezTo>
                      <a:pt x="5287" y="309"/>
                      <a:pt x="5274" y="300"/>
                      <a:pt x="5272" y="286"/>
                    </a:cubicBezTo>
                    <a:cubicBezTo>
                      <a:pt x="5269" y="273"/>
                      <a:pt x="5278" y="259"/>
                      <a:pt x="5291" y="257"/>
                    </a:cubicBezTo>
                    <a:lnTo>
                      <a:pt x="5438" y="228"/>
                    </a:lnTo>
                    <a:cubicBezTo>
                      <a:pt x="5452" y="225"/>
                      <a:pt x="5465" y="234"/>
                      <a:pt x="5468" y="247"/>
                    </a:cubicBezTo>
                    <a:cubicBezTo>
                      <a:pt x="5470" y="261"/>
                      <a:pt x="5462" y="274"/>
                      <a:pt x="5448" y="277"/>
                    </a:cubicBezTo>
                    <a:close/>
                    <a:moveTo>
                      <a:pt x="5106" y="347"/>
                    </a:moveTo>
                    <a:lnTo>
                      <a:pt x="4960" y="381"/>
                    </a:lnTo>
                    <a:cubicBezTo>
                      <a:pt x="4946" y="384"/>
                      <a:pt x="4933" y="376"/>
                      <a:pt x="4930" y="362"/>
                    </a:cubicBezTo>
                    <a:cubicBezTo>
                      <a:pt x="4927" y="349"/>
                      <a:pt x="4935" y="335"/>
                      <a:pt x="4949" y="332"/>
                    </a:cubicBezTo>
                    <a:lnTo>
                      <a:pt x="5095" y="298"/>
                    </a:lnTo>
                    <a:cubicBezTo>
                      <a:pt x="5108" y="295"/>
                      <a:pt x="5122" y="304"/>
                      <a:pt x="5125" y="317"/>
                    </a:cubicBezTo>
                    <a:cubicBezTo>
                      <a:pt x="5128" y="330"/>
                      <a:pt x="5120" y="344"/>
                      <a:pt x="5106" y="347"/>
                    </a:cubicBezTo>
                    <a:close/>
                    <a:moveTo>
                      <a:pt x="4766" y="428"/>
                    </a:moveTo>
                    <a:lnTo>
                      <a:pt x="4621" y="466"/>
                    </a:lnTo>
                    <a:cubicBezTo>
                      <a:pt x="4608" y="470"/>
                      <a:pt x="4594" y="462"/>
                      <a:pt x="4591" y="448"/>
                    </a:cubicBezTo>
                    <a:cubicBezTo>
                      <a:pt x="4587" y="435"/>
                      <a:pt x="4595" y="421"/>
                      <a:pt x="4609" y="418"/>
                    </a:cubicBezTo>
                    <a:lnTo>
                      <a:pt x="4753" y="379"/>
                    </a:lnTo>
                    <a:cubicBezTo>
                      <a:pt x="4767" y="376"/>
                      <a:pt x="4781" y="384"/>
                      <a:pt x="4784" y="397"/>
                    </a:cubicBezTo>
                    <a:cubicBezTo>
                      <a:pt x="4788" y="410"/>
                      <a:pt x="4780" y="424"/>
                      <a:pt x="4766" y="428"/>
                    </a:cubicBezTo>
                    <a:close/>
                    <a:moveTo>
                      <a:pt x="4429" y="519"/>
                    </a:moveTo>
                    <a:lnTo>
                      <a:pt x="4286" y="562"/>
                    </a:lnTo>
                    <a:cubicBezTo>
                      <a:pt x="4272" y="566"/>
                      <a:pt x="4258" y="558"/>
                      <a:pt x="4254" y="545"/>
                    </a:cubicBezTo>
                    <a:cubicBezTo>
                      <a:pt x="4250" y="532"/>
                      <a:pt x="4258" y="518"/>
                      <a:pt x="4271" y="514"/>
                    </a:cubicBezTo>
                    <a:lnTo>
                      <a:pt x="4415" y="471"/>
                    </a:lnTo>
                    <a:cubicBezTo>
                      <a:pt x="4428" y="467"/>
                      <a:pt x="4442" y="474"/>
                      <a:pt x="4446" y="488"/>
                    </a:cubicBezTo>
                    <a:cubicBezTo>
                      <a:pt x="4450" y="501"/>
                      <a:pt x="4442" y="515"/>
                      <a:pt x="4429" y="519"/>
                    </a:cubicBezTo>
                    <a:close/>
                    <a:moveTo>
                      <a:pt x="4095" y="621"/>
                    </a:moveTo>
                    <a:lnTo>
                      <a:pt x="3953" y="669"/>
                    </a:lnTo>
                    <a:cubicBezTo>
                      <a:pt x="3940" y="673"/>
                      <a:pt x="3926" y="666"/>
                      <a:pt x="3922" y="653"/>
                    </a:cubicBezTo>
                    <a:cubicBezTo>
                      <a:pt x="3917" y="640"/>
                      <a:pt x="3924" y="626"/>
                      <a:pt x="3937" y="621"/>
                    </a:cubicBezTo>
                    <a:lnTo>
                      <a:pt x="4079" y="573"/>
                    </a:lnTo>
                    <a:cubicBezTo>
                      <a:pt x="4092" y="569"/>
                      <a:pt x="4107" y="576"/>
                      <a:pt x="4111" y="589"/>
                    </a:cubicBezTo>
                    <a:cubicBezTo>
                      <a:pt x="4115" y="602"/>
                      <a:pt x="4108" y="616"/>
                      <a:pt x="4095" y="621"/>
                    </a:cubicBezTo>
                    <a:close/>
                    <a:moveTo>
                      <a:pt x="3765" y="734"/>
                    </a:moveTo>
                    <a:lnTo>
                      <a:pt x="3625" y="787"/>
                    </a:lnTo>
                    <a:cubicBezTo>
                      <a:pt x="3612" y="792"/>
                      <a:pt x="3597" y="785"/>
                      <a:pt x="3593" y="772"/>
                    </a:cubicBezTo>
                    <a:cubicBezTo>
                      <a:pt x="3588" y="759"/>
                      <a:pt x="3594" y="745"/>
                      <a:pt x="3607" y="740"/>
                    </a:cubicBezTo>
                    <a:lnTo>
                      <a:pt x="3748" y="687"/>
                    </a:lnTo>
                    <a:cubicBezTo>
                      <a:pt x="3760" y="682"/>
                      <a:pt x="3775" y="689"/>
                      <a:pt x="3780" y="702"/>
                    </a:cubicBezTo>
                    <a:cubicBezTo>
                      <a:pt x="3785" y="715"/>
                      <a:pt x="3778" y="729"/>
                      <a:pt x="3765" y="734"/>
                    </a:cubicBezTo>
                    <a:close/>
                    <a:moveTo>
                      <a:pt x="3439" y="859"/>
                    </a:moveTo>
                    <a:lnTo>
                      <a:pt x="3301" y="917"/>
                    </a:lnTo>
                    <a:cubicBezTo>
                      <a:pt x="3288" y="922"/>
                      <a:pt x="3273" y="916"/>
                      <a:pt x="3268" y="903"/>
                    </a:cubicBezTo>
                    <a:cubicBezTo>
                      <a:pt x="3263" y="891"/>
                      <a:pt x="3269" y="876"/>
                      <a:pt x="3281" y="871"/>
                    </a:cubicBezTo>
                    <a:lnTo>
                      <a:pt x="3420" y="813"/>
                    </a:lnTo>
                    <a:cubicBezTo>
                      <a:pt x="3433" y="808"/>
                      <a:pt x="3447" y="814"/>
                      <a:pt x="3453" y="826"/>
                    </a:cubicBezTo>
                    <a:cubicBezTo>
                      <a:pt x="3458" y="839"/>
                      <a:pt x="3452" y="854"/>
                      <a:pt x="3439" y="859"/>
                    </a:cubicBezTo>
                    <a:close/>
                    <a:moveTo>
                      <a:pt x="3118" y="996"/>
                    </a:moveTo>
                    <a:lnTo>
                      <a:pt x="2982" y="1059"/>
                    </a:lnTo>
                    <a:cubicBezTo>
                      <a:pt x="2969" y="1065"/>
                      <a:pt x="2955" y="1059"/>
                      <a:pt x="2949" y="1047"/>
                    </a:cubicBezTo>
                    <a:cubicBezTo>
                      <a:pt x="2943" y="1034"/>
                      <a:pt x="2948" y="1019"/>
                      <a:pt x="2961" y="1013"/>
                    </a:cubicBezTo>
                    <a:lnTo>
                      <a:pt x="3097" y="951"/>
                    </a:lnTo>
                    <a:cubicBezTo>
                      <a:pt x="3110" y="945"/>
                      <a:pt x="3125" y="950"/>
                      <a:pt x="3130" y="963"/>
                    </a:cubicBezTo>
                    <a:cubicBezTo>
                      <a:pt x="3136" y="975"/>
                      <a:pt x="3131" y="990"/>
                      <a:pt x="3118" y="996"/>
                    </a:cubicBezTo>
                    <a:close/>
                    <a:moveTo>
                      <a:pt x="2803" y="1146"/>
                    </a:moveTo>
                    <a:lnTo>
                      <a:pt x="2669" y="1214"/>
                    </a:lnTo>
                    <a:cubicBezTo>
                      <a:pt x="2657" y="1220"/>
                      <a:pt x="2642" y="1215"/>
                      <a:pt x="2636" y="1203"/>
                    </a:cubicBezTo>
                    <a:cubicBezTo>
                      <a:pt x="2629" y="1191"/>
                      <a:pt x="2634" y="1176"/>
                      <a:pt x="2647" y="1169"/>
                    </a:cubicBezTo>
                    <a:lnTo>
                      <a:pt x="2780" y="1101"/>
                    </a:lnTo>
                    <a:cubicBezTo>
                      <a:pt x="2793" y="1095"/>
                      <a:pt x="2808" y="1100"/>
                      <a:pt x="2814" y="1112"/>
                    </a:cubicBezTo>
                    <a:cubicBezTo>
                      <a:pt x="2820" y="1124"/>
                      <a:pt x="2815" y="1140"/>
                      <a:pt x="2803" y="1146"/>
                    </a:cubicBezTo>
                    <a:close/>
                    <a:moveTo>
                      <a:pt x="2494" y="1309"/>
                    </a:moveTo>
                    <a:lnTo>
                      <a:pt x="2363" y="1382"/>
                    </a:lnTo>
                    <a:cubicBezTo>
                      <a:pt x="2351" y="1389"/>
                      <a:pt x="2336" y="1384"/>
                      <a:pt x="2329" y="1372"/>
                    </a:cubicBezTo>
                    <a:cubicBezTo>
                      <a:pt x="2323" y="1360"/>
                      <a:pt x="2327" y="1345"/>
                      <a:pt x="2339" y="1338"/>
                    </a:cubicBezTo>
                    <a:lnTo>
                      <a:pt x="2470" y="1265"/>
                    </a:lnTo>
                    <a:cubicBezTo>
                      <a:pt x="2482" y="1258"/>
                      <a:pt x="2497" y="1263"/>
                      <a:pt x="2504" y="1275"/>
                    </a:cubicBezTo>
                    <a:cubicBezTo>
                      <a:pt x="2511" y="1287"/>
                      <a:pt x="2506" y="1302"/>
                      <a:pt x="2494" y="1309"/>
                    </a:cubicBezTo>
                    <a:close/>
                    <a:moveTo>
                      <a:pt x="2193" y="1485"/>
                    </a:moveTo>
                    <a:lnTo>
                      <a:pt x="2077" y="1557"/>
                    </a:lnTo>
                    <a:lnTo>
                      <a:pt x="2067" y="1564"/>
                    </a:lnTo>
                    <a:cubicBezTo>
                      <a:pt x="2055" y="1571"/>
                      <a:pt x="2040" y="1568"/>
                      <a:pt x="2032" y="1557"/>
                    </a:cubicBezTo>
                    <a:cubicBezTo>
                      <a:pt x="2024" y="1546"/>
                      <a:pt x="2027" y="1530"/>
                      <a:pt x="2039" y="1522"/>
                    </a:cubicBezTo>
                    <a:lnTo>
                      <a:pt x="2051" y="1514"/>
                    </a:lnTo>
                    <a:lnTo>
                      <a:pt x="2167" y="1442"/>
                    </a:lnTo>
                    <a:cubicBezTo>
                      <a:pt x="2179" y="1435"/>
                      <a:pt x="2194" y="1439"/>
                      <a:pt x="2202" y="1451"/>
                    </a:cubicBezTo>
                    <a:cubicBezTo>
                      <a:pt x="2209" y="1462"/>
                      <a:pt x="2205" y="1478"/>
                      <a:pt x="2193" y="1485"/>
                    </a:cubicBezTo>
                    <a:close/>
                    <a:moveTo>
                      <a:pt x="1901" y="1676"/>
                    </a:moveTo>
                    <a:lnTo>
                      <a:pt x="1831" y="1723"/>
                    </a:lnTo>
                    <a:lnTo>
                      <a:pt x="1780" y="1762"/>
                    </a:lnTo>
                    <a:cubicBezTo>
                      <a:pt x="1769" y="1770"/>
                      <a:pt x="1753" y="1768"/>
                      <a:pt x="1745" y="1757"/>
                    </a:cubicBezTo>
                    <a:cubicBezTo>
                      <a:pt x="1737" y="1746"/>
                      <a:pt x="1739" y="1730"/>
                      <a:pt x="1750" y="1722"/>
                    </a:cubicBezTo>
                    <a:lnTo>
                      <a:pt x="1803" y="1682"/>
                    </a:lnTo>
                    <a:lnTo>
                      <a:pt x="1873" y="1634"/>
                    </a:lnTo>
                    <a:cubicBezTo>
                      <a:pt x="1885" y="1627"/>
                      <a:pt x="1900" y="1630"/>
                      <a:pt x="1908" y="1641"/>
                    </a:cubicBezTo>
                    <a:cubicBezTo>
                      <a:pt x="1916" y="1653"/>
                      <a:pt x="1913" y="1668"/>
                      <a:pt x="1901" y="1676"/>
                    </a:cubicBezTo>
                    <a:close/>
                    <a:moveTo>
                      <a:pt x="1620" y="1882"/>
                    </a:moveTo>
                    <a:lnTo>
                      <a:pt x="1599" y="1897"/>
                    </a:lnTo>
                    <a:lnTo>
                      <a:pt x="1504" y="1975"/>
                    </a:lnTo>
                    <a:cubicBezTo>
                      <a:pt x="1493" y="1984"/>
                      <a:pt x="1478" y="1983"/>
                      <a:pt x="1469" y="1972"/>
                    </a:cubicBezTo>
                    <a:cubicBezTo>
                      <a:pt x="1460" y="1961"/>
                      <a:pt x="1462" y="1946"/>
                      <a:pt x="1472" y="1937"/>
                    </a:cubicBezTo>
                    <a:lnTo>
                      <a:pt x="1569" y="1857"/>
                    </a:lnTo>
                    <a:lnTo>
                      <a:pt x="1590" y="1842"/>
                    </a:lnTo>
                    <a:cubicBezTo>
                      <a:pt x="1601" y="1833"/>
                      <a:pt x="1616" y="1836"/>
                      <a:pt x="1625" y="1847"/>
                    </a:cubicBezTo>
                    <a:cubicBezTo>
                      <a:pt x="1633" y="1858"/>
                      <a:pt x="1631" y="1873"/>
                      <a:pt x="1620" y="1882"/>
                    </a:cubicBezTo>
                    <a:close/>
                    <a:moveTo>
                      <a:pt x="1352" y="2103"/>
                    </a:moveTo>
                    <a:lnTo>
                      <a:pt x="1242" y="2205"/>
                    </a:lnTo>
                    <a:cubicBezTo>
                      <a:pt x="1231" y="2214"/>
                      <a:pt x="1216" y="2213"/>
                      <a:pt x="1206" y="2203"/>
                    </a:cubicBezTo>
                    <a:cubicBezTo>
                      <a:pt x="1197" y="2193"/>
                      <a:pt x="1198" y="2177"/>
                      <a:pt x="1208" y="2168"/>
                    </a:cubicBezTo>
                    <a:lnTo>
                      <a:pt x="1318" y="2066"/>
                    </a:lnTo>
                    <a:cubicBezTo>
                      <a:pt x="1329" y="2057"/>
                      <a:pt x="1344" y="2058"/>
                      <a:pt x="1354" y="2068"/>
                    </a:cubicBezTo>
                    <a:cubicBezTo>
                      <a:pt x="1363" y="2078"/>
                      <a:pt x="1362" y="2094"/>
                      <a:pt x="1352" y="2103"/>
                    </a:cubicBezTo>
                    <a:close/>
                    <a:moveTo>
                      <a:pt x="1099" y="2343"/>
                    </a:moveTo>
                    <a:lnTo>
                      <a:pt x="994" y="2450"/>
                    </a:lnTo>
                    <a:cubicBezTo>
                      <a:pt x="985" y="2460"/>
                      <a:pt x="969" y="2460"/>
                      <a:pt x="959" y="2451"/>
                    </a:cubicBezTo>
                    <a:cubicBezTo>
                      <a:pt x="949" y="2441"/>
                      <a:pt x="949" y="2425"/>
                      <a:pt x="959" y="2415"/>
                    </a:cubicBezTo>
                    <a:lnTo>
                      <a:pt x="1064" y="2308"/>
                    </a:lnTo>
                    <a:cubicBezTo>
                      <a:pt x="1073" y="2298"/>
                      <a:pt x="1089" y="2298"/>
                      <a:pt x="1099" y="2308"/>
                    </a:cubicBezTo>
                    <a:cubicBezTo>
                      <a:pt x="1109" y="2318"/>
                      <a:pt x="1109" y="2333"/>
                      <a:pt x="1099" y="2343"/>
                    </a:cubicBezTo>
                    <a:close/>
                    <a:moveTo>
                      <a:pt x="863" y="2599"/>
                    </a:moveTo>
                    <a:lnTo>
                      <a:pt x="818" y="2652"/>
                    </a:lnTo>
                    <a:lnTo>
                      <a:pt x="769" y="2714"/>
                    </a:lnTo>
                    <a:cubicBezTo>
                      <a:pt x="760" y="2725"/>
                      <a:pt x="744" y="2727"/>
                      <a:pt x="734" y="2718"/>
                    </a:cubicBezTo>
                    <a:cubicBezTo>
                      <a:pt x="723" y="2710"/>
                      <a:pt x="721" y="2694"/>
                      <a:pt x="730" y="2683"/>
                    </a:cubicBezTo>
                    <a:lnTo>
                      <a:pt x="780" y="2620"/>
                    </a:lnTo>
                    <a:lnTo>
                      <a:pt x="825" y="2567"/>
                    </a:lnTo>
                    <a:cubicBezTo>
                      <a:pt x="834" y="2556"/>
                      <a:pt x="850" y="2555"/>
                      <a:pt x="860" y="2564"/>
                    </a:cubicBezTo>
                    <a:cubicBezTo>
                      <a:pt x="871" y="2573"/>
                      <a:pt x="872" y="2588"/>
                      <a:pt x="863" y="2599"/>
                    </a:cubicBezTo>
                    <a:close/>
                    <a:moveTo>
                      <a:pt x="649" y="2873"/>
                    </a:moveTo>
                    <a:lnTo>
                      <a:pt x="590" y="2958"/>
                    </a:lnTo>
                    <a:lnTo>
                      <a:pt x="566" y="2996"/>
                    </a:lnTo>
                    <a:cubicBezTo>
                      <a:pt x="558" y="3008"/>
                      <a:pt x="543" y="3011"/>
                      <a:pt x="531" y="3004"/>
                    </a:cubicBezTo>
                    <a:cubicBezTo>
                      <a:pt x="519" y="2996"/>
                      <a:pt x="516" y="2981"/>
                      <a:pt x="524" y="2969"/>
                    </a:cubicBezTo>
                    <a:lnTo>
                      <a:pt x="549" y="2930"/>
                    </a:lnTo>
                    <a:lnTo>
                      <a:pt x="608" y="2844"/>
                    </a:lnTo>
                    <a:cubicBezTo>
                      <a:pt x="616" y="2833"/>
                      <a:pt x="632" y="2830"/>
                      <a:pt x="643" y="2838"/>
                    </a:cubicBezTo>
                    <a:cubicBezTo>
                      <a:pt x="655" y="2846"/>
                      <a:pt x="657" y="2862"/>
                      <a:pt x="649" y="2873"/>
                    </a:cubicBezTo>
                    <a:close/>
                    <a:moveTo>
                      <a:pt x="461" y="3166"/>
                    </a:moveTo>
                    <a:lnTo>
                      <a:pt x="459" y="3169"/>
                    </a:lnTo>
                    <a:lnTo>
                      <a:pt x="400" y="3276"/>
                    </a:lnTo>
                    <a:lnTo>
                      <a:pt x="390" y="3296"/>
                    </a:lnTo>
                    <a:cubicBezTo>
                      <a:pt x="383" y="3308"/>
                      <a:pt x="368" y="3313"/>
                      <a:pt x="356" y="3307"/>
                    </a:cubicBezTo>
                    <a:cubicBezTo>
                      <a:pt x="344" y="3300"/>
                      <a:pt x="339" y="3285"/>
                      <a:pt x="345" y="3273"/>
                    </a:cubicBezTo>
                    <a:lnTo>
                      <a:pt x="356" y="3251"/>
                    </a:lnTo>
                    <a:lnTo>
                      <a:pt x="416" y="3143"/>
                    </a:lnTo>
                    <a:lnTo>
                      <a:pt x="418" y="3140"/>
                    </a:lnTo>
                    <a:cubicBezTo>
                      <a:pt x="425" y="3128"/>
                      <a:pt x="440" y="3124"/>
                      <a:pt x="452" y="3131"/>
                    </a:cubicBezTo>
                    <a:cubicBezTo>
                      <a:pt x="464" y="3138"/>
                      <a:pt x="468" y="3154"/>
                      <a:pt x="461" y="3166"/>
                    </a:cubicBezTo>
                    <a:close/>
                    <a:moveTo>
                      <a:pt x="303" y="3475"/>
                    </a:moveTo>
                    <a:lnTo>
                      <a:pt x="295" y="3493"/>
                    </a:lnTo>
                    <a:lnTo>
                      <a:pt x="249" y="3603"/>
                    </a:lnTo>
                    <a:lnTo>
                      <a:pt x="246" y="3611"/>
                    </a:lnTo>
                    <a:cubicBezTo>
                      <a:pt x="241" y="3624"/>
                      <a:pt x="227" y="3631"/>
                      <a:pt x="214" y="3626"/>
                    </a:cubicBezTo>
                    <a:cubicBezTo>
                      <a:pt x="201" y="3621"/>
                      <a:pt x="194" y="3607"/>
                      <a:pt x="199" y="3594"/>
                    </a:cubicBezTo>
                    <a:lnTo>
                      <a:pt x="203" y="3584"/>
                    </a:lnTo>
                    <a:lnTo>
                      <a:pt x="249" y="3472"/>
                    </a:lnTo>
                    <a:lnTo>
                      <a:pt x="258" y="3454"/>
                    </a:lnTo>
                    <a:cubicBezTo>
                      <a:pt x="263" y="3441"/>
                      <a:pt x="278" y="3436"/>
                      <a:pt x="291" y="3442"/>
                    </a:cubicBezTo>
                    <a:cubicBezTo>
                      <a:pt x="303" y="3447"/>
                      <a:pt x="309" y="3462"/>
                      <a:pt x="303" y="3475"/>
                    </a:cubicBezTo>
                    <a:close/>
                    <a:moveTo>
                      <a:pt x="180" y="3799"/>
                    </a:moveTo>
                    <a:lnTo>
                      <a:pt x="171" y="3826"/>
                    </a:lnTo>
                    <a:lnTo>
                      <a:pt x="140" y="3939"/>
                    </a:lnTo>
                    <a:lnTo>
                      <a:pt x="139" y="3941"/>
                    </a:lnTo>
                    <a:cubicBezTo>
                      <a:pt x="136" y="3955"/>
                      <a:pt x="122" y="3963"/>
                      <a:pt x="109" y="3960"/>
                    </a:cubicBezTo>
                    <a:cubicBezTo>
                      <a:pt x="95" y="3957"/>
                      <a:pt x="87" y="3943"/>
                      <a:pt x="90" y="3930"/>
                    </a:cubicBezTo>
                    <a:lnTo>
                      <a:pt x="91" y="3925"/>
                    </a:lnTo>
                    <a:lnTo>
                      <a:pt x="124" y="3810"/>
                    </a:lnTo>
                    <a:lnTo>
                      <a:pt x="133" y="3784"/>
                    </a:lnTo>
                    <a:cubicBezTo>
                      <a:pt x="137" y="3770"/>
                      <a:pt x="151" y="3763"/>
                      <a:pt x="164" y="3768"/>
                    </a:cubicBezTo>
                    <a:cubicBezTo>
                      <a:pt x="177" y="3772"/>
                      <a:pt x="184" y="3786"/>
                      <a:pt x="180" y="3799"/>
                    </a:cubicBezTo>
                    <a:close/>
                    <a:moveTo>
                      <a:pt x="96" y="4135"/>
                    </a:moveTo>
                    <a:lnTo>
                      <a:pt x="90" y="4167"/>
                    </a:lnTo>
                    <a:lnTo>
                      <a:pt x="73" y="4283"/>
                    </a:lnTo>
                    <a:cubicBezTo>
                      <a:pt x="71" y="4296"/>
                      <a:pt x="58" y="4306"/>
                      <a:pt x="44" y="4304"/>
                    </a:cubicBezTo>
                    <a:cubicBezTo>
                      <a:pt x="31" y="4301"/>
                      <a:pt x="21" y="4289"/>
                      <a:pt x="23" y="4275"/>
                    </a:cubicBezTo>
                    <a:lnTo>
                      <a:pt x="41" y="4158"/>
                    </a:lnTo>
                    <a:lnTo>
                      <a:pt x="47" y="4126"/>
                    </a:lnTo>
                    <a:cubicBezTo>
                      <a:pt x="50" y="4112"/>
                      <a:pt x="63" y="4104"/>
                      <a:pt x="76" y="4106"/>
                    </a:cubicBezTo>
                    <a:cubicBezTo>
                      <a:pt x="90" y="4109"/>
                      <a:pt x="99" y="4122"/>
                      <a:pt x="96" y="4135"/>
                    </a:cubicBezTo>
                    <a:close/>
                    <a:moveTo>
                      <a:pt x="55" y="4480"/>
                    </a:moveTo>
                    <a:lnTo>
                      <a:pt x="52" y="4517"/>
                    </a:lnTo>
                    <a:lnTo>
                      <a:pt x="50" y="4628"/>
                    </a:lnTo>
                    <a:cubicBezTo>
                      <a:pt x="50" y="4642"/>
                      <a:pt x="38" y="4653"/>
                      <a:pt x="25" y="4653"/>
                    </a:cubicBezTo>
                    <a:cubicBezTo>
                      <a:pt x="11" y="4653"/>
                      <a:pt x="0" y="4641"/>
                      <a:pt x="0" y="4627"/>
                    </a:cubicBezTo>
                    <a:lnTo>
                      <a:pt x="3" y="4513"/>
                    </a:lnTo>
                    <a:lnTo>
                      <a:pt x="5" y="4476"/>
                    </a:lnTo>
                    <a:cubicBezTo>
                      <a:pt x="6" y="4463"/>
                      <a:pt x="18" y="4452"/>
                      <a:pt x="32" y="4453"/>
                    </a:cubicBezTo>
                    <a:cubicBezTo>
                      <a:pt x="45" y="4454"/>
                      <a:pt x="56" y="4466"/>
                      <a:pt x="55" y="4480"/>
                    </a:cubicBezTo>
                    <a:close/>
                    <a:moveTo>
                      <a:pt x="57" y="4826"/>
                    </a:moveTo>
                    <a:lnTo>
                      <a:pt x="60" y="4870"/>
                    </a:lnTo>
                    <a:lnTo>
                      <a:pt x="72" y="4974"/>
                    </a:lnTo>
                    <a:cubicBezTo>
                      <a:pt x="73" y="4988"/>
                      <a:pt x="63" y="5000"/>
                      <a:pt x="49" y="5002"/>
                    </a:cubicBezTo>
                    <a:cubicBezTo>
                      <a:pt x="36" y="5003"/>
                      <a:pt x="23" y="4993"/>
                      <a:pt x="22" y="4980"/>
                    </a:cubicBezTo>
                    <a:lnTo>
                      <a:pt x="10" y="4873"/>
                    </a:lnTo>
                    <a:lnTo>
                      <a:pt x="7" y="4829"/>
                    </a:lnTo>
                    <a:cubicBezTo>
                      <a:pt x="7" y="4816"/>
                      <a:pt x="17" y="4804"/>
                      <a:pt x="31" y="4803"/>
                    </a:cubicBezTo>
                    <a:cubicBezTo>
                      <a:pt x="45" y="4802"/>
                      <a:pt x="56" y="4812"/>
                      <a:pt x="57" y="4826"/>
                    </a:cubicBezTo>
                    <a:close/>
                    <a:moveTo>
                      <a:pt x="103" y="5169"/>
                    </a:moveTo>
                    <a:lnTo>
                      <a:pt x="113" y="5216"/>
                    </a:lnTo>
                    <a:lnTo>
                      <a:pt x="136" y="5315"/>
                    </a:lnTo>
                    <a:cubicBezTo>
                      <a:pt x="139" y="5328"/>
                      <a:pt x="131" y="5342"/>
                      <a:pt x="118" y="5345"/>
                    </a:cubicBezTo>
                    <a:cubicBezTo>
                      <a:pt x="104" y="5348"/>
                      <a:pt x="91" y="5340"/>
                      <a:pt x="88" y="5326"/>
                    </a:cubicBezTo>
                    <a:lnTo>
                      <a:pt x="63" y="5226"/>
                    </a:lnTo>
                    <a:lnTo>
                      <a:pt x="54" y="5179"/>
                    </a:lnTo>
                    <a:cubicBezTo>
                      <a:pt x="52" y="5165"/>
                      <a:pt x="61" y="5152"/>
                      <a:pt x="74" y="5150"/>
                    </a:cubicBezTo>
                    <a:cubicBezTo>
                      <a:pt x="88" y="5147"/>
                      <a:pt x="101" y="5156"/>
                      <a:pt x="103" y="5169"/>
                    </a:cubicBezTo>
                    <a:close/>
                    <a:moveTo>
                      <a:pt x="192" y="5505"/>
                    </a:moveTo>
                    <a:lnTo>
                      <a:pt x="208" y="5555"/>
                    </a:lnTo>
                    <a:lnTo>
                      <a:pt x="242" y="5645"/>
                    </a:lnTo>
                    <a:cubicBezTo>
                      <a:pt x="246" y="5658"/>
                      <a:pt x="240" y="5672"/>
                      <a:pt x="227" y="5677"/>
                    </a:cubicBezTo>
                    <a:cubicBezTo>
                      <a:pt x="214" y="5682"/>
                      <a:pt x="200" y="5675"/>
                      <a:pt x="195" y="5662"/>
                    </a:cubicBezTo>
                    <a:lnTo>
                      <a:pt x="161" y="5570"/>
                    </a:lnTo>
                    <a:lnTo>
                      <a:pt x="144" y="5520"/>
                    </a:lnTo>
                    <a:cubicBezTo>
                      <a:pt x="140" y="5507"/>
                      <a:pt x="147" y="5493"/>
                      <a:pt x="160" y="5489"/>
                    </a:cubicBezTo>
                    <a:cubicBezTo>
                      <a:pt x="173" y="5484"/>
                      <a:pt x="187" y="5492"/>
                      <a:pt x="192" y="5505"/>
                    </a:cubicBezTo>
                    <a:close/>
                    <a:moveTo>
                      <a:pt x="319" y="5827"/>
                    </a:moveTo>
                    <a:lnTo>
                      <a:pt x="345" y="5885"/>
                    </a:lnTo>
                    <a:lnTo>
                      <a:pt x="384" y="5961"/>
                    </a:lnTo>
                    <a:cubicBezTo>
                      <a:pt x="390" y="5974"/>
                      <a:pt x="385" y="5989"/>
                      <a:pt x="373" y="5995"/>
                    </a:cubicBezTo>
                    <a:cubicBezTo>
                      <a:pt x="361" y="6001"/>
                      <a:pt x="346" y="5996"/>
                      <a:pt x="340" y="5984"/>
                    </a:cubicBezTo>
                    <a:lnTo>
                      <a:pt x="300" y="5906"/>
                    </a:lnTo>
                    <a:lnTo>
                      <a:pt x="273" y="5848"/>
                    </a:lnTo>
                    <a:cubicBezTo>
                      <a:pt x="268" y="5836"/>
                      <a:pt x="273" y="5821"/>
                      <a:pt x="286" y="5815"/>
                    </a:cubicBezTo>
                    <a:cubicBezTo>
                      <a:pt x="298" y="5809"/>
                      <a:pt x="313" y="5815"/>
                      <a:pt x="319" y="5827"/>
                    </a:cubicBezTo>
                    <a:close/>
                    <a:moveTo>
                      <a:pt x="480" y="6135"/>
                    </a:moveTo>
                    <a:lnTo>
                      <a:pt x="523" y="6206"/>
                    </a:lnTo>
                    <a:lnTo>
                      <a:pt x="559" y="6261"/>
                    </a:lnTo>
                    <a:cubicBezTo>
                      <a:pt x="566" y="6273"/>
                      <a:pt x="563" y="6288"/>
                      <a:pt x="551" y="6296"/>
                    </a:cubicBezTo>
                    <a:cubicBezTo>
                      <a:pt x="540" y="6304"/>
                      <a:pt x="524" y="6300"/>
                      <a:pt x="517" y="6289"/>
                    </a:cubicBezTo>
                    <a:lnTo>
                      <a:pt x="480" y="6231"/>
                    </a:lnTo>
                    <a:lnTo>
                      <a:pt x="437" y="6160"/>
                    </a:lnTo>
                    <a:cubicBezTo>
                      <a:pt x="430" y="6149"/>
                      <a:pt x="434" y="6133"/>
                      <a:pt x="446" y="6126"/>
                    </a:cubicBezTo>
                    <a:cubicBezTo>
                      <a:pt x="458" y="6119"/>
                      <a:pt x="473" y="6123"/>
                      <a:pt x="480" y="6135"/>
                    </a:cubicBezTo>
                    <a:close/>
                    <a:moveTo>
                      <a:pt x="671" y="6425"/>
                    </a:moveTo>
                    <a:lnTo>
                      <a:pt x="738" y="6516"/>
                    </a:lnTo>
                    <a:lnTo>
                      <a:pt x="761" y="6544"/>
                    </a:lnTo>
                    <a:cubicBezTo>
                      <a:pt x="770" y="6555"/>
                      <a:pt x="768" y="6571"/>
                      <a:pt x="757" y="6579"/>
                    </a:cubicBezTo>
                    <a:cubicBezTo>
                      <a:pt x="746" y="6588"/>
                      <a:pt x="731" y="6586"/>
                      <a:pt x="722" y="6575"/>
                    </a:cubicBezTo>
                    <a:lnTo>
                      <a:pt x="698" y="6545"/>
                    </a:lnTo>
                    <a:lnTo>
                      <a:pt x="631" y="6455"/>
                    </a:lnTo>
                    <a:cubicBezTo>
                      <a:pt x="623" y="6444"/>
                      <a:pt x="625" y="6428"/>
                      <a:pt x="636" y="6420"/>
                    </a:cubicBezTo>
                    <a:cubicBezTo>
                      <a:pt x="647" y="6412"/>
                      <a:pt x="663" y="6414"/>
                      <a:pt x="671" y="6425"/>
                    </a:cubicBezTo>
                    <a:close/>
                    <a:moveTo>
                      <a:pt x="888" y="6698"/>
                    </a:moveTo>
                    <a:lnTo>
                      <a:pt x="903" y="6716"/>
                    </a:lnTo>
                    <a:lnTo>
                      <a:pt x="987" y="6809"/>
                    </a:lnTo>
                    <a:cubicBezTo>
                      <a:pt x="996" y="6820"/>
                      <a:pt x="995" y="6835"/>
                      <a:pt x="985" y="6845"/>
                    </a:cubicBezTo>
                    <a:cubicBezTo>
                      <a:pt x="975" y="6854"/>
                      <a:pt x="959" y="6853"/>
                      <a:pt x="950" y="6843"/>
                    </a:cubicBezTo>
                    <a:lnTo>
                      <a:pt x="865" y="6748"/>
                    </a:lnTo>
                    <a:lnTo>
                      <a:pt x="849" y="6730"/>
                    </a:lnTo>
                    <a:cubicBezTo>
                      <a:pt x="840" y="6720"/>
                      <a:pt x="842" y="6704"/>
                      <a:pt x="852" y="6695"/>
                    </a:cubicBezTo>
                    <a:cubicBezTo>
                      <a:pt x="863" y="6686"/>
                      <a:pt x="879" y="6687"/>
                      <a:pt x="888" y="6698"/>
                    </a:cubicBezTo>
                    <a:close/>
                    <a:moveTo>
                      <a:pt x="1126" y="6952"/>
                    </a:moveTo>
                    <a:lnTo>
                      <a:pt x="1179" y="7006"/>
                    </a:lnTo>
                    <a:lnTo>
                      <a:pt x="1233" y="7055"/>
                    </a:lnTo>
                    <a:cubicBezTo>
                      <a:pt x="1243" y="7064"/>
                      <a:pt x="1243" y="7080"/>
                      <a:pt x="1234" y="7090"/>
                    </a:cubicBezTo>
                    <a:cubicBezTo>
                      <a:pt x="1225" y="7100"/>
                      <a:pt x="1209" y="7101"/>
                      <a:pt x="1199" y="7092"/>
                    </a:cubicBezTo>
                    <a:lnTo>
                      <a:pt x="1144" y="7041"/>
                    </a:lnTo>
                    <a:lnTo>
                      <a:pt x="1090" y="6987"/>
                    </a:lnTo>
                    <a:cubicBezTo>
                      <a:pt x="1080" y="6977"/>
                      <a:pt x="1081" y="6961"/>
                      <a:pt x="1090" y="6951"/>
                    </a:cubicBezTo>
                    <a:cubicBezTo>
                      <a:pt x="1100" y="6942"/>
                      <a:pt x="1116" y="6942"/>
                      <a:pt x="1126" y="6952"/>
                    </a:cubicBezTo>
                    <a:close/>
                    <a:moveTo>
                      <a:pt x="1380" y="7190"/>
                    </a:moveTo>
                    <a:lnTo>
                      <a:pt x="1382" y="7192"/>
                    </a:lnTo>
                    <a:lnTo>
                      <a:pt x="1495" y="7285"/>
                    </a:lnTo>
                    <a:cubicBezTo>
                      <a:pt x="1505" y="7294"/>
                      <a:pt x="1507" y="7309"/>
                      <a:pt x="1498" y="7320"/>
                    </a:cubicBezTo>
                    <a:cubicBezTo>
                      <a:pt x="1489" y="7331"/>
                      <a:pt x="1474" y="7332"/>
                      <a:pt x="1463" y="7323"/>
                    </a:cubicBezTo>
                    <a:lnTo>
                      <a:pt x="1349" y="7229"/>
                    </a:lnTo>
                    <a:lnTo>
                      <a:pt x="1346" y="7227"/>
                    </a:lnTo>
                    <a:cubicBezTo>
                      <a:pt x="1336" y="7218"/>
                      <a:pt x="1335" y="7202"/>
                      <a:pt x="1345" y="7192"/>
                    </a:cubicBezTo>
                    <a:cubicBezTo>
                      <a:pt x="1354" y="7181"/>
                      <a:pt x="1370" y="7181"/>
                      <a:pt x="1380" y="7190"/>
                    </a:cubicBezTo>
                    <a:close/>
                    <a:moveTo>
                      <a:pt x="1650" y="7409"/>
                    </a:moveTo>
                    <a:lnTo>
                      <a:pt x="1770" y="7499"/>
                    </a:lnTo>
                    <a:cubicBezTo>
                      <a:pt x="1781" y="7507"/>
                      <a:pt x="1783" y="7523"/>
                      <a:pt x="1775" y="7534"/>
                    </a:cubicBezTo>
                    <a:cubicBezTo>
                      <a:pt x="1767" y="7545"/>
                      <a:pt x="1751" y="7547"/>
                      <a:pt x="1740" y="7539"/>
                    </a:cubicBezTo>
                    <a:lnTo>
                      <a:pt x="1620" y="7449"/>
                    </a:lnTo>
                    <a:cubicBezTo>
                      <a:pt x="1609" y="7441"/>
                      <a:pt x="1607" y="7425"/>
                      <a:pt x="1615" y="7414"/>
                    </a:cubicBezTo>
                    <a:cubicBezTo>
                      <a:pt x="1623" y="7403"/>
                      <a:pt x="1639" y="7401"/>
                      <a:pt x="1650" y="7409"/>
                    </a:cubicBezTo>
                    <a:close/>
                    <a:moveTo>
                      <a:pt x="1933" y="7613"/>
                    </a:moveTo>
                    <a:lnTo>
                      <a:pt x="2057" y="7697"/>
                    </a:lnTo>
                    <a:cubicBezTo>
                      <a:pt x="2068" y="7705"/>
                      <a:pt x="2071" y="7721"/>
                      <a:pt x="2064" y="7732"/>
                    </a:cubicBezTo>
                    <a:cubicBezTo>
                      <a:pt x="2056" y="7743"/>
                      <a:pt x="2040" y="7746"/>
                      <a:pt x="2029" y="7739"/>
                    </a:cubicBezTo>
                    <a:lnTo>
                      <a:pt x="1905" y="7654"/>
                    </a:lnTo>
                    <a:cubicBezTo>
                      <a:pt x="1893" y="7647"/>
                      <a:pt x="1890" y="7631"/>
                      <a:pt x="1898" y="7620"/>
                    </a:cubicBezTo>
                    <a:cubicBezTo>
                      <a:pt x="1906" y="7608"/>
                      <a:pt x="1921" y="7605"/>
                      <a:pt x="1933" y="7613"/>
                    </a:cubicBezTo>
                    <a:close/>
                    <a:moveTo>
                      <a:pt x="2226" y="7803"/>
                    </a:moveTo>
                    <a:lnTo>
                      <a:pt x="2337" y="7871"/>
                    </a:lnTo>
                    <a:lnTo>
                      <a:pt x="2353" y="7880"/>
                    </a:lnTo>
                    <a:cubicBezTo>
                      <a:pt x="2365" y="7887"/>
                      <a:pt x="2369" y="7902"/>
                      <a:pt x="2362" y="7914"/>
                    </a:cubicBezTo>
                    <a:cubicBezTo>
                      <a:pt x="2356" y="7926"/>
                      <a:pt x="2340" y="7930"/>
                      <a:pt x="2328" y="7924"/>
                    </a:cubicBezTo>
                    <a:lnTo>
                      <a:pt x="2311" y="7914"/>
                    </a:lnTo>
                    <a:lnTo>
                      <a:pt x="2199" y="7845"/>
                    </a:lnTo>
                    <a:cubicBezTo>
                      <a:pt x="2188" y="7838"/>
                      <a:pt x="2184" y="7822"/>
                      <a:pt x="2191" y="7811"/>
                    </a:cubicBezTo>
                    <a:cubicBezTo>
                      <a:pt x="2198" y="7799"/>
                      <a:pt x="2214" y="7795"/>
                      <a:pt x="2226" y="7803"/>
                    </a:cubicBezTo>
                    <a:close/>
                    <a:moveTo>
                      <a:pt x="2527" y="7978"/>
                    </a:moveTo>
                    <a:lnTo>
                      <a:pt x="2609" y="8023"/>
                    </a:lnTo>
                    <a:lnTo>
                      <a:pt x="2658" y="8049"/>
                    </a:lnTo>
                    <a:cubicBezTo>
                      <a:pt x="2671" y="8055"/>
                      <a:pt x="2676" y="8070"/>
                      <a:pt x="2669" y="8082"/>
                    </a:cubicBezTo>
                    <a:cubicBezTo>
                      <a:pt x="2663" y="8094"/>
                      <a:pt x="2648" y="8099"/>
                      <a:pt x="2636" y="8093"/>
                    </a:cubicBezTo>
                    <a:lnTo>
                      <a:pt x="2585" y="8067"/>
                    </a:lnTo>
                    <a:lnTo>
                      <a:pt x="2503" y="8021"/>
                    </a:lnTo>
                    <a:cubicBezTo>
                      <a:pt x="2491" y="8015"/>
                      <a:pt x="2487" y="7999"/>
                      <a:pt x="2493" y="7987"/>
                    </a:cubicBezTo>
                    <a:cubicBezTo>
                      <a:pt x="2500" y="7975"/>
                      <a:pt x="2515" y="7971"/>
                      <a:pt x="2527" y="7978"/>
                    </a:cubicBezTo>
                    <a:close/>
                    <a:moveTo>
                      <a:pt x="2837" y="8139"/>
                    </a:moveTo>
                    <a:lnTo>
                      <a:pt x="2893" y="8168"/>
                    </a:lnTo>
                    <a:lnTo>
                      <a:pt x="2971" y="8204"/>
                    </a:lnTo>
                    <a:cubicBezTo>
                      <a:pt x="2983" y="8209"/>
                      <a:pt x="2989" y="8224"/>
                      <a:pt x="2983" y="8237"/>
                    </a:cubicBezTo>
                    <a:cubicBezTo>
                      <a:pt x="2977" y="8249"/>
                      <a:pt x="2963" y="8255"/>
                      <a:pt x="2950" y="8249"/>
                    </a:cubicBezTo>
                    <a:lnTo>
                      <a:pt x="2870" y="8212"/>
                    </a:lnTo>
                    <a:lnTo>
                      <a:pt x="2814" y="8184"/>
                    </a:lnTo>
                    <a:cubicBezTo>
                      <a:pt x="2802" y="8177"/>
                      <a:pt x="2797" y="8162"/>
                      <a:pt x="2803" y="8150"/>
                    </a:cubicBezTo>
                    <a:cubicBezTo>
                      <a:pt x="2809" y="8138"/>
                      <a:pt x="2824" y="8133"/>
                      <a:pt x="2837" y="8139"/>
                    </a:cubicBezTo>
                    <a:close/>
                    <a:moveTo>
                      <a:pt x="3153" y="8287"/>
                    </a:moveTo>
                    <a:lnTo>
                      <a:pt x="3188" y="8304"/>
                    </a:lnTo>
                    <a:lnTo>
                      <a:pt x="3290" y="8346"/>
                    </a:lnTo>
                    <a:cubicBezTo>
                      <a:pt x="3302" y="8352"/>
                      <a:pt x="3308" y="8366"/>
                      <a:pt x="3303" y="8379"/>
                    </a:cubicBezTo>
                    <a:cubicBezTo>
                      <a:pt x="3298" y="8392"/>
                      <a:pt x="3283" y="8398"/>
                      <a:pt x="3270" y="8392"/>
                    </a:cubicBezTo>
                    <a:lnTo>
                      <a:pt x="3167" y="8349"/>
                    </a:lnTo>
                    <a:lnTo>
                      <a:pt x="3132" y="8333"/>
                    </a:lnTo>
                    <a:cubicBezTo>
                      <a:pt x="3119" y="8327"/>
                      <a:pt x="3114" y="8312"/>
                      <a:pt x="3119" y="8300"/>
                    </a:cubicBezTo>
                    <a:cubicBezTo>
                      <a:pt x="3125" y="8287"/>
                      <a:pt x="3140" y="8282"/>
                      <a:pt x="3153" y="8287"/>
                    </a:cubicBezTo>
                    <a:close/>
                    <a:moveTo>
                      <a:pt x="3474" y="8423"/>
                    </a:moveTo>
                    <a:lnTo>
                      <a:pt x="3495" y="8432"/>
                    </a:lnTo>
                    <a:lnTo>
                      <a:pt x="3613" y="8477"/>
                    </a:lnTo>
                    <a:cubicBezTo>
                      <a:pt x="3626" y="8481"/>
                      <a:pt x="3633" y="8496"/>
                      <a:pt x="3628" y="8509"/>
                    </a:cubicBezTo>
                    <a:cubicBezTo>
                      <a:pt x="3623" y="8522"/>
                      <a:pt x="3609" y="8528"/>
                      <a:pt x="3596" y="8523"/>
                    </a:cubicBezTo>
                    <a:lnTo>
                      <a:pt x="3476" y="8478"/>
                    </a:lnTo>
                    <a:lnTo>
                      <a:pt x="3455" y="8469"/>
                    </a:lnTo>
                    <a:cubicBezTo>
                      <a:pt x="3442" y="8464"/>
                      <a:pt x="3436" y="8449"/>
                      <a:pt x="3441" y="8437"/>
                    </a:cubicBezTo>
                    <a:cubicBezTo>
                      <a:pt x="3447" y="8424"/>
                      <a:pt x="3461" y="8418"/>
                      <a:pt x="3474" y="8423"/>
                    </a:cubicBezTo>
                    <a:close/>
                    <a:moveTo>
                      <a:pt x="3801" y="8547"/>
                    </a:moveTo>
                    <a:lnTo>
                      <a:pt x="3813" y="8552"/>
                    </a:lnTo>
                    <a:lnTo>
                      <a:pt x="3942" y="8595"/>
                    </a:lnTo>
                    <a:cubicBezTo>
                      <a:pt x="3955" y="8600"/>
                      <a:pt x="3962" y="8614"/>
                      <a:pt x="3957" y="8627"/>
                    </a:cubicBezTo>
                    <a:cubicBezTo>
                      <a:pt x="3953" y="8640"/>
                      <a:pt x="3939" y="8647"/>
                      <a:pt x="3926" y="8643"/>
                    </a:cubicBezTo>
                    <a:lnTo>
                      <a:pt x="3795" y="8599"/>
                    </a:lnTo>
                    <a:lnTo>
                      <a:pt x="3783" y="8594"/>
                    </a:lnTo>
                    <a:cubicBezTo>
                      <a:pt x="3770" y="8589"/>
                      <a:pt x="3763" y="8575"/>
                      <a:pt x="3768" y="8562"/>
                    </a:cubicBezTo>
                    <a:cubicBezTo>
                      <a:pt x="3773" y="8549"/>
                      <a:pt x="3788" y="8542"/>
                      <a:pt x="3801" y="8547"/>
                    </a:cubicBezTo>
                    <a:close/>
                    <a:moveTo>
                      <a:pt x="4131" y="8659"/>
                    </a:moveTo>
                    <a:lnTo>
                      <a:pt x="4141" y="8662"/>
                    </a:lnTo>
                    <a:lnTo>
                      <a:pt x="4274" y="8702"/>
                    </a:lnTo>
                    <a:cubicBezTo>
                      <a:pt x="4287" y="8706"/>
                      <a:pt x="4295" y="8720"/>
                      <a:pt x="4291" y="8733"/>
                    </a:cubicBezTo>
                    <a:cubicBezTo>
                      <a:pt x="4287" y="8747"/>
                      <a:pt x="4273" y="8754"/>
                      <a:pt x="4260" y="8750"/>
                    </a:cubicBezTo>
                    <a:lnTo>
                      <a:pt x="4125" y="8710"/>
                    </a:lnTo>
                    <a:lnTo>
                      <a:pt x="4115" y="8706"/>
                    </a:lnTo>
                    <a:cubicBezTo>
                      <a:pt x="4102" y="8702"/>
                      <a:pt x="4095" y="8688"/>
                      <a:pt x="4100" y="8675"/>
                    </a:cubicBezTo>
                    <a:cubicBezTo>
                      <a:pt x="4104" y="8662"/>
                      <a:pt x="4118" y="8655"/>
                      <a:pt x="4131" y="8659"/>
                    </a:cubicBezTo>
                    <a:close/>
                    <a:moveTo>
                      <a:pt x="4466" y="8760"/>
                    </a:moveTo>
                    <a:lnTo>
                      <a:pt x="4479" y="8764"/>
                    </a:lnTo>
                    <a:lnTo>
                      <a:pt x="4610" y="8799"/>
                    </a:lnTo>
                    <a:cubicBezTo>
                      <a:pt x="4623" y="8802"/>
                      <a:pt x="4631" y="8816"/>
                      <a:pt x="4627" y="8829"/>
                    </a:cubicBezTo>
                    <a:cubicBezTo>
                      <a:pt x="4624" y="8843"/>
                      <a:pt x="4610" y="8850"/>
                      <a:pt x="4597" y="8847"/>
                    </a:cubicBezTo>
                    <a:lnTo>
                      <a:pt x="4464" y="8812"/>
                    </a:lnTo>
                    <a:lnTo>
                      <a:pt x="4451" y="8808"/>
                    </a:lnTo>
                    <a:cubicBezTo>
                      <a:pt x="4438" y="8804"/>
                      <a:pt x="4430" y="8790"/>
                      <a:pt x="4434" y="8777"/>
                    </a:cubicBezTo>
                    <a:cubicBezTo>
                      <a:pt x="4438" y="8763"/>
                      <a:pt x="4452" y="8756"/>
                      <a:pt x="4466" y="8760"/>
                    </a:cubicBezTo>
                    <a:close/>
                    <a:moveTo>
                      <a:pt x="4803" y="8850"/>
                    </a:moveTo>
                    <a:lnTo>
                      <a:pt x="4826" y="8856"/>
                    </a:lnTo>
                    <a:lnTo>
                      <a:pt x="4948" y="8884"/>
                    </a:lnTo>
                    <a:cubicBezTo>
                      <a:pt x="4961" y="8887"/>
                      <a:pt x="4970" y="8901"/>
                      <a:pt x="4967" y="8914"/>
                    </a:cubicBezTo>
                    <a:cubicBezTo>
                      <a:pt x="4964" y="8928"/>
                      <a:pt x="4950" y="8936"/>
                      <a:pt x="4937" y="8933"/>
                    </a:cubicBezTo>
                    <a:lnTo>
                      <a:pt x="4813" y="8904"/>
                    </a:lnTo>
                    <a:lnTo>
                      <a:pt x="4790" y="8898"/>
                    </a:lnTo>
                    <a:cubicBezTo>
                      <a:pt x="4777" y="8895"/>
                      <a:pt x="4769" y="8881"/>
                      <a:pt x="4772" y="8868"/>
                    </a:cubicBezTo>
                    <a:cubicBezTo>
                      <a:pt x="4776" y="8854"/>
                      <a:pt x="4790" y="8846"/>
                      <a:pt x="4803" y="8850"/>
                    </a:cubicBezTo>
                    <a:close/>
                    <a:moveTo>
                      <a:pt x="5143" y="8929"/>
                    </a:moveTo>
                    <a:lnTo>
                      <a:pt x="5181" y="8938"/>
                    </a:lnTo>
                    <a:lnTo>
                      <a:pt x="5289" y="8960"/>
                    </a:lnTo>
                    <a:cubicBezTo>
                      <a:pt x="5303" y="8962"/>
                      <a:pt x="5311" y="8976"/>
                      <a:pt x="5309" y="8989"/>
                    </a:cubicBezTo>
                    <a:cubicBezTo>
                      <a:pt x="5306" y="9003"/>
                      <a:pt x="5293" y="9011"/>
                      <a:pt x="5279" y="9009"/>
                    </a:cubicBezTo>
                    <a:lnTo>
                      <a:pt x="5170" y="8987"/>
                    </a:lnTo>
                    <a:lnTo>
                      <a:pt x="5132" y="8978"/>
                    </a:lnTo>
                    <a:cubicBezTo>
                      <a:pt x="5118" y="8975"/>
                      <a:pt x="5110" y="8962"/>
                      <a:pt x="5113" y="8948"/>
                    </a:cubicBezTo>
                    <a:cubicBezTo>
                      <a:pt x="5116" y="8935"/>
                      <a:pt x="5129" y="8926"/>
                      <a:pt x="5143" y="8929"/>
                    </a:cubicBezTo>
                    <a:close/>
                    <a:moveTo>
                      <a:pt x="5485" y="8999"/>
                    </a:moveTo>
                    <a:lnTo>
                      <a:pt x="5545" y="9010"/>
                    </a:lnTo>
                    <a:lnTo>
                      <a:pt x="5632" y="9025"/>
                    </a:lnTo>
                    <a:cubicBezTo>
                      <a:pt x="5646" y="9027"/>
                      <a:pt x="5655" y="9040"/>
                      <a:pt x="5653" y="9054"/>
                    </a:cubicBezTo>
                    <a:cubicBezTo>
                      <a:pt x="5650" y="9067"/>
                      <a:pt x="5637" y="9077"/>
                      <a:pt x="5624" y="9074"/>
                    </a:cubicBezTo>
                    <a:lnTo>
                      <a:pt x="5536" y="9059"/>
                    </a:lnTo>
                    <a:lnTo>
                      <a:pt x="5475" y="9048"/>
                    </a:lnTo>
                    <a:cubicBezTo>
                      <a:pt x="5462" y="9045"/>
                      <a:pt x="5453" y="9032"/>
                      <a:pt x="5456" y="9018"/>
                    </a:cubicBezTo>
                    <a:cubicBezTo>
                      <a:pt x="5458" y="9005"/>
                      <a:pt x="5472" y="8996"/>
                      <a:pt x="5485" y="8999"/>
                    </a:cubicBezTo>
                    <a:close/>
                    <a:moveTo>
                      <a:pt x="5829" y="9058"/>
                    </a:moveTo>
                    <a:lnTo>
                      <a:pt x="5917" y="9073"/>
                    </a:lnTo>
                    <a:lnTo>
                      <a:pt x="5977" y="9081"/>
                    </a:lnTo>
                    <a:cubicBezTo>
                      <a:pt x="5990" y="9083"/>
                      <a:pt x="6000" y="9095"/>
                      <a:pt x="5998" y="9109"/>
                    </a:cubicBezTo>
                    <a:cubicBezTo>
                      <a:pt x="5996" y="9122"/>
                      <a:pt x="5984" y="9132"/>
                      <a:pt x="5970" y="9130"/>
                    </a:cubicBezTo>
                    <a:lnTo>
                      <a:pt x="5909" y="9122"/>
                    </a:lnTo>
                    <a:lnTo>
                      <a:pt x="5821" y="9107"/>
                    </a:lnTo>
                    <a:cubicBezTo>
                      <a:pt x="5807" y="9105"/>
                      <a:pt x="5798" y="9092"/>
                      <a:pt x="5801" y="9078"/>
                    </a:cubicBezTo>
                    <a:cubicBezTo>
                      <a:pt x="5803" y="9065"/>
                      <a:pt x="5816" y="9056"/>
                      <a:pt x="5829" y="9058"/>
                    </a:cubicBezTo>
                    <a:close/>
                    <a:moveTo>
                      <a:pt x="6175" y="9108"/>
                    </a:moveTo>
                    <a:lnTo>
                      <a:pt x="6296" y="9124"/>
                    </a:lnTo>
                    <a:lnTo>
                      <a:pt x="6323" y="9127"/>
                    </a:lnTo>
                    <a:cubicBezTo>
                      <a:pt x="6337" y="9128"/>
                      <a:pt x="6347" y="9140"/>
                      <a:pt x="6345" y="9154"/>
                    </a:cubicBezTo>
                    <a:cubicBezTo>
                      <a:pt x="6344" y="9168"/>
                      <a:pt x="6331" y="9178"/>
                      <a:pt x="6318" y="9176"/>
                    </a:cubicBezTo>
                    <a:lnTo>
                      <a:pt x="6289" y="9173"/>
                    </a:lnTo>
                    <a:lnTo>
                      <a:pt x="6168" y="9157"/>
                    </a:lnTo>
                    <a:cubicBezTo>
                      <a:pt x="6155" y="9155"/>
                      <a:pt x="6145" y="9143"/>
                      <a:pt x="6147" y="9129"/>
                    </a:cubicBezTo>
                    <a:cubicBezTo>
                      <a:pt x="6149" y="9115"/>
                      <a:pt x="6161" y="9106"/>
                      <a:pt x="6175" y="9108"/>
                    </a:cubicBezTo>
                    <a:close/>
                    <a:moveTo>
                      <a:pt x="6522" y="9148"/>
                    </a:moveTo>
                    <a:lnTo>
                      <a:pt x="6671" y="9163"/>
                    </a:lnTo>
                    <a:cubicBezTo>
                      <a:pt x="6685" y="9165"/>
                      <a:pt x="6695" y="9177"/>
                      <a:pt x="6693" y="9191"/>
                    </a:cubicBezTo>
                    <a:cubicBezTo>
                      <a:pt x="6692" y="9204"/>
                      <a:pt x="6680" y="9214"/>
                      <a:pt x="6666" y="9213"/>
                    </a:cubicBezTo>
                    <a:lnTo>
                      <a:pt x="6517" y="9197"/>
                    </a:lnTo>
                    <a:cubicBezTo>
                      <a:pt x="6503" y="9196"/>
                      <a:pt x="6493" y="9184"/>
                      <a:pt x="6494" y="9170"/>
                    </a:cubicBezTo>
                    <a:cubicBezTo>
                      <a:pt x="6496" y="9156"/>
                      <a:pt x="6508" y="9146"/>
                      <a:pt x="6522" y="9148"/>
                    </a:cubicBezTo>
                    <a:close/>
                    <a:moveTo>
                      <a:pt x="6870" y="9178"/>
                    </a:moveTo>
                    <a:lnTo>
                      <a:pt x="7019" y="9189"/>
                    </a:lnTo>
                    <a:cubicBezTo>
                      <a:pt x="7033" y="9190"/>
                      <a:pt x="7043" y="9202"/>
                      <a:pt x="7042" y="9216"/>
                    </a:cubicBezTo>
                    <a:cubicBezTo>
                      <a:pt x="7041" y="9230"/>
                      <a:pt x="7029" y="9240"/>
                      <a:pt x="7016" y="9239"/>
                    </a:cubicBezTo>
                    <a:lnTo>
                      <a:pt x="6866" y="9228"/>
                    </a:lnTo>
                    <a:cubicBezTo>
                      <a:pt x="6852" y="9227"/>
                      <a:pt x="6842" y="9215"/>
                      <a:pt x="6843" y="9201"/>
                    </a:cubicBezTo>
                    <a:cubicBezTo>
                      <a:pt x="6844" y="9188"/>
                      <a:pt x="6856" y="9177"/>
                      <a:pt x="6870" y="9178"/>
                    </a:cubicBezTo>
                    <a:close/>
                    <a:moveTo>
                      <a:pt x="7218" y="9200"/>
                    </a:moveTo>
                    <a:lnTo>
                      <a:pt x="7368" y="9207"/>
                    </a:lnTo>
                    <a:cubicBezTo>
                      <a:pt x="7382" y="9207"/>
                      <a:pt x="7393" y="9219"/>
                      <a:pt x="7392" y="9233"/>
                    </a:cubicBezTo>
                    <a:cubicBezTo>
                      <a:pt x="7391" y="9246"/>
                      <a:pt x="7380" y="9257"/>
                      <a:pt x="7366" y="9257"/>
                    </a:cubicBezTo>
                    <a:lnTo>
                      <a:pt x="7216" y="9250"/>
                    </a:lnTo>
                    <a:cubicBezTo>
                      <a:pt x="7202" y="9249"/>
                      <a:pt x="7192" y="9238"/>
                      <a:pt x="7192" y="9224"/>
                    </a:cubicBezTo>
                    <a:cubicBezTo>
                      <a:pt x="7193" y="9210"/>
                      <a:pt x="7204" y="9199"/>
                      <a:pt x="7218" y="9200"/>
                    </a:cubicBezTo>
                    <a:close/>
                    <a:moveTo>
                      <a:pt x="7567" y="9213"/>
                    </a:moveTo>
                    <a:lnTo>
                      <a:pt x="7717" y="9215"/>
                    </a:lnTo>
                    <a:cubicBezTo>
                      <a:pt x="7731" y="9215"/>
                      <a:pt x="7742" y="9226"/>
                      <a:pt x="7742" y="9240"/>
                    </a:cubicBezTo>
                    <a:cubicBezTo>
                      <a:pt x="7742" y="9254"/>
                      <a:pt x="7730" y="9265"/>
                      <a:pt x="7717" y="9265"/>
                    </a:cubicBezTo>
                    <a:lnTo>
                      <a:pt x="7567" y="9263"/>
                    </a:lnTo>
                    <a:cubicBezTo>
                      <a:pt x="7553" y="9262"/>
                      <a:pt x="7542" y="9251"/>
                      <a:pt x="7542" y="9237"/>
                    </a:cubicBezTo>
                    <a:cubicBezTo>
                      <a:pt x="7542" y="9223"/>
                      <a:pt x="7553" y="9212"/>
                      <a:pt x="7567" y="9213"/>
                    </a:cubicBezTo>
                    <a:close/>
                    <a:moveTo>
                      <a:pt x="7916" y="9217"/>
                    </a:moveTo>
                    <a:lnTo>
                      <a:pt x="8066" y="9214"/>
                    </a:lnTo>
                    <a:cubicBezTo>
                      <a:pt x="8080" y="9214"/>
                      <a:pt x="8092" y="9225"/>
                      <a:pt x="8092" y="9239"/>
                    </a:cubicBezTo>
                    <a:cubicBezTo>
                      <a:pt x="8092" y="9253"/>
                      <a:pt x="8081" y="9264"/>
                      <a:pt x="8067" y="9264"/>
                    </a:cubicBezTo>
                    <a:lnTo>
                      <a:pt x="7917" y="9267"/>
                    </a:lnTo>
                    <a:cubicBezTo>
                      <a:pt x="7903" y="9267"/>
                      <a:pt x="7892" y="9256"/>
                      <a:pt x="7892" y="9242"/>
                    </a:cubicBezTo>
                    <a:cubicBezTo>
                      <a:pt x="7892" y="9228"/>
                      <a:pt x="7903" y="9217"/>
                      <a:pt x="7916" y="9217"/>
                    </a:cubicBezTo>
                    <a:close/>
                    <a:moveTo>
                      <a:pt x="8266" y="9211"/>
                    </a:moveTo>
                    <a:lnTo>
                      <a:pt x="8279" y="9211"/>
                    </a:lnTo>
                    <a:lnTo>
                      <a:pt x="8416" y="9205"/>
                    </a:lnTo>
                    <a:cubicBezTo>
                      <a:pt x="8429" y="9204"/>
                      <a:pt x="8441" y="9215"/>
                      <a:pt x="8442" y="9229"/>
                    </a:cubicBezTo>
                    <a:cubicBezTo>
                      <a:pt x="8442" y="9243"/>
                      <a:pt x="8432" y="9254"/>
                      <a:pt x="8418" y="9255"/>
                    </a:cubicBezTo>
                    <a:lnTo>
                      <a:pt x="8279" y="9261"/>
                    </a:lnTo>
                    <a:lnTo>
                      <a:pt x="8267" y="9261"/>
                    </a:lnTo>
                    <a:cubicBezTo>
                      <a:pt x="8253" y="9262"/>
                      <a:pt x="8242" y="9251"/>
                      <a:pt x="8242" y="9237"/>
                    </a:cubicBezTo>
                    <a:cubicBezTo>
                      <a:pt x="8242" y="9223"/>
                      <a:pt x="8253" y="9212"/>
                      <a:pt x="8266" y="9211"/>
                    </a:cubicBezTo>
                    <a:close/>
                    <a:moveTo>
                      <a:pt x="8615" y="9196"/>
                    </a:moveTo>
                    <a:lnTo>
                      <a:pt x="8677" y="9193"/>
                    </a:lnTo>
                    <a:lnTo>
                      <a:pt x="8764" y="9187"/>
                    </a:lnTo>
                    <a:cubicBezTo>
                      <a:pt x="8778" y="9186"/>
                      <a:pt x="8790" y="9196"/>
                      <a:pt x="8791" y="9210"/>
                    </a:cubicBezTo>
                    <a:cubicBezTo>
                      <a:pt x="8792" y="9224"/>
                      <a:pt x="8782" y="9236"/>
                      <a:pt x="8768" y="9237"/>
                    </a:cubicBezTo>
                    <a:lnTo>
                      <a:pt x="8679" y="9243"/>
                    </a:lnTo>
                    <a:lnTo>
                      <a:pt x="8618" y="9246"/>
                    </a:lnTo>
                    <a:cubicBezTo>
                      <a:pt x="8604" y="9247"/>
                      <a:pt x="8592" y="9236"/>
                      <a:pt x="8592" y="9222"/>
                    </a:cubicBezTo>
                    <a:cubicBezTo>
                      <a:pt x="8591" y="9209"/>
                      <a:pt x="8602" y="9197"/>
                      <a:pt x="8615" y="9196"/>
                    </a:cubicBezTo>
                    <a:close/>
                    <a:moveTo>
                      <a:pt x="8964" y="9172"/>
                    </a:moveTo>
                    <a:lnTo>
                      <a:pt x="9069" y="9164"/>
                    </a:lnTo>
                    <a:lnTo>
                      <a:pt x="9112" y="9160"/>
                    </a:lnTo>
                    <a:cubicBezTo>
                      <a:pt x="9126" y="9158"/>
                      <a:pt x="9139" y="9168"/>
                      <a:pt x="9140" y="9182"/>
                    </a:cubicBezTo>
                    <a:cubicBezTo>
                      <a:pt x="9141" y="9196"/>
                      <a:pt x="9131" y="9208"/>
                      <a:pt x="9118" y="9209"/>
                    </a:cubicBezTo>
                    <a:lnTo>
                      <a:pt x="9072" y="9214"/>
                    </a:lnTo>
                    <a:lnTo>
                      <a:pt x="8967" y="9222"/>
                    </a:lnTo>
                    <a:cubicBezTo>
                      <a:pt x="8954" y="9223"/>
                      <a:pt x="8942" y="9213"/>
                      <a:pt x="8941" y="9199"/>
                    </a:cubicBezTo>
                    <a:cubicBezTo>
                      <a:pt x="8940" y="9185"/>
                      <a:pt x="8950" y="9173"/>
                      <a:pt x="8964" y="9172"/>
                    </a:cubicBezTo>
                    <a:close/>
                    <a:moveTo>
                      <a:pt x="9311" y="9139"/>
                    </a:moveTo>
                    <a:lnTo>
                      <a:pt x="9454" y="9124"/>
                    </a:lnTo>
                    <a:lnTo>
                      <a:pt x="9460" y="9123"/>
                    </a:lnTo>
                    <a:cubicBezTo>
                      <a:pt x="9473" y="9121"/>
                      <a:pt x="9486" y="9131"/>
                      <a:pt x="9488" y="9145"/>
                    </a:cubicBezTo>
                    <a:cubicBezTo>
                      <a:pt x="9490" y="9158"/>
                      <a:pt x="9480" y="9171"/>
                      <a:pt x="9467" y="9173"/>
                    </a:cubicBezTo>
                    <a:lnTo>
                      <a:pt x="9460" y="9174"/>
                    </a:lnTo>
                    <a:lnTo>
                      <a:pt x="9317" y="9189"/>
                    </a:lnTo>
                    <a:cubicBezTo>
                      <a:pt x="9303" y="9190"/>
                      <a:pt x="9291" y="9180"/>
                      <a:pt x="9289" y="9166"/>
                    </a:cubicBezTo>
                    <a:cubicBezTo>
                      <a:pt x="9288" y="9153"/>
                      <a:pt x="9298" y="9140"/>
                      <a:pt x="9311" y="9139"/>
                    </a:cubicBezTo>
                    <a:close/>
                    <a:moveTo>
                      <a:pt x="9658" y="9096"/>
                    </a:moveTo>
                    <a:lnTo>
                      <a:pt x="9807" y="9076"/>
                    </a:lnTo>
                    <a:cubicBezTo>
                      <a:pt x="9820" y="9074"/>
                      <a:pt x="9833" y="9084"/>
                      <a:pt x="9835" y="9097"/>
                    </a:cubicBezTo>
                    <a:cubicBezTo>
                      <a:pt x="9837" y="9111"/>
                      <a:pt x="9827" y="9124"/>
                      <a:pt x="9813" y="9126"/>
                    </a:cubicBezTo>
                    <a:lnTo>
                      <a:pt x="9665" y="9146"/>
                    </a:lnTo>
                    <a:cubicBezTo>
                      <a:pt x="9651" y="9148"/>
                      <a:pt x="9638" y="9138"/>
                      <a:pt x="9637" y="9124"/>
                    </a:cubicBezTo>
                    <a:cubicBezTo>
                      <a:pt x="9635" y="9111"/>
                      <a:pt x="9644" y="9098"/>
                      <a:pt x="9658" y="9096"/>
                    </a:cubicBezTo>
                    <a:close/>
                    <a:moveTo>
                      <a:pt x="10003" y="9044"/>
                    </a:moveTo>
                    <a:lnTo>
                      <a:pt x="10151" y="9019"/>
                    </a:lnTo>
                    <a:cubicBezTo>
                      <a:pt x="10165" y="9017"/>
                      <a:pt x="10178" y="9026"/>
                      <a:pt x="10180" y="9040"/>
                    </a:cubicBezTo>
                    <a:cubicBezTo>
                      <a:pt x="10182" y="9053"/>
                      <a:pt x="10173" y="9066"/>
                      <a:pt x="10159" y="9069"/>
                    </a:cubicBezTo>
                    <a:lnTo>
                      <a:pt x="10012" y="9093"/>
                    </a:lnTo>
                    <a:cubicBezTo>
                      <a:pt x="9998" y="9096"/>
                      <a:pt x="9985" y="9086"/>
                      <a:pt x="9983" y="9073"/>
                    </a:cubicBezTo>
                    <a:cubicBezTo>
                      <a:pt x="9980" y="9059"/>
                      <a:pt x="9990" y="9046"/>
                      <a:pt x="10003" y="9044"/>
                    </a:cubicBezTo>
                    <a:close/>
                    <a:moveTo>
                      <a:pt x="10347" y="8982"/>
                    </a:moveTo>
                    <a:lnTo>
                      <a:pt x="10494" y="8953"/>
                    </a:lnTo>
                    <a:cubicBezTo>
                      <a:pt x="10508" y="8950"/>
                      <a:pt x="10521" y="8959"/>
                      <a:pt x="10523" y="8973"/>
                    </a:cubicBezTo>
                    <a:cubicBezTo>
                      <a:pt x="10526" y="8986"/>
                      <a:pt x="10517" y="8999"/>
                      <a:pt x="10504" y="9002"/>
                    </a:cubicBezTo>
                    <a:lnTo>
                      <a:pt x="10357" y="9031"/>
                    </a:lnTo>
                    <a:cubicBezTo>
                      <a:pt x="10343" y="9034"/>
                      <a:pt x="10330" y="9025"/>
                      <a:pt x="10327" y="9012"/>
                    </a:cubicBezTo>
                    <a:cubicBezTo>
                      <a:pt x="10325" y="8998"/>
                      <a:pt x="10333" y="8985"/>
                      <a:pt x="10347" y="8982"/>
                    </a:cubicBezTo>
                    <a:close/>
                    <a:moveTo>
                      <a:pt x="10689" y="8911"/>
                    </a:moveTo>
                    <a:lnTo>
                      <a:pt x="10835" y="8877"/>
                    </a:lnTo>
                    <a:cubicBezTo>
                      <a:pt x="10848" y="8874"/>
                      <a:pt x="10862" y="8882"/>
                      <a:pt x="10865" y="8895"/>
                    </a:cubicBezTo>
                    <a:cubicBezTo>
                      <a:pt x="10868" y="8909"/>
                      <a:pt x="10860" y="8922"/>
                      <a:pt x="10846" y="8925"/>
                    </a:cubicBezTo>
                    <a:lnTo>
                      <a:pt x="10700" y="8959"/>
                    </a:lnTo>
                    <a:cubicBezTo>
                      <a:pt x="10686" y="8962"/>
                      <a:pt x="10673" y="8954"/>
                      <a:pt x="10670" y="8941"/>
                    </a:cubicBezTo>
                    <a:cubicBezTo>
                      <a:pt x="10667" y="8927"/>
                      <a:pt x="10675" y="8914"/>
                      <a:pt x="10689" y="8911"/>
                    </a:cubicBezTo>
                    <a:close/>
                    <a:moveTo>
                      <a:pt x="11028" y="8828"/>
                    </a:moveTo>
                    <a:lnTo>
                      <a:pt x="11173" y="8790"/>
                    </a:lnTo>
                    <a:cubicBezTo>
                      <a:pt x="11186" y="8786"/>
                      <a:pt x="11200" y="8794"/>
                      <a:pt x="11204" y="8808"/>
                    </a:cubicBezTo>
                    <a:cubicBezTo>
                      <a:pt x="11207" y="8821"/>
                      <a:pt x="11199" y="8835"/>
                      <a:pt x="11186" y="8838"/>
                    </a:cubicBezTo>
                    <a:lnTo>
                      <a:pt x="11041" y="8877"/>
                    </a:lnTo>
                    <a:cubicBezTo>
                      <a:pt x="11028" y="8880"/>
                      <a:pt x="11014" y="8872"/>
                      <a:pt x="11010" y="8859"/>
                    </a:cubicBezTo>
                    <a:cubicBezTo>
                      <a:pt x="11007" y="8846"/>
                      <a:pt x="11015" y="8832"/>
                      <a:pt x="11028" y="8828"/>
                    </a:cubicBezTo>
                    <a:close/>
                    <a:moveTo>
                      <a:pt x="11365" y="8736"/>
                    </a:moveTo>
                    <a:lnTo>
                      <a:pt x="11508" y="8692"/>
                    </a:lnTo>
                    <a:cubicBezTo>
                      <a:pt x="11522" y="8688"/>
                      <a:pt x="11535" y="8696"/>
                      <a:pt x="11539" y="8709"/>
                    </a:cubicBezTo>
                    <a:cubicBezTo>
                      <a:pt x="11543" y="8722"/>
                      <a:pt x="11536" y="8736"/>
                      <a:pt x="11523" y="8740"/>
                    </a:cubicBezTo>
                    <a:lnTo>
                      <a:pt x="11379" y="8784"/>
                    </a:lnTo>
                    <a:cubicBezTo>
                      <a:pt x="11366" y="8787"/>
                      <a:pt x="11352" y="8780"/>
                      <a:pt x="11348" y="8767"/>
                    </a:cubicBezTo>
                    <a:cubicBezTo>
                      <a:pt x="11344" y="8754"/>
                      <a:pt x="11351" y="8740"/>
                      <a:pt x="11365" y="8736"/>
                    </a:cubicBezTo>
                    <a:close/>
                    <a:moveTo>
                      <a:pt x="11698" y="8632"/>
                    </a:moveTo>
                    <a:lnTo>
                      <a:pt x="11840" y="8584"/>
                    </a:lnTo>
                    <a:cubicBezTo>
                      <a:pt x="11853" y="8580"/>
                      <a:pt x="11868" y="8587"/>
                      <a:pt x="11872" y="8600"/>
                    </a:cubicBezTo>
                    <a:cubicBezTo>
                      <a:pt x="11876" y="8613"/>
                      <a:pt x="11869" y="8627"/>
                      <a:pt x="11856" y="8632"/>
                    </a:cubicBezTo>
                    <a:lnTo>
                      <a:pt x="11714" y="8680"/>
                    </a:lnTo>
                    <a:cubicBezTo>
                      <a:pt x="11701" y="8684"/>
                      <a:pt x="11687" y="8677"/>
                      <a:pt x="11682" y="8664"/>
                    </a:cubicBezTo>
                    <a:cubicBezTo>
                      <a:pt x="11678" y="8651"/>
                      <a:pt x="11685" y="8637"/>
                      <a:pt x="11698" y="8632"/>
                    </a:cubicBezTo>
                    <a:close/>
                    <a:moveTo>
                      <a:pt x="12028" y="8517"/>
                    </a:moveTo>
                    <a:lnTo>
                      <a:pt x="12168" y="8465"/>
                    </a:lnTo>
                    <a:cubicBezTo>
                      <a:pt x="12181" y="8460"/>
                      <a:pt x="12196" y="8466"/>
                      <a:pt x="12200" y="8479"/>
                    </a:cubicBezTo>
                    <a:cubicBezTo>
                      <a:pt x="12205" y="8492"/>
                      <a:pt x="12199" y="8507"/>
                      <a:pt x="12186" y="8511"/>
                    </a:cubicBezTo>
                    <a:lnTo>
                      <a:pt x="12045" y="8564"/>
                    </a:lnTo>
                    <a:cubicBezTo>
                      <a:pt x="12033" y="8569"/>
                      <a:pt x="12018" y="8563"/>
                      <a:pt x="12013" y="8550"/>
                    </a:cubicBezTo>
                    <a:cubicBezTo>
                      <a:pt x="12008" y="8537"/>
                      <a:pt x="12015" y="8522"/>
                      <a:pt x="12028" y="8517"/>
                    </a:cubicBezTo>
                    <a:close/>
                    <a:moveTo>
                      <a:pt x="12353" y="8391"/>
                    </a:moveTo>
                    <a:lnTo>
                      <a:pt x="12492" y="8333"/>
                    </a:lnTo>
                    <a:cubicBezTo>
                      <a:pt x="12504" y="8328"/>
                      <a:pt x="12519" y="8334"/>
                      <a:pt x="12524" y="8347"/>
                    </a:cubicBezTo>
                    <a:cubicBezTo>
                      <a:pt x="12530" y="8359"/>
                      <a:pt x="12524" y="8374"/>
                      <a:pt x="12511" y="8379"/>
                    </a:cubicBezTo>
                    <a:lnTo>
                      <a:pt x="12372" y="8437"/>
                    </a:lnTo>
                    <a:cubicBezTo>
                      <a:pt x="12360" y="8442"/>
                      <a:pt x="12345" y="8436"/>
                      <a:pt x="12340" y="8424"/>
                    </a:cubicBezTo>
                    <a:cubicBezTo>
                      <a:pt x="12334" y="8411"/>
                      <a:pt x="12340" y="8396"/>
                      <a:pt x="12353" y="8391"/>
                    </a:cubicBezTo>
                    <a:close/>
                    <a:moveTo>
                      <a:pt x="12673" y="8252"/>
                    </a:moveTo>
                    <a:lnTo>
                      <a:pt x="12810" y="8189"/>
                    </a:lnTo>
                    <a:cubicBezTo>
                      <a:pt x="12822" y="8184"/>
                      <a:pt x="12837" y="8189"/>
                      <a:pt x="12843" y="8202"/>
                    </a:cubicBezTo>
                    <a:cubicBezTo>
                      <a:pt x="12849" y="8214"/>
                      <a:pt x="12843" y="8229"/>
                      <a:pt x="12831" y="8235"/>
                    </a:cubicBezTo>
                    <a:lnTo>
                      <a:pt x="12694" y="8298"/>
                    </a:lnTo>
                    <a:cubicBezTo>
                      <a:pt x="12682" y="8303"/>
                      <a:pt x="12667" y="8298"/>
                      <a:pt x="12661" y="8285"/>
                    </a:cubicBezTo>
                    <a:cubicBezTo>
                      <a:pt x="12655" y="8273"/>
                      <a:pt x="12661" y="8258"/>
                      <a:pt x="12673" y="8252"/>
                    </a:cubicBezTo>
                    <a:close/>
                    <a:moveTo>
                      <a:pt x="12988" y="8101"/>
                    </a:moveTo>
                    <a:lnTo>
                      <a:pt x="13122" y="8033"/>
                    </a:lnTo>
                    <a:cubicBezTo>
                      <a:pt x="13134" y="8027"/>
                      <a:pt x="13149" y="8032"/>
                      <a:pt x="13155" y="8044"/>
                    </a:cubicBezTo>
                    <a:cubicBezTo>
                      <a:pt x="13162" y="8056"/>
                      <a:pt x="13157" y="8072"/>
                      <a:pt x="13144" y="8078"/>
                    </a:cubicBezTo>
                    <a:lnTo>
                      <a:pt x="13011" y="8146"/>
                    </a:lnTo>
                    <a:cubicBezTo>
                      <a:pt x="12998" y="8152"/>
                      <a:pt x="12983" y="8147"/>
                      <a:pt x="12977" y="8135"/>
                    </a:cubicBezTo>
                    <a:cubicBezTo>
                      <a:pt x="12971" y="8122"/>
                      <a:pt x="12976" y="8107"/>
                      <a:pt x="12988" y="8101"/>
                    </a:cubicBezTo>
                    <a:close/>
                    <a:moveTo>
                      <a:pt x="13296" y="7937"/>
                    </a:moveTo>
                    <a:lnTo>
                      <a:pt x="13413" y="7871"/>
                    </a:lnTo>
                    <a:lnTo>
                      <a:pt x="13425" y="7863"/>
                    </a:lnTo>
                    <a:cubicBezTo>
                      <a:pt x="13437" y="7856"/>
                      <a:pt x="13453" y="7860"/>
                      <a:pt x="13460" y="7872"/>
                    </a:cubicBezTo>
                    <a:cubicBezTo>
                      <a:pt x="13467" y="7883"/>
                      <a:pt x="13463" y="7899"/>
                      <a:pt x="13452" y="7906"/>
                    </a:cubicBezTo>
                    <a:lnTo>
                      <a:pt x="13438" y="7914"/>
                    </a:lnTo>
                    <a:lnTo>
                      <a:pt x="13320" y="7980"/>
                    </a:lnTo>
                    <a:cubicBezTo>
                      <a:pt x="13308" y="7987"/>
                      <a:pt x="13293" y="7983"/>
                      <a:pt x="13286" y="7971"/>
                    </a:cubicBezTo>
                    <a:cubicBezTo>
                      <a:pt x="13279" y="7959"/>
                      <a:pt x="13284" y="7943"/>
                      <a:pt x="13296" y="7937"/>
                    </a:cubicBezTo>
                    <a:close/>
                    <a:moveTo>
                      <a:pt x="13596" y="7759"/>
                    </a:moveTo>
                    <a:lnTo>
                      <a:pt x="13673" y="7711"/>
                    </a:lnTo>
                    <a:lnTo>
                      <a:pt x="13721" y="7678"/>
                    </a:lnTo>
                    <a:cubicBezTo>
                      <a:pt x="13733" y="7671"/>
                      <a:pt x="13748" y="7674"/>
                      <a:pt x="13756" y="7685"/>
                    </a:cubicBezTo>
                    <a:cubicBezTo>
                      <a:pt x="13764" y="7696"/>
                      <a:pt x="13761" y="7712"/>
                      <a:pt x="13749" y="7720"/>
                    </a:cubicBezTo>
                    <a:lnTo>
                      <a:pt x="13699" y="7754"/>
                    </a:lnTo>
                    <a:lnTo>
                      <a:pt x="13622" y="7801"/>
                    </a:lnTo>
                    <a:cubicBezTo>
                      <a:pt x="13610" y="7808"/>
                      <a:pt x="13595" y="7805"/>
                      <a:pt x="13588" y="7793"/>
                    </a:cubicBezTo>
                    <a:cubicBezTo>
                      <a:pt x="13580" y="7781"/>
                      <a:pt x="13584" y="7766"/>
                      <a:pt x="13596" y="7759"/>
                    </a:cubicBezTo>
                    <a:close/>
                    <a:moveTo>
                      <a:pt x="13887" y="7566"/>
                    </a:moveTo>
                    <a:lnTo>
                      <a:pt x="13918" y="7545"/>
                    </a:lnTo>
                    <a:lnTo>
                      <a:pt x="14007" y="7478"/>
                    </a:lnTo>
                    <a:cubicBezTo>
                      <a:pt x="14018" y="7470"/>
                      <a:pt x="14034" y="7472"/>
                      <a:pt x="14042" y="7483"/>
                    </a:cubicBezTo>
                    <a:cubicBezTo>
                      <a:pt x="14050" y="7495"/>
                      <a:pt x="14048" y="7510"/>
                      <a:pt x="14037" y="7518"/>
                    </a:cubicBezTo>
                    <a:lnTo>
                      <a:pt x="13946" y="7586"/>
                    </a:lnTo>
                    <a:lnTo>
                      <a:pt x="13915" y="7607"/>
                    </a:lnTo>
                    <a:cubicBezTo>
                      <a:pt x="13903" y="7615"/>
                      <a:pt x="13888" y="7612"/>
                      <a:pt x="13880" y="7601"/>
                    </a:cubicBezTo>
                    <a:cubicBezTo>
                      <a:pt x="13872" y="7589"/>
                      <a:pt x="13875" y="7574"/>
                      <a:pt x="13887" y="7566"/>
                    </a:cubicBezTo>
                    <a:close/>
                    <a:moveTo>
                      <a:pt x="14166" y="7359"/>
                    </a:moveTo>
                    <a:lnTo>
                      <a:pt x="14281" y="7263"/>
                    </a:lnTo>
                    <a:cubicBezTo>
                      <a:pt x="14292" y="7254"/>
                      <a:pt x="14308" y="7256"/>
                      <a:pt x="14316" y="7266"/>
                    </a:cubicBezTo>
                    <a:cubicBezTo>
                      <a:pt x="14325" y="7277"/>
                      <a:pt x="14324" y="7293"/>
                      <a:pt x="14313" y="7302"/>
                    </a:cubicBezTo>
                    <a:lnTo>
                      <a:pt x="14197" y="7397"/>
                    </a:lnTo>
                    <a:cubicBezTo>
                      <a:pt x="14187" y="7406"/>
                      <a:pt x="14171" y="7405"/>
                      <a:pt x="14162" y="7394"/>
                    </a:cubicBezTo>
                    <a:cubicBezTo>
                      <a:pt x="14153" y="7383"/>
                      <a:pt x="14155" y="7367"/>
                      <a:pt x="14166" y="7359"/>
                    </a:cubicBezTo>
                    <a:close/>
                    <a:moveTo>
                      <a:pt x="14432" y="7133"/>
                    </a:moveTo>
                    <a:lnTo>
                      <a:pt x="14542" y="7032"/>
                    </a:lnTo>
                    <a:cubicBezTo>
                      <a:pt x="14552" y="7023"/>
                      <a:pt x="14568" y="7023"/>
                      <a:pt x="14578" y="7034"/>
                    </a:cubicBezTo>
                    <a:cubicBezTo>
                      <a:pt x="14587" y="7044"/>
                      <a:pt x="14586" y="7060"/>
                      <a:pt x="14576" y="7069"/>
                    </a:cubicBezTo>
                    <a:lnTo>
                      <a:pt x="14465" y="7170"/>
                    </a:lnTo>
                    <a:cubicBezTo>
                      <a:pt x="14455" y="7180"/>
                      <a:pt x="14439" y="7179"/>
                      <a:pt x="14430" y="7169"/>
                    </a:cubicBezTo>
                    <a:cubicBezTo>
                      <a:pt x="14421" y="7158"/>
                      <a:pt x="14421" y="7143"/>
                      <a:pt x="14432" y="7133"/>
                    </a:cubicBezTo>
                    <a:close/>
                    <a:moveTo>
                      <a:pt x="14683" y="6892"/>
                    </a:moveTo>
                    <a:lnTo>
                      <a:pt x="14760" y="6813"/>
                    </a:lnTo>
                    <a:lnTo>
                      <a:pt x="14786" y="6784"/>
                    </a:lnTo>
                    <a:cubicBezTo>
                      <a:pt x="14795" y="6774"/>
                      <a:pt x="14811" y="6773"/>
                      <a:pt x="14821" y="6782"/>
                    </a:cubicBezTo>
                    <a:cubicBezTo>
                      <a:pt x="14831" y="6791"/>
                      <a:pt x="14832" y="6807"/>
                      <a:pt x="14823" y="6818"/>
                    </a:cubicBezTo>
                    <a:lnTo>
                      <a:pt x="14795" y="6848"/>
                    </a:lnTo>
                    <a:lnTo>
                      <a:pt x="14718" y="6927"/>
                    </a:lnTo>
                    <a:cubicBezTo>
                      <a:pt x="14709" y="6937"/>
                      <a:pt x="14693" y="6937"/>
                      <a:pt x="14683" y="6927"/>
                    </a:cubicBezTo>
                    <a:cubicBezTo>
                      <a:pt x="14673" y="6917"/>
                      <a:pt x="14673" y="6902"/>
                      <a:pt x="14683" y="6892"/>
                    </a:cubicBezTo>
                    <a:close/>
                    <a:moveTo>
                      <a:pt x="14917" y="6634"/>
                    </a:moveTo>
                    <a:lnTo>
                      <a:pt x="14932" y="6616"/>
                    </a:lnTo>
                    <a:lnTo>
                      <a:pt x="15010" y="6517"/>
                    </a:lnTo>
                    <a:cubicBezTo>
                      <a:pt x="15018" y="6507"/>
                      <a:pt x="15034" y="6505"/>
                      <a:pt x="15045" y="6513"/>
                    </a:cubicBezTo>
                    <a:cubicBezTo>
                      <a:pt x="15056" y="6522"/>
                      <a:pt x="15058" y="6538"/>
                      <a:pt x="15049" y="6549"/>
                    </a:cubicBezTo>
                    <a:lnTo>
                      <a:pt x="14970" y="6648"/>
                    </a:lnTo>
                    <a:lnTo>
                      <a:pt x="14955" y="6666"/>
                    </a:lnTo>
                    <a:cubicBezTo>
                      <a:pt x="14946" y="6677"/>
                      <a:pt x="14930" y="6678"/>
                      <a:pt x="14919" y="6669"/>
                    </a:cubicBezTo>
                    <a:cubicBezTo>
                      <a:pt x="14909" y="6660"/>
                      <a:pt x="14908" y="6644"/>
                      <a:pt x="14917" y="6634"/>
                    </a:cubicBezTo>
                    <a:close/>
                    <a:moveTo>
                      <a:pt x="15127" y="6357"/>
                    </a:moveTo>
                    <a:lnTo>
                      <a:pt x="15160" y="6309"/>
                    </a:lnTo>
                    <a:lnTo>
                      <a:pt x="15209" y="6233"/>
                    </a:lnTo>
                    <a:cubicBezTo>
                      <a:pt x="15217" y="6221"/>
                      <a:pt x="15232" y="6218"/>
                      <a:pt x="15244" y="6226"/>
                    </a:cubicBezTo>
                    <a:cubicBezTo>
                      <a:pt x="15256" y="6233"/>
                      <a:pt x="15259" y="6249"/>
                      <a:pt x="15251" y="6260"/>
                    </a:cubicBezTo>
                    <a:lnTo>
                      <a:pt x="15201" y="6338"/>
                    </a:lnTo>
                    <a:lnTo>
                      <a:pt x="15168" y="6386"/>
                    </a:lnTo>
                    <a:cubicBezTo>
                      <a:pt x="15160" y="6397"/>
                      <a:pt x="15144" y="6400"/>
                      <a:pt x="15133" y="6392"/>
                    </a:cubicBezTo>
                    <a:cubicBezTo>
                      <a:pt x="15122" y="6384"/>
                      <a:pt x="15119" y="6368"/>
                      <a:pt x="15127" y="6357"/>
                    </a:cubicBezTo>
                    <a:close/>
                    <a:moveTo>
                      <a:pt x="15311" y="6063"/>
                    </a:moveTo>
                    <a:lnTo>
                      <a:pt x="15350" y="5992"/>
                    </a:lnTo>
                    <a:lnTo>
                      <a:pt x="15381" y="5931"/>
                    </a:lnTo>
                    <a:cubicBezTo>
                      <a:pt x="15387" y="5919"/>
                      <a:pt x="15402" y="5914"/>
                      <a:pt x="15415" y="5920"/>
                    </a:cubicBezTo>
                    <a:cubicBezTo>
                      <a:pt x="15427" y="5927"/>
                      <a:pt x="15432" y="5942"/>
                      <a:pt x="15426" y="5954"/>
                    </a:cubicBezTo>
                    <a:lnTo>
                      <a:pt x="15394" y="6017"/>
                    </a:lnTo>
                    <a:lnTo>
                      <a:pt x="15355" y="6087"/>
                    </a:lnTo>
                    <a:cubicBezTo>
                      <a:pt x="15348" y="6099"/>
                      <a:pt x="15333" y="6104"/>
                      <a:pt x="15321" y="6097"/>
                    </a:cubicBezTo>
                    <a:cubicBezTo>
                      <a:pt x="15309" y="6090"/>
                      <a:pt x="15304" y="6075"/>
                      <a:pt x="15311" y="6063"/>
                    </a:cubicBezTo>
                    <a:close/>
                    <a:moveTo>
                      <a:pt x="15465" y="5752"/>
                    </a:moveTo>
                    <a:lnTo>
                      <a:pt x="15501" y="5665"/>
                    </a:lnTo>
                    <a:lnTo>
                      <a:pt x="15520" y="5613"/>
                    </a:lnTo>
                    <a:cubicBezTo>
                      <a:pt x="15525" y="5600"/>
                      <a:pt x="15539" y="5594"/>
                      <a:pt x="15552" y="5599"/>
                    </a:cubicBezTo>
                    <a:cubicBezTo>
                      <a:pt x="15565" y="5603"/>
                      <a:pt x="15572" y="5618"/>
                      <a:pt x="15567" y="5631"/>
                    </a:cubicBezTo>
                    <a:lnTo>
                      <a:pt x="15547" y="5684"/>
                    </a:lnTo>
                    <a:lnTo>
                      <a:pt x="15511" y="5771"/>
                    </a:lnTo>
                    <a:cubicBezTo>
                      <a:pt x="15506" y="5784"/>
                      <a:pt x="15491" y="5790"/>
                      <a:pt x="15478" y="5784"/>
                    </a:cubicBezTo>
                    <a:cubicBezTo>
                      <a:pt x="15466" y="5779"/>
                      <a:pt x="15459" y="5764"/>
                      <a:pt x="15465" y="5752"/>
                    </a:cubicBezTo>
                    <a:close/>
                    <a:moveTo>
                      <a:pt x="15583" y="5426"/>
                    </a:moveTo>
                    <a:lnTo>
                      <a:pt x="15610" y="5329"/>
                    </a:lnTo>
                    <a:lnTo>
                      <a:pt x="15622" y="5282"/>
                    </a:lnTo>
                    <a:cubicBezTo>
                      <a:pt x="15625" y="5268"/>
                      <a:pt x="15638" y="5260"/>
                      <a:pt x="15652" y="5263"/>
                    </a:cubicBezTo>
                    <a:cubicBezTo>
                      <a:pt x="15665" y="5267"/>
                      <a:pt x="15674" y="5280"/>
                      <a:pt x="15670" y="5293"/>
                    </a:cubicBezTo>
                    <a:lnTo>
                      <a:pt x="15659" y="5342"/>
                    </a:lnTo>
                    <a:lnTo>
                      <a:pt x="15631" y="5439"/>
                    </a:lnTo>
                    <a:cubicBezTo>
                      <a:pt x="15628" y="5453"/>
                      <a:pt x="15614" y="5460"/>
                      <a:pt x="15601" y="5457"/>
                    </a:cubicBezTo>
                    <a:cubicBezTo>
                      <a:pt x="15587" y="5453"/>
                      <a:pt x="15579" y="5439"/>
                      <a:pt x="15583" y="5426"/>
                    </a:cubicBezTo>
                    <a:close/>
                    <a:moveTo>
                      <a:pt x="15662" y="5088"/>
                    </a:moveTo>
                    <a:lnTo>
                      <a:pt x="15677" y="4985"/>
                    </a:lnTo>
                    <a:lnTo>
                      <a:pt x="15682" y="4941"/>
                    </a:lnTo>
                    <a:cubicBezTo>
                      <a:pt x="15684" y="4927"/>
                      <a:pt x="15696" y="4917"/>
                      <a:pt x="15710" y="4918"/>
                    </a:cubicBezTo>
                    <a:cubicBezTo>
                      <a:pt x="15723" y="4920"/>
                      <a:pt x="15733" y="4932"/>
                      <a:pt x="15732" y="4946"/>
                    </a:cubicBezTo>
                    <a:lnTo>
                      <a:pt x="15727" y="4992"/>
                    </a:lnTo>
                    <a:lnTo>
                      <a:pt x="15711" y="5096"/>
                    </a:lnTo>
                    <a:cubicBezTo>
                      <a:pt x="15709" y="5109"/>
                      <a:pt x="15696" y="5119"/>
                      <a:pt x="15683" y="5117"/>
                    </a:cubicBezTo>
                    <a:cubicBezTo>
                      <a:pt x="15669" y="5115"/>
                      <a:pt x="15660" y="5102"/>
                      <a:pt x="15662" y="5088"/>
                    </a:cubicBezTo>
                    <a:close/>
                    <a:moveTo>
                      <a:pt x="15698" y="4743"/>
                    </a:moveTo>
                    <a:lnTo>
                      <a:pt x="15700" y="4633"/>
                    </a:lnTo>
                    <a:lnTo>
                      <a:pt x="15699" y="4595"/>
                    </a:lnTo>
                    <a:cubicBezTo>
                      <a:pt x="15699" y="4581"/>
                      <a:pt x="15710" y="4569"/>
                      <a:pt x="15724" y="4569"/>
                    </a:cubicBezTo>
                    <a:cubicBezTo>
                      <a:pt x="15737" y="4569"/>
                      <a:pt x="15749" y="4580"/>
                      <a:pt x="15749" y="4593"/>
                    </a:cubicBezTo>
                    <a:lnTo>
                      <a:pt x="15750" y="4634"/>
                    </a:lnTo>
                    <a:lnTo>
                      <a:pt x="15748" y="4744"/>
                    </a:lnTo>
                    <a:cubicBezTo>
                      <a:pt x="15747" y="4758"/>
                      <a:pt x="15736" y="4769"/>
                      <a:pt x="15722" y="4769"/>
                    </a:cubicBezTo>
                    <a:cubicBezTo>
                      <a:pt x="15708" y="4769"/>
                      <a:pt x="15697" y="4757"/>
                      <a:pt x="15698" y="4743"/>
                    </a:cubicBezTo>
                    <a:close/>
                    <a:moveTo>
                      <a:pt x="15690" y="4397"/>
                    </a:moveTo>
                    <a:lnTo>
                      <a:pt x="15677" y="4282"/>
                    </a:lnTo>
                    <a:lnTo>
                      <a:pt x="15672" y="4249"/>
                    </a:lnTo>
                    <a:cubicBezTo>
                      <a:pt x="15670" y="4235"/>
                      <a:pt x="15679" y="4223"/>
                      <a:pt x="15693" y="4221"/>
                    </a:cubicBezTo>
                    <a:cubicBezTo>
                      <a:pt x="15707" y="4219"/>
                      <a:pt x="15720" y="4228"/>
                      <a:pt x="15722" y="4242"/>
                    </a:cubicBezTo>
                    <a:lnTo>
                      <a:pt x="15727" y="4277"/>
                    </a:lnTo>
                    <a:lnTo>
                      <a:pt x="15739" y="4392"/>
                    </a:lnTo>
                    <a:cubicBezTo>
                      <a:pt x="15741" y="4405"/>
                      <a:pt x="15731" y="4418"/>
                      <a:pt x="15717" y="4419"/>
                    </a:cubicBezTo>
                    <a:cubicBezTo>
                      <a:pt x="15703" y="4421"/>
                      <a:pt x="15691" y="4411"/>
                      <a:pt x="15690" y="4397"/>
                    </a:cubicBezTo>
                    <a:close/>
                    <a:moveTo>
                      <a:pt x="15638" y="4053"/>
                    </a:moveTo>
                    <a:lnTo>
                      <a:pt x="15637" y="4052"/>
                    </a:lnTo>
                    <a:lnTo>
                      <a:pt x="15610" y="3938"/>
                    </a:lnTo>
                    <a:lnTo>
                      <a:pt x="15602" y="3910"/>
                    </a:lnTo>
                    <a:cubicBezTo>
                      <a:pt x="15598" y="3896"/>
                      <a:pt x="15606" y="3882"/>
                      <a:pt x="15619" y="3879"/>
                    </a:cubicBezTo>
                    <a:cubicBezTo>
                      <a:pt x="15633" y="3875"/>
                      <a:pt x="15647" y="3883"/>
                      <a:pt x="15650" y="3896"/>
                    </a:cubicBezTo>
                    <a:lnTo>
                      <a:pt x="15659" y="3926"/>
                    </a:lnTo>
                    <a:lnTo>
                      <a:pt x="15687" y="4042"/>
                    </a:lnTo>
                    <a:lnTo>
                      <a:pt x="15687" y="4044"/>
                    </a:lnTo>
                    <a:cubicBezTo>
                      <a:pt x="15689" y="4057"/>
                      <a:pt x="15681" y="4070"/>
                      <a:pt x="15667" y="4073"/>
                    </a:cubicBezTo>
                    <a:cubicBezTo>
                      <a:pt x="15653" y="4076"/>
                      <a:pt x="15640" y="4067"/>
                      <a:pt x="15638" y="4053"/>
                    </a:cubicBezTo>
                    <a:close/>
                    <a:moveTo>
                      <a:pt x="15544" y="3719"/>
                    </a:moveTo>
                    <a:lnTo>
                      <a:pt x="15542" y="3713"/>
                    </a:lnTo>
                    <a:lnTo>
                      <a:pt x="15501" y="3602"/>
                    </a:lnTo>
                    <a:lnTo>
                      <a:pt x="15492" y="3581"/>
                    </a:lnTo>
                    <a:cubicBezTo>
                      <a:pt x="15486" y="3568"/>
                      <a:pt x="15492" y="3553"/>
                      <a:pt x="15505" y="3548"/>
                    </a:cubicBezTo>
                    <a:cubicBezTo>
                      <a:pt x="15518" y="3543"/>
                      <a:pt x="15533" y="3549"/>
                      <a:pt x="15538" y="3562"/>
                    </a:cubicBezTo>
                    <a:lnTo>
                      <a:pt x="15547" y="3585"/>
                    </a:lnTo>
                    <a:lnTo>
                      <a:pt x="15589" y="3697"/>
                    </a:lnTo>
                    <a:lnTo>
                      <a:pt x="15591" y="3704"/>
                    </a:lnTo>
                    <a:cubicBezTo>
                      <a:pt x="15596" y="3717"/>
                      <a:pt x="15588" y="3731"/>
                      <a:pt x="15575" y="3735"/>
                    </a:cubicBezTo>
                    <a:cubicBezTo>
                      <a:pt x="15562" y="3740"/>
                      <a:pt x="15548" y="3733"/>
                      <a:pt x="15544" y="3719"/>
                    </a:cubicBezTo>
                    <a:close/>
                    <a:moveTo>
                      <a:pt x="15412" y="3399"/>
                    </a:moveTo>
                    <a:lnTo>
                      <a:pt x="15404" y="3383"/>
                    </a:lnTo>
                    <a:lnTo>
                      <a:pt x="15350" y="3275"/>
                    </a:lnTo>
                    <a:lnTo>
                      <a:pt x="15345" y="3266"/>
                    </a:lnTo>
                    <a:cubicBezTo>
                      <a:pt x="15338" y="3254"/>
                      <a:pt x="15343" y="3239"/>
                      <a:pt x="15355" y="3232"/>
                    </a:cubicBezTo>
                    <a:cubicBezTo>
                      <a:pt x="15367" y="3226"/>
                      <a:pt x="15382" y="3230"/>
                      <a:pt x="15389" y="3242"/>
                    </a:cubicBezTo>
                    <a:lnTo>
                      <a:pt x="15394" y="3252"/>
                    </a:lnTo>
                    <a:lnTo>
                      <a:pt x="15450" y="3362"/>
                    </a:lnTo>
                    <a:lnTo>
                      <a:pt x="15457" y="3378"/>
                    </a:lnTo>
                    <a:cubicBezTo>
                      <a:pt x="15463" y="3390"/>
                      <a:pt x="15457" y="3405"/>
                      <a:pt x="15445" y="3411"/>
                    </a:cubicBezTo>
                    <a:cubicBezTo>
                      <a:pt x="15432" y="3417"/>
                      <a:pt x="15418" y="3411"/>
                      <a:pt x="15412" y="3399"/>
                    </a:cubicBezTo>
                    <a:close/>
                    <a:moveTo>
                      <a:pt x="15246" y="3094"/>
                    </a:moveTo>
                    <a:lnTo>
                      <a:pt x="15227" y="3062"/>
                    </a:lnTo>
                    <a:lnTo>
                      <a:pt x="15166" y="2968"/>
                    </a:lnTo>
                    <a:cubicBezTo>
                      <a:pt x="15158" y="2956"/>
                      <a:pt x="15162" y="2941"/>
                      <a:pt x="15173" y="2933"/>
                    </a:cubicBezTo>
                    <a:cubicBezTo>
                      <a:pt x="15185" y="2926"/>
                      <a:pt x="15200" y="2929"/>
                      <a:pt x="15208" y="2941"/>
                    </a:cubicBezTo>
                    <a:lnTo>
                      <a:pt x="15270" y="3037"/>
                    </a:lnTo>
                    <a:lnTo>
                      <a:pt x="15289" y="3068"/>
                    </a:lnTo>
                    <a:cubicBezTo>
                      <a:pt x="15296" y="3080"/>
                      <a:pt x="15292" y="3095"/>
                      <a:pt x="15280" y="3102"/>
                    </a:cubicBezTo>
                    <a:cubicBezTo>
                      <a:pt x="15268" y="3109"/>
                      <a:pt x="15253" y="3105"/>
                      <a:pt x="15246" y="3094"/>
                    </a:cubicBezTo>
                    <a:close/>
                    <a:moveTo>
                      <a:pt x="15051" y="2806"/>
                    </a:moveTo>
                    <a:lnTo>
                      <a:pt x="15011" y="2752"/>
                    </a:lnTo>
                    <a:lnTo>
                      <a:pt x="14960" y="2688"/>
                    </a:lnTo>
                    <a:cubicBezTo>
                      <a:pt x="14952" y="2677"/>
                      <a:pt x="14953" y="2661"/>
                      <a:pt x="14964" y="2653"/>
                    </a:cubicBezTo>
                    <a:cubicBezTo>
                      <a:pt x="14975" y="2644"/>
                      <a:pt x="14991" y="2646"/>
                      <a:pt x="14999" y="2657"/>
                    </a:cubicBezTo>
                    <a:lnTo>
                      <a:pt x="15052" y="2723"/>
                    </a:lnTo>
                    <a:lnTo>
                      <a:pt x="15091" y="2776"/>
                    </a:lnTo>
                    <a:cubicBezTo>
                      <a:pt x="15100" y="2787"/>
                      <a:pt x="15097" y="2803"/>
                      <a:pt x="15086" y="2811"/>
                    </a:cubicBezTo>
                    <a:cubicBezTo>
                      <a:pt x="15075" y="2819"/>
                      <a:pt x="15060" y="2817"/>
                      <a:pt x="15051" y="2806"/>
                    </a:cubicBezTo>
                    <a:close/>
                    <a:moveTo>
                      <a:pt x="14833" y="2536"/>
                    </a:moveTo>
                    <a:lnTo>
                      <a:pt x="14759" y="2454"/>
                    </a:lnTo>
                    <a:lnTo>
                      <a:pt x="14732" y="2426"/>
                    </a:lnTo>
                    <a:cubicBezTo>
                      <a:pt x="14722" y="2416"/>
                      <a:pt x="14722" y="2401"/>
                      <a:pt x="14732" y="2391"/>
                    </a:cubicBezTo>
                    <a:cubicBezTo>
                      <a:pt x="14742" y="2381"/>
                      <a:pt x="14758" y="2381"/>
                      <a:pt x="14767" y="2391"/>
                    </a:cubicBezTo>
                    <a:lnTo>
                      <a:pt x="14796" y="2421"/>
                    </a:lnTo>
                    <a:lnTo>
                      <a:pt x="14870" y="2502"/>
                    </a:lnTo>
                    <a:cubicBezTo>
                      <a:pt x="14879" y="2513"/>
                      <a:pt x="14878" y="2529"/>
                      <a:pt x="14868" y="2538"/>
                    </a:cubicBezTo>
                    <a:cubicBezTo>
                      <a:pt x="14858" y="2547"/>
                      <a:pt x="14842" y="2546"/>
                      <a:pt x="14833" y="2536"/>
                    </a:cubicBezTo>
                    <a:close/>
                    <a:moveTo>
                      <a:pt x="14592" y="2283"/>
                    </a:moveTo>
                    <a:lnTo>
                      <a:pt x="14571" y="2262"/>
                    </a:lnTo>
                    <a:lnTo>
                      <a:pt x="14483" y="2182"/>
                    </a:lnTo>
                    <a:cubicBezTo>
                      <a:pt x="14473" y="2173"/>
                      <a:pt x="14472" y="2157"/>
                      <a:pt x="14482" y="2147"/>
                    </a:cubicBezTo>
                    <a:cubicBezTo>
                      <a:pt x="14491" y="2136"/>
                      <a:pt x="14507" y="2136"/>
                      <a:pt x="14517" y="2145"/>
                    </a:cubicBezTo>
                    <a:lnTo>
                      <a:pt x="14606" y="2227"/>
                    </a:lnTo>
                    <a:lnTo>
                      <a:pt x="14628" y="2248"/>
                    </a:lnTo>
                    <a:cubicBezTo>
                      <a:pt x="14637" y="2258"/>
                      <a:pt x="14637" y="2274"/>
                      <a:pt x="14627" y="2284"/>
                    </a:cubicBezTo>
                    <a:cubicBezTo>
                      <a:pt x="14617" y="2293"/>
                      <a:pt x="14601" y="2293"/>
                      <a:pt x="14592" y="2283"/>
                    </a:cubicBezTo>
                    <a:close/>
                    <a:moveTo>
                      <a:pt x="14335" y="2049"/>
                    </a:moveTo>
                    <a:lnTo>
                      <a:pt x="14220" y="1954"/>
                    </a:lnTo>
                    <a:cubicBezTo>
                      <a:pt x="14209" y="1945"/>
                      <a:pt x="14207" y="1929"/>
                      <a:pt x="14216" y="1919"/>
                    </a:cubicBezTo>
                    <a:cubicBezTo>
                      <a:pt x="14225" y="1908"/>
                      <a:pt x="14241" y="1906"/>
                      <a:pt x="14251" y="1915"/>
                    </a:cubicBezTo>
                    <a:lnTo>
                      <a:pt x="14367" y="2011"/>
                    </a:lnTo>
                    <a:cubicBezTo>
                      <a:pt x="14378" y="2020"/>
                      <a:pt x="14379" y="2035"/>
                      <a:pt x="14371" y="2046"/>
                    </a:cubicBezTo>
                    <a:cubicBezTo>
                      <a:pt x="14362" y="2057"/>
                      <a:pt x="14346" y="2058"/>
                      <a:pt x="14335" y="2049"/>
                    </a:cubicBezTo>
                    <a:close/>
                    <a:moveTo>
                      <a:pt x="14063" y="1831"/>
                    </a:moveTo>
                    <a:lnTo>
                      <a:pt x="13943" y="1742"/>
                    </a:lnTo>
                    <a:cubicBezTo>
                      <a:pt x="13932" y="1733"/>
                      <a:pt x="13930" y="1718"/>
                      <a:pt x="13938" y="1707"/>
                    </a:cubicBezTo>
                    <a:cubicBezTo>
                      <a:pt x="13946" y="1695"/>
                      <a:pt x="13962" y="1693"/>
                      <a:pt x="13973" y="1701"/>
                    </a:cubicBezTo>
                    <a:lnTo>
                      <a:pt x="14093" y="1791"/>
                    </a:lnTo>
                    <a:cubicBezTo>
                      <a:pt x="14104" y="1800"/>
                      <a:pt x="14106" y="1815"/>
                      <a:pt x="14098" y="1826"/>
                    </a:cubicBezTo>
                    <a:cubicBezTo>
                      <a:pt x="14090" y="1837"/>
                      <a:pt x="14074" y="1840"/>
                      <a:pt x="14063" y="1831"/>
                    </a:cubicBezTo>
                    <a:close/>
                    <a:moveTo>
                      <a:pt x="13779" y="1629"/>
                    </a:moveTo>
                    <a:lnTo>
                      <a:pt x="13672" y="1556"/>
                    </a:lnTo>
                    <a:lnTo>
                      <a:pt x="13655" y="1546"/>
                    </a:lnTo>
                    <a:cubicBezTo>
                      <a:pt x="13644" y="1539"/>
                      <a:pt x="13640" y="1523"/>
                      <a:pt x="13647" y="1512"/>
                    </a:cubicBezTo>
                    <a:cubicBezTo>
                      <a:pt x="13655" y="1500"/>
                      <a:pt x="13670" y="1496"/>
                      <a:pt x="13682" y="1503"/>
                    </a:cubicBezTo>
                    <a:lnTo>
                      <a:pt x="13700" y="1515"/>
                    </a:lnTo>
                    <a:lnTo>
                      <a:pt x="13807" y="1587"/>
                    </a:lnTo>
                    <a:cubicBezTo>
                      <a:pt x="13819" y="1595"/>
                      <a:pt x="13822" y="1611"/>
                      <a:pt x="13814" y="1622"/>
                    </a:cubicBezTo>
                    <a:cubicBezTo>
                      <a:pt x="13806" y="1634"/>
                      <a:pt x="13791" y="1637"/>
                      <a:pt x="13779" y="1629"/>
                    </a:cubicBezTo>
                    <a:close/>
                    <a:moveTo>
                      <a:pt x="13485" y="1441"/>
                    </a:moveTo>
                    <a:lnTo>
                      <a:pt x="13413" y="1397"/>
                    </a:lnTo>
                    <a:lnTo>
                      <a:pt x="13357" y="1365"/>
                    </a:lnTo>
                    <a:cubicBezTo>
                      <a:pt x="13345" y="1359"/>
                      <a:pt x="13341" y="1343"/>
                      <a:pt x="13347" y="1331"/>
                    </a:cubicBezTo>
                    <a:cubicBezTo>
                      <a:pt x="13354" y="1319"/>
                      <a:pt x="13369" y="1315"/>
                      <a:pt x="13381" y="1322"/>
                    </a:cubicBezTo>
                    <a:lnTo>
                      <a:pt x="13439" y="1354"/>
                    </a:lnTo>
                    <a:lnTo>
                      <a:pt x="13511" y="1399"/>
                    </a:lnTo>
                    <a:cubicBezTo>
                      <a:pt x="13523" y="1406"/>
                      <a:pt x="13527" y="1421"/>
                      <a:pt x="13520" y="1433"/>
                    </a:cubicBezTo>
                    <a:cubicBezTo>
                      <a:pt x="13512" y="1445"/>
                      <a:pt x="13497" y="1448"/>
                      <a:pt x="13485" y="1441"/>
                    </a:cubicBezTo>
                    <a:close/>
                    <a:moveTo>
                      <a:pt x="13182" y="1268"/>
                    </a:moveTo>
                    <a:lnTo>
                      <a:pt x="13141" y="1245"/>
                    </a:lnTo>
                    <a:lnTo>
                      <a:pt x="13050" y="1198"/>
                    </a:lnTo>
                    <a:cubicBezTo>
                      <a:pt x="13038" y="1192"/>
                      <a:pt x="13033" y="1177"/>
                      <a:pt x="13040" y="1165"/>
                    </a:cubicBezTo>
                    <a:cubicBezTo>
                      <a:pt x="13046" y="1153"/>
                      <a:pt x="13061" y="1148"/>
                      <a:pt x="13073" y="1154"/>
                    </a:cubicBezTo>
                    <a:lnTo>
                      <a:pt x="13165" y="1201"/>
                    </a:lnTo>
                    <a:lnTo>
                      <a:pt x="13207" y="1224"/>
                    </a:lnTo>
                    <a:cubicBezTo>
                      <a:pt x="13219" y="1231"/>
                      <a:pt x="13223" y="1246"/>
                      <a:pt x="13216" y="1258"/>
                    </a:cubicBezTo>
                    <a:cubicBezTo>
                      <a:pt x="13210" y="1270"/>
                      <a:pt x="13194" y="1274"/>
                      <a:pt x="13182" y="1268"/>
                    </a:cubicBezTo>
                    <a:close/>
                    <a:moveTo>
                      <a:pt x="12872" y="1108"/>
                    </a:moveTo>
                    <a:lnTo>
                      <a:pt x="12857" y="1100"/>
                    </a:lnTo>
                    <a:lnTo>
                      <a:pt x="12737" y="1045"/>
                    </a:lnTo>
                    <a:cubicBezTo>
                      <a:pt x="12725" y="1039"/>
                      <a:pt x="12719" y="1024"/>
                      <a:pt x="12725" y="1012"/>
                    </a:cubicBezTo>
                    <a:cubicBezTo>
                      <a:pt x="12731" y="999"/>
                      <a:pt x="12746" y="994"/>
                      <a:pt x="12758" y="999"/>
                    </a:cubicBezTo>
                    <a:lnTo>
                      <a:pt x="12880" y="1055"/>
                    </a:lnTo>
                    <a:lnTo>
                      <a:pt x="12895" y="1063"/>
                    </a:lnTo>
                    <a:cubicBezTo>
                      <a:pt x="12907" y="1070"/>
                      <a:pt x="12912" y="1085"/>
                      <a:pt x="12906" y="1097"/>
                    </a:cubicBezTo>
                    <a:cubicBezTo>
                      <a:pt x="12900" y="1109"/>
                      <a:pt x="12885" y="1114"/>
                      <a:pt x="12872" y="1108"/>
                    </a:cubicBezTo>
                    <a:close/>
                    <a:moveTo>
                      <a:pt x="12556" y="962"/>
                    </a:moveTo>
                    <a:lnTo>
                      <a:pt x="12418" y="904"/>
                    </a:lnTo>
                    <a:cubicBezTo>
                      <a:pt x="12405" y="899"/>
                      <a:pt x="12399" y="884"/>
                      <a:pt x="12404" y="871"/>
                    </a:cubicBezTo>
                    <a:cubicBezTo>
                      <a:pt x="12410" y="858"/>
                      <a:pt x="12424" y="852"/>
                      <a:pt x="12437" y="858"/>
                    </a:cubicBezTo>
                    <a:lnTo>
                      <a:pt x="12576" y="915"/>
                    </a:lnTo>
                    <a:cubicBezTo>
                      <a:pt x="12588" y="921"/>
                      <a:pt x="12594" y="935"/>
                      <a:pt x="12589" y="948"/>
                    </a:cubicBezTo>
                    <a:cubicBezTo>
                      <a:pt x="12584" y="961"/>
                      <a:pt x="12569" y="967"/>
                      <a:pt x="12556" y="962"/>
                    </a:cubicBezTo>
                    <a:close/>
                    <a:moveTo>
                      <a:pt x="12234" y="828"/>
                    </a:moveTo>
                    <a:lnTo>
                      <a:pt x="12093" y="775"/>
                    </a:lnTo>
                    <a:cubicBezTo>
                      <a:pt x="12081" y="770"/>
                      <a:pt x="12074" y="756"/>
                      <a:pt x="12079" y="743"/>
                    </a:cubicBezTo>
                    <a:cubicBezTo>
                      <a:pt x="12084" y="730"/>
                      <a:pt x="12098" y="723"/>
                      <a:pt x="12111" y="728"/>
                    </a:cubicBezTo>
                    <a:lnTo>
                      <a:pt x="12251" y="781"/>
                    </a:lnTo>
                    <a:cubicBezTo>
                      <a:pt x="12264" y="786"/>
                      <a:pt x="12271" y="800"/>
                      <a:pt x="12266" y="813"/>
                    </a:cubicBezTo>
                    <a:cubicBezTo>
                      <a:pt x="12261" y="826"/>
                      <a:pt x="12247" y="833"/>
                      <a:pt x="12234" y="828"/>
                    </a:cubicBezTo>
                    <a:close/>
                    <a:moveTo>
                      <a:pt x="11907" y="706"/>
                    </a:moveTo>
                    <a:lnTo>
                      <a:pt x="11765" y="658"/>
                    </a:lnTo>
                    <a:cubicBezTo>
                      <a:pt x="11751" y="654"/>
                      <a:pt x="11744" y="639"/>
                      <a:pt x="11749" y="626"/>
                    </a:cubicBezTo>
                    <a:cubicBezTo>
                      <a:pt x="11753" y="613"/>
                      <a:pt x="11767" y="606"/>
                      <a:pt x="11781" y="611"/>
                    </a:cubicBezTo>
                    <a:lnTo>
                      <a:pt x="11923" y="659"/>
                    </a:lnTo>
                    <a:cubicBezTo>
                      <a:pt x="11936" y="663"/>
                      <a:pt x="11943" y="677"/>
                      <a:pt x="11938" y="690"/>
                    </a:cubicBezTo>
                    <a:cubicBezTo>
                      <a:pt x="11934" y="703"/>
                      <a:pt x="11920" y="710"/>
                      <a:pt x="11907" y="706"/>
                    </a:cubicBezTo>
                    <a:close/>
                    <a:moveTo>
                      <a:pt x="11576" y="595"/>
                    </a:moveTo>
                    <a:lnTo>
                      <a:pt x="11432" y="552"/>
                    </a:lnTo>
                    <a:cubicBezTo>
                      <a:pt x="11419" y="548"/>
                      <a:pt x="11411" y="534"/>
                      <a:pt x="11415" y="521"/>
                    </a:cubicBezTo>
                    <a:cubicBezTo>
                      <a:pt x="11419" y="508"/>
                      <a:pt x="11433" y="500"/>
                      <a:pt x="11446" y="504"/>
                    </a:cubicBezTo>
                    <a:lnTo>
                      <a:pt x="11590" y="548"/>
                    </a:lnTo>
                    <a:cubicBezTo>
                      <a:pt x="11603" y="552"/>
                      <a:pt x="11611" y="565"/>
                      <a:pt x="11607" y="579"/>
                    </a:cubicBezTo>
                    <a:cubicBezTo>
                      <a:pt x="11603" y="592"/>
                      <a:pt x="11589" y="599"/>
                      <a:pt x="11576" y="595"/>
                    </a:cubicBezTo>
                    <a:close/>
                    <a:moveTo>
                      <a:pt x="11241" y="496"/>
                    </a:moveTo>
                    <a:lnTo>
                      <a:pt x="11096" y="457"/>
                    </a:lnTo>
                    <a:cubicBezTo>
                      <a:pt x="11082" y="454"/>
                      <a:pt x="11075" y="440"/>
                      <a:pt x="11078" y="427"/>
                    </a:cubicBezTo>
                    <a:cubicBezTo>
                      <a:pt x="11082" y="414"/>
                      <a:pt x="11095" y="406"/>
                      <a:pt x="11109" y="409"/>
                    </a:cubicBezTo>
                    <a:lnTo>
                      <a:pt x="11254" y="448"/>
                    </a:lnTo>
                    <a:cubicBezTo>
                      <a:pt x="11267" y="451"/>
                      <a:pt x="11275" y="465"/>
                      <a:pt x="11271" y="478"/>
                    </a:cubicBezTo>
                    <a:cubicBezTo>
                      <a:pt x="11268" y="492"/>
                      <a:pt x="11254" y="499"/>
                      <a:pt x="11241" y="496"/>
                    </a:cubicBezTo>
                    <a:close/>
                    <a:moveTo>
                      <a:pt x="10903" y="407"/>
                    </a:moveTo>
                    <a:lnTo>
                      <a:pt x="10757" y="373"/>
                    </a:lnTo>
                    <a:cubicBezTo>
                      <a:pt x="10744" y="370"/>
                      <a:pt x="10735" y="357"/>
                      <a:pt x="10738" y="343"/>
                    </a:cubicBezTo>
                    <a:cubicBezTo>
                      <a:pt x="10741" y="330"/>
                      <a:pt x="10755" y="321"/>
                      <a:pt x="10768" y="325"/>
                    </a:cubicBezTo>
                    <a:lnTo>
                      <a:pt x="10914" y="358"/>
                    </a:lnTo>
                    <a:cubicBezTo>
                      <a:pt x="10928" y="361"/>
                      <a:pt x="10936" y="375"/>
                      <a:pt x="10933" y="388"/>
                    </a:cubicBezTo>
                    <a:cubicBezTo>
                      <a:pt x="10930" y="402"/>
                      <a:pt x="10917" y="410"/>
                      <a:pt x="10903" y="407"/>
                    </a:cubicBezTo>
                    <a:close/>
                    <a:moveTo>
                      <a:pt x="10563" y="328"/>
                    </a:moveTo>
                    <a:lnTo>
                      <a:pt x="10416" y="299"/>
                    </a:lnTo>
                    <a:cubicBezTo>
                      <a:pt x="10402" y="297"/>
                      <a:pt x="10393" y="283"/>
                      <a:pt x="10396" y="270"/>
                    </a:cubicBezTo>
                    <a:cubicBezTo>
                      <a:pt x="10399" y="256"/>
                      <a:pt x="10412" y="248"/>
                      <a:pt x="10425" y="250"/>
                    </a:cubicBezTo>
                    <a:lnTo>
                      <a:pt x="10573" y="279"/>
                    </a:lnTo>
                    <a:cubicBezTo>
                      <a:pt x="10586" y="282"/>
                      <a:pt x="10595" y="295"/>
                      <a:pt x="10592" y="309"/>
                    </a:cubicBezTo>
                    <a:cubicBezTo>
                      <a:pt x="10590" y="322"/>
                      <a:pt x="10576" y="331"/>
                      <a:pt x="10563" y="328"/>
                    </a:cubicBezTo>
                    <a:close/>
                    <a:moveTo>
                      <a:pt x="10220" y="260"/>
                    </a:moveTo>
                    <a:lnTo>
                      <a:pt x="10204" y="257"/>
                    </a:lnTo>
                    <a:lnTo>
                      <a:pt x="10072" y="235"/>
                    </a:lnTo>
                    <a:cubicBezTo>
                      <a:pt x="10059" y="233"/>
                      <a:pt x="10050" y="220"/>
                      <a:pt x="10052" y="206"/>
                    </a:cubicBezTo>
                    <a:cubicBezTo>
                      <a:pt x="10054" y="193"/>
                      <a:pt x="10067" y="184"/>
                      <a:pt x="10081" y="186"/>
                    </a:cubicBezTo>
                    <a:lnTo>
                      <a:pt x="10214" y="208"/>
                    </a:lnTo>
                    <a:lnTo>
                      <a:pt x="10229" y="211"/>
                    </a:lnTo>
                    <a:cubicBezTo>
                      <a:pt x="10243" y="214"/>
                      <a:pt x="10252" y="227"/>
                      <a:pt x="10249" y="241"/>
                    </a:cubicBezTo>
                    <a:cubicBezTo>
                      <a:pt x="10246" y="254"/>
                      <a:pt x="10233" y="263"/>
                      <a:pt x="10220" y="260"/>
                    </a:cubicBezTo>
                    <a:close/>
                    <a:moveTo>
                      <a:pt x="9875" y="202"/>
                    </a:moveTo>
                    <a:lnTo>
                      <a:pt x="9833" y="195"/>
                    </a:lnTo>
                    <a:lnTo>
                      <a:pt x="9728" y="181"/>
                    </a:lnTo>
                    <a:cubicBezTo>
                      <a:pt x="9714" y="179"/>
                      <a:pt x="9704" y="167"/>
                      <a:pt x="9706" y="153"/>
                    </a:cubicBezTo>
                    <a:cubicBezTo>
                      <a:pt x="9708" y="139"/>
                      <a:pt x="9721" y="130"/>
                      <a:pt x="9734" y="131"/>
                    </a:cubicBezTo>
                    <a:lnTo>
                      <a:pt x="9841" y="146"/>
                    </a:lnTo>
                    <a:lnTo>
                      <a:pt x="9883" y="153"/>
                    </a:lnTo>
                    <a:cubicBezTo>
                      <a:pt x="9897" y="155"/>
                      <a:pt x="9906" y="168"/>
                      <a:pt x="9904" y="182"/>
                    </a:cubicBezTo>
                    <a:cubicBezTo>
                      <a:pt x="9902" y="195"/>
                      <a:pt x="9889" y="205"/>
                      <a:pt x="9875" y="202"/>
                    </a:cubicBezTo>
                    <a:close/>
                    <a:moveTo>
                      <a:pt x="9529" y="154"/>
                    </a:moveTo>
                    <a:lnTo>
                      <a:pt x="9454" y="144"/>
                    </a:lnTo>
                    <a:lnTo>
                      <a:pt x="9381" y="136"/>
                    </a:lnTo>
                    <a:cubicBezTo>
                      <a:pt x="9367" y="135"/>
                      <a:pt x="9357" y="123"/>
                      <a:pt x="9359" y="109"/>
                    </a:cubicBezTo>
                    <a:cubicBezTo>
                      <a:pt x="9360" y="95"/>
                      <a:pt x="9373" y="85"/>
                      <a:pt x="9386" y="87"/>
                    </a:cubicBezTo>
                    <a:lnTo>
                      <a:pt x="9460" y="94"/>
                    </a:lnTo>
                    <a:lnTo>
                      <a:pt x="9536" y="105"/>
                    </a:lnTo>
                    <a:cubicBezTo>
                      <a:pt x="9550" y="107"/>
                      <a:pt x="9559" y="119"/>
                      <a:pt x="9557" y="133"/>
                    </a:cubicBezTo>
                    <a:cubicBezTo>
                      <a:pt x="9556" y="146"/>
                      <a:pt x="9543" y="156"/>
                      <a:pt x="9529" y="154"/>
                    </a:cubicBezTo>
                    <a:close/>
                    <a:moveTo>
                      <a:pt x="9182" y="115"/>
                    </a:moveTo>
                    <a:lnTo>
                      <a:pt x="9068" y="103"/>
                    </a:lnTo>
                    <a:lnTo>
                      <a:pt x="9034" y="101"/>
                    </a:lnTo>
                    <a:cubicBezTo>
                      <a:pt x="9020" y="100"/>
                      <a:pt x="9010" y="88"/>
                      <a:pt x="9011" y="74"/>
                    </a:cubicBezTo>
                    <a:cubicBezTo>
                      <a:pt x="9012" y="60"/>
                      <a:pt x="9024" y="50"/>
                      <a:pt x="9037" y="51"/>
                    </a:cubicBezTo>
                    <a:lnTo>
                      <a:pt x="9073" y="54"/>
                    </a:lnTo>
                    <a:lnTo>
                      <a:pt x="9187" y="66"/>
                    </a:lnTo>
                    <a:cubicBezTo>
                      <a:pt x="9201" y="67"/>
                      <a:pt x="9211" y="79"/>
                      <a:pt x="9210" y="93"/>
                    </a:cubicBezTo>
                    <a:cubicBezTo>
                      <a:pt x="9208" y="107"/>
                      <a:pt x="9196" y="117"/>
                      <a:pt x="9182" y="115"/>
                    </a:cubicBezTo>
                    <a:close/>
                    <a:moveTo>
                      <a:pt x="8834" y="86"/>
                    </a:moveTo>
                    <a:lnTo>
                      <a:pt x="8685" y="75"/>
                    </a:lnTo>
                    <a:cubicBezTo>
                      <a:pt x="8671" y="74"/>
                      <a:pt x="8661" y="62"/>
                      <a:pt x="8662" y="48"/>
                    </a:cubicBezTo>
                    <a:cubicBezTo>
                      <a:pt x="8663" y="34"/>
                      <a:pt x="8675" y="24"/>
                      <a:pt x="8688" y="25"/>
                    </a:cubicBezTo>
                    <a:lnTo>
                      <a:pt x="8838" y="36"/>
                    </a:lnTo>
                    <a:cubicBezTo>
                      <a:pt x="8852" y="37"/>
                      <a:pt x="8862" y="49"/>
                      <a:pt x="8861" y="63"/>
                    </a:cubicBezTo>
                    <a:cubicBezTo>
                      <a:pt x="8860" y="77"/>
                      <a:pt x="8848" y="87"/>
                      <a:pt x="8834" y="86"/>
                    </a:cubicBezTo>
                    <a:close/>
                    <a:moveTo>
                      <a:pt x="8486" y="66"/>
                    </a:moveTo>
                    <a:lnTo>
                      <a:pt x="8336" y="59"/>
                    </a:lnTo>
                    <a:cubicBezTo>
                      <a:pt x="8322" y="58"/>
                      <a:pt x="8311" y="47"/>
                      <a:pt x="8312" y="33"/>
                    </a:cubicBezTo>
                    <a:cubicBezTo>
                      <a:pt x="8313" y="19"/>
                      <a:pt x="8324" y="8"/>
                      <a:pt x="8338" y="9"/>
                    </a:cubicBezTo>
                    <a:lnTo>
                      <a:pt x="8488" y="16"/>
                    </a:lnTo>
                    <a:cubicBezTo>
                      <a:pt x="8502" y="16"/>
                      <a:pt x="8512" y="28"/>
                      <a:pt x="8512" y="42"/>
                    </a:cubicBezTo>
                    <a:cubicBezTo>
                      <a:pt x="8511" y="56"/>
                      <a:pt x="8499" y="66"/>
                      <a:pt x="8486" y="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="" xmlns:a16="http://schemas.microsoft.com/office/drawing/2014/main" id="{37303037-8841-4CA5-AC7E-05D719116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7" y="2548"/>
              <a:ext cx="438" cy="437"/>
              <a:chOff x="3137" y="2548"/>
              <a:chExt cx="438" cy="437"/>
            </a:xfrm>
          </p:grpSpPr>
          <p:sp>
            <p:nvSpPr>
              <p:cNvPr id="30" name="Oval 8">
                <a:extLst>
                  <a:ext uri="{FF2B5EF4-FFF2-40B4-BE49-F238E27FC236}">
                    <a16:creationId xmlns="" xmlns:a16="http://schemas.microsoft.com/office/drawing/2014/main" id="{F74FA6B7-87D1-4A71-9511-D408EB2D3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7" y="2548"/>
                <a:ext cx="438" cy="43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" name="Oval 9">
                <a:extLst>
                  <a:ext uri="{FF2B5EF4-FFF2-40B4-BE49-F238E27FC236}">
                    <a16:creationId xmlns="" xmlns:a16="http://schemas.microsoft.com/office/drawing/2014/main" id="{117D578A-60D8-477B-9252-CF26812A4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7" y="2548"/>
                <a:ext cx="438" cy="437"/>
              </a:xfrm>
              <a:prstGeom prst="ellips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="" xmlns:a16="http://schemas.microsoft.com/office/drawing/2014/main" id="{779F95B1-23F0-4A7D-BE0B-5B380E333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" y="2613"/>
              <a:ext cx="4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Telecom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="" xmlns:a16="http://schemas.microsoft.com/office/drawing/2014/main" id="{8BBE4C82-FB28-4DAD-B93D-938218027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2720"/>
              <a:ext cx="39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Provider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="" xmlns:a16="http://schemas.microsoft.com/office/drawing/2014/main" id="{E7F2BA0E-B65E-490D-8B46-29F2654D2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2827"/>
              <a:ext cx="15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(44)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="" xmlns:a16="http://schemas.microsoft.com/office/drawing/2014/main" id="{F618D6F6-7C2E-4E4A-94EA-44368743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2730"/>
              <a:ext cx="490" cy="269"/>
            </a:xfrm>
            <a:custGeom>
              <a:avLst/>
              <a:gdLst>
                <a:gd name="T0" fmla="*/ 70 w 490"/>
                <a:gd name="T1" fmla="*/ 7 h 269"/>
                <a:gd name="T2" fmla="*/ 17 w 490"/>
                <a:gd name="T3" fmla="*/ 152 h 269"/>
                <a:gd name="T4" fmla="*/ 128 w 490"/>
                <a:gd name="T5" fmla="*/ 250 h 269"/>
                <a:gd name="T6" fmla="*/ 383 w 490"/>
                <a:gd name="T7" fmla="*/ 263 h 269"/>
                <a:gd name="T8" fmla="*/ 468 w 490"/>
                <a:gd name="T9" fmla="*/ 157 h 269"/>
                <a:gd name="T10" fmla="*/ 420 w 490"/>
                <a:gd name="T11" fmla="*/ 14 h 269"/>
                <a:gd name="T12" fmla="*/ 231 w 490"/>
                <a:gd name="T13" fmla="*/ 32 h 269"/>
                <a:gd name="T14" fmla="*/ 70 w 490"/>
                <a:gd name="T1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269">
                  <a:moveTo>
                    <a:pt x="70" y="7"/>
                  </a:moveTo>
                  <a:cubicBezTo>
                    <a:pt x="0" y="32"/>
                    <a:pt x="9" y="112"/>
                    <a:pt x="17" y="152"/>
                  </a:cubicBezTo>
                  <a:cubicBezTo>
                    <a:pt x="11" y="269"/>
                    <a:pt x="54" y="244"/>
                    <a:pt x="128" y="250"/>
                  </a:cubicBezTo>
                  <a:cubicBezTo>
                    <a:pt x="250" y="230"/>
                    <a:pt x="261" y="237"/>
                    <a:pt x="383" y="263"/>
                  </a:cubicBezTo>
                  <a:cubicBezTo>
                    <a:pt x="438" y="249"/>
                    <a:pt x="456" y="201"/>
                    <a:pt x="468" y="157"/>
                  </a:cubicBezTo>
                  <a:cubicBezTo>
                    <a:pt x="468" y="119"/>
                    <a:pt x="490" y="32"/>
                    <a:pt x="420" y="14"/>
                  </a:cubicBezTo>
                  <a:cubicBezTo>
                    <a:pt x="372" y="0"/>
                    <a:pt x="290" y="33"/>
                    <a:pt x="231" y="32"/>
                  </a:cubicBezTo>
                  <a:cubicBezTo>
                    <a:pt x="194" y="32"/>
                    <a:pt x="165" y="5"/>
                    <a:pt x="70" y="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="" xmlns:a16="http://schemas.microsoft.com/office/drawing/2014/main" id="{FD3B8531-BAF4-4BF8-8FE1-E966904C8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2758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Low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="" xmlns:a16="http://schemas.microsoft.com/office/drawing/2014/main" id="{F7D5F3F7-8B3E-4479-883B-D34FCA173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1" y="2863"/>
              <a:ext cx="4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Cost (29)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="" xmlns:a16="http://schemas.microsoft.com/office/drawing/2014/main" id="{F8EF837D-1DF7-4082-B741-BEAC9862B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2" y="2627"/>
              <a:ext cx="20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="" xmlns:a16="http://schemas.microsoft.com/office/drawing/2014/main" id="{816D68F5-4ECE-4352-8DC8-DFEB171D7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3131"/>
              <a:ext cx="490" cy="269"/>
            </a:xfrm>
            <a:custGeom>
              <a:avLst/>
              <a:gdLst>
                <a:gd name="T0" fmla="*/ 70 w 490"/>
                <a:gd name="T1" fmla="*/ 7 h 269"/>
                <a:gd name="T2" fmla="*/ 17 w 490"/>
                <a:gd name="T3" fmla="*/ 152 h 269"/>
                <a:gd name="T4" fmla="*/ 128 w 490"/>
                <a:gd name="T5" fmla="*/ 250 h 269"/>
                <a:gd name="T6" fmla="*/ 383 w 490"/>
                <a:gd name="T7" fmla="*/ 263 h 269"/>
                <a:gd name="T8" fmla="*/ 468 w 490"/>
                <a:gd name="T9" fmla="*/ 157 h 269"/>
                <a:gd name="T10" fmla="*/ 420 w 490"/>
                <a:gd name="T11" fmla="*/ 14 h 269"/>
                <a:gd name="T12" fmla="*/ 231 w 490"/>
                <a:gd name="T13" fmla="*/ 32 h 269"/>
                <a:gd name="T14" fmla="*/ 70 w 490"/>
                <a:gd name="T1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269">
                  <a:moveTo>
                    <a:pt x="70" y="7"/>
                  </a:moveTo>
                  <a:cubicBezTo>
                    <a:pt x="0" y="32"/>
                    <a:pt x="8" y="112"/>
                    <a:pt x="17" y="152"/>
                  </a:cubicBezTo>
                  <a:cubicBezTo>
                    <a:pt x="11" y="269"/>
                    <a:pt x="54" y="244"/>
                    <a:pt x="128" y="250"/>
                  </a:cubicBezTo>
                  <a:cubicBezTo>
                    <a:pt x="250" y="230"/>
                    <a:pt x="261" y="237"/>
                    <a:pt x="383" y="263"/>
                  </a:cubicBezTo>
                  <a:cubicBezTo>
                    <a:pt x="438" y="249"/>
                    <a:pt x="455" y="201"/>
                    <a:pt x="468" y="157"/>
                  </a:cubicBezTo>
                  <a:cubicBezTo>
                    <a:pt x="468" y="119"/>
                    <a:pt x="490" y="32"/>
                    <a:pt x="420" y="14"/>
                  </a:cubicBezTo>
                  <a:cubicBezTo>
                    <a:pt x="372" y="0"/>
                    <a:pt x="290" y="33"/>
                    <a:pt x="231" y="32"/>
                  </a:cubicBezTo>
                  <a:cubicBezTo>
                    <a:pt x="194" y="32"/>
                    <a:pt x="164" y="5"/>
                    <a:pt x="70" y="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="" xmlns:a16="http://schemas.microsoft.com/office/drawing/2014/main" id="{2B309CE8-51DA-4D36-A9E2-8720B5AB1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3159"/>
              <a:ext cx="44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Reliability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="" xmlns:a16="http://schemas.microsoft.com/office/drawing/2014/main" id="{F3A60472-0B84-4EB9-BD9E-17BF63AC9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3264"/>
              <a:ext cx="2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(100)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="" xmlns:a16="http://schemas.microsoft.com/office/drawing/2014/main" id="{92AE6D08-7A8B-49BB-B7CA-0FFFF7D5E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9" y="3028"/>
              <a:ext cx="20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="" xmlns:a16="http://schemas.microsoft.com/office/drawing/2014/main" id="{39CDB543-5F0C-4765-8923-2A33444FE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3305"/>
              <a:ext cx="490" cy="270"/>
            </a:xfrm>
            <a:custGeom>
              <a:avLst/>
              <a:gdLst>
                <a:gd name="T0" fmla="*/ 70 w 490"/>
                <a:gd name="T1" fmla="*/ 7 h 270"/>
                <a:gd name="T2" fmla="*/ 17 w 490"/>
                <a:gd name="T3" fmla="*/ 152 h 270"/>
                <a:gd name="T4" fmla="*/ 128 w 490"/>
                <a:gd name="T5" fmla="*/ 250 h 270"/>
                <a:gd name="T6" fmla="*/ 383 w 490"/>
                <a:gd name="T7" fmla="*/ 263 h 270"/>
                <a:gd name="T8" fmla="*/ 468 w 490"/>
                <a:gd name="T9" fmla="*/ 157 h 270"/>
                <a:gd name="T10" fmla="*/ 420 w 490"/>
                <a:gd name="T11" fmla="*/ 14 h 270"/>
                <a:gd name="T12" fmla="*/ 231 w 490"/>
                <a:gd name="T13" fmla="*/ 32 h 270"/>
                <a:gd name="T14" fmla="*/ 70 w 490"/>
                <a:gd name="T15" fmla="*/ 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0" h="270">
                  <a:moveTo>
                    <a:pt x="70" y="7"/>
                  </a:moveTo>
                  <a:cubicBezTo>
                    <a:pt x="0" y="32"/>
                    <a:pt x="9" y="112"/>
                    <a:pt x="17" y="152"/>
                  </a:cubicBezTo>
                  <a:cubicBezTo>
                    <a:pt x="11" y="270"/>
                    <a:pt x="54" y="244"/>
                    <a:pt x="128" y="250"/>
                  </a:cubicBezTo>
                  <a:cubicBezTo>
                    <a:pt x="250" y="230"/>
                    <a:pt x="261" y="237"/>
                    <a:pt x="383" y="263"/>
                  </a:cubicBezTo>
                  <a:cubicBezTo>
                    <a:pt x="438" y="249"/>
                    <a:pt x="455" y="201"/>
                    <a:pt x="468" y="157"/>
                  </a:cubicBezTo>
                  <a:cubicBezTo>
                    <a:pt x="468" y="119"/>
                    <a:pt x="490" y="32"/>
                    <a:pt x="420" y="14"/>
                  </a:cubicBezTo>
                  <a:cubicBezTo>
                    <a:pt x="372" y="0"/>
                    <a:pt x="290" y="33"/>
                    <a:pt x="231" y="32"/>
                  </a:cubicBezTo>
                  <a:cubicBezTo>
                    <a:pt x="194" y="32"/>
                    <a:pt x="165" y="5"/>
                    <a:pt x="70" y="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="" xmlns:a16="http://schemas.microsoft.com/office/drawing/2014/main" id="{4F8C2335-E623-45BE-8833-58D19AD49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" y="3333"/>
              <a:ext cx="2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High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="" xmlns:a16="http://schemas.microsoft.com/office/drawing/2014/main" id="{3C0290D5-BC14-425F-92E5-268AD4AF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" y="3438"/>
              <a:ext cx="21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Perf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="" xmlns:a16="http://schemas.microsoft.com/office/drawing/2014/main" id="{62B657EE-4F47-4748-A4B3-2CADB2361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38"/>
              <a:ext cx="2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(60)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="" xmlns:a16="http://schemas.microsoft.com/office/drawing/2014/main" id="{298B26EB-D6F8-46E5-A446-5972A9764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" y="320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="" xmlns:a16="http://schemas.microsoft.com/office/drawing/2014/main" id="{2C463A74-AD84-4325-9805-F1C11962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202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75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="" xmlns:a16="http://schemas.microsoft.com/office/drawing/2014/main" id="{2C13E377-A9D5-46EE-814A-9593E6C52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3006"/>
              <a:ext cx="489" cy="269"/>
            </a:xfrm>
            <a:custGeom>
              <a:avLst/>
              <a:gdLst>
                <a:gd name="T0" fmla="*/ 70 w 489"/>
                <a:gd name="T1" fmla="*/ 6 h 269"/>
                <a:gd name="T2" fmla="*/ 16 w 489"/>
                <a:gd name="T3" fmla="*/ 151 h 269"/>
                <a:gd name="T4" fmla="*/ 127 w 489"/>
                <a:gd name="T5" fmla="*/ 250 h 269"/>
                <a:gd name="T6" fmla="*/ 382 w 489"/>
                <a:gd name="T7" fmla="*/ 263 h 269"/>
                <a:gd name="T8" fmla="*/ 467 w 489"/>
                <a:gd name="T9" fmla="*/ 157 h 269"/>
                <a:gd name="T10" fmla="*/ 419 w 489"/>
                <a:gd name="T11" fmla="*/ 13 h 269"/>
                <a:gd name="T12" fmla="*/ 230 w 489"/>
                <a:gd name="T13" fmla="*/ 31 h 269"/>
                <a:gd name="T14" fmla="*/ 70 w 489"/>
                <a:gd name="T15" fmla="*/ 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269">
                  <a:moveTo>
                    <a:pt x="70" y="6"/>
                  </a:moveTo>
                  <a:cubicBezTo>
                    <a:pt x="0" y="31"/>
                    <a:pt x="8" y="111"/>
                    <a:pt x="16" y="151"/>
                  </a:cubicBezTo>
                  <a:cubicBezTo>
                    <a:pt x="11" y="269"/>
                    <a:pt x="53" y="243"/>
                    <a:pt x="127" y="250"/>
                  </a:cubicBezTo>
                  <a:cubicBezTo>
                    <a:pt x="250" y="230"/>
                    <a:pt x="260" y="236"/>
                    <a:pt x="382" y="263"/>
                  </a:cubicBezTo>
                  <a:cubicBezTo>
                    <a:pt x="437" y="248"/>
                    <a:pt x="455" y="200"/>
                    <a:pt x="467" y="157"/>
                  </a:cubicBezTo>
                  <a:cubicBezTo>
                    <a:pt x="467" y="118"/>
                    <a:pt x="489" y="31"/>
                    <a:pt x="419" y="13"/>
                  </a:cubicBezTo>
                  <a:cubicBezTo>
                    <a:pt x="371" y="0"/>
                    <a:pt x="289" y="32"/>
                    <a:pt x="230" y="31"/>
                  </a:cubicBezTo>
                  <a:cubicBezTo>
                    <a:pt x="193" y="31"/>
                    <a:pt x="164" y="5"/>
                    <a:pt x="70" y="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="" xmlns:a16="http://schemas.microsoft.com/office/drawing/2014/main" id="{450BC993-3C92-4C5F-AA9E-F46112620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" y="3033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Low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30">
              <a:extLst>
                <a:ext uri="{FF2B5EF4-FFF2-40B4-BE49-F238E27FC236}">
                  <a16:creationId xmlns="" xmlns:a16="http://schemas.microsoft.com/office/drawing/2014/main" id="{CF155881-1FAB-4D8E-8E92-D8F7DDD6E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3138"/>
              <a:ext cx="34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Weight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1">
              <a:extLst>
                <a:ext uri="{FF2B5EF4-FFF2-40B4-BE49-F238E27FC236}">
                  <a16:creationId xmlns="" xmlns:a16="http://schemas.microsoft.com/office/drawing/2014/main" id="{817F1B53-C443-4011-8697-B8528A2F6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7" y="2903"/>
              <a:ext cx="14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10000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Text Box 205">
            <a:extLst>
              <a:ext uri="{FF2B5EF4-FFF2-40B4-BE49-F238E27FC236}">
                <a16:creationId xmlns="" xmlns:a16="http://schemas.microsoft.com/office/drawing/2014/main" id="{26FFEC19-E87F-4B8A-BD81-DBBD2A5F7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Qualitative Propagation</a:t>
            </a:r>
            <a:r>
              <a:rPr lang="en-US" altLang="en-US" dirty="0"/>
              <a:t>: AND/OR Decomposition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80D2CEE-3355-4159-8DAA-291684F498CF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98"/>
          <a:stretch/>
        </p:blipFill>
        <p:spPr bwMode="auto">
          <a:xfrm>
            <a:off x="482041" y="1197735"/>
            <a:ext cx="8198409" cy="255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E58296-DDA5-425D-9FEA-35C1EFB5E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34"/>
          <a:stretch/>
        </p:blipFill>
        <p:spPr bwMode="auto">
          <a:xfrm>
            <a:off x="482041" y="3801340"/>
            <a:ext cx="8465011" cy="261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5">
            <a:extLst>
              <a:ext uri="{FF2B5EF4-FFF2-40B4-BE49-F238E27FC236}">
                <a16:creationId xmlns="" xmlns:a16="http://schemas.microsoft.com/office/drawing/2014/main" id="{B8F04BC5-65DB-47A3-B613-B9292207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</a:t>
            </a:r>
            <a:r>
              <a:rPr lang="en-CA" altLang="en-US" sz="1200" u="sng" dirty="0">
                <a:solidFill>
                  <a:schemeClr val="tx1"/>
                </a:solidFill>
              </a:rPr>
              <a:t>Evaluations</a:t>
            </a:r>
            <a:r>
              <a:rPr lang="en-CA" altLang="en-US" sz="1200" dirty="0">
                <a:solidFill>
                  <a:srgbClr val="969696"/>
                </a:solidFill>
              </a:rPr>
              <a:t>     Examples     Tools     Indicators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Recurring Pattern in GRL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784AC1F-C5F9-4BD6-9BA4-0BEC3B9E6F0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CA" altLang="en-US" sz="12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79488"/>
            <a:ext cx="686435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9114E31-B963-4C52-A8B9-E4512FA3228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CA" altLang="en-US" sz="1200"/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 – Context</a:t>
            </a:r>
            <a:endParaRPr lang="en-CA" altLang="en-US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New service for wireless network</a:t>
            </a:r>
          </a:p>
          <a:p>
            <a:pPr lvl="1" eaLnBrk="1" hangingPunct="1"/>
            <a:r>
              <a:rPr lang="en-CA" altLang="en-US" dirty="0"/>
              <a:t>Where to put the service logic?</a:t>
            </a:r>
          </a:p>
          <a:p>
            <a:pPr lvl="1" eaLnBrk="1" hangingPunct="1"/>
            <a:r>
              <a:rPr lang="en-CA" altLang="en-US" dirty="0"/>
              <a:t>Where to put the service data?</a:t>
            </a:r>
          </a:p>
          <a:p>
            <a:pPr eaLnBrk="1" hangingPunct="1">
              <a:buFontTx/>
              <a:buNone/>
            </a:pPr>
            <a:endParaRPr lang="en-CA" altLang="en-US" dirty="0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6C1A2FF-489E-4232-85EC-CE88EEB2907E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CA" altLang="en-US" sz="1200"/>
          </a:p>
        </p:txBody>
      </p:sp>
      <p:pic>
        <p:nvPicPr>
          <p:cNvPr id="48131" name="Picture 2" descr="ITU08-WirelessIN-GRLGraph7-GRL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1050925"/>
            <a:ext cx="72390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GRL Example I – Intentional Elements and Actors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750" y="2576513"/>
            <a:ext cx="2819400" cy="2209800"/>
            <a:chOff x="0" y="0"/>
            <a:chExt cx="1776" cy="1392"/>
          </a:xfrm>
        </p:grpSpPr>
        <p:sp>
          <p:nvSpPr>
            <p:cNvPr id="48137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776" cy="1392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>
                <a:solidFill>
                  <a:schemeClr val="tx1"/>
                </a:solidFill>
                <a:latin typeface="Times" pitchFamily="18" charset="0"/>
              </a:endParaRPr>
            </a:p>
          </p:txBody>
        </p:sp>
        <p:pic>
          <p:nvPicPr>
            <p:cNvPr id="48138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24"/>
              <a:ext cx="1680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11431" name="Oval 7"/>
          <p:cNvSpPr>
            <a:spLocks noChangeArrowheads="1"/>
          </p:cNvSpPr>
          <p:nvPr/>
        </p:nvSpPr>
        <p:spPr bwMode="auto">
          <a:xfrm>
            <a:off x="5375275" y="2117725"/>
            <a:ext cx="1447800" cy="8382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511432" name="Oval 8"/>
          <p:cNvSpPr>
            <a:spLocks noChangeArrowheads="1"/>
          </p:cNvSpPr>
          <p:nvPr/>
        </p:nvSpPr>
        <p:spPr bwMode="auto">
          <a:xfrm>
            <a:off x="7204075" y="1050925"/>
            <a:ext cx="1828800" cy="1524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1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31" grpId="0" animBg="1"/>
      <p:bldP spid="15114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F2EFF57-EC2E-4548-AEEE-F7294894F1CA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CA" altLang="en-US" sz="1200"/>
          </a:p>
        </p:txBody>
      </p:sp>
      <p:pic>
        <p:nvPicPr>
          <p:cNvPr id="49155" name="Picture 2" descr="ITU08-WirelessIN-GRLGraph7-GRL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54100"/>
            <a:ext cx="72390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 – Links</a:t>
            </a:r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139700" y="3095625"/>
            <a:ext cx="2971800" cy="1524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49158" name="Oval 5"/>
          <p:cNvSpPr>
            <a:spLocks noChangeArrowheads="1"/>
          </p:cNvSpPr>
          <p:nvPr/>
        </p:nvSpPr>
        <p:spPr bwMode="auto">
          <a:xfrm>
            <a:off x="5600700" y="2730500"/>
            <a:ext cx="1143000" cy="661988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9159" name="Oval 6"/>
          <p:cNvSpPr>
            <a:spLocks noChangeArrowheads="1"/>
          </p:cNvSpPr>
          <p:nvPr/>
        </p:nvSpPr>
        <p:spPr bwMode="auto">
          <a:xfrm>
            <a:off x="3695700" y="2654300"/>
            <a:ext cx="762000" cy="635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9160" name="Oval 7"/>
          <p:cNvSpPr>
            <a:spLocks noChangeArrowheads="1"/>
          </p:cNvSpPr>
          <p:nvPr/>
        </p:nvSpPr>
        <p:spPr bwMode="auto">
          <a:xfrm>
            <a:off x="3238500" y="4559300"/>
            <a:ext cx="1600200" cy="762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9161" name="Oval 8"/>
          <p:cNvSpPr>
            <a:spLocks noChangeArrowheads="1"/>
          </p:cNvSpPr>
          <p:nvPr/>
        </p:nvSpPr>
        <p:spPr bwMode="auto">
          <a:xfrm>
            <a:off x="7810500" y="1892300"/>
            <a:ext cx="685800" cy="22860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pic>
        <p:nvPicPr>
          <p:cNvPr id="491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271838"/>
            <a:ext cx="2895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675B75A-D2C7-44D3-A3F9-413B0CD7B20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CA" altLang="en-US" sz="1200"/>
          </a:p>
        </p:txBody>
      </p:sp>
      <p:pic>
        <p:nvPicPr>
          <p:cNvPr id="50179" name="Picture 3" descr="ITU08-WirelessIN-GRLGraph7-GRL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52513"/>
            <a:ext cx="72390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 –</a:t>
            </a:r>
            <a:r>
              <a:rPr lang="en-US" altLang="en-US" sz="2400"/>
              <a:t> </a:t>
            </a:r>
            <a:r>
              <a:rPr lang="en-US" altLang="en-US"/>
              <a:t>Contribution Types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119063" y="3265488"/>
            <a:ext cx="2971800" cy="15240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4067175" y="28051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306763"/>
            <a:ext cx="26670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4152900" y="37195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6210300" y="46339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0186" name="Oval 10"/>
          <p:cNvSpPr>
            <a:spLocks noChangeArrowheads="1"/>
          </p:cNvSpPr>
          <p:nvPr/>
        </p:nvSpPr>
        <p:spPr bwMode="auto">
          <a:xfrm>
            <a:off x="7581900" y="4481513"/>
            <a:ext cx="3810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35138" y="917575"/>
            <a:ext cx="5486400" cy="990600"/>
            <a:chOff x="1296" y="1824"/>
            <a:chExt cx="3456" cy="624"/>
          </a:xfrm>
        </p:grpSpPr>
        <p:sp>
          <p:nvSpPr>
            <p:cNvPr id="50190" name="AutoShape 12"/>
            <p:cNvSpPr>
              <a:spLocks noChangeArrowheads="1"/>
            </p:cNvSpPr>
            <p:nvPr/>
          </p:nvSpPr>
          <p:spPr bwMode="auto">
            <a:xfrm>
              <a:off x="1296" y="1824"/>
              <a:ext cx="3456" cy="624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>
                <a:solidFill>
                  <a:schemeClr val="tx1"/>
                </a:solidFill>
                <a:latin typeface="Times" pitchFamily="18" charset="0"/>
              </a:endParaRPr>
            </a:p>
          </p:txBody>
        </p:sp>
        <p:pic>
          <p:nvPicPr>
            <p:cNvPr id="5019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" y="1830"/>
              <a:ext cx="3384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13486" name="Rectangle 14"/>
          <p:cNvSpPr>
            <a:spLocks noChangeArrowheads="1"/>
          </p:cNvSpPr>
          <p:nvPr/>
        </p:nvSpPr>
        <p:spPr bwMode="auto">
          <a:xfrm>
            <a:off x="0" y="1031875"/>
            <a:ext cx="198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Qualitative</a:t>
            </a:r>
            <a:br>
              <a:rPr lang="en-US" altLang="en-US" sz="1800" b="1"/>
            </a:br>
            <a:r>
              <a:rPr lang="en-US" altLang="en-US" sz="1800" b="1" i="1"/>
              <a:t>or</a:t>
            </a:r>
            <a:br>
              <a:rPr lang="en-US" altLang="en-US" sz="1800" b="1" i="1"/>
            </a:br>
            <a:r>
              <a:rPr lang="en-US" altLang="en-US" sz="1800" b="1"/>
              <a:t>quantitative</a:t>
            </a:r>
          </a:p>
        </p:txBody>
      </p:sp>
      <p:sp>
        <p:nvSpPr>
          <p:cNvPr id="50189" name="Text Box 15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8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B07037D-D853-4123-A9FC-202A8AC7C32E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CA" altLang="en-US" sz="120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52513"/>
            <a:ext cx="72390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 – Qualitative Model Evaluation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2095500" y="1908175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1206" name="AutoShape 5"/>
          <p:cNvSpPr>
            <a:spLocks noChangeArrowheads="1"/>
          </p:cNvSpPr>
          <p:nvPr/>
        </p:nvSpPr>
        <p:spPr bwMode="auto">
          <a:xfrm>
            <a:off x="315913" y="2816225"/>
            <a:ext cx="2514600" cy="167640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860675"/>
            <a:ext cx="2362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4503" name="Oval 7"/>
          <p:cNvSpPr>
            <a:spLocks noChangeArrowheads="1"/>
          </p:cNvSpPr>
          <p:nvPr/>
        </p:nvSpPr>
        <p:spPr bwMode="auto">
          <a:xfrm>
            <a:off x="2476500" y="487997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514504" name="Oval 8"/>
          <p:cNvSpPr>
            <a:spLocks noChangeArrowheads="1"/>
          </p:cNvSpPr>
          <p:nvPr/>
        </p:nvSpPr>
        <p:spPr bwMode="auto">
          <a:xfrm>
            <a:off x="7200900" y="472757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514505" name="Oval 9"/>
          <p:cNvSpPr>
            <a:spLocks noChangeArrowheads="1"/>
          </p:cNvSpPr>
          <p:nvPr/>
        </p:nvSpPr>
        <p:spPr bwMode="auto">
          <a:xfrm>
            <a:off x="4838700" y="289877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1211" name="Rectangle 10"/>
          <p:cNvSpPr>
            <a:spLocks noChangeArrowheads="1"/>
          </p:cNvSpPr>
          <p:nvPr/>
        </p:nvSpPr>
        <p:spPr bwMode="auto">
          <a:xfrm>
            <a:off x="7696200" y="1190625"/>
            <a:ext cx="762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1212" name="Text Box 11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503" grpId="0" animBg="1"/>
      <p:bldP spid="1514504" grpId="0" animBg="1"/>
      <p:bldP spid="151450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3BF45F9-C1CD-469A-9A84-53943A656416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CA" altLang="en-US" sz="120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46163"/>
            <a:ext cx="72390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 – Quantitative Model Evaluation</a:t>
            </a:r>
          </a:p>
        </p:txBody>
      </p:sp>
      <p:sp>
        <p:nvSpPr>
          <p:cNvPr id="1515524" name="Oval 4"/>
          <p:cNvSpPr>
            <a:spLocks noChangeArrowheads="1"/>
          </p:cNvSpPr>
          <p:nvPr/>
        </p:nvSpPr>
        <p:spPr bwMode="auto">
          <a:xfrm>
            <a:off x="4305300" y="480218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15525" name="Oval 5"/>
          <p:cNvSpPr>
            <a:spLocks noChangeArrowheads="1"/>
          </p:cNvSpPr>
          <p:nvPr/>
        </p:nvSpPr>
        <p:spPr bwMode="auto">
          <a:xfrm>
            <a:off x="4838700" y="289718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 b="1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15526" name="Oval 6"/>
          <p:cNvSpPr>
            <a:spLocks noChangeArrowheads="1"/>
          </p:cNvSpPr>
          <p:nvPr/>
        </p:nvSpPr>
        <p:spPr bwMode="auto">
          <a:xfrm>
            <a:off x="5524500" y="487838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24" grpId="0" animBg="1"/>
      <p:bldP spid="1515525" grpId="0" animBg="1"/>
      <p:bldP spid="15155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938F00B-ED24-4F4C-8D3C-6E130446971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CA" altLang="en-US" sz="120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URN Overview (2)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URN models can be used to specify and analyze various types of reactive systems, business processes, and telecommunications standards</a:t>
            </a:r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US" altLang="en-US" dirty="0"/>
              <a:t>jUCMNav</a:t>
            </a:r>
          </a:p>
          <a:p>
            <a:pPr lvl="1" eaLnBrk="1" hangingPunct="1"/>
            <a:r>
              <a:rPr lang="en-US" altLang="en-US" dirty="0"/>
              <a:t>URN editor &amp; analysis tool</a:t>
            </a:r>
          </a:p>
          <a:p>
            <a:pPr lvl="1" eaLnBrk="1" hangingPunct="1"/>
            <a:r>
              <a:rPr lang="en-US" altLang="en-US" dirty="0"/>
              <a:t>Eclipse plug-in</a:t>
            </a:r>
          </a:p>
          <a:p>
            <a:pPr lvl="1" eaLnBrk="1" hangingPunct="1"/>
            <a:r>
              <a:rPr lang="en-US" altLang="en-US" dirty="0"/>
              <a:t>Open source project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Indicators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3108325"/>
            <a:ext cx="5286375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2FCCE11-6068-4F54-BD81-68CF96F19185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CA" altLang="en-US" sz="1200"/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II – Context</a:t>
            </a:r>
          </a:p>
        </p:txBody>
      </p:sp>
      <p:sp>
        <p:nvSpPr>
          <p:cNvPr id="532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model that addresses privacy protection in a hospital environment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Researchers</a:t>
            </a:r>
            <a:r>
              <a:rPr lang="en-US" altLang="en-US"/>
              <a:t> want access to patient data but the </a:t>
            </a:r>
            <a:r>
              <a:rPr lang="en-US" altLang="en-US">
                <a:solidFill>
                  <a:srgbClr val="FF0000"/>
                </a:solidFill>
              </a:rPr>
              <a:t>Health Information Custodian</a:t>
            </a:r>
            <a:r>
              <a:rPr lang="en-US" altLang="en-US"/>
              <a:t> (HIC – i.e., the hospital) needs to protect patient privacy, as required by law (PHIPA in Ontario).</a:t>
            </a:r>
          </a:p>
          <a:p>
            <a:pPr lvl="1" eaLnBrk="1" hangingPunct="1"/>
            <a:r>
              <a:rPr lang="en-US" altLang="en-US"/>
              <a:t>The process of accessing databases must ensure privacy. As required by law, a </a:t>
            </a:r>
            <a:r>
              <a:rPr lang="en-US" altLang="en-US">
                <a:solidFill>
                  <a:srgbClr val="FF0000"/>
                </a:solidFill>
              </a:rPr>
              <a:t>Research Ethics Board</a:t>
            </a:r>
            <a:r>
              <a:rPr lang="en-US" altLang="en-US"/>
              <a:t> (REB) is usually involved in assessing privacy risks for the research protocol proposed by a researcher.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</a:rPr>
              <a:t>DB administrators</a:t>
            </a:r>
            <a:r>
              <a:rPr lang="en-US" altLang="en-US"/>
              <a:t> also want to ensure that DB users are accountable for their acts.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D2B558D-EE5E-4F57-A64B-BEBA24EFD428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CA" altLang="en-US" sz="1200"/>
          </a:p>
        </p:txBody>
      </p:sp>
      <p:pic>
        <p:nvPicPr>
          <p:cNvPr id="54275" name="Picture 2" descr="jUCMNavDemo_BPM-GRLGraph2-Protect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77888"/>
            <a:ext cx="794385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II – </a:t>
            </a:r>
            <a:r>
              <a:rPr lang="en-CA" altLang="en-US"/>
              <a:t>GRL Model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A623EE6-D02E-4A42-941F-5190744214A4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CA" altLang="en-US" sz="1200"/>
          </a:p>
        </p:txBody>
      </p:sp>
      <p:sp>
        <p:nvSpPr>
          <p:cNvPr id="552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II – One GRL Model, Many Diagrams</a:t>
            </a:r>
            <a:endParaRPr lang="en-CA" altLang="en-US"/>
          </a:p>
        </p:txBody>
      </p:sp>
      <p:pic>
        <p:nvPicPr>
          <p:cNvPr id="55300" name="Picture 3" descr="jUCMNavDemo_BPM-GRLGraph2-ProtectPriv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77888"/>
            <a:ext cx="794385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2819400"/>
            <a:ext cx="4438650" cy="3521075"/>
            <a:chOff x="96" y="1584"/>
            <a:chExt cx="3360" cy="2666"/>
          </a:xfrm>
        </p:grpSpPr>
        <p:sp>
          <p:nvSpPr>
            <p:cNvPr id="55303" name="AutoShape 5"/>
            <p:cNvSpPr>
              <a:spLocks noChangeArrowheads="1"/>
            </p:cNvSpPr>
            <p:nvPr/>
          </p:nvSpPr>
          <p:spPr bwMode="auto">
            <a:xfrm>
              <a:off x="96" y="1584"/>
              <a:ext cx="3360" cy="2666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>
                <a:solidFill>
                  <a:schemeClr val="tx1"/>
                </a:solidFill>
                <a:latin typeface="Times" pitchFamily="18" charset="0"/>
              </a:endParaRPr>
            </a:p>
          </p:txBody>
        </p:sp>
        <p:pic>
          <p:nvPicPr>
            <p:cNvPr id="55304" name="Picture 6" descr="jUCMNavDemo_BPM-GRLGraph155-DoUsefulResearch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5"/>
              <a:ext cx="2736" cy="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B6FC9D5-0EB1-41FE-9212-003299447641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CA" altLang="en-US" sz="1200"/>
          </a:p>
        </p:txBody>
      </p:sp>
      <p:pic>
        <p:nvPicPr>
          <p:cNvPr id="57347" name="Picture 2" descr="jUCMNavDemo_BPM-ProtectPrivacy-Quantit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77888"/>
            <a:ext cx="79470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Oval 3"/>
          <p:cNvSpPr>
            <a:spLocks noChangeArrowheads="1"/>
          </p:cNvSpPr>
          <p:nvPr/>
        </p:nvSpPr>
        <p:spPr bwMode="auto">
          <a:xfrm>
            <a:off x="720725" y="300672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7349" name="Oval 4"/>
          <p:cNvSpPr>
            <a:spLocks noChangeArrowheads="1"/>
          </p:cNvSpPr>
          <p:nvPr/>
        </p:nvSpPr>
        <p:spPr bwMode="auto">
          <a:xfrm>
            <a:off x="6273800" y="5418138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7350" name="Oval 5"/>
          <p:cNvSpPr>
            <a:spLocks noChangeArrowheads="1"/>
          </p:cNvSpPr>
          <p:nvPr/>
        </p:nvSpPr>
        <p:spPr bwMode="auto">
          <a:xfrm>
            <a:off x="4103688" y="2432050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7351" name="Oval 6"/>
          <p:cNvSpPr>
            <a:spLocks noChangeArrowheads="1"/>
          </p:cNvSpPr>
          <p:nvPr/>
        </p:nvSpPr>
        <p:spPr bwMode="auto">
          <a:xfrm>
            <a:off x="2092325" y="3311525"/>
            <a:ext cx="609600" cy="304800"/>
          </a:xfrm>
          <a:prstGeom prst="ellipse">
            <a:avLst/>
          </a:prstGeom>
          <a:solidFill>
            <a:srgbClr val="990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735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GRL Example II – Quantitative Model Evaluation</a:t>
            </a:r>
            <a:endParaRPr lang="en-CA" altLang="en-US"/>
          </a:p>
        </p:txBody>
      </p:sp>
      <p:sp>
        <p:nvSpPr>
          <p:cNvPr id="57353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endParaRPr lang="en-CA" altLang="en-US" dirty="0"/>
          </a:p>
          <a:p>
            <a:pPr eaLnBrk="1" hangingPunct="1"/>
            <a:r>
              <a:rPr lang="en-CA" altLang="en-US" dirty="0"/>
              <a:t>[-100, 100] scale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</a:t>
            </a:r>
            <a:r>
              <a:rPr lang="en-CA" altLang="en-US" sz="1200" u="sng">
                <a:solidFill>
                  <a:schemeClr val="tx1"/>
                </a:solidFill>
              </a:rPr>
              <a:t>Examples</a:t>
            </a:r>
            <a:r>
              <a:rPr lang="en-CA" altLang="en-US" sz="1200">
                <a:solidFill>
                  <a:srgbClr val="969696"/>
                </a:solidFill>
              </a:rPr>
              <a:t>     Tools     Indicators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926268E-E75B-445B-BBC6-34122A7348A2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CA" altLang="en-US" sz="1200"/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Tool Support – SanDriLa (Plug-in for Visio)</a:t>
            </a:r>
          </a:p>
        </p:txBody>
      </p:sp>
      <p:pic>
        <p:nvPicPr>
          <p:cNvPr id="58372" name="Picture 3" descr="Sabdr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963613"/>
            <a:ext cx="7491413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</a:t>
            </a:r>
            <a:r>
              <a:rPr lang="en-CA" altLang="en-US" sz="1200" u="sng">
                <a:solidFill>
                  <a:schemeClr val="tx1"/>
                </a:solidFill>
              </a:rPr>
              <a:t>Tools</a:t>
            </a:r>
            <a:r>
              <a:rPr lang="en-CA" altLang="en-US" sz="1200">
                <a:solidFill>
                  <a:srgbClr val="969696"/>
                </a:solidFill>
              </a:rPr>
              <a:t>     Indicators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C082105-CB08-4789-AED8-518B7DF5F054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CA" altLang="en-US" sz="120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Tool – OpenOME, with Eclipse Plug-in</a:t>
            </a:r>
            <a:endParaRPr lang="fr-CA" altLang="en-US"/>
          </a:p>
        </p:txBody>
      </p:sp>
      <p:pic>
        <p:nvPicPr>
          <p:cNvPr id="59396" name="Picture 3" descr="http://www.cs.toronto.edu/km/openome/openome_examp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958850"/>
            <a:ext cx="7319962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17475" y="608647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200">
                <a:solidFill>
                  <a:schemeClr val="tx1"/>
                </a:solidFill>
                <a:latin typeface="Times New Roman" pitchFamily="18" charset="0"/>
              </a:rPr>
              <a:t>http://www.cs.toronto.edu/km/openome/</a:t>
            </a:r>
          </a:p>
        </p:txBody>
      </p:sp>
      <p:sp>
        <p:nvSpPr>
          <p:cNvPr id="59398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Evaluations     Examples     </a:t>
            </a:r>
            <a:r>
              <a:rPr lang="en-CA" altLang="en-US" sz="1200" u="sng" dirty="0">
                <a:solidFill>
                  <a:schemeClr val="tx1"/>
                </a:solidFill>
              </a:rPr>
              <a:t>Tools</a:t>
            </a:r>
            <a:r>
              <a:rPr lang="en-CA" altLang="en-US" sz="1200" dirty="0">
                <a:solidFill>
                  <a:srgbClr val="969696"/>
                </a:solidFill>
              </a:rPr>
              <a:t>     Indicators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 Tool – Creative Leaf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5791684"/>
            <a:ext cx="8907463" cy="7107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sz="1800" dirty="0"/>
              <a:t>Online: </a:t>
            </a:r>
            <a:r>
              <a:rPr lang="en-CA" sz="1800" dirty="0">
                <a:hlinkClick r:id="rId2"/>
              </a:rPr>
              <a:t>http://semvm02.city.ac.uk/cgm/</a:t>
            </a:r>
            <a:endParaRPr lang="en-CA" sz="1800" dirty="0"/>
          </a:p>
          <a:p>
            <a:pPr>
              <a:lnSpc>
                <a:spcPct val="100000"/>
              </a:lnSpc>
            </a:pPr>
            <a:r>
              <a:rPr lang="en-CA" sz="1800" dirty="0"/>
              <a:t>Videos: </a:t>
            </a:r>
            <a:r>
              <a:rPr lang="en-CA" sz="1800" dirty="0">
                <a:hlinkClick r:id="rId3"/>
              </a:rPr>
              <a:t>https://www.youtube.com/channel/UCjU8aqp-93qP8DnbDKXQpMQ</a:t>
            </a:r>
            <a:r>
              <a:rPr lang="en-CA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189BB-2BE0-40A0-9BAD-2A3EC2D30504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8352"/>
            <a:ext cx="9144000" cy="492333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Evaluations     Examples     </a:t>
            </a:r>
            <a:r>
              <a:rPr lang="en-CA" altLang="en-US" sz="1200" u="sng" dirty="0">
                <a:solidFill>
                  <a:schemeClr val="tx1"/>
                </a:solidFill>
              </a:rPr>
              <a:t>Tools</a:t>
            </a:r>
            <a:r>
              <a:rPr lang="en-CA" altLang="en-US" sz="1200" dirty="0">
                <a:solidFill>
                  <a:srgbClr val="969696"/>
                </a:solidFill>
              </a:rPr>
              <a:t>     Indicators</a:t>
            </a:r>
          </a:p>
        </p:txBody>
      </p:sp>
    </p:spTree>
    <p:extLst>
      <p:ext uri="{BB962C8B-B14F-4D97-AF65-F5344CB8AC3E}">
        <p14:creationId xmlns:p14="http://schemas.microsoft.com/office/powerpoint/2010/main" val="2084380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3EB89A-1534-421D-85F1-FB3ECC73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Commercial Tool: </a:t>
            </a:r>
            <a:r>
              <a:rPr lang="en-CA" dirty="0" err="1"/>
              <a:t>Objectiv</a:t>
            </a:r>
            <a:r>
              <a:rPr lang="en-CA" i="1" dirty="0" err="1"/>
              <a:t>er</a:t>
            </a:r>
            <a:r>
              <a:rPr lang="en-CA" i="1" dirty="0"/>
              <a:t> </a:t>
            </a:r>
            <a:r>
              <a:rPr lang="en-CA" dirty="0"/>
              <a:t>(for KAOS)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C1E9E57-04FA-4FA0-9494-0E1DA3F90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189BB-2BE0-40A0-9BAD-2A3EC2D30504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0BDBF7-D4EF-4A1C-90B9-137BD3D90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" y="792320"/>
            <a:ext cx="9144000" cy="57305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CB62B0-2F81-4121-8DA6-739D16C59F7B}"/>
              </a:ext>
            </a:extLst>
          </p:cNvPr>
          <p:cNvSpPr/>
          <p:nvPr/>
        </p:nvSpPr>
        <p:spPr>
          <a:xfrm>
            <a:off x="356012" y="6083016"/>
            <a:ext cx="2616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4"/>
              </a:rPr>
              <a:t>http://www.objectiver.com/</a:t>
            </a:r>
            <a:r>
              <a:rPr lang="en-CA" dirty="0"/>
              <a:t> </a:t>
            </a:r>
            <a:br>
              <a:rPr lang="en-CA" dirty="0"/>
            </a:br>
            <a:endParaRPr lang="en-CA" dirty="0"/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81A85A01-884E-4B2D-A1C5-8DF1358BF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Evaluations     Examples     </a:t>
            </a:r>
            <a:r>
              <a:rPr lang="en-CA" altLang="en-US" sz="1200" u="sng" dirty="0">
                <a:solidFill>
                  <a:schemeClr val="tx1"/>
                </a:solidFill>
              </a:rPr>
              <a:t>Tools</a:t>
            </a:r>
            <a:r>
              <a:rPr lang="en-CA" altLang="en-US" sz="1200" dirty="0">
                <a:solidFill>
                  <a:srgbClr val="969696"/>
                </a:solidFill>
              </a:rPr>
              <a:t>     Indicators</a:t>
            </a:r>
          </a:p>
        </p:txBody>
      </p:sp>
    </p:spTree>
    <p:extLst>
      <p:ext uri="{BB962C8B-B14F-4D97-AF65-F5344CB8AC3E}">
        <p14:creationId xmlns:p14="http://schemas.microsoft.com/office/powerpoint/2010/main" val="2818941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Features for GRL</a:t>
            </a:r>
          </a:p>
          <a:p>
            <a:pPr lvl="1" eaLnBrk="1" hangingPunct="1"/>
            <a:r>
              <a:rPr lang="en-US" altLang="en-US" dirty="0"/>
              <a:t>7 GRL evaluation algorithms, with color highlight</a:t>
            </a:r>
          </a:p>
          <a:p>
            <a:pPr lvl="1" eaLnBrk="1" hangingPunct="1"/>
            <a:r>
              <a:rPr lang="en-US" altLang="en-US" dirty="0"/>
              <a:t>One model, multiple diagrams</a:t>
            </a:r>
          </a:p>
          <a:p>
            <a:pPr lvl="1" eaLnBrk="1" hangingPunct="1"/>
            <a:r>
              <a:rPr lang="en-US" altLang="en-US" dirty="0"/>
              <a:t>References to actors and intentional elements</a:t>
            </a:r>
          </a:p>
          <a:p>
            <a:pPr lvl="2" eaLnBrk="1" hangingPunct="1"/>
            <a:r>
              <a:rPr lang="en-US" altLang="en-US" dirty="0"/>
              <a:t> </a:t>
            </a:r>
            <a:r>
              <a:rPr lang="en-US" altLang="en-US" dirty="0" err="1"/>
              <a:t>Drag&amp;drop</a:t>
            </a:r>
            <a:r>
              <a:rPr lang="en-US" altLang="en-US" dirty="0"/>
              <a:t> from outline or via properties</a:t>
            </a:r>
          </a:p>
          <a:p>
            <a:pPr lvl="1" eaLnBrk="1" hangingPunct="1"/>
            <a:r>
              <a:rPr lang="en-US" altLang="en-US" dirty="0"/>
              <a:t>Auto-layout</a:t>
            </a:r>
          </a:p>
          <a:p>
            <a:pPr lvl="1" eaLnBrk="1" hangingPunct="1"/>
            <a:r>
              <a:rPr lang="en-US" altLang="en-US" dirty="0"/>
              <a:t>Catalogues</a:t>
            </a:r>
          </a:p>
          <a:p>
            <a:pPr lvl="2" eaLnBrk="1" hangingPunct="1"/>
            <a:r>
              <a:rPr lang="en-US" altLang="en-US" dirty="0"/>
              <a:t> For exporting/importing/reusing </a:t>
            </a:r>
            <a:br>
              <a:rPr lang="en-US" altLang="en-US" dirty="0"/>
            </a:br>
            <a:r>
              <a:rPr lang="en-US" altLang="en-US" dirty="0"/>
              <a:t>common models</a:t>
            </a:r>
          </a:p>
          <a:p>
            <a:pPr lvl="1" eaLnBrk="1" hangingPunct="1"/>
            <a:r>
              <a:rPr lang="en-US" altLang="en-US" dirty="0"/>
              <a:t>Export graphics (.bmp, .gif, .jpg)</a:t>
            </a:r>
          </a:p>
          <a:p>
            <a:pPr lvl="1" eaLnBrk="1" hangingPunct="1"/>
            <a:r>
              <a:rPr lang="en-US" altLang="en-US" dirty="0"/>
              <a:t>Export strategy evaluations (.csv)</a:t>
            </a:r>
          </a:p>
          <a:p>
            <a:pPr lvl="1" eaLnBrk="1" hangingPunct="1"/>
            <a:r>
              <a:rPr lang="en-US" altLang="en-US" dirty="0"/>
              <a:t>URN links (for integration with </a:t>
            </a:r>
            <a:br>
              <a:rPr lang="en-US" altLang="en-US" dirty="0"/>
            </a:br>
            <a:r>
              <a:rPr lang="en-US" altLang="en-US" dirty="0"/>
              <a:t>UCMs)</a:t>
            </a:r>
          </a:p>
          <a:p>
            <a:pPr lvl="1" eaLnBrk="1" hangingPunct="1"/>
            <a:r>
              <a:rPr lang="en-US" altLang="en-US" dirty="0"/>
              <a:t>Export to DOORS</a:t>
            </a:r>
          </a:p>
        </p:txBody>
      </p:sp>
      <p:grpSp>
        <p:nvGrpSpPr>
          <p:cNvPr id="60419" name="Group 17"/>
          <p:cNvGrpSpPr>
            <a:grpSpLocks/>
          </p:cNvGrpSpPr>
          <p:nvPr/>
        </p:nvGrpSpPr>
        <p:grpSpPr bwMode="auto">
          <a:xfrm>
            <a:off x="4914900" y="3489325"/>
            <a:ext cx="4124325" cy="2900363"/>
            <a:chOff x="0" y="269"/>
            <a:chExt cx="5760" cy="4051"/>
          </a:xfrm>
        </p:grpSpPr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9"/>
              <a:ext cx="5760" cy="4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0" y="1034"/>
              <a:ext cx="765" cy="3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Navigator view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0" y="2431"/>
              <a:ext cx="765" cy="3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Outline</a:t>
              </a:r>
              <a:br>
                <a:rPr lang="en-CA" sz="400">
                  <a:solidFill>
                    <a:schemeClr val="tx1"/>
                  </a:solidFill>
                </a:rPr>
              </a:br>
              <a:r>
                <a:rPr lang="en-CA" sz="400">
                  <a:solidFill>
                    <a:schemeClr val="tx1"/>
                  </a:solidFill>
                </a:rPr>
                <a:t>view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1" y="945"/>
              <a:ext cx="530" cy="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Editor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60427" name="Rectangle 8"/>
            <p:cNvSpPr>
              <a:spLocks noChangeArrowheads="1"/>
            </p:cNvSpPr>
            <p:nvPr/>
          </p:nvSpPr>
          <p:spPr bwMode="auto">
            <a:xfrm>
              <a:off x="1935" y="3825"/>
              <a:ext cx="990" cy="315"/>
            </a:xfrm>
            <a:prstGeom prst="rect">
              <a:avLst/>
            </a:prstGeom>
            <a:solidFill>
              <a:srgbClr val="F4CA6B"/>
            </a:solidFill>
            <a:ln w="25400" algn="ctr">
              <a:solidFill>
                <a:srgbClr val="AB7B0D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400">
                  <a:solidFill>
                    <a:schemeClr val="tx1"/>
                  </a:solidFill>
                </a:rPr>
                <a:t>Scenarios and Strategies view</a:t>
              </a:r>
              <a:endParaRPr lang="en-US" altLang="en-US" sz="4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16" y="3646"/>
              <a:ext cx="765" cy="3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Properties</a:t>
              </a:r>
              <a:br>
                <a:rPr lang="en-CA" sz="400">
                  <a:solidFill>
                    <a:schemeClr val="tx1"/>
                  </a:solidFill>
                </a:rPr>
              </a:br>
              <a:r>
                <a:rPr lang="en-CA" sz="400">
                  <a:solidFill>
                    <a:schemeClr val="tx1"/>
                  </a:solidFill>
                </a:rPr>
                <a:t>view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95" y="455"/>
              <a:ext cx="603" cy="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Toolbar</a:t>
              </a:r>
              <a:endParaRPr lang="en-US" sz="4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28" y="2925"/>
              <a:ext cx="532" cy="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400">
                  <a:solidFill>
                    <a:schemeClr val="tx1"/>
                  </a:solidFill>
                </a:rPr>
                <a:t>Palette</a:t>
              </a:r>
              <a:endParaRPr lang="en-US" sz="400">
                <a:solidFill>
                  <a:schemeClr val="tx1"/>
                </a:solidFill>
              </a:endParaRPr>
            </a:p>
          </p:txBody>
        </p:sp>
      </p:grp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F665594-B447-4CA6-A1A1-66743D3044A8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CA" altLang="en-US" sz="120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jUCMNav (Eclipse Plug-in)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</a:t>
            </a:r>
            <a:r>
              <a:rPr lang="en-CA" altLang="en-US" sz="1200" u="sng">
                <a:solidFill>
                  <a:schemeClr val="tx1"/>
                </a:solidFill>
              </a:rPr>
              <a:t>Tools</a:t>
            </a:r>
            <a:r>
              <a:rPr lang="en-CA" altLang="en-US" sz="1200">
                <a:solidFill>
                  <a:srgbClr val="969696"/>
                </a:solidFill>
              </a:rPr>
              <a:t>     Indicators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/>
              <a:t>Inclusion of Measures in Goal Models</a:t>
            </a:r>
            <a:endParaRPr lang="en-US" altLang="en-US"/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/>
              <a:t>GRL includes a notion of goal satisfaction, with qualitative and quantitative ([-100..100], and now [0..100]) scales.</a:t>
            </a:r>
          </a:p>
          <a:p>
            <a:r>
              <a:rPr lang="en-CA" altLang="en-US"/>
              <a:t>However, there is often a need to better relate observations about the real world to the goal model, with domain-specific units such as:</a:t>
            </a:r>
          </a:p>
          <a:p>
            <a:pPr lvl="1"/>
            <a:r>
              <a:rPr lang="en-CA" altLang="en-US"/>
              <a:t>Currencies (e.g., revenues in $)</a:t>
            </a:r>
          </a:p>
          <a:p>
            <a:pPr lvl="1"/>
            <a:r>
              <a:rPr lang="en-CA" altLang="en-US"/>
              <a:t>Durations (e.g., waiting time in a hospital, in hours)</a:t>
            </a:r>
          </a:p>
          <a:p>
            <a:pPr lvl="1"/>
            <a:r>
              <a:rPr lang="en-CA" altLang="en-US"/>
              <a:t>Counts (e.g., number of new students admitted in SEG)</a:t>
            </a:r>
          </a:p>
          <a:p>
            <a:r>
              <a:rPr lang="en-CA" altLang="en-US"/>
              <a:t>GRL supports this kind of information, and integrates it in the rest of the goal model</a:t>
            </a:r>
          </a:p>
          <a:p>
            <a:pPr lvl="1"/>
            <a:r>
              <a:rPr lang="en-CA" altLang="en-US" i="1"/>
              <a:t>Key Performance Indicator</a:t>
            </a:r>
            <a:r>
              <a:rPr lang="en-CA" altLang="en-US"/>
              <a:t> (KPI)</a:t>
            </a:r>
          </a:p>
          <a:p>
            <a:r>
              <a:rPr lang="en-CA" altLang="en-US"/>
              <a:t>KPIs help </a:t>
            </a:r>
            <a:r>
              <a:rPr lang="en-CA" altLang="en-US" b="1">
                <a:solidFill>
                  <a:srgbClr val="FF0000"/>
                </a:solidFill>
              </a:rPr>
              <a:t>measure</a:t>
            </a:r>
            <a:r>
              <a:rPr lang="en-CA" altLang="en-US"/>
              <a:t> goals and NFRs with quantifiable metrics</a:t>
            </a:r>
          </a:p>
          <a:p>
            <a:r>
              <a:rPr lang="en-CA" altLang="en-US"/>
              <a:t>GRL KPIs can also be fed from external sources of information, hence turning the GRL model into a monitoring engine (e.g., a dashboard).</a:t>
            </a:r>
          </a:p>
          <a:p>
            <a:endParaRPr lang="en-CA" altLang="en-US"/>
          </a:p>
          <a:p>
            <a:endParaRPr lang="en-US" alt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153BFB2D-E2DF-4CBB-8129-6CEB95BA219D}" type="slidenum">
              <a:rPr lang="en-CA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CA" altLang="en-US" sz="1200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524500" y="4451350"/>
            <a:ext cx="1725613" cy="673100"/>
            <a:chOff x="-1391" y="765"/>
            <a:chExt cx="1087" cy="424"/>
          </a:xfrm>
        </p:grpSpPr>
        <p:sp>
          <p:nvSpPr>
            <p:cNvPr id="61447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CA" altLang="en-US" sz="1200" b="1"/>
            </a:p>
          </p:txBody>
        </p:sp>
        <p:sp>
          <p:nvSpPr>
            <p:cNvPr id="61448" name="Text Box 102"/>
            <p:cNvSpPr txBox="1">
              <a:spLocks noChangeArrowheads="1"/>
            </p:cNvSpPr>
            <p:nvPr/>
          </p:nvSpPr>
          <p:spPr bwMode="auto">
            <a:xfrm>
              <a:off x="-1391" y="826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9" name="Straight Connector 439"/>
            <p:cNvCxnSpPr/>
            <p:nvPr/>
          </p:nvCxnSpPr>
          <p:spPr>
            <a:xfrm>
              <a:off x="-1128" y="795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40"/>
            <p:cNvCxnSpPr/>
            <p:nvPr/>
          </p:nvCxnSpPr>
          <p:spPr>
            <a:xfrm>
              <a:off x="-1128" y="115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URN Overview (3)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227138" y="2190750"/>
            <a:ext cx="1371600" cy="2154238"/>
          </a:xfrm>
          <a:custGeom>
            <a:avLst/>
            <a:gdLst>
              <a:gd name="T0" fmla="*/ 2147483647 w 864"/>
              <a:gd name="T1" fmla="*/ 0 h 1357"/>
              <a:gd name="T2" fmla="*/ 2147483647 w 864"/>
              <a:gd name="T3" fmla="*/ 2147483647 h 1357"/>
              <a:gd name="T4" fmla="*/ 2147483647 w 864"/>
              <a:gd name="T5" fmla="*/ 2147483647 h 1357"/>
              <a:gd name="T6" fmla="*/ 2147483647 w 864"/>
              <a:gd name="T7" fmla="*/ 2147483647 h 1357"/>
              <a:gd name="T8" fmla="*/ 2147483647 w 864"/>
              <a:gd name="T9" fmla="*/ 2147483647 h 13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4" h="1357">
                <a:moveTo>
                  <a:pt x="864" y="0"/>
                </a:moveTo>
                <a:cubicBezTo>
                  <a:pt x="768" y="29"/>
                  <a:pt x="431" y="66"/>
                  <a:pt x="288" y="177"/>
                </a:cubicBezTo>
                <a:cubicBezTo>
                  <a:pt x="145" y="288"/>
                  <a:pt x="0" y="493"/>
                  <a:pt x="3" y="667"/>
                </a:cubicBezTo>
                <a:cubicBezTo>
                  <a:pt x="6" y="841"/>
                  <a:pt x="165" y="1106"/>
                  <a:pt x="305" y="1221"/>
                </a:cubicBezTo>
                <a:cubicBezTo>
                  <a:pt x="445" y="1336"/>
                  <a:pt x="729" y="1329"/>
                  <a:pt x="841" y="1357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5400000">
            <a:off x="4270375" y="1150938"/>
            <a:ext cx="320675" cy="339725"/>
          </a:xfrm>
          <a:prstGeom prst="rightArrow">
            <a:avLst>
              <a:gd name="adj1" fmla="val 42991"/>
              <a:gd name="adj2" fmla="val 47032"/>
            </a:avLst>
          </a:prstGeom>
          <a:solidFill>
            <a:srgbClr val="00265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CA" altLang="en-US" sz="1600">
              <a:solidFill>
                <a:schemeClr val="tx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08438" y="84931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792538" y="2535238"/>
            <a:ext cx="1279525" cy="12795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70" y="10403"/>
                </a:moveTo>
                <a:cubicBezTo>
                  <a:pt x="18558" y="6155"/>
                  <a:pt x="15052" y="2820"/>
                  <a:pt x="10800" y="2820"/>
                </a:cubicBezTo>
                <a:cubicBezTo>
                  <a:pt x="6392" y="2820"/>
                  <a:pt x="2820" y="6392"/>
                  <a:pt x="2820" y="10800"/>
                </a:cubicBezTo>
                <a:cubicBezTo>
                  <a:pt x="2820" y="15207"/>
                  <a:pt x="6392" y="18780"/>
                  <a:pt x="10800" y="18780"/>
                </a:cubicBezTo>
                <a:cubicBezTo>
                  <a:pt x="13889" y="18780"/>
                  <a:pt x="16701" y="16996"/>
                  <a:pt x="18018" y="14201"/>
                </a:cubicBezTo>
                <a:lnTo>
                  <a:pt x="20569" y="15403"/>
                </a:lnTo>
                <a:cubicBezTo>
                  <a:pt x="18787" y="19186"/>
                  <a:pt x="14981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555" y="-1"/>
                  <a:pt x="21300" y="4514"/>
                  <a:pt x="21586" y="10262"/>
                </a:cubicBezTo>
                <a:lnTo>
                  <a:pt x="24283" y="10128"/>
                </a:lnTo>
                <a:lnTo>
                  <a:pt x="20383" y="14437"/>
                </a:lnTo>
                <a:lnTo>
                  <a:pt x="16073" y="10537"/>
                </a:lnTo>
                <a:lnTo>
                  <a:pt x="18770" y="10403"/>
                </a:lnTo>
                <a:close/>
              </a:path>
            </a:pathLst>
          </a:custGeom>
          <a:solidFill>
            <a:srgbClr val="00265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4077494" y="4820444"/>
            <a:ext cx="709613" cy="339725"/>
          </a:xfrm>
          <a:prstGeom prst="rightArrow">
            <a:avLst>
              <a:gd name="adj1" fmla="val 39250"/>
              <a:gd name="adj2" fmla="val 44928"/>
            </a:avLst>
          </a:prstGeom>
          <a:solidFill>
            <a:srgbClr val="00265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fr-CA" altLang="en-US" sz="1600">
              <a:solidFill>
                <a:schemeClr val="tx1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165475" y="5300663"/>
            <a:ext cx="253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more detailed models</a:t>
            </a: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2303463" y="3622675"/>
            <a:ext cx="4240212" cy="1506538"/>
            <a:chOff x="1451" y="2650"/>
            <a:chExt cx="2671" cy="949"/>
          </a:xfrm>
        </p:grpSpPr>
        <p:sp>
          <p:nvSpPr>
            <p:cNvPr id="2" name="Rounded Rectangle 7"/>
            <p:cNvSpPr/>
            <p:nvPr/>
          </p:nvSpPr>
          <p:spPr>
            <a:xfrm>
              <a:off x="1539" y="2683"/>
              <a:ext cx="2502" cy="84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20" name="Text Box 23"/>
            <p:cNvSpPr txBox="1">
              <a:spLocks noChangeArrowheads="1"/>
            </p:cNvSpPr>
            <p:nvPr/>
          </p:nvSpPr>
          <p:spPr bwMode="auto">
            <a:xfrm>
              <a:off x="1648" y="2836"/>
              <a:ext cx="2277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itchFamily="34" charset="0"/>
                </a:rPr>
                <a:t>	Model &amp; test </a:t>
              </a:r>
              <a:r>
                <a:rPr lang="en-US" altLang="en-US" sz="1800" b="1">
                  <a:solidFill>
                    <a:srgbClr val="000000"/>
                  </a:solidFill>
                  <a:latin typeface="Calibri" pitchFamily="34" charset="0"/>
                </a:rPr>
                <a:t>use cases</a:t>
              </a:r>
              <a:r>
                <a:rPr lang="en-US" altLang="en-US" sz="1800">
                  <a:solidFill>
                    <a:srgbClr val="000000"/>
                  </a:solidFill>
                  <a:latin typeface="Calibri" pitchFamily="34" charset="0"/>
                </a:rPr>
                <a:t>; investigate high level architecture; transform to more detailed models</a:t>
              </a:r>
              <a:endParaRPr lang="en-US" altLang="en-US" sz="1800" b="1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1601" y="2709"/>
              <a:ext cx="6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chemeClr val="bg1"/>
                  </a:solidFill>
                </a:rPr>
                <a:t>UCM</a:t>
              </a:r>
            </a:p>
          </p:txBody>
        </p:sp>
      </p:grpSp>
      <p:grpSp>
        <p:nvGrpSpPr>
          <p:cNvPr id="8202" name="Group 15"/>
          <p:cNvGrpSpPr>
            <a:grpSpLocks/>
          </p:cNvGrpSpPr>
          <p:nvPr/>
        </p:nvGrpSpPr>
        <p:grpSpPr bwMode="auto">
          <a:xfrm>
            <a:off x="2311400" y="1450975"/>
            <a:ext cx="4240213" cy="1506538"/>
            <a:chOff x="1456" y="1396"/>
            <a:chExt cx="2671" cy="949"/>
          </a:xfrm>
        </p:grpSpPr>
        <p:sp>
          <p:nvSpPr>
            <p:cNvPr id="8" name="Rounded Rectangle 7"/>
            <p:cNvSpPr/>
            <p:nvPr/>
          </p:nvSpPr>
          <p:spPr>
            <a:xfrm>
              <a:off x="1544" y="1429"/>
              <a:ext cx="2502" cy="84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1652" y="1582"/>
              <a:ext cx="227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Calibri" pitchFamily="34" charset="0"/>
                </a:rPr>
                <a:t>	Model business goals, stakeholders’ priorities, alternative solutions, rationale, and </a:t>
              </a:r>
              <a:r>
                <a:rPr lang="en-US" altLang="en-US" sz="1800" b="1">
                  <a:solidFill>
                    <a:srgbClr val="000000"/>
                  </a:solidFill>
                  <a:latin typeface="Calibri" pitchFamily="34" charset="0"/>
                </a:rPr>
                <a:t>decisions</a:t>
              </a:r>
              <a:endParaRPr lang="en-US" altLang="en-US" sz="1800" b="1" noProof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216" name="Text Box 20"/>
            <p:cNvSpPr txBox="1">
              <a:spLocks noChangeArrowheads="1"/>
            </p:cNvSpPr>
            <p:nvPr/>
          </p:nvSpPr>
          <p:spPr bwMode="auto">
            <a:xfrm>
              <a:off x="1606" y="1455"/>
              <a:ext cx="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200" b="1">
                  <a:solidFill>
                    <a:schemeClr val="bg1"/>
                  </a:solidFill>
                </a:rPr>
                <a:t>GRL</a:t>
              </a:r>
            </a:p>
          </p:txBody>
        </p:sp>
      </p:grp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7510463" y="1762125"/>
            <a:ext cx="151606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called </a:t>
            </a:r>
            <a:r>
              <a:rPr lang="en-CA" altLang="en-US" sz="1800" b="1">
                <a:solidFill>
                  <a:srgbClr val="800000"/>
                </a:solidFill>
              </a:rPr>
              <a:t>strategies, compared with GRL evaluation mechanism</a:t>
            </a:r>
            <a:endParaRPr lang="en-US" altLang="en-US" sz="1800" b="1">
              <a:solidFill>
                <a:srgbClr val="800000"/>
              </a:solidFill>
            </a:endParaRP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160338" y="2762250"/>
            <a:ext cx="11557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>
                <a:solidFill>
                  <a:schemeClr val="tx1"/>
                </a:solidFill>
              </a:rPr>
              <a:t>traceability with URN links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7510463" y="3462338"/>
            <a:ext cx="151606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>
                <a:solidFill>
                  <a:srgbClr val="800000"/>
                </a:solidFill>
              </a:rPr>
              <a:t>with UCM traversal mechanism based on UCM scenario definitions</a:t>
            </a:r>
            <a:endParaRPr lang="en-US" altLang="en-US" sz="1800" b="1">
              <a:solidFill>
                <a:srgbClr val="800000"/>
              </a:solidFill>
            </a:endParaRPr>
          </a:p>
        </p:txBody>
      </p:sp>
      <p:sp>
        <p:nvSpPr>
          <p:cNvPr id="112664" name="Freeform 24"/>
          <p:cNvSpPr>
            <a:spLocks/>
          </p:cNvSpPr>
          <p:nvPr/>
        </p:nvSpPr>
        <p:spPr bwMode="auto">
          <a:xfrm>
            <a:off x="4995863" y="3903663"/>
            <a:ext cx="2609850" cy="130175"/>
          </a:xfrm>
          <a:custGeom>
            <a:avLst/>
            <a:gdLst>
              <a:gd name="T0" fmla="*/ 0 w 1644"/>
              <a:gd name="T1" fmla="*/ 2147483647 h 82"/>
              <a:gd name="T2" fmla="*/ 0 w 1644"/>
              <a:gd name="T3" fmla="*/ 2147483647 h 82"/>
              <a:gd name="T4" fmla="*/ 2147483647 w 1644"/>
              <a:gd name="T5" fmla="*/ 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4" h="82">
                <a:moveTo>
                  <a:pt x="0" y="82"/>
                </a:moveTo>
                <a:lnTo>
                  <a:pt x="0" y="1"/>
                </a:lnTo>
                <a:lnTo>
                  <a:pt x="1644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2665" name="Freeform 25"/>
          <p:cNvSpPr>
            <a:spLocks/>
          </p:cNvSpPr>
          <p:nvPr/>
        </p:nvSpPr>
        <p:spPr bwMode="auto">
          <a:xfrm flipV="1">
            <a:off x="3397250" y="2598738"/>
            <a:ext cx="4208463" cy="130175"/>
          </a:xfrm>
          <a:custGeom>
            <a:avLst/>
            <a:gdLst>
              <a:gd name="T0" fmla="*/ 0 w 1644"/>
              <a:gd name="T1" fmla="*/ 2147483647 h 82"/>
              <a:gd name="T2" fmla="*/ 0 w 1644"/>
              <a:gd name="T3" fmla="*/ 2147483647 h 82"/>
              <a:gd name="T4" fmla="*/ 2147483647 w 1644"/>
              <a:gd name="T5" fmla="*/ 0 h 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44" h="82">
                <a:moveTo>
                  <a:pt x="0" y="82"/>
                </a:moveTo>
                <a:lnTo>
                  <a:pt x="0" y="1"/>
                </a:lnTo>
                <a:lnTo>
                  <a:pt x="1644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2666" name="AutoShape 26"/>
          <p:cNvSpPr>
            <a:spLocks noChangeArrowheads="1"/>
          </p:cNvSpPr>
          <p:nvPr/>
        </p:nvSpPr>
        <p:spPr bwMode="auto">
          <a:xfrm>
            <a:off x="1790700" y="2727325"/>
            <a:ext cx="1690688" cy="1109663"/>
          </a:xfrm>
          <a:prstGeom prst="irregularSeal2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6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 sz="700" b="1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6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400" b="1">
                <a:solidFill>
                  <a:schemeClr val="tx1"/>
                </a:solidFill>
                <a:latin typeface="Times New Roman" pitchFamily="18" charset="0"/>
              </a:rPr>
              <a:t>    extensible </a:t>
            </a:r>
            <a:br>
              <a:rPr lang="en-CA" altLang="en-US" sz="14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400" b="1">
                <a:solidFill>
                  <a:schemeClr val="tx1"/>
                </a:solidFill>
                <a:latin typeface="Times New Roman" pitchFamily="18" charset="0"/>
              </a:rPr>
              <a:t>with</a:t>
            </a:r>
            <a:br>
              <a:rPr lang="en-CA" altLang="en-US" sz="14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CA" altLang="en-US" sz="1400" b="1">
                <a:solidFill>
                  <a:schemeClr val="tx1"/>
                </a:solidFill>
                <a:latin typeface="Times New Roman" pitchFamily="18" charset="0"/>
              </a:rPr>
              <a:t>metadata      </a:t>
            </a:r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0" y="5811838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A GRL / UCM model visually communicates business objectives and constraints / high-level functional requirements to all stakeholders</a:t>
            </a:r>
            <a:endParaRPr lang="en-CA" altLang="en-US" sz="2000" dirty="0"/>
          </a:p>
        </p:txBody>
      </p:sp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Indicators</a:t>
            </a:r>
          </a:p>
        </p:txBody>
      </p:sp>
      <p:sp>
        <p:nvSpPr>
          <p:cNvPr id="8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02FBBDAF-2708-4E1F-8C59-DF015963441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CA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1" grpId="0" autoUpdateAnimBg="0"/>
      <p:bldP spid="112662" grpId="0"/>
      <p:bldP spid="112663" grpId="0" autoUpdateAnimBg="0"/>
      <p:bldP spid="112664" grpId="0" animBg="1"/>
      <p:bldP spid="112665" grpId="0" animBg="1"/>
      <p:bldP spid="11266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/>
              <a:t>GRL Key Performance Indicators</a:t>
            </a:r>
            <a:endParaRPr lang="en-US" altLang="en-US"/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CA" altLang="en-US"/>
              <a:t>In GRL, a KPI is defined as an intentional element, but with additional characteristics</a:t>
            </a:r>
          </a:p>
          <a:p>
            <a:pPr lvl="1"/>
            <a:r>
              <a:rPr lang="en-CA" altLang="en-US"/>
              <a:t>Attributes (for a given GRL strategy)</a:t>
            </a:r>
          </a:p>
          <a:p>
            <a:pPr lvl="2"/>
            <a:r>
              <a:rPr lang="en-CA" altLang="en-US"/>
              <a:t>An </a:t>
            </a:r>
            <a:r>
              <a:rPr lang="en-CA" altLang="en-US" b="1"/>
              <a:t>evaluation</a:t>
            </a:r>
            <a:r>
              <a:rPr lang="en-CA" altLang="en-US"/>
              <a:t> value (observed, or simulated in a what-if strategy)</a:t>
            </a:r>
          </a:p>
          <a:p>
            <a:pPr lvl="2"/>
            <a:r>
              <a:rPr lang="en-CA" altLang="en-US"/>
              <a:t>A </a:t>
            </a:r>
            <a:r>
              <a:rPr lang="en-CA" altLang="en-US" b="1"/>
              <a:t>target</a:t>
            </a:r>
            <a:r>
              <a:rPr lang="en-CA" altLang="en-US"/>
              <a:t> value (the KPI is fully satisfied if the evaluation value reaches it)</a:t>
            </a:r>
          </a:p>
          <a:p>
            <a:pPr lvl="2"/>
            <a:r>
              <a:rPr lang="en-CA" altLang="en-US"/>
              <a:t>A </a:t>
            </a:r>
            <a:r>
              <a:rPr lang="en-CA" altLang="en-US" b="1"/>
              <a:t>worst-case</a:t>
            </a:r>
            <a:r>
              <a:rPr lang="en-CA" altLang="en-US"/>
              <a:t> value (the KPI is fully denied if the evaluation value reaches it)</a:t>
            </a:r>
          </a:p>
          <a:p>
            <a:pPr lvl="2"/>
            <a:r>
              <a:rPr lang="en-CA" altLang="en-US"/>
              <a:t>A </a:t>
            </a:r>
            <a:r>
              <a:rPr lang="en-CA" altLang="en-US" b="1"/>
              <a:t>threshold</a:t>
            </a:r>
            <a:r>
              <a:rPr lang="en-CA" altLang="en-US"/>
              <a:t> value (the KPI is neutral if the evaluation value equals it)</a:t>
            </a:r>
          </a:p>
          <a:p>
            <a:pPr lvl="2"/>
            <a:r>
              <a:rPr lang="en-CA" altLang="en-US"/>
              <a:t>A </a:t>
            </a:r>
            <a:r>
              <a:rPr lang="en-CA" altLang="en-US" b="1"/>
              <a:t>unit</a:t>
            </a:r>
            <a:r>
              <a:rPr lang="en-CA" altLang="en-US"/>
              <a:t> (e.g., $)</a:t>
            </a:r>
          </a:p>
          <a:p>
            <a:pPr lvl="1"/>
            <a:r>
              <a:rPr lang="en-CA" altLang="en-US"/>
              <a:t>Associations (for a given GRL model)</a:t>
            </a:r>
          </a:p>
          <a:p>
            <a:pPr lvl="2"/>
            <a:r>
              <a:rPr lang="en-CA" altLang="en-US"/>
              <a:t>Can be part of contributions or decompositions</a:t>
            </a:r>
          </a:p>
          <a:p>
            <a:pPr lvl="1"/>
            <a:endParaRPr lang="en-US" alt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C061A35-EC65-4612-AF61-EFF676E1FEE4}" type="slidenum">
              <a:rPr lang="en-CA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CA" altLang="en-US" sz="1200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4975225" y="1795463"/>
            <a:ext cx="11207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83086" y="1578429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KPI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505200" y="696913"/>
            <a:ext cx="112077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3515" y="478972"/>
            <a:ext cx="1630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Sub-process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404644" y="2574132"/>
            <a:ext cx="327025" cy="2936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398" y="2155373"/>
            <a:ext cx="27109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Information Element</a:t>
            </a:r>
          </a:p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(Dimension)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9775" y="2252663"/>
            <a:ext cx="660400" cy="2778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962468" y="1621973"/>
            <a:ext cx="26148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Performance Model </a:t>
            </a:r>
          </a:p>
          <a:p>
            <a:pPr algn="ctr"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Link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4343400"/>
            <a:ext cx="2438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KPI Value sets 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4081463"/>
            <a:ext cx="2819400" cy="8382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76200" y="4572000"/>
            <a:ext cx="1828800" cy="5334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28600" y="5562600"/>
            <a:ext cx="16002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" charset="0"/>
              </a:rPr>
              <a:t>Strategies</a:t>
            </a:r>
            <a:endParaRPr lang="en-C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" charset="0"/>
            </a:endParaRPr>
          </a:p>
        </p:txBody>
      </p:sp>
      <p:sp>
        <p:nvSpPr>
          <p:cNvPr id="63504" name="Slide Numb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476F821-4C82-4B54-97A2-06151DEE6CD8}" type="slidenum">
              <a:rPr lang="en-CA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CA" altLang="en-US" sz="12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4946650" y="1893888"/>
            <a:ext cx="1866900" cy="957262"/>
          </a:xfrm>
          <a:custGeom>
            <a:avLst/>
            <a:gdLst>
              <a:gd name="connsiteX0" fmla="*/ 829958 w 1076742"/>
              <a:gd name="connsiteY0" fmla="*/ 0 h 552450"/>
              <a:gd name="connsiteX1" fmla="*/ 820433 w 1076742"/>
              <a:gd name="connsiteY1" fmla="*/ 14287 h 552450"/>
              <a:gd name="connsiteX2" fmla="*/ 777571 w 1076742"/>
              <a:gd name="connsiteY2" fmla="*/ 23812 h 552450"/>
              <a:gd name="connsiteX3" fmla="*/ 677558 w 1076742"/>
              <a:gd name="connsiteY3" fmla="*/ 38100 h 552450"/>
              <a:gd name="connsiteX4" fmla="*/ 606121 w 1076742"/>
              <a:gd name="connsiteY4" fmla="*/ 52387 h 552450"/>
              <a:gd name="connsiteX5" fmla="*/ 363233 w 1076742"/>
              <a:gd name="connsiteY5" fmla="*/ 47625 h 552450"/>
              <a:gd name="connsiteX6" fmla="*/ 315608 w 1076742"/>
              <a:gd name="connsiteY6" fmla="*/ 28575 h 552450"/>
              <a:gd name="connsiteX7" fmla="*/ 301321 w 1076742"/>
              <a:gd name="connsiteY7" fmla="*/ 23812 h 552450"/>
              <a:gd name="connsiteX8" fmla="*/ 267983 w 1076742"/>
              <a:gd name="connsiteY8" fmla="*/ 14287 h 552450"/>
              <a:gd name="connsiteX9" fmla="*/ 248933 w 1076742"/>
              <a:gd name="connsiteY9" fmla="*/ 9525 h 552450"/>
              <a:gd name="connsiteX10" fmla="*/ 220358 w 1076742"/>
              <a:gd name="connsiteY10" fmla="*/ 0 h 552450"/>
              <a:gd name="connsiteX11" fmla="*/ 201308 w 1076742"/>
              <a:gd name="connsiteY11" fmla="*/ 0 h 552450"/>
              <a:gd name="connsiteX12" fmla="*/ 120346 w 1076742"/>
              <a:gd name="connsiteY12" fmla="*/ 38100 h 552450"/>
              <a:gd name="connsiteX13" fmla="*/ 106058 w 1076742"/>
              <a:gd name="connsiteY13" fmla="*/ 47625 h 552450"/>
              <a:gd name="connsiteX14" fmla="*/ 87008 w 1076742"/>
              <a:gd name="connsiteY14" fmla="*/ 76200 h 552450"/>
              <a:gd name="connsiteX15" fmla="*/ 67958 w 1076742"/>
              <a:gd name="connsiteY15" fmla="*/ 95250 h 552450"/>
              <a:gd name="connsiteX16" fmla="*/ 44146 w 1076742"/>
              <a:gd name="connsiteY16" fmla="*/ 114300 h 552450"/>
              <a:gd name="connsiteX17" fmla="*/ 29858 w 1076742"/>
              <a:gd name="connsiteY17" fmla="*/ 157162 h 552450"/>
              <a:gd name="connsiteX18" fmla="*/ 25096 w 1076742"/>
              <a:gd name="connsiteY18" fmla="*/ 171450 h 552450"/>
              <a:gd name="connsiteX19" fmla="*/ 15571 w 1076742"/>
              <a:gd name="connsiteY19" fmla="*/ 185737 h 552450"/>
              <a:gd name="connsiteX20" fmla="*/ 10808 w 1076742"/>
              <a:gd name="connsiteY20" fmla="*/ 223837 h 552450"/>
              <a:gd name="connsiteX21" fmla="*/ 1283 w 1076742"/>
              <a:gd name="connsiteY21" fmla="*/ 247650 h 552450"/>
              <a:gd name="connsiteX22" fmla="*/ 6046 w 1076742"/>
              <a:gd name="connsiteY22" fmla="*/ 347662 h 552450"/>
              <a:gd name="connsiteX23" fmla="*/ 10808 w 1076742"/>
              <a:gd name="connsiteY23" fmla="*/ 361950 h 552450"/>
              <a:gd name="connsiteX24" fmla="*/ 20333 w 1076742"/>
              <a:gd name="connsiteY24" fmla="*/ 376237 h 552450"/>
              <a:gd name="connsiteX25" fmla="*/ 29858 w 1076742"/>
              <a:gd name="connsiteY25" fmla="*/ 419100 h 552450"/>
              <a:gd name="connsiteX26" fmla="*/ 34621 w 1076742"/>
              <a:gd name="connsiteY26" fmla="*/ 433387 h 552450"/>
              <a:gd name="connsiteX27" fmla="*/ 53671 w 1076742"/>
              <a:gd name="connsiteY27" fmla="*/ 461962 h 552450"/>
              <a:gd name="connsiteX28" fmla="*/ 91771 w 1076742"/>
              <a:gd name="connsiteY28" fmla="*/ 490537 h 552450"/>
              <a:gd name="connsiteX29" fmla="*/ 101296 w 1076742"/>
              <a:gd name="connsiteY29" fmla="*/ 509587 h 552450"/>
              <a:gd name="connsiteX30" fmla="*/ 115583 w 1076742"/>
              <a:gd name="connsiteY30" fmla="*/ 519112 h 552450"/>
              <a:gd name="connsiteX31" fmla="*/ 153683 w 1076742"/>
              <a:gd name="connsiteY31" fmla="*/ 528637 h 552450"/>
              <a:gd name="connsiteX32" fmla="*/ 167971 w 1076742"/>
              <a:gd name="connsiteY32" fmla="*/ 533400 h 552450"/>
              <a:gd name="connsiteX33" fmla="*/ 187021 w 1076742"/>
              <a:gd name="connsiteY33" fmla="*/ 538162 h 552450"/>
              <a:gd name="connsiteX34" fmla="*/ 201308 w 1076742"/>
              <a:gd name="connsiteY34" fmla="*/ 547687 h 552450"/>
              <a:gd name="connsiteX35" fmla="*/ 229883 w 1076742"/>
              <a:gd name="connsiteY35" fmla="*/ 552450 h 552450"/>
              <a:gd name="connsiteX36" fmla="*/ 244171 w 1076742"/>
              <a:gd name="connsiteY36" fmla="*/ 547687 h 552450"/>
              <a:gd name="connsiteX37" fmla="*/ 272746 w 1076742"/>
              <a:gd name="connsiteY37" fmla="*/ 523875 h 552450"/>
              <a:gd name="connsiteX38" fmla="*/ 320371 w 1076742"/>
              <a:gd name="connsiteY38" fmla="*/ 509587 h 552450"/>
              <a:gd name="connsiteX39" fmla="*/ 339421 w 1076742"/>
              <a:gd name="connsiteY39" fmla="*/ 500062 h 552450"/>
              <a:gd name="connsiteX40" fmla="*/ 410858 w 1076742"/>
              <a:gd name="connsiteY40" fmla="*/ 504825 h 552450"/>
              <a:gd name="connsiteX41" fmla="*/ 491821 w 1076742"/>
              <a:gd name="connsiteY41" fmla="*/ 490537 h 552450"/>
              <a:gd name="connsiteX42" fmla="*/ 558496 w 1076742"/>
              <a:gd name="connsiteY42" fmla="*/ 495300 h 552450"/>
              <a:gd name="connsiteX43" fmla="*/ 639458 w 1076742"/>
              <a:gd name="connsiteY43" fmla="*/ 500062 h 552450"/>
              <a:gd name="connsiteX44" fmla="*/ 668033 w 1076742"/>
              <a:gd name="connsiteY44" fmla="*/ 504825 h 552450"/>
              <a:gd name="connsiteX45" fmla="*/ 739471 w 1076742"/>
              <a:gd name="connsiteY45" fmla="*/ 509587 h 552450"/>
              <a:gd name="connsiteX46" fmla="*/ 810908 w 1076742"/>
              <a:gd name="connsiteY46" fmla="*/ 523875 h 552450"/>
              <a:gd name="connsiteX47" fmla="*/ 825196 w 1076742"/>
              <a:gd name="connsiteY47" fmla="*/ 528637 h 552450"/>
              <a:gd name="connsiteX48" fmla="*/ 834721 w 1076742"/>
              <a:gd name="connsiteY48" fmla="*/ 538162 h 552450"/>
              <a:gd name="connsiteX49" fmla="*/ 863296 w 1076742"/>
              <a:gd name="connsiteY49" fmla="*/ 533400 h 552450"/>
              <a:gd name="connsiteX50" fmla="*/ 891871 w 1076742"/>
              <a:gd name="connsiteY50" fmla="*/ 523875 h 552450"/>
              <a:gd name="connsiteX51" fmla="*/ 929971 w 1076742"/>
              <a:gd name="connsiteY51" fmla="*/ 509587 h 552450"/>
              <a:gd name="connsiteX52" fmla="*/ 939496 w 1076742"/>
              <a:gd name="connsiteY52" fmla="*/ 495300 h 552450"/>
              <a:gd name="connsiteX53" fmla="*/ 953783 w 1076742"/>
              <a:gd name="connsiteY53" fmla="*/ 490537 h 552450"/>
              <a:gd name="connsiteX54" fmla="*/ 968071 w 1076742"/>
              <a:gd name="connsiteY54" fmla="*/ 481012 h 552450"/>
              <a:gd name="connsiteX55" fmla="*/ 991883 w 1076742"/>
              <a:gd name="connsiteY55" fmla="*/ 452437 h 552450"/>
              <a:gd name="connsiteX56" fmla="*/ 1025221 w 1076742"/>
              <a:gd name="connsiteY56" fmla="*/ 414337 h 552450"/>
              <a:gd name="connsiteX57" fmla="*/ 1029983 w 1076742"/>
              <a:gd name="connsiteY57" fmla="*/ 400050 h 552450"/>
              <a:gd name="connsiteX58" fmla="*/ 1039508 w 1076742"/>
              <a:gd name="connsiteY58" fmla="*/ 366712 h 552450"/>
              <a:gd name="connsiteX59" fmla="*/ 1053796 w 1076742"/>
              <a:gd name="connsiteY59" fmla="*/ 338137 h 552450"/>
              <a:gd name="connsiteX60" fmla="*/ 1058558 w 1076742"/>
              <a:gd name="connsiteY60" fmla="*/ 295275 h 552450"/>
              <a:gd name="connsiteX61" fmla="*/ 1058558 w 1076742"/>
              <a:gd name="connsiteY61" fmla="*/ 214312 h 552450"/>
              <a:gd name="connsiteX62" fmla="*/ 1039508 w 1076742"/>
              <a:gd name="connsiteY62" fmla="*/ 195262 h 552450"/>
              <a:gd name="connsiteX63" fmla="*/ 1025221 w 1076742"/>
              <a:gd name="connsiteY63" fmla="*/ 147637 h 552450"/>
              <a:gd name="connsiteX64" fmla="*/ 1015696 w 1076742"/>
              <a:gd name="connsiteY64" fmla="*/ 114300 h 552450"/>
              <a:gd name="connsiteX65" fmla="*/ 1010933 w 1076742"/>
              <a:gd name="connsiteY65" fmla="*/ 100012 h 552450"/>
              <a:gd name="connsiteX66" fmla="*/ 982358 w 1076742"/>
              <a:gd name="connsiteY66" fmla="*/ 76200 h 552450"/>
              <a:gd name="connsiteX67" fmla="*/ 953783 w 1076742"/>
              <a:gd name="connsiteY67" fmla="*/ 57150 h 552450"/>
              <a:gd name="connsiteX68" fmla="*/ 939496 w 1076742"/>
              <a:gd name="connsiteY68" fmla="*/ 47625 h 552450"/>
              <a:gd name="connsiteX69" fmla="*/ 929971 w 1076742"/>
              <a:gd name="connsiteY69" fmla="*/ 33337 h 552450"/>
              <a:gd name="connsiteX70" fmla="*/ 901396 w 1076742"/>
              <a:gd name="connsiteY70" fmla="*/ 23812 h 552450"/>
              <a:gd name="connsiteX71" fmla="*/ 839483 w 1076742"/>
              <a:gd name="connsiteY71" fmla="*/ 14287 h 552450"/>
              <a:gd name="connsiteX72" fmla="*/ 829958 w 1076742"/>
              <a:gd name="connsiteY7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76742" h="552450">
                <a:moveTo>
                  <a:pt x="829958" y="0"/>
                </a:moveTo>
                <a:cubicBezTo>
                  <a:pt x="826783" y="4762"/>
                  <a:pt x="824902" y="10711"/>
                  <a:pt x="820433" y="14287"/>
                </a:cubicBezTo>
                <a:cubicBezTo>
                  <a:pt x="814261" y="19225"/>
                  <a:pt x="777868" y="23763"/>
                  <a:pt x="777571" y="23812"/>
                </a:cubicBezTo>
                <a:cubicBezTo>
                  <a:pt x="732488" y="38841"/>
                  <a:pt x="788427" y="21302"/>
                  <a:pt x="677558" y="38100"/>
                </a:cubicBezTo>
                <a:cubicBezTo>
                  <a:pt x="653548" y="41738"/>
                  <a:pt x="606121" y="52387"/>
                  <a:pt x="606121" y="52387"/>
                </a:cubicBezTo>
                <a:lnTo>
                  <a:pt x="363233" y="47625"/>
                </a:lnTo>
                <a:cubicBezTo>
                  <a:pt x="336193" y="46659"/>
                  <a:pt x="339673" y="40608"/>
                  <a:pt x="315608" y="28575"/>
                </a:cubicBezTo>
                <a:cubicBezTo>
                  <a:pt x="311118" y="26330"/>
                  <a:pt x="306129" y="25255"/>
                  <a:pt x="301321" y="23812"/>
                </a:cubicBezTo>
                <a:cubicBezTo>
                  <a:pt x="290251" y="20491"/>
                  <a:pt x="279133" y="17328"/>
                  <a:pt x="267983" y="14287"/>
                </a:cubicBezTo>
                <a:cubicBezTo>
                  <a:pt x="261668" y="12565"/>
                  <a:pt x="255202" y="11406"/>
                  <a:pt x="248933" y="9525"/>
                </a:cubicBezTo>
                <a:cubicBezTo>
                  <a:pt x="239316" y="6640"/>
                  <a:pt x="230398" y="0"/>
                  <a:pt x="220358" y="0"/>
                </a:cubicBezTo>
                <a:lnTo>
                  <a:pt x="201308" y="0"/>
                </a:lnTo>
                <a:cubicBezTo>
                  <a:pt x="174321" y="12700"/>
                  <a:pt x="147023" y="24761"/>
                  <a:pt x="120346" y="38100"/>
                </a:cubicBezTo>
                <a:cubicBezTo>
                  <a:pt x="115226" y="40660"/>
                  <a:pt x="109233" y="42862"/>
                  <a:pt x="106058" y="47625"/>
                </a:cubicBezTo>
                <a:cubicBezTo>
                  <a:pt x="81455" y="84530"/>
                  <a:pt x="122879" y="52287"/>
                  <a:pt x="87008" y="76200"/>
                </a:cubicBezTo>
                <a:cubicBezTo>
                  <a:pt x="76619" y="107370"/>
                  <a:pt x="91048" y="76778"/>
                  <a:pt x="67958" y="95250"/>
                </a:cubicBezTo>
                <a:cubicBezTo>
                  <a:pt x="37182" y="119870"/>
                  <a:pt x="80059" y="102327"/>
                  <a:pt x="44146" y="114300"/>
                </a:cubicBezTo>
                <a:lnTo>
                  <a:pt x="29858" y="157162"/>
                </a:lnTo>
                <a:cubicBezTo>
                  <a:pt x="28270" y="161925"/>
                  <a:pt x="27881" y="167273"/>
                  <a:pt x="25096" y="171450"/>
                </a:cubicBezTo>
                <a:lnTo>
                  <a:pt x="15571" y="185737"/>
                </a:lnTo>
                <a:cubicBezTo>
                  <a:pt x="13983" y="198437"/>
                  <a:pt x="13686" y="211366"/>
                  <a:pt x="10808" y="223837"/>
                </a:cubicBezTo>
                <a:cubicBezTo>
                  <a:pt x="8886" y="232167"/>
                  <a:pt x="1612" y="239107"/>
                  <a:pt x="1283" y="247650"/>
                </a:cubicBezTo>
                <a:cubicBezTo>
                  <a:pt x="0" y="281000"/>
                  <a:pt x="3274" y="314402"/>
                  <a:pt x="6046" y="347662"/>
                </a:cubicBezTo>
                <a:cubicBezTo>
                  <a:pt x="6463" y="352665"/>
                  <a:pt x="8563" y="357460"/>
                  <a:pt x="10808" y="361950"/>
                </a:cubicBezTo>
                <a:cubicBezTo>
                  <a:pt x="13368" y="367069"/>
                  <a:pt x="17158" y="371475"/>
                  <a:pt x="20333" y="376237"/>
                </a:cubicBezTo>
                <a:cubicBezTo>
                  <a:pt x="23604" y="392591"/>
                  <a:pt x="25377" y="403418"/>
                  <a:pt x="29858" y="419100"/>
                </a:cubicBezTo>
                <a:cubicBezTo>
                  <a:pt x="31237" y="423927"/>
                  <a:pt x="32183" y="428999"/>
                  <a:pt x="34621" y="433387"/>
                </a:cubicBezTo>
                <a:cubicBezTo>
                  <a:pt x="40181" y="443394"/>
                  <a:pt x="44732" y="454811"/>
                  <a:pt x="53671" y="461962"/>
                </a:cubicBezTo>
                <a:cubicBezTo>
                  <a:pt x="81953" y="484588"/>
                  <a:pt x="69025" y="475374"/>
                  <a:pt x="91771" y="490537"/>
                </a:cubicBezTo>
                <a:cubicBezTo>
                  <a:pt x="94946" y="496887"/>
                  <a:pt x="96751" y="504133"/>
                  <a:pt x="101296" y="509587"/>
                </a:cubicBezTo>
                <a:cubicBezTo>
                  <a:pt x="104960" y="513984"/>
                  <a:pt x="110464" y="516552"/>
                  <a:pt x="115583" y="519112"/>
                </a:cubicBezTo>
                <a:cubicBezTo>
                  <a:pt x="126472" y="524557"/>
                  <a:pt x="142809" y="525919"/>
                  <a:pt x="153683" y="528637"/>
                </a:cubicBezTo>
                <a:cubicBezTo>
                  <a:pt x="158553" y="529855"/>
                  <a:pt x="163144" y="532021"/>
                  <a:pt x="167971" y="533400"/>
                </a:cubicBezTo>
                <a:cubicBezTo>
                  <a:pt x="174265" y="535198"/>
                  <a:pt x="180671" y="536575"/>
                  <a:pt x="187021" y="538162"/>
                </a:cubicBezTo>
                <a:cubicBezTo>
                  <a:pt x="191783" y="541337"/>
                  <a:pt x="195878" y="545877"/>
                  <a:pt x="201308" y="547687"/>
                </a:cubicBezTo>
                <a:cubicBezTo>
                  <a:pt x="210469" y="550741"/>
                  <a:pt x="229883" y="552450"/>
                  <a:pt x="229883" y="552450"/>
                </a:cubicBezTo>
                <a:cubicBezTo>
                  <a:pt x="234646" y="550862"/>
                  <a:pt x="239994" y="550472"/>
                  <a:pt x="244171" y="547687"/>
                </a:cubicBezTo>
                <a:cubicBezTo>
                  <a:pt x="266604" y="532732"/>
                  <a:pt x="249371" y="534264"/>
                  <a:pt x="272746" y="523875"/>
                </a:cubicBezTo>
                <a:cubicBezTo>
                  <a:pt x="331368" y="497821"/>
                  <a:pt x="276041" y="526211"/>
                  <a:pt x="320371" y="509587"/>
                </a:cubicBezTo>
                <a:cubicBezTo>
                  <a:pt x="327018" y="507094"/>
                  <a:pt x="333071" y="503237"/>
                  <a:pt x="339421" y="500062"/>
                </a:cubicBezTo>
                <a:cubicBezTo>
                  <a:pt x="363233" y="501650"/>
                  <a:pt x="387007" y="505647"/>
                  <a:pt x="410858" y="504825"/>
                </a:cubicBezTo>
                <a:cubicBezTo>
                  <a:pt x="456523" y="503250"/>
                  <a:pt x="462044" y="500463"/>
                  <a:pt x="491821" y="490537"/>
                </a:cubicBezTo>
                <a:lnTo>
                  <a:pt x="558496" y="495300"/>
                </a:lnTo>
                <a:cubicBezTo>
                  <a:pt x="585474" y="497041"/>
                  <a:pt x="612526" y="497720"/>
                  <a:pt x="639458" y="500062"/>
                </a:cubicBezTo>
                <a:cubicBezTo>
                  <a:pt x="649078" y="500899"/>
                  <a:pt x="658420" y="503909"/>
                  <a:pt x="668033" y="504825"/>
                </a:cubicBezTo>
                <a:cubicBezTo>
                  <a:pt x="691791" y="507088"/>
                  <a:pt x="715658" y="508000"/>
                  <a:pt x="739471" y="509587"/>
                </a:cubicBezTo>
                <a:cubicBezTo>
                  <a:pt x="776112" y="521802"/>
                  <a:pt x="733291" y="508352"/>
                  <a:pt x="810908" y="523875"/>
                </a:cubicBezTo>
                <a:cubicBezTo>
                  <a:pt x="815831" y="524860"/>
                  <a:pt x="820891" y="526054"/>
                  <a:pt x="825196" y="528637"/>
                </a:cubicBezTo>
                <a:cubicBezTo>
                  <a:pt x="829046" y="530947"/>
                  <a:pt x="831546" y="534987"/>
                  <a:pt x="834721" y="538162"/>
                </a:cubicBezTo>
                <a:cubicBezTo>
                  <a:pt x="844246" y="536575"/>
                  <a:pt x="853928" y="535742"/>
                  <a:pt x="863296" y="533400"/>
                </a:cubicBezTo>
                <a:cubicBezTo>
                  <a:pt x="873036" y="530965"/>
                  <a:pt x="882346" y="527050"/>
                  <a:pt x="891871" y="523875"/>
                </a:cubicBezTo>
                <a:cubicBezTo>
                  <a:pt x="914258" y="516412"/>
                  <a:pt x="901515" y="520969"/>
                  <a:pt x="929971" y="509587"/>
                </a:cubicBezTo>
                <a:cubicBezTo>
                  <a:pt x="933146" y="504825"/>
                  <a:pt x="935027" y="498876"/>
                  <a:pt x="939496" y="495300"/>
                </a:cubicBezTo>
                <a:cubicBezTo>
                  <a:pt x="943416" y="492164"/>
                  <a:pt x="949293" y="492782"/>
                  <a:pt x="953783" y="490537"/>
                </a:cubicBezTo>
                <a:cubicBezTo>
                  <a:pt x="958903" y="487977"/>
                  <a:pt x="963308" y="484187"/>
                  <a:pt x="968071" y="481012"/>
                </a:cubicBezTo>
                <a:cubicBezTo>
                  <a:pt x="1002112" y="429952"/>
                  <a:pt x="949097" y="507450"/>
                  <a:pt x="991883" y="452437"/>
                </a:cubicBezTo>
                <a:cubicBezTo>
                  <a:pt x="1021799" y="413972"/>
                  <a:pt x="997562" y="432776"/>
                  <a:pt x="1025221" y="414337"/>
                </a:cubicBezTo>
                <a:cubicBezTo>
                  <a:pt x="1026808" y="409575"/>
                  <a:pt x="1028604" y="404877"/>
                  <a:pt x="1029983" y="400050"/>
                </a:cubicBezTo>
                <a:cubicBezTo>
                  <a:pt x="1032015" y="392937"/>
                  <a:pt x="1035705" y="374319"/>
                  <a:pt x="1039508" y="366712"/>
                </a:cubicBezTo>
                <a:cubicBezTo>
                  <a:pt x="1057976" y="329775"/>
                  <a:pt x="1041821" y="374058"/>
                  <a:pt x="1053796" y="338137"/>
                </a:cubicBezTo>
                <a:cubicBezTo>
                  <a:pt x="1055383" y="323850"/>
                  <a:pt x="1056372" y="309483"/>
                  <a:pt x="1058558" y="295275"/>
                </a:cubicBezTo>
                <a:cubicBezTo>
                  <a:pt x="1064256" y="258236"/>
                  <a:pt x="1076742" y="276137"/>
                  <a:pt x="1058558" y="214312"/>
                </a:cubicBezTo>
                <a:cubicBezTo>
                  <a:pt x="1056024" y="205697"/>
                  <a:pt x="1045858" y="201612"/>
                  <a:pt x="1039508" y="195262"/>
                </a:cubicBezTo>
                <a:cubicBezTo>
                  <a:pt x="1022389" y="143904"/>
                  <a:pt x="1036019" y="187232"/>
                  <a:pt x="1025221" y="147637"/>
                </a:cubicBezTo>
                <a:cubicBezTo>
                  <a:pt x="1022180" y="136487"/>
                  <a:pt x="1019017" y="125370"/>
                  <a:pt x="1015696" y="114300"/>
                </a:cubicBezTo>
                <a:cubicBezTo>
                  <a:pt x="1014253" y="109491"/>
                  <a:pt x="1013718" y="104189"/>
                  <a:pt x="1010933" y="100012"/>
                </a:cubicBezTo>
                <a:cubicBezTo>
                  <a:pt x="1000497" y="84358"/>
                  <a:pt x="995537" y="87183"/>
                  <a:pt x="982358" y="76200"/>
                </a:cubicBezTo>
                <a:cubicBezTo>
                  <a:pt x="958575" y="56380"/>
                  <a:pt x="978893" y="65519"/>
                  <a:pt x="953783" y="57150"/>
                </a:cubicBezTo>
                <a:cubicBezTo>
                  <a:pt x="949021" y="53975"/>
                  <a:pt x="943543" y="51672"/>
                  <a:pt x="939496" y="47625"/>
                </a:cubicBezTo>
                <a:cubicBezTo>
                  <a:pt x="935449" y="43577"/>
                  <a:pt x="934825" y="36371"/>
                  <a:pt x="929971" y="33337"/>
                </a:cubicBezTo>
                <a:cubicBezTo>
                  <a:pt x="921457" y="28016"/>
                  <a:pt x="911137" y="26247"/>
                  <a:pt x="901396" y="23812"/>
                </a:cubicBezTo>
                <a:cubicBezTo>
                  <a:pt x="868400" y="15564"/>
                  <a:pt x="888851" y="19773"/>
                  <a:pt x="839483" y="14287"/>
                </a:cubicBezTo>
                <a:lnTo>
                  <a:pt x="82995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endParaRPr lang="en-US" sz="3600"/>
          </a:p>
        </p:txBody>
      </p:sp>
      <p:sp>
        <p:nvSpPr>
          <p:cNvPr id="5" name="Flowchart: Preparation 8"/>
          <p:cNvSpPr/>
          <p:nvPr/>
        </p:nvSpPr>
        <p:spPr bwMode="auto">
          <a:xfrm>
            <a:off x="2562225" y="1957388"/>
            <a:ext cx="1847850" cy="792162"/>
          </a:xfrm>
          <a:prstGeom prst="flowChartPreparation">
            <a:avLst/>
          </a:prstGeom>
          <a:noFill/>
          <a:ln>
            <a:solidFill>
              <a:schemeClr val="dk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>
              <a:defRPr/>
            </a:pPr>
            <a:endParaRPr lang="en-US" sz="3600"/>
          </a:p>
        </p:txBody>
      </p:sp>
      <p:cxnSp>
        <p:nvCxnSpPr>
          <p:cNvPr id="6" name="Straight Connector 5"/>
          <p:cNvCxnSpPr/>
          <p:nvPr/>
        </p:nvCxnSpPr>
        <p:spPr bwMode="auto">
          <a:xfrm rot="10800000">
            <a:off x="2825750" y="2089150"/>
            <a:ext cx="1320800" cy="317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10800000">
            <a:off x="2825750" y="2617788"/>
            <a:ext cx="1320800" cy="317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2743200" y="2119313"/>
            <a:ext cx="14414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Staffing cost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410075" y="2366963"/>
            <a:ext cx="528638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10"/>
          <p:cNvGrpSpPr/>
          <p:nvPr/>
        </p:nvGrpSpPr>
        <p:grpSpPr bwMode="auto">
          <a:xfrm>
            <a:off x="4956837" y="1886187"/>
            <a:ext cx="1828865" cy="963907"/>
            <a:chOff x="4882515" y="4114799"/>
            <a:chExt cx="1055371" cy="556262"/>
          </a:xfrm>
          <a:solidFill>
            <a:srgbClr val="92D050"/>
          </a:solidFill>
        </p:grpSpPr>
        <p:sp>
          <p:nvSpPr>
            <p:cNvPr id="11" name="Moon 10"/>
            <p:cNvSpPr/>
            <p:nvPr/>
          </p:nvSpPr>
          <p:spPr>
            <a:xfrm rot="10800000">
              <a:off x="5709286" y="4126230"/>
              <a:ext cx="228600" cy="5334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sp>
          <p:nvSpPr>
            <p:cNvPr id="12" name="Moon 11"/>
            <p:cNvSpPr/>
            <p:nvPr/>
          </p:nvSpPr>
          <p:spPr>
            <a:xfrm>
              <a:off x="4882515" y="4126230"/>
              <a:ext cx="228600" cy="5334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sp>
          <p:nvSpPr>
            <p:cNvPr id="13" name="Moon 12"/>
            <p:cNvSpPr/>
            <p:nvPr/>
          </p:nvSpPr>
          <p:spPr>
            <a:xfrm rot="5400000">
              <a:off x="5379719" y="4335781"/>
              <a:ext cx="60961" cy="6096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sp>
          <p:nvSpPr>
            <p:cNvPr id="14" name="Moon 13"/>
            <p:cNvSpPr/>
            <p:nvPr/>
          </p:nvSpPr>
          <p:spPr>
            <a:xfrm rot="16200000">
              <a:off x="5379720" y="3840480"/>
              <a:ext cx="60961" cy="6096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</p:grpSp>
      <p:sp>
        <p:nvSpPr>
          <p:cNvPr id="64521" name="TextBox 15"/>
          <p:cNvSpPr txBox="1">
            <a:spLocks noChangeArrowheads="1"/>
          </p:cNvSpPr>
          <p:nvPr/>
        </p:nvSpPr>
        <p:spPr bwMode="auto">
          <a:xfrm>
            <a:off x="4921250" y="2146300"/>
            <a:ext cx="18843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Increased profits</a:t>
            </a:r>
          </a:p>
        </p:txBody>
      </p:sp>
      <p:sp>
        <p:nvSpPr>
          <p:cNvPr id="64522" name="TextBox 19"/>
          <p:cNvSpPr txBox="1">
            <a:spLocks noChangeArrowheads="1"/>
          </p:cNvSpPr>
          <p:nvPr/>
        </p:nvSpPr>
        <p:spPr bwMode="auto">
          <a:xfrm>
            <a:off x="4410075" y="24384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50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675188" y="1531938"/>
            <a:ext cx="2508250" cy="15843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endParaRPr lang="en-US" sz="3600"/>
          </a:p>
        </p:txBody>
      </p:sp>
      <p:grpSp>
        <p:nvGrpSpPr>
          <p:cNvPr id="64524" name="Group 21"/>
          <p:cNvGrpSpPr>
            <a:grpSpLocks/>
          </p:cNvGrpSpPr>
          <p:nvPr/>
        </p:nvGrpSpPr>
        <p:grpSpPr bwMode="auto">
          <a:xfrm>
            <a:off x="4541838" y="1654175"/>
            <a:ext cx="133350" cy="363538"/>
            <a:chOff x="3543296" y="2328867"/>
            <a:chExt cx="76200" cy="209831"/>
          </a:xfrm>
        </p:grpSpPr>
        <p:sp>
          <p:nvSpPr>
            <p:cNvPr id="19" name="Oval 18"/>
            <p:cNvSpPr/>
            <p:nvPr/>
          </p:nvSpPr>
          <p:spPr>
            <a:xfrm>
              <a:off x="3557810" y="2328867"/>
              <a:ext cx="45357" cy="458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536489" y="2430584"/>
              <a:ext cx="91629" cy="1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3543296" y="2409501"/>
              <a:ext cx="76200" cy="1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Half Frame 21"/>
            <p:cNvSpPr/>
            <p:nvPr/>
          </p:nvSpPr>
          <p:spPr>
            <a:xfrm rot="2700000">
              <a:off x="3556660" y="2491284"/>
              <a:ext cx="48564" cy="46264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>
                <a:solidFill>
                  <a:schemeClr val="tx1"/>
                </a:solidFill>
              </a:endParaRPr>
            </a:p>
          </p:txBody>
        </p:sp>
      </p:grpSp>
      <p:sp>
        <p:nvSpPr>
          <p:cNvPr id="64525" name="TextBox 26"/>
          <p:cNvSpPr txBox="1">
            <a:spLocks noChangeArrowheads="1"/>
          </p:cNvSpPr>
          <p:nvPr/>
        </p:nvSpPr>
        <p:spPr bwMode="auto">
          <a:xfrm>
            <a:off x="5337175" y="1622425"/>
            <a:ext cx="492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>
                <a:solidFill>
                  <a:srgbClr val="990000"/>
                </a:solidFill>
              </a:rPr>
              <a:t>???</a:t>
            </a:r>
          </a:p>
        </p:txBody>
      </p:sp>
      <p:sp>
        <p:nvSpPr>
          <p:cNvPr id="64526" name="TextBox 27"/>
          <p:cNvSpPr txBox="1">
            <a:spLocks noChangeArrowheads="1"/>
          </p:cNvSpPr>
          <p:nvPr/>
        </p:nvSpPr>
        <p:spPr bwMode="auto">
          <a:xfrm>
            <a:off x="3043238" y="1581150"/>
            <a:ext cx="493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>
                <a:solidFill>
                  <a:srgbClr val="990000"/>
                </a:solidFill>
              </a:rPr>
              <a:t>???</a:t>
            </a:r>
          </a:p>
        </p:txBody>
      </p:sp>
      <p:sp>
        <p:nvSpPr>
          <p:cNvPr id="64527" name="TextBox 28"/>
          <p:cNvSpPr txBox="1">
            <a:spLocks noChangeArrowheads="1"/>
          </p:cNvSpPr>
          <p:nvPr/>
        </p:nvSpPr>
        <p:spPr bwMode="auto">
          <a:xfrm>
            <a:off x="2936875" y="1336675"/>
            <a:ext cx="696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>
                <a:solidFill>
                  <a:srgbClr val="003DB0"/>
                </a:solidFill>
              </a:rPr>
              <a:t>$1300</a:t>
            </a:r>
          </a:p>
        </p:txBody>
      </p:sp>
      <p:sp>
        <p:nvSpPr>
          <p:cNvPr id="64528" name="TextBox 34"/>
          <p:cNvSpPr txBox="1">
            <a:spLocks noChangeArrowheads="1"/>
          </p:cNvSpPr>
          <p:nvPr/>
        </p:nvSpPr>
        <p:spPr bwMode="auto">
          <a:xfrm>
            <a:off x="4394200" y="1270000"/>
            <a:ext cx="1216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Principals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524000" y="3560763"/>
          <a:ext cx="6096000" cy="184943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823">
                <a:tc>
                  <a:txBody>
                    <a:bodyPr/>
                    <a:lstStyle/>
                    <a:p>
                      <a:r>
                        <a:rPr lang="en-CA" sz="1800" dirty="0"/>
                        <a:t>Attribute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Value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GRL Satisfaction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Target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$1000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100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Threshold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$1500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Worst-case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$2500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-100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Current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accent2"/>
                          </a:solidFill>
                        </a:rPr>
                        <a:t>$1300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990000"/>
                          </a:solidFill>
                        </a:rPr>
                        <a:t>???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45" name="Slide Numb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75E8E4E-8B28-415E-AB54-FC791AB5D69E}" type="slidenum">
              <a:rPr lang="en-CA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CA" altLang="en-US" sz="1200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altLang="en-US" kern="0" dirty="0"/>
              <a:t>Indicators: From Current to Satisfaction Value</a:t>
            </a:r>
            <a:endParaRPr lang="en-US" altLang="en-US" kern="0" dirty="0"/>
          </a:p>
        </p:txBody>
      </p:sp>
      <p:sp>
        <p:nvSpPr>
          <p:cNvPr id="64547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4946650" y="1893888"/>
            <a:ext cx="1866900" cy="957262"/>
          </a:xfrm>
          <a:custGeom>
            <a:avLst/>
            <a:gdLst>
              <a:gd name="connsiteX0" fmla="*/ 829958 w 1076742"/>
              <a:gd name="connsiteY0" fmla="*/ 0 h 552450"/>
              <a:gd name="connsiteX1" fmla="*/ 820433 w 1076742"/>
              <a:gd name="connsiteY1" fmla="*/ 14287 h 552450"/>
              <a:gd name="connsiteX2" fmla="*/ 777571 w 1076742"/>
              <a:gd name="connsiteY2" fmla="*/ 23812 h 552450"/>
              <a:gd name="connsiteX3" fmla="*/ 677558 w 1076742"/>
              <a:gd name="connsiteY3" fmla="*/ 38100 h 552450"/>
              <a:gd name="connsiteX4" fmla="*/ 606121 w 1076742"/>
              <a:gd name="connsiteY4" fmla="*/ 52387 h 552450"/>
              <a:gd name="connsiteX5" fmla="*/ 363233 w 1076742"/>
              <a:gd name="connsiteY5" fmla="*/ 47625 h 552450"/>
              <a:gd name="connsiteX6" fmla="*/ 315608 w 1076742"/>
              <a:gd name="connsiteY6" fmla="*/ 28575 h 552450"/>
              <a:gd name="connsiteX7" fmla="*/ 301321 w 1076742"/>
              <a:gd name="connsiteY7" fmla="*/ 23812 h 552450"/>
              <a:gd name="connsiteX8" fmla="*/ 267983 w 1076742"/>
              <a:gd name="connsiteY8" fmla="*/ 14287 h 552450"/>
              <a:gd name="connsiteX9" fmla="*/ 248933 w 1076742"/>
              <a:gd name="connsiteY9" fmla="*/ 9525 h 552450"/>
              <a:gd name="connsiteX10" fmla="*/ 220358 w 1076742"/>
              <a:gd name="connsiteY10" fmla="*/ 0 h 552450"/>
              <a:gd name="connsiteX11" fmla="*/ 201308 w 1076742"/>
              <a:gd name="connsiteY11" fmla="*/ 0 h 552450"/>
              <a:gd name="connsiteX12" fmla="*/ 120346 w 1076742"/>
              <a:gd name="connsiteY12" fmla="*/ 38100 h 552450"/>
              <a:gd name="connsiteX13" fmla="*/ 106058 w 1076742"/>
              <a:gd name="connsiteY13" fmla="*/ 47625 h 552450"/>
              <a:gd name="connsiteX14" fmla="*/ 87008 w 1076742"/>
              <a:gd name="connsiteY14" fmla="*/ 76200 h 552450"/>
              <a:gd name="connsiteX15" fmla="*/ 67958 w 1076742"/>
              <a:gd name="connsiteY15" fmla="*/ 95250 h 552450"/>
              <a:gd name="connsiteX16" fmla="*/ 44146 w 1076742"/>
              <a:gd name="connsiteY16" fmla="*/ 114300 h 552450"/>
              <a:gd name="connsiteX17" fmla="*/ 29858 w 1076742"/>
              <a:gd name="connsiteY17" fmla="*/ 157162 h 552450"/>
              <a:gd name="connsiteX18" fmla="*/ 25096 w 1076742"/>
              <a:gd name="connsiteY18" fmla="*/ 171450 h 552450"/>
              <a:gd name="connsiteX19" fmla="*/ 15571 w 1076742"/>
              <a:gd name="connsiteY19" fmla="*/ 185737 h 552450"/>
              <a:gd name="connsiteX20" fmla="*/ 10808 w 1076742"/>
              <a:gd name="connsiteY20" fmla="*/ 223837 h 552450"/>
              <a:gd name="connsiteX21" fmla="*/ 1283 w 1076742"/>
              <a:gd name="connsiteY21" fmla="*/ 247650 h 552450"/>
              <a:gd name="connsiteX22" fmla="*/ 6046 w 1076742"/>
              <a:gd name="connsiteY22" fmla="*/ 347662 h 552450"/>
              <a:gd name="connsiteX23" fmla="*/ 10808 w 1076742"/>
              <a:gd name="connsiteY23" fmla="*/ 361950 h 552450"/>
              <a:gd name="connsiteX24" fmla="*/ 20333 w 1076742"/>
              <a:gd name="connsiteY24" fmla="*/ 376237 h 552450"/>
              <a:gd name="connsiteX25" fmla="*/ 29858 w 1076742"/>
              <a:gd name="connsiteY25" fmla="*/ 419100 h 552450"/>
              <a:gd name="connsiteX26" fmla="*/ 34621 w 1076742"/>
              <a:gd name="connsiteY26" fmla="*/ 433387 h 552450"/>
              <a:gd name="connsiteX27" fmla="*/ 53671 w 1076742"/>
              <a:gd name="connsiteY27" fmla="*/ 461962 h 552450"/>
              <a:gd name="connsiteX28" fmla="*/ 91771 w 1076742"/>
              <a:gd name="connsiteY28" fmla="*/ 490537 h 552450"/>
              <a:gd name="connsiteX29" fmla="*/ 101296 w 1076742"/>
              <a:gd name="connsiteY29" fmla="*/ 509587 h 552450"/>
              <a:gd name="connsiteX30" fmla="*/ 115583 w 1076742"/>
              <a:gd name="connsiteY30" fmla="*/ 519112 h 552450"/>
              <a:gd name="connsiteX31" fmla="*/ 153683 w 1076742"/>
              <a:gd name="connsiteY31" fmla="*/ 528637 h 552450"/>
              <a:gd name="connsiteX32" fmla="*/ 167971 w 1076742"/>
              <a:gd name="connsiteY32" fmla="*/ 533400 h 552450"/>
              <a:gd name="connsiteX33" fmla="*/ 187021 w 1076742"/>
              <a:gd name="connsiteY33" fmla="*/ 538162 h 552450"/>
              <a:gd name="connsiteX34" fmla="*/ 201308 w 1076742"/>
              <a:gd name="connsiteY34" fmla="*/ 547687 h 552450"/>
              <a:gd name="connsiteX35" fmla="*/ 229883 w 1076742"/>
              <a:gd name="connsiteY35" fmla="*/ 552450 h 552450"/>
              <a:gd name="connsiteX36" fmla="*/ 244171 w 1076742"/>
              <a:gd name="connsiteY36" fmla="*/ 547687 h 552450"/>
              <a:gd name="connsiteX37" fmla="*/ 272746 w 1076742"/>
              <a:gd name="connsiteY37" fmla="*/ 523875 h 552450"/>
              <a:gd name="connsiteX38" fmla="*/ 320371 w 1076742"/>
              <a:gd name="connsiteY38" fmla="*/ 509587 h 552450"/>
              <a:gd name="connsiteX39" fmla="*/ 339421 w 1076742"/>
              <a:gd name="connsiteY39" fmla="*/ 500062 h 552450"/>
              <a:gd name="connsiteX40" fmla="*/ 410858 w 1076742"/>
              <a:gd name="connsiteY40" fmla="*/ 504825 h 552450"/>
              <a:gd name="connsiteX41" fmla="*/ 491821 w 1076742"/>
              <a:gd name="connsiteY41" fmla="*/ 490537 h 552450"/>
              <a:gd name="connsiteX42" fmla="*/ 558496 w 1076742"/>
              <a:gd name="connsiteY42" fmla="*/ 495300 h 552450"/>
              <a:gd name="connsiteX43" fmla="*/ 639458 w 1076742"/>
              <a:gd name="connsiteY43" fmla="*/ 500062 h 552450"/>
              <a:gd name="connsiteX44" fmla="*/ 668033 w 1076742"/>
              <a:gd name="connsiteY44" fmla="*/ 504825 h 552450"/>
              <a:gd name="connsiteX45" fmla="*/ 739471 w 1076742"/>
              <a:gd name="connsiteY45" fmla="*/ 509587 h 552450"/>
              <a:gd name="connsiteX46" fmla="*/ 810908 w 1076742"/>
              <a:gd name="connsiteY46" fmla="*/ 523875 h 552450"/>
              <a:gd name="connsiteX47" fmla="*/ 825196 w 1076742"/>
              <a:gd name="connsiteY47" fmla="*/ 528637 h 552450"/>
              <a:gd name="connsiteX48" fmla="*/ 834721 w 1076742"/>
              <a:gd name="connsiteY48" fmla="*/ 538162 h 552450"/>
              <a:gd name="connsiteX49" fmla="*/ 863296 w 1076742"/>
              <a:gd name="connsiteY49" fmla="*/ 533400 h 552450"/>
              <a:gd name="connsiteX50" fmla="*/ 891871 w 1076742"/>
              <a:gd name="connsiteY50" fmla="*/ 523875 h 552450"/>
              <a:gd name="connsiteX51" fmla="*/ 929971 w 1076742"/>
              <a:gd name="connsiteY51" fmla="*/ 509587 h 552450"/>
              <a:gd name="connsiteX52" fmla="*/ 939496 w 1076742"/>
              <a:gd name="connsiteY52" fmla="*/ 495300 h 552450"/>
              <a:gd name="connsiteX53" fmla="*/ 953783 w 1076742"/>
              <a:gd name="connsiteY53" fmla="*/ 490537 h 552450"/>
              <a:gd name="connsiteX54" fmla="*/ 968071 w 1076742"/>
              <a:gd name="connsiteY54" fmla="*/ 481012 h 552450"/>
              <a:gd name="connsiteX55" fmla="*/ 991883 w 1076742"/>
              <a:gd name="connsiteY55" fmla="*/ 452437 h 552450"/>
              <a:gd name="connsiteX56" fmla="*/ 1025221 w 1076742"/>
              <a:gd name="connsiteY56" fmla="*/ 414337 h 552450"/>
              <a:gd name="connsiteX57" fmla="*/ 1029983 w 1076742"/>
              <a:gd name="connsiteY57" fmla="*/ 400050 h 552450"/>
              <a:gd name="connsiteX58" fmla="*/ 1039508 w 1076742"/>
              <a:gd name="connsiteY58" fmla="*/ 366712 h 552450"/>
              <a:gd name="connsiteX59" fmla="*/ 1053796 w 1076742"/>
              <a:gd name="connsiteY59" fmla="*/ 338137 h 552450"/>
              <a:gd name="connsiteX60" fmla="*/ 1058558 w 1076742"/>
              <a:gd name="connsiteY60" fmla="*/ 295275 h 552450"/>
              <a:gd name="connsiteX61" fmla="*/ 1058558 w 1076742"/>
              <a:gd name="connsiteY61" fmla="*/ 214312 h 552450"/>
              <a:gd name="connsiteX62" fmla="*/ 1039508 w 1076742"/>
              <a:gd name="connsiteY62" fmla="*/ 195262 h 552450"/>
              <a:gd name="connsiteX63" fmla="*/ 1025221 w 1076742"/>
              <a:gd name="connsiteY63" fmla="*/ 147637 h 552450"/>
              <a:gd name="connsiteX64" fmla="*/ 1015696 w 1076742"/>
              <a:gd name="connsiteY64" fmla="*/ 114300 h 552450"/>
              <a:gd name="connsiteX65" fmla="*/ 1010933 w 1076742"/>
              <a:gd name="connsiteY65" fmla="*/ 100012 h 552450"/>
              <a:gd name="connsiteX66" fmla="*/ 982358 w 1076742"/>
              <a:gd name="connsiteY66" fmla="*/ 76200 h 552450"/>
              <a:gd name="connsiteX67" fmla="*/ 953783 w 1076742"/>
              <a:gd name="connsiteY67" fmla="*/ 57150 h 552450"/>
              <a:gd name="connsiteX68" fmla="*/ 939496 w 1076742"/>
              <a:gd name="connsiteY68" fmla="*/ 47625 h 552450"/>
              <a:gd name="connsiteX69" fmla="*/ 929971 w 1076742"/>
              <a:gd name="connsiteY69" fmla="*/ 33337 h 552450"/>
              <a:gd name="connsiteX70" fmla="*/ 901396 w 1076742"/>
              <a:gd name="connsiteY70" fmla="*/ 23812 h 552450"/>
              <a:gd name="connsiteX71" fmla="*/ 839483 w 1076742"/>
              <a:gd name="connsiteY71" fmla="*/ 14287 h 552450"/>
              <a:gd name="connsiteX72" fmla="*/ 829958 w 1076742"/>
              <a:gd name="connsiteY7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76742" h="552450">
                <a:moveTo>
                  <a:pt x="829958" y="0"/>
                </a:moveTo>
                <a:cubicBezTo>
                  <a:pt x="826783" y="4762"/>
                  <a:pt x="824902" y="10711"/>
                  <a:pt x="820433" y="14287"/>
                </a:cubicBezTo>
                <a:cubicBezTo>
                  <a:pt x="814261" y="19225"/>
                  <a:pt x="777868" y="23763"/>
                  <a:pt x="777571" y="23812"/>
                </a:cubicBezTo>
                <a:cubicBezTo>
                  <a:pt x="732488" y="38841"/>
                  <a:pt x="788427" y="21302"/>
                  <a:pt x="677558" y="38100"/>
                </a:cubicBezTo>
                <a:cubicBezTo>
                  <a:pt x="653548" y="41738"/>
                  <a:pt x="606121" y="52387"/>
                  <a:pt x="606121" y="52387"/>
                </a:cubicBezTo>
                <a:lnTo>
                  <a:pt x="363233" y="47625"/>
                </a:lnTo>
                <a:cubicBezTo>
                  <a:pt x="336193" y="46659"/>
                  <a:pt x="339673" y="40608"/>
                  <a:pt x="315608" y="28575"/>
                </a:cubicBezTo>
                <a:cubicBezTo>
                  <a:pt x="311118" y="26330"/>
                  <a:pt x="306129" y="25255"/>
                  <a:pt x="301321" y="23812"/>
                </a:cubicBezTo>
                <a:cubicBezTo>
                  <a:pt x="290251" y="20491"/>
                  <a:pt x="279133" y="17328"/>
                  <a:pt x="267983" y="14287"/>
                </a:cubicBezTo>
                <a:cubicBezTo>
                  <a:pt x="261668" y="12565"/>
                  <a:pt x="255202" y="11406"/>
                  <a:pt x="248933" y="9525"/>
                </a:cubicBezTo>
                <a:cubicBezTo>
                  <a:pt x="239316" y="6640"/>
                  <a:pt x="230398" y="0"/>
                  <a:pt x="220358" y="0"/>
                </a:cubicBezTo>
                <a:lnTo>
                  <a:pt x="201308" y="0"/>
                </a:lnTo>
                <a:cubicBezTo>
                  <a:pt x="174321" y="12700"/>
                  <a:pt x="147023" y="24761"/>
                  <a:pt x="120346" y="38100"/>
                </a:cubicBezTo>
                <a:cubicBezTo>
                  <a:pt x="115226" y="40660"/>
                  <a:pt x="109233" y="42862"/>
                  <a:pt x="106058" y="47625"/>
                </a:cubicBezTo>
                <a:cubicBezTo>
                  <a:pt x="81455" y="84530"/>
                  <a:pt x="122879" y="52287"/>
                  <a:pt x="87008" y="76200"/>
                </a:cubicBezTo>
                <a:cubicBezTo>
                  <a:pt x="76619" y="107370"/>
                  <a:pt x="91048" y="76778"/>
                  <a:pt x="67958" y="95250"/>
                </a:cubicBezTo>
                <a:cubicBezTo>
                  <a:pt x="37182" y="119870"/>
                  <a:pt x="80059" y="102327"/>
                  <a:pt x="44146" y="114300"/>
                </a:cubicBezTo>
                <a:lnTo>
                  <a:pt x="29858" y="157162"/>
                </a:lnTo>
                <a:cubicBezTo>
                  <a:pt x="28270" y="161925"/>
                  <a:pt x="27881" y="167273"/>
                  <a:pt x="25096" y="171450"/>
                </a:cubicBezTo>
                <a:lnTo>
                  <a:pt x="15571" y="185737"/>
                </a:lnTo>
                <a:cubicBezTo>
                  <a:pt x="13983" y="198437"/>
                  <a:pt x="13686" y="211366"/>
                  <a:pt x="10808" y="223837"/>
                </a:cubicBezTo>
                <a:cubicBezTo>
                  <a:pt x="8886" y="232167"/>
                  <a:pt x="1612" y="239107"/>
                  <a:pt x="1283" y="247650"/>
                </a:cubicBezTo>
                <a:cubicBezTo>
                  <a:pt x="0" y="281000"/>
                  <a:pt x="3274" y="314402"/>
                  <a:pt x="6046" y="347662"/>
                </a:cubicBezTo>
                <a:cubicBezTo>
                  <a:pt x="6463" y="352665"/>
                  <a:pt x="8563" y="357460"/>
                  <a:pt x="10808" y="361950"/>
                </a:cubicBezTo>
                <a:cubicBezTo>
                  <a:pt x="13368" y="367069"/>
                  <a:pt x="17158" y="371475"/>
                  <a:pt x="20333" y="376237"/>
                </a:cubicBezTo>
                <a:cubicBezTo>
                  <a:pt x="23604" y="392591"/>
                  <a:pt x="25377" y="403418"/>
                  <a:pt x="29858" y="419100"/>
                </a:cubicBezTo>
                <a:cubicBezTo>
                  <a:pt x="31237" y="423927"/>
                  <a:pt x="32183" y="428999"/>
                  <a:pt x="34621" y="433387"/>
                </a:cubicBezTo>
                <a:cubicBezTo>
                  <a:pt x="40181" y="443394"/>
                  <a:pt x="44732" y="454811"/>
                  <a:pt x="53671" y="461962"/>
                </a:cubicBezTo>
                <a:cubicBezTo>
                  <a:pt x="81953" y="484588"/>
                  <a:pt x="69025" y="475374"/>
                  <a:pt x="91771" y="490537"/>
                </a:cubicBezTo>
                <a:cubicBezTo>
                  <a:pt x="94946" y="496887"/>
                  <a:pt x="96751" y="504133"/>
                  <a:pt x="101296" y="509587"/>
                </a:cubicBezTo>
                <a:cubicBezTo>
                  <a:pt x="104960" y="513984"/>
                  <a:pt x="110464" y="516552"/>
                  <a:pt x="115583" y="519112"/>
                </a:cubicBezTo>
                <a:cubicBezTo>
                  <a:pt x="126472" y="524557"/>
                  <a:pt x="142809" y="525919"/>
                  <a:pt x="153683" y="528637"/>
                </a:cubicBezTo>
                <a:cubicBezTo>
                  <a:pt x="158553" y="529855"/>
                  <a:pt x="163144" y="532021"/>
                  <a:pt x="167971" y="533400"/>
                </a:cubicBezTo>
                <a:cubicBezTo>
                  <a:pt x="174265" y="535198"/>
                  <a:pt x="180671" y="536575"/>
                  <a:pt x="187021" y="538162"/>
                </a:cubicBezTo>
                <a:cubicBezTo>
                  <a:pt x="191783" y="541337"/>
                  <a:pt x="195878" y="545877"/>
                  <a:pt x="201308" y="547687"/>
                </a:cubicBezTo>
                <a:cubicBezTo>
                  <a:pt x="210469" y="550741"/>
                  <a:pt x="229883" y="552450"/>
                  <a:pt x="229883" y="552450"/>
                </a:cubicBezTo>
                <a:cubicBezTo>
                  <a:pt x="234646" y="550862"/>
                  <a:pt x="239994" y="550472"/>
                  <a:pt x="244171" y="547687"/>
                </a:cubicBezTo>
                <a:cubicBezTo>
                  <a:pt x="266604" y="532732"/>
                  <a:pt x="249371" y="534264"/>
                  <a:pt x="272746" y="523875"/>
                </a:cubicBezTo>
                <a:cubicBezTo>
                  <a:pt x="331368" y="497821"/>
                  <a:pt x="276041" y="526211"/>
                  <a:pt x="320371" y="509587"/>
                </a:cubicBezTo>
                <a:cubicBezTo>
                  <a:pt x="327018" y="507094"/>
                  <a:pt x="333071" y="503237"/>
                  <a:pt x="339421" y="500062"/>
                </a:cubicBezTo>
                <a:cubicBezTo>
                  <a:pt x="363233" y="501650"/>
                  <a:pt x="387007" y="505647"/>
                  <a:pt x="410858" y="504825"/>
                </a:cubicBezTo>
                <a:cubicBezTo>
                  <a:pt x="456523" y="503250"/>
                  <a:pt x="462044" y="500463"/>
                  <a:pt x="491821" y="490537"/>
                </a:cubicBezTo>
                <a:lnTo>
                  <a:pt x="558496" y="495300"/>
                </a:lnTo>
                <a:cubicBezTo>
                  <a:pt x="585474" y="497041"/>
                  <a:pt x="612526" y="497720"/>
                  <a:pt x="639458" y="500062"/>
                </a:cubicBezTo>
                <a:cubicBezTo>
                  <a:pt x="649078" y="500899"/>
                  <a:pt x="658420" y="503909"/>
                  <a:pt x="668033" y="504825"/>
                </a:cubicBezTo>
                <a:cubicBezTo>
                  <a:pt x="691791" y="507088"/>
                  <a:pt x="715658" y="508000"/>
                  <a:pt x="739471" y="509587"/>
                </a:cubicBezTo>
                <a:cubicBezTo>
                  <a:pt x="776112" y="521802"/>
                  <a:pt x="733291" y="508352"/>
                  <a:pt x="810908" y="523875"/>
                </a:cubicBezTo>
                <a:cubicBezTo>
                  <a:pt x="815831" y="524860"/>
                  <a:pt x="820891" y="526054"/>
                  <a:pt x="825196" y="528637"/>
                </a:cubicBezTo>
                <a:cubicBezTo>
                  <a:pt x="829046" y="530947"/>
                  <a:pt x="831546" y="534987"/>
                  <a:pt x="834721" y="538162"/>
                </a:cubicBezTo>
                <a:cubicBezTo>
                  <a:pt x="844246" y="536575"/>
                  <a:pt x="853928" y="535742"/>
                  <a:pt x="863296" y="533400"/>
                </a:cubicBezTo>
                <a:cubicBezTo>
                  <a:pt x="873036" y="530965"/>
                  <a:pt x="882346" y="527050"/>
                  <a:pt x="891871" y="523875"/>
                </a:cubicBezTo>
                <a:cubicBezTo>
                  <a:pt x="914258" y="516412"/>
                  <a:pt x="901515" y="520969"/>
                  <a:pt x="929971" y="509587"/>
                </a:cubicBezTo>
                <a:cubicBezTo>
                  <a:pt x="933146" y="504825"/>
                  <a:pt x="935027" y="498876"/>
                  <a:pt x="939496" y="495300"/>
                </a:cubicBezTo>
                <a:cubicBezTo>
                  <a:pt x="943416" y="492164"/>
                  <a:pt x="949293" y="492782"/>
                  <a:pt x="953783" y="490537"/>
                </a:cubicBezTo>
                <a:cubicBezTo>
                  <a:pt x="958903" y="487977"/>
                  <a:pt x="963308" y="484187"/>
                  <a:pt x="968071" y="481012"/>
                </a:cubicBezTo>
                <a:cubicBezTo>
                  <a:pt x="1002112" y="429952"/>
                  <a:pt x="949097" y="507450"/>
                  <a:pt x="991883" y="452437"/>
                </a:cubicBezTo>
                <a:cubicBezTo>
                  <a:pt x="1021799" y="413972"/>
                  <a:pt x="997562" y="432776"/>
                  <a:pt x="1025221" y="414337"/>
                </a:cubicBezTo>
                <a:cubicBezTo>
                  <a:pt x="1026808" y="409575"/>
                  <a:pt x="1028604" y="404877"/>
                  <a:pt x="1029983" y="400050"/>
                </a:cubicBezTo>
                <a:cubicBezTo>
                  <a:pt x="1032015" y="392937"/>
                  <a:pt x="1035705" y="374319"/>
                  <a:pt x="1039508" y="366712"/>
                </a:cubicBezTo>
                <a:cubicBezTo>
                  <a:pt x="1057976" y="329775"/>
                  <a:pt x="1041821" y="374058"/>
                  <a:pt x="1053796" y="338137"/>
                </a:cubicBezTo>
                <a:cubicBezTo>
                  <a:pt x="1055383" y="323850"/>
                  <a:pt x="1056372" y="309483"/>
                  <a:pt x="1058558" y="295275"/>
                </a:cubicBezTo>
                <a:cubicBezTo>
                  <a:pt x="1064256" y="258236"/>
                  <a:pt x="1076742" y="276137"/>
                  <a:pt x="1058558" y="214312"/>
                </a:cubicBezTo>
                <a:cubicBezTo>
                  <a:pt x="1056024" y="205697"/>
                  <a:pt x="1045858" y="201612"/>
                  <a:pt x="1039508" y="195262"/>
                </a:cubicBezTo>
                <a:cubicBezTo>
                  <a:pt x="1022389" y="143904"/>
                  <a:pt x="1036019" y="187232"/>
                  <a:pt x="1025221" y="147637"/>
                </a:cubicBezTo>
                <a:cubicBezTo>
                  <a:pt x="1022180" y="136487"/>
                  <a:pt x="1019017" y="125370"/>
                  <a:pt x="1015696" y="114300"/>
                </a:cubicBezTo>
                <a:cubicBezTo>
                  <a:pt x="1014253" y="109491"/>
                  <a:pt x="1013718" y="104189"/>
                  <a:pt x="1010933" y="100012"/>
                </a:cubicBezTo>
                <a:cubicBezTo>
                  <a:pt x="1000497" y="84358"/>
                  <a:pt x="995537" y="87183"/>
                  <a:pt x="982358" y="76200"/>
                </a:cubicBezTo>
                <a:cubicBezTo>
                  <a:pt x="958575" y="56380"/>
                  <a:pt x="978893" y="65519"/>
                  <a:pt x="953783" y="57150"/>
                </a:cubicBezTo>
                <a:cubicBezTo>
                  <a:pt x="949021" y="53975"/>
                  <a:pt x="943543" y="51672"/>
                  <a:pt x="939496" y="47625"/>
                </a:cubicBezTo>
                <a:cubicBezTo>
                  <a:pt x="935449" y="43577"/>
                  <a:pt x="934825" y="36371"/>
                  <a:pt x="929971" y="33337"/>
                </a:cubicBezTo>
                <a:cubicBezTo>
                  <a:pt x="921457" y="28016"/>
                  <a:pt x="911137" y="26247"/>
                  <a:pt x="901396" y="23812"/>
                </a:cubicBezTo>
                <a:cubicBezTo>
                  <a:pt x="868400" y="15564"/>
                  <a:pt x="888851" y="19773"/>
                  <a:pt x="839483" y="14287"/>
                </a:cubicBezTo>
                <a:lnTo>
                  <a:pt x="829958" y="0"/>
                </a:lnTo>
                <a:close/>
              </a:path>
            </a:pathLst>
          </a:custGeom>
          <a:solidFill>
            <a:srgbClr val="D5F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endParaRPr lang="en-US" sz="3600"/>
          </a:p>
        </p:txBody>
      </p:sp>
      <p:sp>
        <p:nvSpPr>
          <p:cNvPr id="5" name="Flowchart: Preparation 8"/>
          <p:cNvSpPr/>
          <p:nvPr/>
        </p:nvSpPr>
        <p:spPr bwMode="auto">
          <a:xfrm>
            <a:off x="2562225" y="1957388"/>
            <a:ext cx="1847850" cy="792162"/>
          </a:xfrm>
          <a:prstGeom prst="flowChartPreparation">
            <a:avLst/>
          </a:prstGeom>
          <a:solidFill>
            <a:srgbClr val="92D050"/>
          </a:solidFill>
          <a:ln>
            <a:solidFill>
              <a:schemeClr val="dk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 eaLnBrk="0" hangingPunct="0">
              <a:defRPr/>
            </a:pPr>
            <a:endParaRPr lang="en-US" sz="3600"/>
          </a:p>
        </p:txBody>
      </p:sp>
      <p:cxnSp>
        <p:nvCxnSpPr>
          <p:cNvPr id="6" name="Straight Connector 5"/>
          <p:cNvCxnSpPr/>
          <p:nvPr/>
        </p:nvCxnSpPr>
        <p:spPr bwMode="auto">
          <a:xfrm rot="10800000">
            <a:off x="2825750" y="2089150"/>
            <a:ext cx="1320800" cy="317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10800000">
            <a:off x="2825750" y="2617788"/>
            <a:ext cx="1320800" cy="317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2743200" y="2119313"/>
            <a:ext cx="14414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Staffing cost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410075" y="2366963"/>
            <a:ext cx="528638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10"/>
          <p:cNvGrpSpPr/>
          <p:nvPr/>
        </p:nvGrpSpPr>
        <p:grpSpPr bwMode="auto">
          <a:xfrm>
            <a:off x="4956837" y="1886187"/>
            <a:ext cx="1828865" cy="963907"/>
            <a:chOff x="4882515" y="4114799"/>
            <a:chExt cx="1055371" cy="556262"/>
          </a:xfrm>
          <a:solidFill>
            <a:srgbClr val="92D050"/>
          </a:solidFill>
        </p:grpSpPr>
        <p:sp>
          <p:nvSpPr>
            <p:cNvPr id="11" name="Moon 10"/>
            <p:cNvSpPr/>
            <p:nvPr/>
          </p:nvSpPr>
          <p:spPr>
            <a:xfrm rot="10800000">
              <a:off x="5709286" y="4126230"/>
              <a:ext cx="228600" cy="5334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sp>
          <p:nvSpPr>
            <p:cNvPr id="12" name="Moon 11"/>
            <p:cNvSpPr/>
            <p:nvPr/>
          </p:nvSpPr>
          <p:spPr>
            <a:xfrm>
              <a:off x="4882515" y="4126230"/>
              <a:ext cx="228600" cy="5334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sp>
          <p:nvSpPr>
            <p:cNvPr id="13" name="Moon 12"/>
            <p:cNvSpPr/>
            <p:nvPr/>
          </p:nvSpPr>
          <p:spPr>
            <a:xfrm rot="5400000">
              <a:off x="5379719" y="4335781"/>
              <a:ext cx="60961" cy="6096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sp>
          <p:nvSpPr>
            <p:cNvPr id="14" name="Moon 13"/>
            <p:cNvSpPr/>
            <p:nvPr/>
          </p:nvSpPr>
          <p:spPr>
            <a:xfrm rot="16200000">
              <a:off x="5379720" y="3840480"/>
              <a:ext cx="60961" cy="609600"/>
            </a:xfrm>
            <a:prstGeom prst="moon">
              <a:avLst>
                <a:gd name="adj" fmla="val 0"/>
              </a:avLst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</p:grpSp>
      <p:sp>
        <p:nvSpPr>
          <p:cNvPr id="65545" name="TextBox 15"/>
          <p:cNvSpPr txBox="1">
            <a:spLocks noChangeArrowheads="1"/>
          </p:cNvSpPr>
          <p:nvPr/>
        </p:nvSpPr>
        <p:spPr bwMode="auto">
          <a:xfrm>
            <a:off x="4921250" y="2146300"/>
            <a:ext cx="1884363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Increased profits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675188" y="1531938"/>
            <a:ext cx="2508250" cy="158432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endParaRPr lang="en-US" sz="3600"/>
          </a:p>
        </p:txBody>
      </p:sp>
      <p:grpSp>
        <p:nvGrpSpPr>
          <p:cNvPr id="65547" name="Group 21"/>
          <p:cNvGrpSpPr>
            <a:grpSpLocks/>
          </p:cNvGrpSpPr>
          <p:nvPr/>
        </p:nvGrpSpPr>
        <p:grpSpPr bwMode="auto">
          <a:xfrm>
            <a:off x="4541838" y="1654175"/>
            <a:ext cx="133350" cy="363538"/>
            <a:chOff x="3543296" y="2328867"/>
            <a:chExt cx="76200" cy="209831"/>
          </a:xfrm>
        </p:grpSpPr>
        <p:sp>
          <p:nvSpPr>
            <p:cNvPr id="18" name="Oval 17"/>
            <p:cNvSpPr/>
            <p:nvPr/>
          </p:nvSpPr>
          <p:spPr>
            <a:xfrm>
              <a:off x="3557810" y="2328867"/>
              <a:ext cx="45357" cy="458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3536489" y="2430584"/>
              <a:ext cx="91629" cy="1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3543296" y="2409501"/>
              <a:ext cx="76200" cy="18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Half Frame 20"/>
            <p:cNvSpPr/>
            <p:nvPr/>
          </p:nvSpPr>
          <p:spPr>
            <a:xfrm rot="2700000">
              <a:off x="3556660" y="2491284"/>
              <a:ext cx="48564" cy="46264"/>
            </a:xfrm>
            <a:prstGeom prst="halfFrame">
              <a:avLst>
                <a:gd name="adj1" fmla="val 0"/>
                <a:gd name="adj2" fmla="val 0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0" hangingPunct="0">
                <a:defRPr/>
              </a:pPr>
              <a:endParaRPr lang="en-US" sz="3600">
                <a:solidFill>
                  <a:schemeClr val="tx1"/>
                </a:solidFill>
              </a:endParaRPr>
            </a:p>
          </p:txBody>
        </p:sp>
      </p:grpSp>
      <p:sp>
        <p:nvSpPr>
          <p:cNvPr id="65548" name="TextBox 26"/>
          <p:cNvSpPr txBox="1">
            <a:spLocks noChangeArrowheads="1"/>
          </p:cNvSpPr>
          <p:nvPr/>
        </p:nvSpPr>
        <p:spPr bwMode="auto">
          <a:xfrm>
            <a:off x="5438775" y="1622425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20</a:t>
            </a:r>
          </a:p>
        </p:txBody>
      </p:sp>
      <p:sp>
        <p:nvSpPr>
          <p:cNvPr id="65549" name="TextBox 27"/>
          <p:cNvSpPr txBox="1">
            <a:spLocks noChangeArrowheads="1"/>
          </p:cNvSpPr>
          <p:nvPr/>
        </p:nvSpPr>
        <p:spPr bwMode="auto">
          <a:xfrm>
            <a:off x="2824163" y="1581150"/>
            <a:ext cx="7127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40(*)</a:t>
            </a:r>
          </a:p>
        </p:txBody>
      </p:sp>
      <p:sp>
        <p:nvSpPr>
          <p:cNvPr id="65550" name="TextBox 28"/>
          <p:cNvSpPr txBox="1">
            <a:spLocks noChangeArrowheads="1"/>
          </p:cNvSpPr>
          <p:nvPr/>
        </p:nvSpPr>
        <p:spPr bwMode="auto">
          <a:xfrm>
            <a:off x="2936875" y="1336675"/>
            <a:ext cx="696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>
                <a:solidFill>
                  <a:srgbClr val="003DB0"/>
                </a:solidFill>
              </a:rPr>
              <a:t>$1300</a:t>
            </a:r>
          </a:p>
        </p:txBody>
      </p:sp>
      <p:sp>
        <p:nvSpPr>
          <p:cNvPr id="65551" name="TextBox 34"/>
          <p:cNvSpPr txBox="1">
            <a:spLocks noChangeArrowheads="1"/>
          </p:cNvSpPr>
          <p:nvPr/>
        </p:nvSpPr>
        <p:spPr bwMode="auto">
          <a:xfrm>
            <a:off x="4394200" y="1270000"/>
            <a:ext cx="12160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Principals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24000" y="3560763"/>
          <a:ext cx="6096000" cy="184943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65823">
                <a:tc>
                  <a:txBody>
                    <a:bodyPr/>
                    <a:lstStyle/>
                    <a:p>
                      <a:r>
                        <a:rPr lang="en-CA" sz="1800" dirty="0"/>
                        <a:t>Attribute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Value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GRL Satisfaction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Target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$1000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100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Threshold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$1500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Worst-case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$2500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dirty="0"/>
                        <a:t>-100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r>
                        <a:rPr lang="en-CA" sz="1800" dirty="0"/>
                        <a:t>Current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chemeClr val="accent2"/>
                          </a:solidFill>
                        </a:rPr>
                        <a:t>$1300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CA" sz="1800" b="1" dirty="0">
                          <a:solidFill>
                            <a:srgbClr val="990000"/>
                          </a:solidFill>
                        </a:rPr>
                        <a:t>40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68" name="TextBox 19"/>
          <p:cNvSpPr txBox="1">
            <a:spLocks noChangeArrowheads="1"/>
          </p:cNvSpPr>
          <p:nvPr/>
        </p:nvSpPr>
        <p:spPr bwMode="auto">
          <a:xfrm>
            <a:off x="4410075" y="24384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b="1"/>
              <a:t>50</a:t>
            </a:r>
          </a:p>
        </p:txBody>
      </p:sp>
      <p:sp>
        <p:nvSpPr>
          <p:cNvPr id="65569" name="Slide Numb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B2D4515-2CA3-45E3-B357-79B97707E5A2}" type="slidenum">
              <a:rPr lang="en-CA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CA" altLang="en-US" sz="1200"/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654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CA" altLang="en-US" kern="0" dirty="0"/>
              <a:t>Indicators: From Current to Satisfaction Value</a:t>
            </a:r>
            <a:endParaRPr lang="en-US" altLang="en-US" kern="0" dirty="0"/>
          </a:p>
        </p:txBody>
      </p:sp>
      <p:sp>
        <p:nvSpPr>
          <p:cNvPr id="65571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/>
              <a:t>From KPIs to GRL Satisfaction Levels</a:t>
            </a:r>
            <a:endParaRPr lang="en-US" altLang="en-US"/>
          </a:p>
        </p:txBody>
      </p:sp>
      <p:graphicFrame>
        <p:nvGraphicFramePr>
          <p:cNvPr id="66563" name="Object 2"/>
          <p:cNvGraphicFramePr>
            <a:graphicFrameLocks noChangeAspect="1"/>
          </p:cNvGraphicFramePr>
          <p:nvPr/>
        </p:nvGraphicFramePr>
        <p:xfrm>
          <a:off x="4648200" y="1143000"/>
          <a:ext cx="4076700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7" name="Visio" r:id="rId3" imgW="6867975" imgH="7676133" progId="Visio.Drawing.11">
                  <p:embed/>
                </p:oleObj>
              </mc:Choice>
              <mc:Fallback>
                <p:oleObj name="Visio" r:id="rId3" imgW="6867975" imgH="767613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076700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graphicFrame>
        <p:nvGraphicFramePr>
          <p:cNvPr id="66565" name="Object 3"/>
          <p:cNvGraphicFramePr>
            <a:graphicFrameLocks noChangeAspect="1"/>
          </p:cNvGraphicFramePr>
          <p:nvPr/>
        </p:nvGraphicFramePr>
        <p:xfrm>
          <a:off x="228600" y="1524000"/>
          <a:ext cx="41465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8" name="Visio" r:id="rId5" imgW="2289850" imgH="1930237" progId="Visio.Drawing.11">
                  <p:embed/>
                </p:oleObj>
              </mc:Choice>
              <mc:Fallback>
                <p:oleObj name="Visio" r:id="rId5" imgW="2289850" imgH="193023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414655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892175" y="5854700"/>
            <a:ext cx="7307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23888" indent="-623888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600" b="1">
                <a:solidFill>
                  <a:schemeClr val="tx1"/>
                </a:solidFill>
              </a:rPr>
              <a:t>Note</a:t>
            </a:r>
            <a:r>
              <a:rPr lang="en-CA" altLang="en-US" sz="1600">
                <a:solidFill>
                  <a:schemeClr val="tx1"/>
                </a:solidFill>
              </a:rPr>
              <a:t>:	Linear interpolation is currently being used to compute the satisfaction,</a:t>
            </a:r>
            <a:br>
              <a:rPr lang="en-CA" altLang="en-US" sz="1600">
                <a:solidFill>
                  <a:schemeClr val="tx1"/>
                </a:solidFill>
              </a:rPr>
            </a:br>
            <a:r>
              <a:rPr lang="en-CA" altLang="en-US" sz="1600">
                <a:solidFill>
                  <a:schemeClr val="tx1"/>
                </a:solidFill>
              </a:rPr>
              <a:t>which is a function of the evaluation, target, threshold, and worst values.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66567" name="Slide Numb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CEA3D5E-023A-4950-B3BA-D8C5F59CA7CB}" type="slidenum">
              <a:rPr lang="en-CA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CA" altLang="en-US" sz="1200"/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 dirty="0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1DF92-642F-47F8-BA96-215E62E8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GRL Indicator Conversion for a </a:t>
            </a:r>
            <a:r>
              <a:rPr lang="en-CA" dirty="0">
                <a:solidFill>
                  <a:srgbClr val="FFFF00"/>
                </a:solidFill>
              </a:rPr>
              <a:t>[0..100] </a:t>
            </a:r>
            <a:r>
              <a:rPr lang="en-CA" dirty="0"/>
              <a:t>Scale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0F4DAB-1B05-4E41-BE22-9D1C4C7AB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189BB-2BE0-40A0-9BAD-2A3EC2D3050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sp>
        <p:nvSpPr>
          <p:cNvPr id="5" name="Text Box 7">
            <a:extLst>
              <a:ext uri="{FF2B5EF4-FFF2-40B4-BE49-F238E27FC236}">
                <a16:creationId xmlns="" xmlns:a16="http://schemas.microsoft.com/office/drawing/2014/main" id="{8C3EE5A3-8C29-4BE4-9AD2-121EBE71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dirty="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 dirty="0">
                <a:solidFill>
                  <a:schemeClr val="tx1"/>
                </a:solidFill>
              </a:rPr>
              <a:t>     </a:t>
            </a:r>
            <a:r>
              <a:rPr lang="en-CA" altLang="en-US" sz="1200" dirty="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 dirty="0">
                <a:solidFill>
                  <a:schemeClr val="tx1"/>
                </a:solidFill>
              </a:rPr>
              <a:t>Indicators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EABFE99-7AFF-4E78-949E-59C08C1E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75" y="942308"/>
            <a:ext cx="8907463" cy="55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00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6" name="Foot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200"/>
              <a:t>Business Process Compliance with URN</a:t>
            </a:r>
            <a:r>
              <a:rPr lang="en-US" altLang="en-US" sz="1200"/>
              <a:t>	p. </a:t>
            </a:r>
            <a:fld id="{7958E6BB-BA98-460C-9988-095CF0B4291F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/>
          </a:p>
        </p:txBody>
      </p:sp>
      <p:pic>
        <p:nvPicPr>
          <p:cNvPr id="69637" name="Picture 5" descr="K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88"/>
            <a:ext cx="9144000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09600" y="-1905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654"/>
                </a:solidFill>
                <a:latin typeface="+mj-lt"/>
                <a:ea typeface="+mj-ea"/>
                <a:cs typeface="+mj-cs"/>
              </a:rPr>
              <a:t>jUCMNav Extensions for KPI and Monitoring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DCD4669-CEE7-4205-B3ED-73B4D56EBD9A}" type="slidenum">
              <a:rPr lang="en-GB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GB" altLang="en-US" sz="1200"/>
          </a:p>
        </p:txBody>
      </p:sp>
      <p:sp>
        <p:nvSpPr>
          <p:cNvPr id="70659" name="Text Box 689"/>
          <p:cNvSpPr txBox="1">
            <a:spLocks noChangeArrowheads="1"/>
          </p:cNvSpPr>
          <p:nvPr/>
        </p:nvSpPr>
        <p:spPr bwMode="auto">
          <a:xfrm>
            <a:off x="1584325" y="361156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70660" name="Text Box 690"/>
          <p:cNvSpPr txBox="1">
            <a:spLocks noChangeArrowheads="1"/>
          </p:cNvSpPr>
          <p:nvPr/>
        </p:nvSpPr>
        <p:spPr bwMode="auto">
          <a:xfrm>
            <a:off x="2051050" y="3284538"/>
            <a:ext cx="4032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-10</a:t>
            </a:r>
          </a:p>
        </p:txBody>
      </p:sp>
      <p:sp>
        <p:nvSpPr>
          <p:cNvPr id="70661" name="Freeform 691"/>
          <p:cNvSpPr>
            <a:spLocks/>
          </p:cNvSpPr>
          <p:nvPr/>
        </p:nvSpPr>
        <p:spPr bwMode="auto">
          <a:xfrm>
            <a:off x="914400" y="3536950"/>
            <a:ext cx="1573213" cy="2486025"/>
          </a:xfrm>
          <a:custGeom>
            <a:avLst/>
            <a:gdLst>
              <a:gd name="T0" fmla="*/ 2147483647 w 991"/>
              <a:gd name="T1" fmla="*/ 2147483647 h 1566"/>
              <a:gd name="T2" fmla="*/ 0 w 991"/>
              <a:gd name="T3" fmla="*/ 0 h 15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91" h="1566">
                <a:moveTo>
                  <a:pt x="991" y="1566"/>
                </a:moveTo>
                <a:cubicBezTo>
                  <a:pt x="826" y="1305"/>
                  <a:pt x="165" y="261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62" name="Freeform 692"/>
          <p:cNvSpPr>
            <a:spLocks/>
          </p:cNvSpPr>
          <p:nvPr/>
        </p:nvSpPr>
        <p:spPr bwMode="auto">
          <a:xfrm>
            <a:off x="1612900" y="3519488"/>
            <a:ext cx="2781300" cy="2365375"/>
          </a:xfrm>
          <a:custGeom>
            <a:avLst/>
            <a:gdLst>
              <a:gd name="T0" fmla="*/ 2147483647 w 1752"/>
              <a:gd name="T1" fmla="*/ 2147483647 h 1490"/>
              <a:gd name="T2" fmla="*/ 2147483647 w 1752"/>
              <a:gd name="T3" fmla="*/ 2147483647 h 1490"/>
              <a:gd name="T4" fmla="*/ 0 w 1752"/>
              <a:gd name="T5" fmla="*/ 0 h 14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52" h="1490">
                <a:moveTo>
                  <a:pt x="1485" y="1490"/>
                </a:moveTo>
                <a:cubicBezTo>
                  <a:pt x="1488" y="1385"/>
                  <a:pt x="1752" y="1107"/>
                  <a:pt x="1505" y="859"/>
                </a:cubicBezTo>
                <a:cubicBezTo>
                  <a:pt x="1258" y="611"/>
                  <a:pt x="314" y="17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63" name="Line 693"/>
          <p:cNvSpPr>
            <a:spLocks noChangeShapeType="1"/>
          </p:cNvSpPr>
          <p:nvPr/>
        </p:nvSpPr>
        <p:spPr bwMode="auto">
          <a:xfrm flipH="1" flipV="1">
            <a:off x="1890713" y="3376613"/>
            <a:ext cx="2994025" cy="1411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64" name="Text Box 694"/>
          <p:cNvSpPr txBox="1">
            <a:spLocks noChangeArrowheads="1"/>
          </p:cNvSpPr>
          <p:nvPr/>
        </p:nvSpPr>
        <p:spPr bwMode="auto">
          <a:xfrm>
            <a:off x="3044825" y="3635375"/>
            <a:ext cx="4032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-40</a:t>
            </a:r>
          </a:p>
        </p:txBody>
      </p:sp>
      <p:sp>
        <p:nvSpPr>
          <p:cNvPr id="70665" name="Text Box 695"/>
          <p:cNvSpPr txBox="1">
            <a:spLocks noChangeArrowheads="1"/>
          </p:cNvSpPr>
          <p:nvPr/>
        </p:nvSpPr>
        <p:spPr bwMode="auto">
          <a:xfrm>
            <a:off x="3683000" y="3575050"/>
            <a:ext cx="4032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-30</a:t>
            </a:r>
          </a:p>
        </p:txBody>
      </p:sp>
      <p:sp>
        <p:nvSpPr>
          <p:cNvPr id="70666" name="Text Box 696"/>
          <p:cNvSpPr txBox="1">
            <a:spLocks noChangeArrowheads="1"/>
          </p:cNvSpPr>
          <p:nvPr/>
        </p:nvSpPr>
        <p:spPr bwMode="auto">
          <a:xfrm>
            <a:off x="4187825" y="3470275"/>
            <a:ext cx="352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70667" name="Freeform 697"/>
          <p:cNvSpPr>
            <a:spLocks/>
          </p:cNvSpPr>
          <p:nvPr/>
        </p:nvSpPr>
        <p:spPr bwMode="auto">
          <a:xfrm>
            <a:off x="3135313" y="3536950"/>
            <a:ext cx="1100137" cy="2432050"/>
          </a:xfrm>
          <a:custGeom>
            <a:avLst/>
            <a:gdLst>
              <a:gd name="T0" fmla="*/ 0 w 693"/>
              <a:gd name="T1" fmla="*/ 2147483647 h 1532"/>
              <a:gd name="T2" fmla="*/ 2147483647 w 693"/>
              <a:gd name="T3" fmla="*/ 2147483647 h 1532"/>
              <a:gd name="T4" fmla="*/ 2147483647 w 693"/>
              <a:gd name="T5" fmla="*/ 2147483647 h 1532"/>
              <a:gd name="T6" fmla="*/ 2147483647 w 693"/>
              <a:gd name="T7" fmla="*/ 2147483647 h 1532"/>
              <a:gd name="T8" fmla="*/ 2147483647 w 693"/>
              <a:gd name="T9" fmla="*/ 0 h 15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3" h="1532">
                <a:moveTo>
                  <a:pt x="0" y="1532"/>
                </a:moveTo>
                <a:cubicBezTo>
                  <a:pt x="48" y="1484"/>
                  <a:pt x="177" y="1332"/>
                  <a:pt x="287" y="1244"/>
                </a:cubicBezTo>
                <a:cubicBezTo>
                  <a:pt x="397" y="1156"/>
                  <a:pt x="623" y="1111"/>
                  <a:pt x="658" y="1002"/>
                </a:cubicBezTo>
                <a:cubicBezTo>
                  <a:pt x="693" y="893"/>
                  <a:pt x="593" y="754"/>
                  <a:pt x="497" y="587"/>
                </a:cubicBezTo>
                <a:cubicBezTo>
                  <a:pt x="401" y="420"/>
                  <a:pt x="166" y="122"/>
                  <a:pt x="79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68" name="Freeform 698"/>
          <p:cNvSpPr>
            <a:spLocks/>
          </p:cNvSpPr>
          <p:nvPr/>
        </p:nvSpPr>
        <p:spPr bwMode="auto">
          <a:xfrm>
            <a:off x="3632200" y="3544888"/>
            <a:ext cx="741363" cy="2332037"/>
          </a:xfrm>
          <a:custGeom>
            <a:avLst/>
            <a:gdLst>
              <a:gd name="T0" fmla="*/ 2147483647 w 467"/>
              <a:gd name="T1" fmla="*/ 2147483647 h 1469"/>
              <a:gd name="T2" fmla="*/ 2147483647 w 467"/>
              <a:gd name="T3" fmla="*/ 2147483647 h 1469"/>
              <a:gd name="T4" fmla="*/ 0 w 467"/>
              <a:gd name="T5" fmla="*/ 0 h 14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7" h="1469">
                <a:moveTo>
                  <a:pt x="257" y="1469"/>
                </a:moveTo>
                <a:cubicBezTo>
                  <a:pt x="285" y="1379"/>
                  <a:pt x="467" y="1175"/>
                  <a:pt x="424" y="930"/>
                </a:cubicBezTo>
                <a:cubicBezTo>
                  <a:pt x="381" y="685"/>
                  <a:pt x="88" y="19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69" name="Line 699"/>
          <p:cNvSpPr>
            <a:spLocks noChangeShapeType="1"/>
          </p:cNvSpPr>
          <p:nvPr/>
        </p:nvSpPr>
        <p:spPr bwMode="auto">
          <a:xfrm flipH="1" flipV="1">
            <a:off x="4070350" y="3487738"/>
            <a:ext cx="1328738" cy="127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KPIs: Commuting Example (from G. Mussbacher)</a:t>
            </a:r>
          </a:p>
        </p:txBody>
      </p:sp>
      <p:sp>
        <p:nvSpPr>
          <p:cNvPr id="70671" name="Text Box 4"/>
          <p:cNvSpPr txBox="1">
            <a:spLocks noChangeArrowheads="1"/>
          </p:cNvSpPr>
          <p:nvPr/>
        </p:nvSpPr>
        <p:spPr bwMode="auto">
          <a:xfrm>
            <a:off x="3067050" y="820738"/>
            <a:ext cx="307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Example: C</a:t>
            </a:r>
            <a:r>
              <a:rPr lang="en-CA" altLang="en-US" b="1">
                <a:solidFill>
                  <a:schemeClr val="tx1"/>
                </a:solidFill>
                <a:latin typeface="Times New Roman" pitchFamily="18" charset="0"/>
              </a:rPr>
              <a:t>ommuting</a:t>
            </a:r>
            <a:endParaRPr lang="en-US" alt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672" name="Text Box 390"/>
          <p:cNvSpPr txBox="1">
            <a:spLocks noChangeArrowheads="1"/>
          </p:cNvSpPr>
          <p:nvPr/>
        </p:nvSpPr>
        <p:spPr bwMode="auto">
          <a:xfrm>
            <a:off x="3430588" y="255111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0673" name="Text Box 391"/>
          <p:cNvSpPr txBox="1">
            <a:spLocks noChangeArrowheads="1"/>
          </p:cNvSpPr>
          <p:nvPr/>
        </p:nvSpPr>
        <p:spPr bwMode="auto">
          <a:xfrm>
            <a:off x="1576388" y="2533650"/>
            <a:ext cx="352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0674" name="Text Box 394"/>
          <p:cNvSpPr txBox="1">
            <a:spLocks noChangeArrowheads="1"/>
          </p:cNvSpPr>
          <p:nvPr/>
        </p:nvSpPr>
        <p:spPr bwMode="auto">
          <a:xfrm>
            <a:off x="6981825" y="237966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70675" name="Text Box 395"/>
          <p:cNvSpPr txBox="1">
            <a:spLocks noChangeArrowheads="1"/>
          </p:cNvSpPr>
          <p:nvPr/>
        </p:nvSpPr>
        <p:spPr bwMode="auto">
          <a:xfrm>
            <a:off x="5300663" y="257651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70676" name="Line 396"/>
          <p:cNvSpPr>
            <a:spLocks noChangeShapeType="1"/>
          </p:cNvSpPr>
          <p:nvPr/>
        </p:nvSpPr>
        <p:spPr bwMode="auto">
          <a:xfrm flipV="1">
            <a:off x="5557838" y="2428875"/>
            <a:ext cx="103187" cy="528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77" name="Line 397"/>
          <p:cNvSpPr>
            <a:spLocks noChangeShapeType="1"/>
          </p:cNvSpPr>
          <p:nvPr/>
        </p:nvSpPr>
        <p:spPr bwMode="auto">
          <a:xfrm flipH="1" flipV="1">
            <a:off x="6494463" y="2336800"/>
            <a:ext cx="1331912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0678" name="Group 400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0827" name="Group 401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829" name="Rectangle 40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830" name="Group 40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831" name="Arc 40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32" name="Arc 40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33" name="Line 40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34" name="Line 40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828" name="Text Box 408"/>
            <p:cNvSpPr txBox="1">
              <a:spLocks noChangeArrowheads="1"/>
            </p:cNvSpPr>
            <p:nvPr/>
          </p:nvSpPr>
          <p:spPr bwMode="auto">
            <a:xfrm>
              <a:off x="2319" y="2307"/>
              <a:ext cx="6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</a:t>
              </a:r>
            </a:p>
          </p:txBody>
        </p:sp>
      </p:grpSp>
      <p:grpSp>
        <p:nvGrpSpPr>
          <p:cNvPr id="70679" name="Group 418"/>
          <p:cNvGrpSpPr>
            <a:grpSpLocks/>
          </p:cNvGrpSpPr>
          <p:nvPr/>
        </p:nvGrpSpPr>
        <p:grpSpPr bwMode="auto">
          <a:xfrm>
            <a:off x="7121525" y="2965450"/>
            <a:ext cx="1625600" cy="566738"/>
            <a:chOff x="2193" y="2272"/>
            <a:chExt cx="898" cy="357"/>
          </a:xfrm>
        </p:grpSpPr>
        <p:grpSp>
          <p:nvGrpSpPr>
            <p:cNvPr id="70819" name="Group 419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821" name="Rectangle 420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822" name="Group 421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823" name="Arc 422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24" name="Arc 423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25" name="Line 424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26" name="Line 425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820" name="Text Box 426"/>
            <p:cNvSpPr txBox="1">
              <a:spLocks noChangeArrowheads="1"/>
            </p:cNvSpPr>
            <p:nvPr/>
          </p:nvSpPr>
          <p:spPr bwMode="auto">
            <a:xfrm>
              <a:off x="2344" y="2307"/>
              <a:ext cx="63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Share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</a:t>
              </a:r>
            </a:p>
          </p:txBody>
        </p:sp>
      </p:grpSp>
      <p:grpSp>
        <p:nvGrpSpPr>
          <p:cNvPr id="70680" name="Group 467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0811" name="Group 468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813" name="Rectangle 46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814" name="Group 470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815" name="Arc 47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16" name="Arc 47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17" name="Line 47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818" name="Line 47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812" name="Text Box 475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</a:t>
              </a:r>
            </a:p>
          </p:txBody>
        </p:sp>
      </p:grpSp>
      <p:sp>
        <p:nvSpPr>
          <p:cNvPr id="70681" name="Line 497"/>
          <p:cNvSpPr>
            <a:spLocks noChangeShapeType="1"/>
          </p:cNvSpPr>
          <p:nvPr/>
        </p:nvSpPr>
        <p:spPr bwMode="auto">
          <a:xfrm flipV="1">
            <a:off x="1139825" y="2327275"/>
            <a:ext cx="1495425" cy="784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82" name="Line 507"/>
          <p:cNvSpPr>
            <a:spLocks noChangeShapeType="1"/>
          </p:cNvSpPr>
          <p:nvPr/>
        </p:nvSpPr>
        <p:spPr bwMode="auto">
          <a:xfrm flipV="1">
            <a:off x="3365500" y="2430463"/>
            <a:ext cx="77788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0683" name="Arc 535"/>
          <p:cNvSpPr>
            <a:spLocks/>
          </p:cNvSpPr>
          <p:nvPr/>
        </p:nvSpPr>
        <p:spPr bwMode="auto">
          <a:xfrm rot="1242515" flipH="1">
            <a:off x="123825" y="669925"/>
            <a:ext cx="8491538" cy="5622925"/>
          </a:xfrm>
          <a:custGeom>
            <a:avLst/>
            <a:gdLst>
              <a:gd name="T0" fmla="*/ 2147483647 w 20624"/>
              <a:gd name="T1" fmla="*/ 0 h 21594"/>
              <a:gd name="T2" fmla="*/ 2147483647 w 20624"/>
              <a:gd name="T3" fmla="*/ 2147483647 h 21594"/>
              <a:gd name="T4" fmla="*/ 0 w 20624"/>
              <a:gd name="T5" fmla="*/ 2147483647 h 215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24" h="21594" fill="none" extrusionOk="0">
                <a:moveTo>
                  <a:pt x="518" y="0"/>
                </a:moveTo>
                <a:cubicBezTo>
                  <a:pt x="9782" y="222"/>
                  <a:pt x="17871" y="6328"/>
                  <a:pt x="20624" y="15175"/>
                </a:cubicBezTo>
              </a:path>
              <a:path w="20624" h="21594" stroke="0" extrusionOk="0">
                <a:moveTo>
                  <a:pt x="518" y="0"/>
                </a:moveTo>
                <a:cubicBezTo>
                  <a:pt x="9782" y="222"/>
                  <a:pt x="17871" y="6328"/>
                  <a:pt x="20624" y="15175"/>
                </a:cubicBezTo>
                <a:lnTo>
                  <a:pt x="0" y="21594"/>
                </a:lnTo>
                <a:lnTo>
                  <a:pt x="51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70684" name="Oval 536"/>
          <p:cNvSpPr>
            <a:spLocks noChangeAspect="1" noChangeArrowheads="1"/>
          </p:cNvSpPr>
          <p:nvPr/>
        </p:nvSpPr>
        <p:spPr bwMode="auto">
          <a:xfrm>
            <a:off x="7383463" y="1477963"/>
            <a:ext cx="1033462" cy="1033462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Commuter</a:t>
            </a:r>
          </a:p>
        </p:txBody>
      </p:sp>
      <p:sp>
        <p:nvSpPr>
          <p:cNvPr id="70685" name="Text Box 688"/>
          <p:cNvSpPr txBox="1">
            <a:spLocks noChangeArrowheads="1"/>
          </p:cNvSpPr>
          <p:nvPr/>
        </p:nvSpPr>
        <p:spPr bwMode="auto">
          <a:xfrm>
            <a:off x="684213" y="364966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664700" name="Rectangle 700"/>
          <p:cNvSpPr>
            <a:spLocks noChangeArrowheads="1"/>
          </p:cNvSpPr>
          <p:nvPr/>
        </p:nvSpPr>
        <p:spPr bwMode="auto">
          <a:xfrm>
            <a:off x="455613" y="3208338"/>
            <a:ext cx="6410325" cy="2908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CA" altLang="en-US" sz="1600">
              <a:solidFill>
                <a:schemeClr val="tx1"/>
              </a:solidFill>
            </a:endParaRPr>
          </a:p>
        </p:txBody>
      </p:sp>
      <p:grpSp>
        <p:nvGrpSpPr>
          <p:cNvPr id="70687" name="Group 453"/>
          <p:cNvGrpSpPr>
            <a:grpSpLocks/>
          </p:cNvGrpSpPr>
          <p:nvPr/>
        </p:nvGrpSpPr>
        <p:grpSpPr bwMode="auto">
          <a:xfrm rot="1250200">
            <a:off x="2874963" y="5121275"/>
            <a:ext cx="212725" cy="906463"/>
            <a:chOff x="4461" y="3341"/>
            <a:chExt cx="134" cy="571"/>
          </a:xfrm>
        </p:grpSpPr>
        <p:sp>
          <p:nvSpPr>
            <p:cNvPr id="70809" name="Freeform 454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0810" name="Line 455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0688" name="Group 456"/>
          <p:cNvGrpSpPr>
            <a:grpSpLocks/>
          </p:cNvGrpSpPr>
          <p:nvPr/>
        </p:nvGrpSpPr>
        <p:grpSpPr bwMode="auto">
          <a:xfrm rot="-2572734">
            <a:off x="3230563" y="5214938"/>
            <a:ext cx="212725" cy="906462"/>
            <a:chOff x="4461" y="3341"/>
            <a:chExt cx="134" cy="571"/>
          </a:xfrm>
        </p:grpSpPr>
        <p:sp>
          <p:nvSpPr>
            <p:cNvPr id="70807" name="Freeform 457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0808" name="Line 458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0689" name="Group 459"/>
          <p:cNvGrpSpPr>
            <a:grpSpLocks/>
          </p:cNvGrpSpPr>
          <p:nvPr/>
        </p:nvGrpSpPr>
        <p:grpSpPr bwMode="auto">
          <a:xfrm rot="2076019">
            <a:off x="5162550" y="5162550"/>
            <a:ext cx="212725" cy="906463"/>
            <a:chOff x="4461" y="3341"/>
            <a:chExt cx="134" cy="571"/>
          </a:xfrm>
        </p:grpSpPr>
        <p:sp>
          <p:nvSpPr>
            <p:cNvPr id="70805" name="Freeform 460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0806" name="Line 461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0690" name="Group 462"/>
          <p:cNvGrpSpPr>
            <a:grpSpLocks/>
          </p:cNvGrpSpPr>
          <p:nvPr/>
        </p:nvGrpSpPr>
        <p:grpSpPr bwMode="auto">
          <a:xfrm rot="-1395070">
            <a:off x="5400675" y="5102225"/>
            <a:ext cx="212725" cy="906463"/>
            <a:chOff x="4461" y="3341"/>
            <a:chExt cx="134" cy="571"/>
          </a:xfrm>
        </p:grpSpPr>
        <p:sp>
          <p:nvSpPr>
            <p:cNvPr id="70803" name="Freeform 463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0804" name="Line 464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 useBgFill="1">
        <p:nvSpPr>
          <p:cNvPr id="70691" name="Text Box 465"/>
          <p:cNvSpPr txBox="1">
            <a:spLocks noChangeArrowheads="1"/>
          </p:cNvSpPr>
          <p:nvPr/>
        </p:nvSpPr>
        <p:spPr bwMode="auto">
          <a:xfrm>
            <a:off x="2957513" y="5326063"/>
            <a:ext cx="209550" cy="1222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 useBgFill="1">
        <p:nvSpPr>
          <p:cNvPr id="70692" name="Text Box 466"/>
          <p:cNvSpPr txBox="1">
            <a:spLocks noChangeArrowheads="1"/>
          </p:cNvSpPr>
          <p:nvPr/>
        </p:nvSpPr>
        <p:spPr bwMode="auto">
          <a:xfrm>
            <a:off x="5307013" y="5324475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grpSp>
        <p:nvGrpSpPr>
          <p:cNvPr id="70693" name="Group 485"/>
          <p:cNvGrpSpPr>
            <a:grpSpLocks/>
          </p:cNvGrpSpPr>
          <p:nvPr/>
        </p:nvGrpSpPr>
        <p:grpSpPr bwMode="auto">
          <a:xfrm>
            <a:off x="2417763" y="5881688"/>
            <a:ext cx="860425" cy="534987"/>
            <a:chOff x="202" y="3706"/>
            <a:chExt cx="719" cy="337"/>
          </a:xfrm>
        </p:grpSpPr>
        <p:sp>
          <p:nvSpPr>
            <p:cNvPr id="70801" name="AutoShape 486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802" name="Text Box 487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0694" name="Group 488"/>
          <p:cNvGrpSpPr>
            <a:grpSpLocks/>
          </p:cNvGrpSpPr>
          <p:nvPr/>
        </p:nvGrpSpPr>
        <p:grpSpPr bwMode="auto">
          <a:xfrm>
            <a:off x="3413125" y="5881688"/>
            <a:ext cx="860425" cy="534987"/>
            <a:chOff x="202" y="3706"/>
            <a:chExt cx="719" cy="337"/>
          </a:xfrm>
        </p:grpSpPr>
        <p:sp>
          <p:nvSpPr>
            <p:cNvPr id="70799" name="AutoShape 489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800" name="Text Box 490"/>
            <p:cNvSpPr txBox="1">
              <a:spLocks noChangeArrowheads="1"/>
            </p:cNvSpPr>
            <p:nvPr/>
          </p:nvSpPr>
          <p:spPr bwMode="auto">
            <a:xfrm>
              <a:off x="254" y="3731"/>
              <a:ext cx="6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Express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0695" name="Group 491"/>
          <p:cNvGrpSpPr>
            <a:grpSpLocks/>
          </p:cNvGrpSpPr>
          <p:nvPr/>
        </p:nvGrpSpPr>
        <p:grpSpPr bwMode="auto">
          <a:xfrm>
            <a:off x="4410075" y="5881688"/>
            <a:ext cx="860425" cy="534987"/>
            <a:chOff x="202" y="3706"/>
            <a:chExt cx="719" cy="337"/>
          </a:xfrm>
        </p:grpSpPr>
        <p:sp>
          <p:nvSpPr>
            <p:cNvPr id="70797" name="AutoShape 492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798" name="Text Box 493"/>
            <p:cNvSpPr txBox="1">
              <a:spLocks noChangeArrowheads="1"/>
            </p:cNvSpPr>
            <p:nvPr/>
          </p:nvSpPr>
          <p:spPr bwMode="auto">
            <a:xfrm>
              <a:off x="260" y="3731"/>
              <a:ext cx="6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own car</a:t>
              </a:r>
            </a:p>
          </p:txBody>
        </p:sp>
      </p:grpSp>
      <p:grpSp>
        <p:nvGrpSpPr>
          <p:cNvPr id="70696" name="Group 494"/>
          <p:cNvGrpSpPr>
            <a:grpSpLocks/>
          </p:cNvGrpSpPr>
          <p:nvPr/>
        </p:nvGrpSpPr>
        <p:grpSpPr bwMode="auto">
          <a:xfrm>
            <a:off x="5407025" y="5881688"/>
            <a:ext cx="860425" cy="534987"/>
            <a:chOff x="202" y="3706"/>
            <a:chExt cx="719" cy="337"/>
          </a:xfrm>
        </p:grpSpPr>
        <p:sp>
          <p:nvSpPr>
            <p:cNvPr id="70795" name="AutoShape 495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796" name="Text Box 496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grpSp>
        <p:nvGrpSpPr>
          <p:cNvPr id="70697" name="Group 409"/>
          <p:cNvGrpSpPr>
            <a:grpSpLocks/>
          </p:cNvGrpSpPr>
          <p:nvPr/>
        </p:nvGrpSpPr>
        <p:grpSpPr bwMode="auto">
          <a:xfrm>
            <a:off x="4810125" y="2965450"/>
            <a:ext cx="1619250" cy="566738"/>
            <a:chOff x="2193" y="2272"/>
            <a:chExt cx="898" cy="357"/>
          </a:xfrm>
        </p:grpSpPr>
        <p:grpSp>
          <p:nvGrpSpPr>
            <p:cNvPr id="70787" name="Group 410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789" name="Rectangle 41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790" name="Group 412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791" name="Arc 41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92" name="Arc 41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93" name="Line 41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94" name="Line 41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788" name="Text Box 417"/>
            <p:cNvSpPr txBox="1">
              <a:spLocks noChangeArrowheads="1"/>
            </p:cNvSpPr>
            <p:nvPr/>
          </p:nvSpPr>
          <p:spPr bwMode="auto">
            <a:xfrm>
              <a:off x="2235" y="2307"/>
              <a:ext cx="8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infrastructure cost</a:t>
              </a:r>
            </a:p>
          </p:txBody>
        </p:sp>
      </p:grpSp>
      <p:grpSp>
        <p:nvGrpSpPr>
          <p:cNvPr id="70698" name="Group 498"/>
          <p:cNvGrpSpPr>
            <a:grpSpLocks/>
          </p:cNvGrpSpPr>
          <p:nvPr/>
        </p:nvGrpSpPr>
        <p:grpSpPr bwMode="auto">
          <a:xfrm>
            <a:off x="320675" y="2965450"/>
            <a:ext cx="1625600" cy="566738"/>
            <a:chOff x="2193" y="2272"/>
            <a:chExt cx="898" cy="357"/>
          </a:xfrm>
        </p:grpSpPr>
        <p:grpSp>
          <p:nvGrpSpPr>
            <p:cNvPr id="70779" name="Group 499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781" name="Rectangle 500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782" name="Group 501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783" name="Arc 502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84" name="Arc 503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85" name="Line 504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86" name="Line 505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780" name="Text Box 506"/>
            <p:cNvSpPr txBox="1">
              <a:spLocks noChangeArrowheads="1"/>
            </p:cNvSpPr>
            <p:nvPr/>
          </p:nvSpPr>
          <p:spPr bwMode="auto">
            <a:xfrm>
              <a:off x="2352" y="2307"/>
              <a:ext cx="59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Work during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commute</a:t>
              </a:r>
            </a:p>
          </p:txBody>
        </p:sp>
      </p:grpSp>
      <p:grpSp>
        <p:nvGrpSpPr>
          <p:cNvPr id="70699" name="Group 508"/>
          <p:cNvGrpSpPr>
            <a:grpSpLocks/>
          </p:cNvGrpSpPr>
          <p:nvPr/>
        </p:nvGrpSpPr>
        <p:grpSpPr bwMode="auto">
          <a:xfrm>
            <a:off x="2636838" y="2965450"/>
            <a:ext cx="1625600" cy="566738"/>
            <a:chOff x="2193" y="2272"/>
            <a:chExt cx="898" cy="357"/>
          </a:xfrm>
        </p:grpSpPr>
        <p:grpSp>
          <p:nvGrpSpPr>
            <p:cNvPr id="70771" name="Group 509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773" name="Rectangle 510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774" name="Group 511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775" name="Arc 512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76" name="Arc 513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77" name="Line 514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78" name="Line 515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772" name="Text Box 516"/>
            <p:cNvSpPr txBox="1">
              <a:spLocks noChangeArrowheads="1"/>
            </p:cNvSpPr>
            <p:nvPr/>
          </p:nvSpPr>
          <p:spPr bwMode="auto">
            <a:xfrm>
              <a:off x="2396" y="2307"/>
              <a:ext cx="52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travel time</a:t>
              </a:r>
            </a:p>
          </p:txBody>
        </p:sp>
      </p:grpSp>
      <p:sp>
        <p:nvSpPr>
          <p:cNvPr id="1664161" name="Text Box 161"/>
          <p:cNvSpPr txBox="1">
            <a:spLocks noChangeArrowheads="1"/>
          </p:cNvSpPr>
          <p:nvPr/>
        </p:nvSpPr>
        <p:spPr bwMode="auto">
          <a:xfrm>
            <a:off x="57150" y="5754688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</a:rPr>
              <a:t>Key Performance </a:t>
            </a:r>
            <a:br>
              <a:rPr lang="en-US" altLang="en-US" sz="1800" b="1">
                <a:solidFill>
                  <a:srgbClr val="800000"/>
                </a:solidFill>
              </a:rPr>
            </a:br>
            <a:r>
              <a:rPr lang="en-US" altLang="en-US" sz="1800" b="1">
                <a:solidFill>
                  <a:srgbClr val="800000"/>
                </a:solidFill>
              </a:rPr>
              <a:t>Indicator (KPI)</a:t>
            </a:r>
            <a:endParaRPr lang="en-US" altLang="en-US" sz="1800" b="1">
              <a:solidFill>
                <a:schemeClr val="accent2"/>
              </a:solidFill>
            </a:endParaRPr>
          </a:p>
        </p:txBody>
      </p:sp>
      <p:sp>
        <p:nvSpPr>
          <p:cNvPr id="1664162" name="Freeform 162"/>
          <p:cNvSpPr>
            <a:spLocks/>
          </p:cNvSpPr>
          <p:nvPr/>
        </p:nvSpPr>
        <p:spPr bwMode="auto">
          <a:xfrm flipH="1">
            <a:off x="930275" y="5105400"/>
            <a:ext cx="261938" cy="736600"/>
          </a:xfrm>
          <a:custGeom>
            <a:avLst/>
            <a:gdLst>
              <a:gd name="T0" fmla="*/ 0 w 125"/>
              <a:gd name="T1" fmla="*/ 2147483647 h 277"/>
              <a:gd name="T2" fmla="*/ 2147483647 w 125"/>
              <a:gd name="T3" fmla="*/ 0 h 27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" h="277">
                <a:moveTo>
                  <a:pt x="0" y="277"/>
                </a:moveTo>
                <a:lnTo>
                  <a:pt x="125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pSp>
        <p:nvGrpSpPr>
          <p:cNvPr id="1664702" name="Group 702"/>
          <p:cNvGrpSpPr>
            <a:grpSpLocks/>
          </p:cNvGrpSpPr>
          <p:nvPr/>
        </p:nvGrpSpPr>
        <p:grpSpPr bwMode="auto">
          <a:xfrm rot="-2572734">
            <a:off x="4367213" y="4197350"/>
            <a:ext cx="212725" cy="906463"/>
            <a:chOff x="4461" y="3341"/>
            <a:chExt cx="134" cy="571"/>
          </a:xfrm>
        </p:grpSpPr>
        <p:sp>
          <p:nvSpPr>
            <p:cNvPr id="70769" name="Freeform 703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0770" name="Line 704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1664705" name="Group 705"/>
          <p:cNvGrpSpPr>
            <a:grpSpLocks/>
          </p:cNvGrpSpPr>
          <p:nvPr/>
        </p:nvGrpSpPr>
        <p:grpSpPr bwMode="auto">
          <a:xfrm rot="3274936">
            <a:off x="3950494" y="4166394"/>
            <a:ext cx="212725" cy="906463"/>
            <a:chOff x="4461" y="3341"/>
            <a:chExt cx="134" cy="571"/>
          </a:xfrm>
        </p:grpSpPr>
        <p:sp>
          <p:nvSpPr>
            <p:cNvPr id="70767" name="Freeform 706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0768" name="Line 707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 useBgFill="1">
        <p:nvSpPr>
          <p:cNvPr id="1664708" name="Text Box 708"/>
          <p:cNvSpPr txBox="1">
            <a:spLocks noChangeArrowheads="1"/>
          </p:cNvSpPr>
          <p:nvPr/>
        </p:nvSpPr>
        <p:spPr bwMode="auto">
          <a:xfrm>
            <a:off x="4184650" y="4387850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grpSp>
        <p:nvGrpSpPr>
          <p:cNvPr id="1664709" name="Group 709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0763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764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2" name="Straight Connector 439"/>
            <p:cNvCxnSpPr/>
            <p:nvPr/>
          </p:nvCxnSpPr>
          <p:spPr>
            <a:xfrm>
              <a:off x="-1128" y="795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440"/>
            <p:cNvCxnSpPr/>
            <p:nvPr/>
          </p:nvCxnSpPr>
          <p:spPr>
            <a:xfrm>
              <a:off x="-1128" y="115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4714" name="Group 714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0759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760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4" name="Straight Connector 439"/>
            <p:cNvCxnSpPr/>
            <p:nvPr/>
          </p:nvCxnSpPr>
          <p:spPr>
            <a:xfrm>
              <a:off x="-1108" y="121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40"/>
            <p:cNvCxnSpPr/>
            <p:nvPr/>
          </p:nvCxnSpPr>
          <p:spPr>
            <a:xfrm>
              <a:off x="-1108" y="1581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4724" name="Group 724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0755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756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6" name="Straight Connector 439"/>
            <p:cNvCxnSpPr/>
            <p:nvPr/>
          </p:nvCxnSpPr>
          <p:spPr>
            <a:xfrm>
              <a:off x="-1581" y="195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0"/>
            <p:cNvCxnSpPr/>
            <p:nvPr/>
          </p:nvCxnSpPr>
          <p:spPr>
            <a:xfrm>
              <a:off x="-1581" y="231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64729" name="Freeform 729"/>
          <p:cNvSpPr>
            <a:spLocks/>
          </p:cNvSpPr>
          <p:nvPr/>
        </p:nvSpPr>
        <p:spPr bwMode="auto">
          <a:xfrm>
            <a:off x="835025" y="3529013"/>
            <a:ext cx="103188" cy="885825"/>
          </a:xfrm>
          <a:custGeom>
            <a:avLst/>
            <a:gdLst>
              <a:gd name="T0" fmla="*/ 0 w 65"/>
              <a:gd name="T1" fmla="*/ 2147483647 h 558"/>
              <a:gd name="T2" fmla="*/ 2147483647 w 65"/>
              <a:gd name="T3" fmla="*/ 0 h 5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558">
                <a:moveTo>
                  <a:pt x="0" y="558"/>
                </a:moveTo>
                <a:cubicBezTo>
                  <a:pt x="10" y="465"/>
                  <a:pt x="52" y="116"/>
                  <a:pt x="6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1664730" name="Text Box 730"/>
          <p:cNvSpPr txBox="1">
            <a:spLocks noChangeArrowheads="1"/>
          </p:cNvSpPr>
          <p:nvPr/>
        </p:nvSpPr>
        <p:spPr bwMode="auto">
          <a:xfrm>
            <a:off x="501650" y="36195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1664731" name="Group 731"/>
          <p:cNvGrpSpPr>
            <a:grpSpLocks/>
          </p:cNvGrpSpPr>
          <p:nvPr/>
        </p:nvGrpSpPr>
        <p:grpSpPr bwMode="auto">
          <a:xfrm>
            <a:off x="3495675" y="3811588"/>
            <a:ext cx="1625600" cy="566737"/>
            <a:chOff x="3064" y="2532"/>
            <a:chExt cx="1024" cy="357"/>
          </a:xfrm>
        </p:grpSpPr>
        <p:grpSp>
          <p:nvGrpSpPr>
            <p:cNvPr id="70747" name="Group 732"/>
            <p:cNvGrpSpPr>
              <a:grpSpLocks/>
            </p:cNvGrpSpPr>
            <p:nvPr/>
          </p:nvGrpSpPr>
          <p:grpSpPr bwMode="auto">
            <a:xfrm>
              <a:off x="3064" y="2532"/>
              <a:ext cx="1024" cy="357"/>
              <a:chOff x="1856" y="2830"/>
              <a:chExt cx="610" cy="357"/>
            </a:xfrm>
          </p:grpSpPr>
          <p:sp>
            <p:nvSpPr>
              <p:cNvPr id="70749" name="Rectangle 73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750" name="Group 73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751" name="Arc 73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52" name="Arc 73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53" name="Line 73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54" name="Line 73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748" name="Text Box 739"/>
            <p:cNvSpPr txBox="1">
              <a:spLocks noChangeArrowheads="1"/>
            </p:cNvSpPr>
            <p:nvPr/>
          </p:nvSpPr>
          <p:spPr bwMode="auto">
            <a:xfrm>
              <a:off x="3270" y="2625"/>
              <a:ext cx="648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Commuting</a:t>
              </a:r>
            </a:p>
          </p:txBody>
        </p:sp>
      </p:grpSp>
      <p:sp>
        <p:nvSpPr>
          <p:cNvPr id="1664740" name="Freeform 740"/>
          <p:cNvSpPr>
            <a:spLocks/>
          </p:cNvSpPr>
          <p:nvPr/>
        </p:nvSpPr>
        <p:spPr bwMode="auto">
          <a:xfrm>
            <a:off x="2259013" y="3373438"/>
            <a:ext cx="431800" cy="485775"/>
          </a:xfrm>
          <a:custGeom>
            <a:avLst/>
            <a:gdLst>
              <a:gd name="T0" fmla="*/ 0 w 272"/>
              <a:gd name="T1" fmla="*/ 2147483647 h 306"/>
              <a:gd name="T2" fmla="*/ 2147483647 w 272"/>
              <a:gd name="T3" fmla="*/ 0 h 3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306">
                <a:moveTo>
                  <a:pt x="0" y="306"/>
                </a:moveTo>
                <a:cubicBezTo>
                  <a:pt x="45" y="256"/>
                  <a:pt x="215" y="64"/>
                  <a:pt x="27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1664741" name="Text Box 741"/>
          <p:cNvSpPr txBox="1">
            <a:spLocks noChangeArrowheads="1"/>
          </p:cNvSpPr>
          <p:nvPr/>
        </p:nvSpPr>
        <p:spPr bwMode="auto">
          <a:xfrm>
            <a:off x="2116138" y="3413125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664742" name="Freeform 742"/>
          <p:cNvSpPr>
            <a:spLocks/>
          </p:cNvSpPr>
          <p:nvPr/>
        </p:nvSpPr>
        <p:spPr bwMode="auto">
          <a:xfrm>
            <a:off x="7861300" y="3530600"/>
            <a:ext cx="139700" cy="1138238"/>
          </a:xfrm>
          <a:custGeom>
            <a:avLst/>
            <a:gdLst>
              <a:gd name="T0" fmla="*/ 2147483647 w 88"/>
              <a:gd name="T1" fmla="*/ 2147483647 h 717"/>
              <a:gd name="T2" fmla="*/ 0 w 88"/>
              <a:gd name="T3" fmla="*/ 0 h 7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" h="717">
                <a:moveTo>
                  <a:pt x="88" y="717"/>
                </a:moveTo>
                <a:cubicBezTo>
                  <a:pt x="74" y="598"/>
                  <a:pt x="18" y="14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1664743" name="Text Box 743"/>
          <p:cNvSpPr txBox="1">
            <a:spLocks noChangeArrowheads="1"/>
          </p:cNvSpPr>
          <p:nvPr/>
        </p:nvSpPr>
        <p:spPr bwMode="auto">
          <a:xfrm>
            <a:off x="7477125" y="3665538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664744" name="Freeform 744"/>
          <p:cNvSpPr>
            <a:spLocks/>
          </p:cNvSpPr>
          <p:nvPr/>
        </p:nvSpPr>
        <p:spPr bwMode="auto">
          <a:xfrm>
            <a:off x="6207125" y="3487738"/>
            <a:ext cx="519113" cy="663575"/>
          </a:xfrm>
          <a:custGeom>
            <a:avLst/>
            <a:gdLst>
              <a:gd name="T0" fmla="*/ 2147483647 w 327"/>
              <a:gd name="T1" fmla="*/ 2147483647 h 418"/>
              <a:gd name="T2" fmla="*/ 0 w 327"/>
              <a:gd name="T3" fmla="*/ 0 h 4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7" h="418">
                <a:moveTo>
                  <a:pt x="327" y="418"/>
                </a:moveTo>
                <a:cubicBezTo>
                  <a:pt x="273" y="349"/>
                  <a:pt x="68" y="8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1664745" name="Text Box 745"/>
          <p:cNvSpPr txBox="1">
            <a:spLocks noChangeArrowheads="1"/>
          </p:cNvSpPr>
          <p:nvPr/>
        </p:nvSpPr>
        <p:spPr bwMode="auto">
          <a:xfrm>
            <a:off x="5995988" y="3594100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70717" name="Group 476"/>
          <p:cNvGrpSpPr>
            <a:grpSpLocks/>
          </p:cNvGrpSpPr>
          <p:nvPr/>
        </p:nvGrpSpPr>
        <p:grpSpPr bwMode="auto">
          <a:xfrm>
            <a:off x="2325688" y="4746625"/>
            <a:ext cx="1625600" cy="566738"/>
            <a:chOff x="2193" y="2272"/>
            <a:chExt cx="898" cy="357"/>
          </a:xfrm>
        </p:grpSpPr>
        <p:grpSp>
          <p:nvGrpSpPr>
            <p:cNvPr id="70739" name="Group 477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741" name="Rectangle 47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742" name="Group 47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743" name="Arc 48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44" name="Arc 48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45" name="Line 48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46" name="Line 48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740" name="Text Box 484"/>
            <p:cNvSpPr txBox="1">
              <a:spLocks noChangeArrowheads="1"/>
            </p:cNvSpPr>
            <p:nvPr/>
          </p:nvSpPr>
          <p:spPr bwMode="auto">
            <a:xfrm>
              <a:off x="2372" y="2307"/>
              <a:ext cx="56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public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grpSp>
        <p:nvGrpSpPr>
          <p:cNvPr id="70718" name="Group 526"/>
          <p:cNvGrpSpPr>
            <a:grpSpLocks/>
          </p:cNvGrpSpPr>
          <p:nvPr/>
        </p:nvGrpSpPr>
        <p:grpSpPr bwMode="auto">
          <a:xfrm>
            <a:off x="4641850" y="4746625"/>
            <a:ext cx="1625600" cy="566738"/>
            <a:chOff x="2193" y="2272"/>
            <a:chExt cx="898" cy="357"/>
          </a:xfrm>
        </p:grpSpPr>
        <p:grpSp>
          <p:nvGrpSpPr>
            <p:cNvPr id="70731" name="Group 527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0733" name="Rectangle 52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0734" name="Group 52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0735" name="Arc 53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36" name="Arc 53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37" name="Line 53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0738" name="Line 53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0732" name="Text Box 534"/>
            <p:cNvSpPr txBox="1">
              <a:spLocks noChangeArrowheads="1"/>
            </p:cNvSpPr>
            <p:nvPr/>
          </p:nvSpPr>
          <p:spPr bwMode="auto">
            <a:xfrm>
              <a:off x="2360" y="2307"/>
              <a:ext cx="59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private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grpSp>
        <p:nvGrpSpPr>
          <p:cNvPr id="1664746" name="Group 746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0727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0728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440" name="Straight Connector 439"/>
            <p:cNvCxnSpPr/>
            <p:nvPr/>
          </p:nvCxnSpPr>
          <p:spPr>
            <a:xfrm>
              <a:off x="3994" y="263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994" y="299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720" name="Group 747"/>
          <p:cNvGrpSpPr>
            <a:grpSpLocks/>
          </p:cNvGrpSpPr>
          <p:nvPr/>
        </p:nvGrpSpPr>
        <p:grpSpPr bwMode="auto">
          <a:xfrm>
            <a:off x="7861300" y="1655763"/>
            <a:ext cx="77788" cy="207962"/>
            <a:chOff x="1104" y="1919"/>
            <a:chExt cx="69" cy="182"/>
          </a:xfrm>
        </p:grpSpPr>
        <p:sp>
          <p:nvSpPr>
            <p:cNvPr id="70722" name="Line 748"/>
            <p:cNvSpPr>
              <a:spLocks noChangeShapeType="1"/>
            </p:cNvSpPr>
            <p:nvPr/>
          </p:nvSpPr>
          <p:spPr bwMode="auto">
            <a:xfrm>
              <a:off x="1138" y="1963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0723" name="Line 749"/>
            <p:cNvSpPr>
              <a:spLocks noChangeShapeType="1"/>
            </p:cNvSpPr>
            <p:nvPr/>
          </p:nvSpPr>
          <p:spPr bwMode="auto">
            <a:xfrm>
              <a:off x="1104" y="1998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0724" name="Line 750"/>
            <p:cNvSpPr>
              <a:spLocks noChangeShapeType="1"/>
            </p:cNvSpPr>
            <p:nvPr/>
          </p:nvSpPr>
          <p:spPr bwMode="auto">
            <a:xfrm rot="2700000">
              <a:off x="1128" y="2067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0725" name="Line 751"/>
            <p:cNvSpPr>
              <a:spLocks noChangeShapeType="1"/>
            </p:cNvSpPr>
            <p:nvPr/>
          </p:nvSpPr>
          <p:spPr bwMode="auto">
            <a:xfrm rot="18900000" flipH="1">
              <a:off x="1079" y="2067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0726" name="Oval 752"/>
            <p:cNvSpPr>
              <a:spLocks noChangeArrowheads="1"/>
            </p:cNvSpPr>
            <p:nvPr/>
          </p:nvSpPr>
          <p:spPr bwMode="auto">
            <a:xfrm>
              <a:off x="1111" y="191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CA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70721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6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6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4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4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6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6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6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6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6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4700" grpId="0" animBg="1"/>
      <p:bldP spid="1664161" grpId="0" autoUpdateAnimBg="0"/>
      <p:bldP spid="1664162" grpId="0" animBg="1"/>
      <p:bldP spid="1664708" grpId="0" animBg="1"/>
      <p:bldP spid="1664729" grpId="0" animBg="1"/>
      <p:bldP spid="1664730" grpId="0"/>
      <p:bldP spid="1664740" grpId="0" animBg="1"/>
      <p:bldP spid="1664741" grpId="0"/>
      <p:bldP spid="1664742" grpId="0" animBg="1"/>
      <p:bldP spid="1664743" grpId="0"/>
      <p:bldP spid="1664744" grpId="0" animBg="1"/>
      <p:bldP spid="166474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0C35530-061D-4C97-A77F-655B68394CCC}" type="slidenum">
              <a:rPr lang="en-GB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GB" altLang="en-US" sz="12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From Real World Values to Model Values</a:t>
            </a:r>
            <a:endParaRPr lang="en-US" alt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CA" altLang="en-US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71685" name="Group 17"/>
          <p:cNvGrpSpPr>
            <a:grpSpLocks/>
          </p:cNvGrpSpPr>
          <p:nvPr/>
        </p:nvGrpSpPr>
        <p:grpSpPr bwMode="auto">
          <a:xfrm>
            <a:off x="2593975" y="1446213"/>
            <a:ext cx="1725613" cy="673100"/>
            <a:chOff x="-1383" y="765"/>
            <a:chExt cx="1087" cy="424"/>
          </a:xfrm>
        </p:grpSpPr>
        <p:sp>
          <p:nvSpPr>
            <p:cNvPr id="71786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87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2" name="Straight Connector 439"/>
            <p:cNvCxnSpPr/>
            <p:nvPr/>
          </p:nvCxnSpPr>
          <p:spPr>
            <a:xfrm>
              <a:off x="-1128" y="795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440"/>
            <p:cNvCxnSpPr/>
            <p:nvPr/>
          </p:nvCxnSpPr>
          <p:spPr>
            <a:xfrm>
              <a:off x="-1128" y="115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6342" name="Group 22"/>
          <p:cNvGrpSpPr>
            <a:grpSpLocks/>
          </p:cNvGrpSpPr>
          <p:nvPr/>
        </p:nvGrpSpPr>
        <p:grpSpPr bwMode="auto">
          <a:xfrm>
            <a:off x="2593975" y="2719388"/>
            <a:ext cx="1725613" cy="673100"/>
            <a:chOff x="-1363" y="1188"/>
            <a:chExt cx="1087" cy="424"/>
          </a:xfrm>
        </p:grpSpPr>
        <p:sp>
          <p:nvSpPr>
            <p:cNvPr id="71782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83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4" name="Straight Connector 439"/>
            <p:cNvCxnSpPr/>
            <p:nvPr/>
          </p:nvCxnSpPr>
          <p:spPr>
            <a:xfrm>
              <a:off x="-1108" y="121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40"/>
            <p:cNvCxnSpPr/>
            <p:nvPr/>
          </p:nvCxnSpPr>
          <p:spPr>
            <a:xfrm>
              <a:off x="-1108" y="1581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6347" name="Group 27"/>
          <p:cNvGrpSpPr>
            <a:grpSpLocks/>
          </p:cNvGrpSpPr>
          <p:nvPr/>
        </p:nvGrpSpPr>
        <p:grpSpPr bwMode="auto">
          <a:xfrm>
            <a:off x="2593975" y="5286375"/>
            <a:ext cx="1725613" cy="673100"/>
            <a:chOff x="-1836" y="1926"/>
            <a:chExt cx="1087" cy="424"/>
          </a:xfrm>
        </p:grpSpPr>
        <p:sp>
          <p:nvSpPr>
            <p:cNvPr id="71778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79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6" name="Straight Connector 439"/>
            <p:cNvCxnSpPr/>
            <p:nvPr/>
          </p:nvCxnSpPr>
          <p:spPr>
            <a:xfrm>
              <a:off x="-1581" y="195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0"/>
            <p:cNvCxnSpPr/>
            <p:nvPr/>
          </p:nvCxnSpPr>
          <p:spPr>
            <a:xfrm>
              <a:off x="-1581" y="231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88" name="Group 37"/>
          <p:cNvGrpSpPr>
            <a:grpSpLocks/>
          </p:cNvGrpSpPr>
          <p:nvPr/>
        </p:nvGrpSpPr>
        <p:grpSpPr bwMode="auto">
          <a:xfrm>
            <a:off x="4678363" y="947738"/>
            <a:ext cx="860425" cy="534987"/>
            <a:chOff x="202" y="3706"/>
            <a:chExt cx="719" cy="337"/>
          </a:xfrm>
        </p:grpSpPr>
        <p:sp>
          <p:nvSpPr>
            <p:cNvPr id="71776" name="AutoShape 38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77" name="Text Box 39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1689" name="Group 41"/>
          <p:cNvGrpSpPr>
            <a:grpSpLocks/>
          </p:cNvGrpSpPr>
          <p:nvPr/>
        </p:nvGrpSpPr>
        <p:grpSpPr bwMode="auto">
          <a:xfrm>
            <a:off x="5843588" y="947738"/>
            <a:ext cx="860425" cy="534987"/>
            <a:chOff x="202" y="3706"/>
            <a:chExt cx="719" cy="337"/>
          </a:xfrm>
        </p:grpSpPr>
        <p:sp>
          <p:nvSpPr>
            <p:cNvPr id="71774" name="AutoShape 42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75" name="Text Box 43"/>
            <p:cNvSpPr txBox="1">
              <a:spLocks noChangeArrowheads="1"/>
            </p:cNvSpPr>
            <p:nvPr/>
          </p:nvSpPr>
          <p:spPr bwMode="auto">
            <a:xfrm>
              <a:off x="254" y="3731"/>
              <a:ext cx="6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Express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1690" name="Group 44"/>
          <p:cNvGrpSpPr>
            <a:grpSpLocks/>
          </p:cNvGrpSpPr>
          <p:nvPr/>
        </p:nvGrpSpPr>
        <p:grpSpPr bwMode="auto">
          <a:xfrm>
            <a:off x="7008813" y="947738"/>
            <a:ext cx="860425" cy="534987"/>
            <a:chOff x="202" y="3706"/>
            <a:chExt cx="719" cy="337"/>
          </a:xfrm>
        </p:grpSpPr>
        <p:sp>
          <p:nvSpPr>
            <p:cNvPr id="71772" name="AutoShape 45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73" name="Text Box 46"/>
            <p:cNvSpPr txBox="1">
              <a:spLocks noChangeArrowheads="1"/>
            </p:cNvSpPr>
            <p:nvPr/>
          </p:nvSpPr>
          <p:spPr bwMode="auto">
            <a:xfrm>
              <a:off x="260" y="3731"/>
              <a:ext cx="6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own car</a:t>
              </a:r>
            </a:p>
          </p:txBody>
        </p:sp>
      </p:grpSp>
      <p:grpSp>
        <p:nvGrpSpPr>
          <p:cNvPr id="71691" name="Group 47"/>
          <p:cNvGrpSpPr>
            <a:grpSpLocks/>
          </p:cNvGrpSpPr>
          <p:nvPr/>
        </p:nvGrpSpPr>
        <p:grpSpPr bwMode="auto">
          <a:xfrm>
            <a:off x="8175625" y="947738"/>
            <a:ext cx="860425" cy="534987"/>
            <a:chOff x="202" y="3706"/>
            <a:chExt cx="719" cy="337"/>
          </a:xfrm>
        </p:grpSpPr>
        <p:sp>
          <p:nvSpPr>
            <p:cNvPr id="71770" name="AutoShape 48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71" name="Text Box 49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grpSp>
        <p:nvGrpSpPr>
          <p:cNvPr id="71692" name="Group 60"/>
          <p:cNvGrpSpPr>
            <a:grpSpLocks/>
          </p:cNvGrpSpPr>
          <p:nvPr/>
        </p:nvGrpSpPr>
        <p:grpSpPr bwMode="auto">
          <a:xfrm>
            <a:off x="127000" y="904875"/>
            <a:ext cx="3108325" cy="2649538"/>
            <a:chOff x="144" y="1369"/>
            <a:chExt cx="2612" cy="2226"/>
          </a:xfrm>
        </p:grpSpPr>
        <p:graphicFrame>
          <p:nvGraphicFramePr>
            <p:cNvPr id="71767" name="Object 3"/>
            <p:cNvGraphicFramePr>
              <a:graphicFrameLocks noChangeAspect="1"/>
            </p:cNvGraphicFramePr>
            <p:nvPr/>
          </p:nvGraphicFramePr>
          <p:xfrm>
            <a:off x="144" y="1387"/>
            <a:ext cx="2612" cy="2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3" name="Visio" r:id="rId3" imgW="2289850" imgH="1930237" progId="Visio.Drawing.11">
                    <p:embed/>
                  </p:oleObj>
                </mc:Choice>
                <mc:Fallback>
                  <p:oleObj name="Visio" r:id="rId3" imgW="2289850" imgH="1930237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387"/>
                          <a:ext cx="2612" cy="2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8" name="Text Box 51"/>
            <p:cNvSpPr txBox="1">
              <a:spLocks noChangeArrowheads="1"/>
            </p:cNvSpPr>
            <p:nvPr/>
          </p:nvSpPr>
          <p:spPr bwMode="auto">
            <a:xfrm>
              <a:off x="1537" y="1369"/>
              <a:ext cx="1110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900">
                  <a:solidFill>
                    <a:schemeClr val="bg2"/>
                  </a:solidFill>
                </a:rPr>
                <a:t>Model Value (Satisfaction Value)</a:t>
              </a:r>
            </a:p>
          </p:txBody>
        </p:sp>
        <p:sp>
          <p:nvSpPr>
            <p:cNvPr id="71769" name="Text Box 52"/>
            <p:cNvSpPr txBox="1">
              <a:spLocks noChangeArrowheads="1"/>
            </p:cNvSpPr>
            <p:nvPr/>
          </p:nvSpPr>
          <p:spPr bwMode="auto">
            <a:xfrm>
              <a:off x="305" y="1369"/>
              <a:ext cx="1001" cy="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900">
                  <a:solidFill>
                    <a:schemeClr val="bg2"/>
                  </a:solidFill>
                </a:rPr>
                <a:t>Real World</a:t>
              </a:r>
              <a:br>
                <a:rPr lang="en-CA" altLang="en-US" sz="900">
                  <a:solidFill>
                    <a:schemeClr val="bg2"/>
                  </a:solidFill>
                </a:rPr>
              </a:br>
              <a:r>
                <a:rPr lang="en-CA" altLang="en-US" sz="900">
                  <a:solidFill>
                    <a:schemeClr val="bg2"/>
                  </a:solidFill>
                </a:rPr>
                <a:t>Value</a:t>
              </a:r>
            </a:p>
          </p:txBody>
        </p:sp>
      </p:grpSp>
      <p:sp>
        <p:nvSpPr>
          <p:cNvPr id="71693" name="Text Box 59"/>
          <p:cNvSpPr txBox="1">
            <a:spLocks noChangeArrowheads="1"/>
          </p:cNvSpPr>
          <p:nvPr/>
        </p:nvSpPr>
        <p:spPr bwMode="auto">
          <a:xfrm>
            <a:off x="2989263" y="2089150"/>
            <a:ext cx="1900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</a:rPr>
              <a:t>Target Value (60)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Threshold Value (5)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Worst Value (0)</a:t>
            </a:r>
          </a:p>
        </p:txBody>
      </p:sp>
      <p:sp>
        <p:nvSpPr>
          <p:cNvPr id="1336381" name="Text Box 61"/>
          <p:cNvSpPr txBox="1">
            <a:spLocks noChangeArrowheads="1"/>
          </p:cNvSpPr>
          <p:nvPr/>
        </p:nvSpPr>
        <p:spPr bwMode="auto">
          <a:xfrm>
            <a:off x="2989263" y="3362325"/>
            <a:ext cx="1900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</a:rPr>
              <a:t>Target Value (20)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Threshold Value (40)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Worst Value (80)</a:t>
            </a:r>
          </a:p>
        </p:txBody>
      </p:sp>
      <p:sp>
        <p:nvSpPr>
          <p:cNvPr id="1336382" name="Text Box 62"/>
          <p:cNvSpPr txBox="1">
            <a:spLocks noChangeArrowheads="1"/>
          </p:cNvSpPr>
          <p:nvPr/>
        </p:nvSpPr>
        <p:spPr bwMode="auto">
          <a:xfrm>
            <a:off x="2989263" y="4643438"/>
            <a:ext cx="19002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</a:rPr>
              <a:t>Target Value (0)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Threshold Value (50)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Worst Value (500)</a:t>
            </a:r>
          </a:p>
        </p:txBody>
      </p:sp>
      <p:sp>
        <p:nvSpPr>
          <p:cNvPr id="1336383" name="Text Box 63"/>
          <p:cNvSpPr txBox="1">
            <a:spLocks noChangeArrowheads="1"/>
          </p:cNvSpPr>
          <p:nvPr/>
        </p:nvSpPr>
        <p:spPr bwMode="auto">
          <a:xfrm>
            <a:off x="2989263" y="5924550"/>
            <a:ext cx="19002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chemeClr val="tx1"/>
                </a:solidFill>
              </a:rPr>
              <a:t>Target Value (60)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Threshold Value (100)</a:t>
            </a:r>
            <a:br>
              <a:rPr lang="en-CA" altLang="en-US" sz="1200">
                <a:solidFill>
                  <a:schemeClr val="tx1"/>
                </a:solidFill>
              </a:rPr>
            </a:br>
            <a:r>
              <a:rPr lang="en-CA" altLang="en-US" sz="1200">
                <a:solidFill>
                  <a:schemeClr val="tx1"/>
                </a:solidFill>
              </a:rPr>
              <a:t>Worst Value (200)</a:t>
            </a:r>
          </a:p>
        </p:txBody>
      </p:sp>
      <p:grpSp>
        <p:nvGrpSpPr>
          <p:cNvPr id="1336384" name="Group 64"/>
          <p:cNvGrpSpPr>
            <a:grpSpLocks/>
          </p:cNvGrpSpPr>
          <p:nvPr/>
        </p:nvGrpSpPr>
        <p:grpSpPr bwMode="auto">
          <a:xfrm>
            <a:off x="2593975" y="4013200"/>
            <a:ext cx="1725613" cy="673100"/>
            <a:chOff x="3739" y="2606"/>
            <a:chExt cx="1087" cy="424"/>
          </a:xfrm>
        </p:grpSpPr>
        <p:sp>
          <p:nvSpPr>
            <p:cNvPr id="71763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1764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440" name="Straight Connector 439"/>
            <p:cNvCxnSpPr/>
            <p:nvPr/>
          </p:nvCxnSpPr>
          <p:spPr>
            <a:xfrm>
              <a:off x="3994" y="263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994" y="299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6392" name="Group 72"/>
          <p:cNvGrpSpPr>
            <a:grpSpLocks/>
          </p:cNvGrpSpPr>
          <p:nvPr/>
        </p:nvGrpSpPr>
        <p:grpSpPr bwMode="auto">
          <a:xfrm>
            <a:off x="4864100" y="1760538"/>
            <a:ext cx="488950" cy="960437"/>
            <a:chOff x="3096" y="1022"/>
            <a:chExt cx="308" cy="605"/>
          </a:xfrm>
        </p:grpSpPr>
        <p:sp>
          <p:nvSpPr>
            <p:cNvPr id="71760" name="Text Box 69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71761" name="Text Box 70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62" name="Text Box 71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49</a:t>
              </a:r>
            </a:p>
          </p:txBody>
        </p:sp>
      </p:grpSp>
      <p:grpSp>
        <p:nvGrpSpPr>
          <p:cNvPr id="1336393" name="Group 73"/>
          <p:cNvGrpSpPr>
            <a:grpSpLocks/>
          </p:cNvGrpSpPr>
          <p:nvPr/>
        </p:nvGrpSpPr>
        <p:grpSpPr bwMode="auto">
          <a:xfrm>
            <a:off x="4813300" y="2978150"/>
            <a:ext cx="590550" cy="960438"/>
            <a:chOff x="3064" y="1022"/>
            <a:chExt cx="372" cy="605"/>
          </a:xfrm>
        </p:grpSpPr>
        <p:sp>
          <p:nvSpPr>
            <p:cNvPr id="71757" name="Text Box 74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-40</a:t>
              </a:r>
            </a:p>
          </p:txBody>
        </p:sp>
        <p:sp>
          <p:nvSpPr>
            <p:cNvPr id="71758" name="Text Box 75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59" name="Text Box 76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56</a:t>
              </a:r>
            </a:p>
          </p:txBody>
        </p:sp>
      </p:grpSp>
      <p:grpSp>
        <p:nvGrpSpPr>
          <p:cNvPr id="1336397" name="Group 77"/>
          <p:cNvGrpSpPr>
            <a:grpSpLocks/>
          </p:cNvGrpSpPr>
          <p:nvPr/>
        </p:nvGrpSpPr>
        <p:grpSpPr bwMode="auto">
          <a:xfrm>
            <a:off x="7143750" y="1760538"/>
            <a:ext cx="590550" cy="960437"/>
            <a:chOff x="3064" y="1022"/>
            <a:chExt cx="372" cy="605"/>
          </a:xfrm>
        </p:grpSpPr>
        <p:sp>
          <p:nvSpPr>
            <p:cNvPr id="71754" name="Text Box 78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71755" name="Text Box 79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56" name="Text Box 80"/>
            <p:cNvSpPr txBox="1">
              <a:spLocks noChangeArrowheads="1"/>
            </p:cNvSpPr>
            <p:nvPr/>
          </p:nvSpPr>
          <p:spPr bwMode="auto">
            <a:xfrm>
              <a:off x="3072" y="102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4.5</a:t>
              </a:r>
            </a:p>
          </p:txBody>
        </p:sp>
      </p:grpSp>
      <p:grpSp>
        <p:nvGrpSpPr>
          <p:cNvPr id="1336405" name="Group 85"/>
          <p:cNvGrpSpPr>
            <a:grpSpLocks/>
          </p:cNvGrpSpPr>
          <p:nvPr/>
        </p:nvGrpSpPr>
        <p:grpSpPr bwMode="auto">
          <a:xfrm>
            <a:off x="8310563" y="1760538"/>
            <a:ext cx="590550" cy="960437"/>
            <a:chOff x="3064" y="1022"/>
            <a:chExt cx="372" cy="605"/>
          </a:xfrm>
        </p:grpSpPr>
        <p:sp>
          <p:nvSpPr>
            <p:cNvPr id="71751" name="Text Box 86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-10</a:t>
              </a:r>
            </a:p>
          </p:txBody>
        </p:sp>
        <p:sp>
          <p:nvSpPr>
            <p:cNvPr id="71752" name="Text Box 87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53" name="Text Box 88"/>
            <p:cNvSpPr txBox="1">
              <a:spLocks noChangeArrowheads="1"/>
            </p:cNvSpPr>
            <p:nvPr/>
          </p:nvSpPr>
          <p:spPr bwMode="auto">
            <a:xfrm>
              <a:off x="3072" y="1022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4.5</a:t>
              </a:r>
            </a:p>
          </p:txBody>
        </p:sp>
      </p:grpSp>
      <p:grpSp>
        <p:nvGrpSpPr>
          <p:cNvPr id="1336409" name="Group 89"/>
          <p:cNvGrpSpPr>
            <a:grpSpLocks/>
          </p:cNvGrpSpPr>
          <p:nvPr/>
        </p:nvGrpSpPr>
        <p:grpSpPr bwMode="auto">
          <a:xfrm>
            <a:off x="6029325" y="4195763"/>
            <a:ext cx="488950" cy="960437"/>
            <a:chOff x="3096" y="1022"/>
            <a:chExt cx="308" cy="605"/>
          </a:xfrm>
        </p:grpSpPr>
        <p:sp>
          <p:nvSpPr>
            <p:cNvPr id="71748" name="Text Box 90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71749" name="Text Box 91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50" name="Text Box 92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1336413" name="Group 93"/>
          <p:cNvGrpSpPr>
            <a:grpSpLocks/>
          </p:cNvGrpSpPr>
          <p:nvPr/>
        </p:nvGrpSpPr>
        <p:grpSpPr bwMode="auto">
          <a:xfrm>
            <a:off x="7194550" y="2978150"/>
            <a:ext cx="488950" cy="960438"/>
            <a:chOff x="3096" y="1022"/>
            <a:chExt cx="308" cy="605"/>
          </a:xfrm>
        </p:grpSpPr>
        <p:sp>
          <p:nvSpPr>
            <p:cNvPr id="71745" name="Text Box 94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71746" name="Text Box 95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47" name="Text Box 96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24</a:t>
              </a:r>
            </a:p>
          </p:txBody>
        </p:sp>
      </p:grpSp>
      <p:grpSp>
        <p:nvGrpSpPr>
          <p:cNvPr id="1336417" name="Group 97"/>
          <p:cNvGrpSpPr>
            <a:grpSpLocks/>
          </p:cNvGrpSpPr>
          <p:nvPr/>
        </p:nvGrpSpPr>
        <p:grpSpPr bwMode="auto">
          <a:xfrm>
            <a:off x="8361363" y="2978150"/>
            <a:ext cx="488950" cy="960438"/>
            <a:chOff x="3096" y="1022"/>
            <a:chExt cx="308" cy="605"/>
          </a:xfrm>
        </p:grpSpPr>
        <p:sp>
          <p:nvSpPr>
            <p:cNvPr id="71742" name="Text Box 98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71743" name="Text Box 99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44" name="Text Box 100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24</a:t>
              </a:r>
            </a:p>
          </p:txBody>
        </p:sp>
      </p:grpSp>
      <p:grpSp>
        <p:nvGrpSpPr>
          <p:cNvPr id="1336421" name="Group 101"/>
          <p:cNvGrpSpPr>
            <a:grpSpLocks/>
          </p:cNvGrpSpPr>
          <p:nvPr/>
        </p:nvGrpSpPr>
        <p:grpSpPr bwMode="auto">
          <a:xfrm>
            <a:off x="7118350" y="4195763"/>
            <a:ext cx="641350" cy="960437"/>
            <a:chOff x="3048" y="1022"/>
            <a:chExt cx="404" cy="605"/>
          </a:xfrm>
        </p:grpSpPr>
        <p:sp>
          <p:nvSpPr>
            <p:cNvPr id="71739" name="Text Box 102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-90</a:t>
              </a:r>
            </a:p>
          </p:txBody>
        </p:sp>
        <p:sp>
          <p:nvSpPr>
            <p:cNvPr id="71740" name="Text Box 103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41" name="Text Box 104"/>
            <p:cNvSpPr txBox="1">
              <a:spLocks noChangeArrowheads="1"/>
            </p:cNvSpPr>
            <p:nvPr/>
          </p:nvSpPr>
          <p:spPr bwMode="auto">
            <a:xfrm>
              <a:off x="3048" y="102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455</a:t>
              </a:r>
            </a:p>
          </p:txBody>
        </p:sp>
      </p:grpSp>
      <p:grpSp>
        <p:nvGrpSpPr>
          <p:cNvPr id="1336425" name="Group 105"/>
          <p:cNvGrpSpPr>
            <a:grpSpLocks/>
          </p:cNvGrpSpPr>
          <p:nvPr/>
        </p:nvGrpSpPr>
        <p:grpSpPr bwMode="auto">
          <a:xfrm>
            <a:off x="8285163" y="4195763"/>
            <a:ext cx="641350" cy="960437"/>
            <a:chOff x="3048" y="1022"/>
            <a:chExt cx="404" cy="605"/>
          </a:xfrm>
        </p:grpSpPr>
        <p:sp>
          <p:nvSpPr>
            <p:cNvPr id="71736" name="Text Box 106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-20</a:t>
              </a:r>
            </a:p>
          </p:txBody>
        </p:sp>
        <p:sp>
          <p:nvSpPr>
            <p:cNvPr id="71737" name="Text Box 107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38" name="Text Box 108"/>
            <p:cNvSpPr txBox="1">
              <a:spLocks noChangeArrowheads="1"/>
            </p:cNvSpPr>
            <p:nvPr/>
          </p:nvSpPr>
          <p:spPr bwMode="auto">
            <a:xfrm>
              <a:off x="3048" y="102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140</a:t>
              </a:r>
            </a:p>
          </p:txBody>
        </p:sp>
      </p:grpSp>
      <p:grpSp>
        <p:nvGrpSpPr>
          <p:cNvPr id="1336429" name="Group 109"/>
          <p:cNvGrpSpPr>
            <a:grpSpLocks/>
          </p:cNvGrpSpPr>
          <p:nvPr/>
        </p:nvGrpSpPr>
        <p:grpSpPr bwMode="auto">
          <a:xfrm>
            <a:off x="7118350" y="5413375"/>
            <a:ext cx="641350" cy="960438"/>
            <a:chOff x="3048" y="1022"/>
            <a:chExt cx="404" cy="605"/>
          </a:xfrm>
        </p:grpSpPr>
        <p:sp>
          <p:nvSpPr>
            <p:cNvPr id="71733" name="Text Box 110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-20</a:t>
              </a:r>
            </a:p>
          </p:txBody>
        </p:sp>
        <p:sp>
          <p:nvSpPr>
            <p:cNvPr id="71734" name="Text Box 111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35" name="Text Box 112"/>
            <p:cNvSpPr txBox="1">
              <a:spLocks noChangeArrowheads="1"/>
            </p:cNvSpPr>
            <p:nvPr/>
          </p:nvSpPr>
          <p:spPr bwMode="auto">
            <a:xfrm>
              <a:off x="3048" y="102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120</a:t>
              </a:r>
            </a:p>
          </p:txBody>
        </p:sp>
      </p:grpSp>
      <p:grpSp>
        <p:nvGrpSpPr>
          <p:cNvPr id="1336433" name="Group 113"/>
          <p:cNvGrpSpPr>
            <a:grpSpLocks/>
          </p:cNvGrpSpPr>
          <p:nvPr/>
        </p:nvGrpSpPr>
        <p:grpSpPr bwMode="auto">
          <a:xfrm>
            <a:off x="4864100" y="5413375"/>
            <a:ext cx="488950" cy="960438"/>
            <a:chOff x="3096" y="1022"/>
            <a:chExt cx="308" cy="605"/>
          </a:xfrm>
        </p:grpSpPr>
        <p:sp>
          <p:nvSpPr>
            <p:cNvPr id="71730" name="Text Box 114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71731" name="Text Box 115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32" name="Text Box 116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68</a:t>
              </a:r>
            </a:p>
          </p:txBody>
        </p:sp>
      </p:grpSp>
      <p:grpSp>
        <p:nvGrpSpPr>
          <p:cNvPr id="1336437" name="Group 117"/>
          <p:cNvGrpSpPr>
            <a:grpSpLocks/>
          </p:cNvGrpSpPr>
          <p:nvPr/>
        </p:nvGrpSpPr>
        <p:grpSpPr bwMode="auto">
          <a:xfrm>
            <a:off x="8361363" y="5413375"/>
            <a:ext cx="488950" cy="960438"/>
            <a:chOff x="3096" y="1022"/>
            <a:chExt cx="308" cy="605"/>
          </a:xfrm>
        </p:grpSpPr>
        <p:sp>
          <p:nvSpPr>
            <p:cNvPr id="71727" name="Text Box 118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71728" name="Text Box 119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29" name="Text Box 120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92</a:t>
              </a:r>
            </a:p>
          </p:txBody>
        </p:sp>
      </p:grpSp>
      <p:grpSp>
        <p:nvGrpSpPr>
          <p:cNvPr id="1336441" name="Group 121"/>
          <p:cNvGrpSpPr>
            <a:grpSpLocks/>
          </p:cNvGrpSpPr>
          <p:nvPr/>
        </p:nvGrpSpPr>
        <p:grpSpPr bwMode="auto">
          <a:xfrm>
            <a:off x="5978525" y="2978150"/>
            <a:ext cx="590550" cy="960438"/>
            <a:chOff x="3064" y="1022"/>
            <a:chExt cx="372" cy="605"/>
          </a:xfrm>
        </p:grpSpPr>
        <p:sp>
          <p:nvSpPr>
            <p:cNvPr id="71724" name="Text Box 122"/>
            <p:cNvSpPr txBox="1">
              <a:spLocks noChangeArrowheads="1"/>
            </p:cNvSpPr>
            <p:nvPr/>
          </p:nvSpPr>
          <p:spPr bwMode="auto">
            <a:xfrm>
              <a:off x="3064" y="1339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-30</a:t>
              </a:r>
            </a:p>
          </p:txBody>
        </p:sp>
        <p:sp>
          <p:nvSpPr>
            <p:cNvPr id="71725" name="Text Box 123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26" name="Text Box 124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52</a:t>
              </a:r>
            </a:p>
          </p:txBody>
        </p:sp>
      </p:grpSp>
      <p:grpSp>
        <p:nvGrpSpPr>
          <p:cNvPr id="1336445" name="Group 125"/>
          <p:cNvGrpSpPr>
            <a:grpSpLocks/>
          </p:cNvGrpSpPr>
          <p:nvPr/>
        </p:nvGrpSpPr>
        <p:grpSpPr bwMode="auto">
          <a:xfrm>
            <a:off x="5838825" y="1760538"/>
            <a:ext cx="869950" cy="960437"/>
            <a:chOff x="2976" y="1022"/>
            <a:chExt cx="548" cy="605"/>
          </a:xfrm>
        </p:grpSpPr>
        <p:sp>
          <p:nvSpPr>
            <p:cNvPr id="71721" name="Text Box 126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45</a:t>
              </a:r>
            </a:p>
          </p:txBody>
        </p:sp>
        <p:sp>
          <p:nvSpPr>
            <p:cNvPr id="71722" name="Text Box 127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23" name="Text Box 128"/>
            <p:cNvSpPr txBox="1">
              <a:spLocks noChangeArrowheads="1"/>
            </p:cNvSpPr>
            <p:nvPr/>
          </p:nvSpPr>
          <p:spPr bwMode="auto">
            <a:xfrm>
              <a:off x="2976" y="1022"/>
              <a:ext cx="5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29.75</a:t>
              </a:r>
            </a:p>
          </p:txBody>
        </p:sp>
      </p:grpSp>
      <p:grpSp>
        <p:nvGrpSpPr>
          <p:cNvPr id="1336449" name="Group 129"/>
          <p:cNvGrpSpPr>
            <a:grpSpLocks/>
          </p:cNvGrpSpPr>
          <p:nvPr/>
        </p:nvGrpSpPr>
        <p:grpSpPr bwMode="auto">
          <a:xfrm>
            <a:off x="6029325" y="5413375"/>
            <a:ext cx="488950" cy="960438"/>
            <a:chOff x="3096" y="1022"/>
            <a:chExt cx="308" cy="605"/>
          </a:xfrm>
        </p:grpSpPr>
        <p:sp>
          <p:nvSpPr>
            <p:cNvPr id="71718" name="Text Box 130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71719" name="Text Box 131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20" name="Text Box 132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76</a:t>
              </a:r>
            </a:p>
          </p:txBody>
        </p:sp>
      </p:grpSp>
      <p:grpSp>
        <p:nvGrpSpPr>
          <p:cNvPr id="1336453" name="Group 133"/>
          <p:cNvGrpSpPr>
            <a:grpSpLocks/>
          </p:cNvGrpSpPr>
          <p:nvPr/>
        </p:nvGrpSpPr>
        <p:grpSpPr bwMode="auto">
          <a:xfrm>
            <a:off x="4864100" y="4195763"/>
            <a:ext cx="488950" cy="960437"/>
            <a:chOff x="3096" y="1022"/>
            <a:chExt cx="308" cy="605"/>
          </a:xfrm>
        </p:grpSpPr>
        <p:sp>
          <p:nvSpPr>
            <p:cNvPr id="71715" name="Text Box 134"/>
            <p:cNvSpPr txBox="1">
              <a:spLocks noChangeArrowheads="1"/>
            </p:cNvSpPr>
            <p:nvPr/>
          </p:nvSpPr>
          <p:spPr bwMode="auto">
            <a:xfrm>
              <a:off x="3096" y="1339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rgbClr val="80000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71716" name="Text Box 135"/>
            <p:cNvSpPr txBox="1">
              <a:spLocks noChangeArrowheads="1"/>
            </p:cNvSpPr>
            <p:nvPr/>
          </p:nvSpPr>
          <p:spPr bwMode="auto">
            <a:xfrm rot="5400000">
              <a:off x="3137" y="1229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FF9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defTabSz="7620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defTabSz="7620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40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1717" name="Text Box 136"/>
            <p:cNvSpPr txBox="1">
              <a:spLocks noChangeArrowheads="1"/>
            </p:cNvSpPr>
            <p:nvPr/>
          </p:nvSpPr>
          <p:spPr bwMode="auto">
            <a:xfrm>
              <a:off x="3096" y="102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Times New Roman" pitchFamily="18" charset="0"/>
                </a:rPr>
                <a:t>10</a:t>
              </a:r>
            </a:p>
          </p:txBody>
        </p:sp>
      </p:grpSp>
      <p:sp>
        <p:nvSpPr>
          <p:cNvPr id="71714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3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3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3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3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3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3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33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3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3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33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381" grpId="0"/>
      <p:bldP spid="1336382" grpId="0"/>
      <p:bldP spid="133638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2CE116F2-910D-48AF-B3B5-7828BD391E64}" type="slidenum">
              <a:rPr lang="en-GB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GB" altLang="en-US" sz="1200"/>
          </a:p>
        </p:txBody>
      </p:sp>
      <p:sp>
        <p:nvSpPr>
          <p:cNvPr id="1687908" name="Text Box 356"/>
          <p:cNvSpPr txBox="1">
            <a:spLocks noChangeArrowheads="1"/>
          </p:cNvSpPr>
          <p:nvPr/>
        </p:nvSpPr>
        <p:spPr bwMode="auto">
          <a:xfrm>
            <a:off x="0" y="5227638"/>
            <a:ext cx="25368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800000"/>
                </a:solidFill>
                <a:latin typeface="+mj-lt"/>
              </a:rPr>
              <a:t>KPI </a:t>
            </a:r>
            <a:r>
              <a:rPr lang="en-US" sz="2000" b="1" dirty="0">
                <a:latin typeface="+mj-lt"/>
              </a:rPr>
              <a:t>“Regular Bus”:</a:t>
            </a:r>
            <a:br>
              <a:rPr lang="en-US" sz="2000" b="1" dirty="0">
                <a:latin typeface="+mj-lt"/>
              </a:rPr>
            </a:br>
            <a:r>
              <a:rPr lang="en-US" sz="1400" b="1" dirty="0">
                <a:latin typeface="+mj-lt"/>
              </a:rPr>
              <a:t>Av. Work Time = 49</a:t>
            </a:r>
            <a:r>
              <a:rPr lang="en-US" sz="1400" b="1" dirty="0">
                <a:latin typeface="+mj-lt"/>
                <a:sym typeface="Wingdings" pitchFamily="2" charset="2"/>
              </a:rPr>
              <a:t></a:t>
            </a:r>
            <a:r>
              <a:rPr lang="en-US" sz="14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80</a:t>
            </a: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Av. Travel Time = 56</a:t>
            </a:r>
            <a:r>
              <a:rPr lang="en-US" sz="1400" b="1" dirty="0">
                <a:latin typeface="+mj-lt"/>
                <a:sym typeface="Wingdings" pitchFamily="2" charset="2"/>
              </a:rPr>
              <a:t></a:t>
            </a:r>
            <a:r>
              <a:rPr lang="en-US" sz="14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-40</a:t>
            </a:r>
            <a:endParaRPr lang="en-US" sz="1400" b="1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en-US" sz="1400" b="1" dirty="0">
                <a:latin typeface="+mj-lt"/>
              </a:rPr>
              <a:t>Mo. </a:t>
            </a:r>
            <a:r>
              <a:rPr lang="en-US" sz="1400" b="1" dirty="0" err="1">
                <a:latin typeface="+mj-lt"/>
              </a:rPr>
              <a:t>Infrast</a:t>
            </a:r>
            <a:r>
              <a:rPr lang="en-US" sz="1400" b="1" dirty="0">
                <a:latin typeface="+mj-lt"/>
              </a:rPr>
              <a:t>. Cost = 10</a:t>
            </a:r>
            <a:r>
              <a:rPr lang="en-US" sz="1400" b="1" dirty="0">
                <a:latin typeface="+mj-lt"/>
                <a:sym typeface="Wingdings" pitchFamily="2" charset="2"/>
              </a:rPr>
              <a:t></a:t>
            </a:r>
            <a:r>
              <a:rPr lang="en-US" sz="14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80</a:t>
            </a:r>
            <a:r>
              <a:rPr lang="en-US" sz="1400" b="1" dirty="0">
                <a:latin typeface="+mj-lt"/>
              </a:rPr>
              <a:t/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Av. Ongoing Cost = 68</a:t>
            </a:r>
            <a:r>
              <a:rPr lang="en-US" sz="1400" b="1" dirty="0">
                <a:latin typeface="+mj-lt"/>
                <a:sym typeface="Wingdings" pitchFamily="2" charset="2"/>
              </a:rPr>
              <a:t></a:t>
            </a:r>
            <a:r>
              <a:rPr lang="en-US" sz="14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80</a:t>
            </a:r>
          </a:p>
        </p:txBody>
      </p:sp>
      <p:grpSp>
        <p:nvGrpSpPr>
          <p:cNvPr id="72708" name="Group 2"/>
          <p:cNvGrpSpPr>
            <a:grpSpLocks/>
          </p:cNvGrpSpPr>
          <p:nvPr/>
        </p:nvGrpSpPr>
        <p:grpSpPr bwMode="auto">
          <a:xfrm rot="-2572734">
            <a:off x="4367213" y="4197350"/>
            <a:ext cx="212725" cy="906463"/>
            <a:chOff x="4461" y="3341"/>
            <a:chExt cx="134" cy="571"/>
          </a:xfrm>
        </p:grpSpPr>
        <p:sp>
          <p:nvSpPr>
            <p:cNvPr id="73041" name="Freeform 3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3042" name="Line 4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2709" name="Group 5"/>
          <p:cNvGrpSpPr>
            <a:grpSpLocks/>
          </p:cNvGrpSpPr>
          <p:nvPr/>
        </p:nvGrpSpPr>
        <p:grpSpPr bwMode="auto">
          <a:xfrm rot="3274936">
            <a:off x="3950494" y="4166394"/>
            <a:ext cx="212725" cy="906463"/>
            <a:chOff x="4461" y="3341"/>
            <a:chExt cx="134" cy="571"/>
          </a:xfrm>
        </p:grpSpPr>
        <p:sp>
          <p:nvSpPr>
            <p:cNvPr id="73039" name="Freeform 6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3040" name="Line 7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 useBgFill="1"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4184650" y="4387850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>
        <p:nvSpPr>
          <p:cNvPr id="7271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Strategy Execution with KPIs (1/2)</a:t>
            </a:r>
          </a:p>
        </p:txBody>
      </p:sp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6072188" y="820738"/>
            <a:ext cx="307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Example: C</a:t>
            </a:r>
            <a:r>
              <a:rPr lang="en-CA" altLang="en-US" b="1">
                <a:solidFill>
                  <a:schemeClr val="tx1"/>
                </a:solidFill>
                <a:latin typeface="Times New Roman" pitchFamily="18" charset="0"/>
              </a:rPr>
              <a:t>ommuting</a:t>
            </a:r>
            <a:endParaRPr lang="en-US" alt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72713" name="Group 13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3035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036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2" name="Straight Connector 439"/>
            <p:cNvCxnSpPr/>
            <p:nvPr/>
          </p:nvCxnSpPr>
          <p:spPr>
            <a:xfrm>
              <a:off x="-1128" y="795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440"/>
            <p:cNvCxnSpPr/>
            <p:nvPr/>
          </p:nvCxnSpPr>
          <p:spPr>
            <a:xfrm>
              <a:off x="-1128" y="115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714" name="Group 18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3031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032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4" name="Straight Connector 439"/>
            <p:cNvCxnSpPr/>
            <p:nvPr/>
          </p:nvCxnSpPr>
          <p:spPr>
            <a:xfrm>
              <a:off x="-1108" y="121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40"/>
            <p:cNvCxnSpPr/>
            <p:nvPr/>
          </p:nvCxnSpPr>
          <p:spPr>
            <a:xfrm>
              <a:off x="-1108" y="1581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715" name="Group 28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3027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028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6" name="Straight Connector 439"/>
            <p:cNvCxnSpPr/>
            <p:nvPr/>
          </p:nvCxnSpPr>
          <p:spPr>
            <a:xfrm>
              <a:off x="-1581" y="195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0"/>
            <p:cNvCxnSpPr/>
            <p:nvPr/>
          </p:nvCxnSpPr>
          <p:spPr>
            <a:xfrm>
              <a:off x="-1581" y="231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16" name="Text Box 33"/>
          <p:cNvSpPr txBox="1">
            <a:spLocks noChangeArrowheads="1"/>
          </p:cNvSpPr>
          <p:nvPr/>
        </p:nvSpPr>
        <p:spPr bwMode="auto">
          <a:xfrm>
            <a:off x="3430588" y="255111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2717" name="Text Box 34"/>
          <p:cNvSpPr txBox="1">
            <a:spLocks noChangeArrowheads="1"/>
          </p:cNvSpPr>
          <p:nvPr/>
        </p:nvSpPr>
        <p:spPr bwMode="auto">
          <a:xfrm>
            <a:off x="1576388" y="2533650"/>
            <a:ext cx="352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2718" name="Text Box 35"/>
          <p:cNvSpPr txBox="1">
            <a:spLocks noChangeArrowheads="1"/>
          </p:cNvSpPr>
          <p:nvPr/>
        </p:nvSpPr>
        <p:spPr bwMode="auto">
          <a:xfrm>
            <a:off x="6981825" y="237966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72719" name="Text Box 36"/>
          <p:cNvSpPr txBox="1">
            <a:spLocks noChangeArrowheads="1"/>
          </p:cNvSpPr>
          <p:nvPr/>
        </p:nvSpPr>
        <p:spPr bwMode="auto">
          <a:xfrm>
            <a:off x="5300663" y="257651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72720" name="Line 37"/>
          <p:cNvSpPr>
            <a:spLocks noChangeShapeType="1"/>
          </p:cNvSpPr>
          <p:nvPr/>
        </p:nvSpPr>
        <p:spPr bwMode="auto">
          <a:xfrm flipV="1">
            <a:off x="5557838" y="2428875"/>
            <a:ext cx="103187" cy="528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2721" name="Line 38"/>
          <p:cNvSpPr>
            <a:spLocks noChangeShapeType="1"/>
          </p:cNvSpPr>
          <p:nvPr/>
        </p:nvSpPr>
        <p:spPr bwMode="auto">
          <a:xfrm flipH="1" flipV="1">
            <a:off x="6494463" y="2336800"/>
            <a:ext cx="1331912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2722" name="Group 39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3019" name="Group 40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021" name="Rectangle 4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022" name="Group 42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023" name="Arc 4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24" name="Arc 4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25" name="Line 4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26" name="Line 4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020" name="Text Box 47"/>
            <p:cNvSpPr txBox="1">
              <a:spLocks noChangeArrowheads="1"/>
            </p:cNvSpPr>
            <p:nvPr/>
          </p:nvSpPr>
          <p:spPr bwMode="auto">
            <a:xfrm>
              <a:off x="2319" y="2307"/>
              <a:ext cx="6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</a:t>
              </a:r>
            </a:p>
          </p:txBody>
        </p:sp>
      </p:grpSp>
      <p:grpSp>
        <p:nvGrpSpPr>
          <p:cNvPr id="72723" name="Group 48"/>
          <p:cNvGrpSpPr>
            <a:grpSpLocks/>
          </p:cNvGrpSpPr>
          <p:nvPr/>
        </p:nvGrpSpPr>
        <p:grpSpPr bwMode="auto">
          <a:xfrm>
            <a:off x="4810125" y="2965450"/>
            <a:ext cx="1619250" cy="566738"/>
            <a:chOff x="2193" y="2272"/>
            <a:chExt cx="898" cy="357"/>
          </a:xfrm>
        </p:grpSpPr>
        <p:grpSp>
          <p:nvGrpSpPr>
            <p:cNvPr id="73011" name="Group 49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013" name="Rectangle 50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014" name="Group 51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015" name="Arc 52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16" name="Arc 53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17" name="Line 54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18" name="Line 55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012" name="Text Box 56"/>
            <p:cNvSpPr txBox="1">
              <a:spLocks noChangeArrowheads="1"/>
            </p:cNvSpPr>
            <p:nvPr/>
          </p:nvSpPr>
          <p:spPr bwMode="auto">
            <a:xfrm>
              <a:off x="2235" y="2307"/>
              <a:ext cx="8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infrastructure cost</a:t>
              </a:r>
            </a:p>
          </p:txBody>
        </p:sp>
      </p:grpSp>
      <p:grpSp>
        <p:nvGrpSpPr>
          <p:cNvPr id="72724" name="Group 57"/>
          <p:cNvGrpSpPr>
            <a:grpSpLocks/>
          </p:cNvGrpSpPr>
          <p:nvPr/>
        </p:nvGrpSpPr>
        <p:grpSpPr bwMode="auto">
          <a:xfrm>
            <a:off x="7121525" y="2965450"/>
            <a:ext cx="1625600" cy="566738"/>
            <a:chOff x="2193" y="2272"/>
            <a:chExt cx="898" cy="357"/>
          </a:xfrm>
        </p:grpSpPr>
        <p:grpSp>
          <p:nvGrpSpPr>
            <p:cNvPr id="73003" name="Group 58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005" name="Rectangle 5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006" name="Group 60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007" name="Arc 6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08" name="Arc 6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09" name="Line 6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010" name="Line 6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004" name="Text Box 65"/>
            <p:cNvSpPr txBox="1">
              <a:spLocks noChangeArrowheads="1"/>
            </p:cNvSpPr>
            <p:nvPr/>
          </p:nvSpPr>
          <p:spPr bwMode="auto">
            <a:xfrm>
              <a:off x="2344" y="2307"/>
              <a:ext cx="63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Share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</a:t>
              </a:r>
            </a:p>
          </p:txBody>
        </p:sp>
      </p:grpSp>
      <p:grpSp>
        <p:nvGrpSpPr>
          <p:cNvPr id="72725" name="Group 66"/>
          <p:cNvGrpSpPr>
            <a:grpSpLocks/>
          </p:cNvGrpSpPr>
          <p:nvPr/>
        </p:nvGrpSpPr>
        <p:grpSpPr bwMode="auto">
          <a:xfrm rot="1250200">
            <a:off x="2874963" y="5121275"/>
            <a:ext cx="212725" cy="906463"/>
            <a:chOff x="4461" y="3341"/>
            <a:chExt cx="134" cy="571"/>
          </a:xfrm>
        </p:grpSpPr>
        <p:sp>
          <p:nvSpPr>
            <p:cNvPr id="73001" name="Freeform 67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3002" name="Line 68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2726" name="Group 69"/>
          <p:cNvGrpSpPr>
            <a:grpSpLocks/>
          </p:cNvGrpSpPr>
          <p:nvPr/>
        </p:nvGrpSpPr>
        <p:grpSpPr bwMode="auto">
          <a:xfrm rot="-2572734">
            <a:off x="3230563" y="5214938"/>
            <a:ext cx="212725" cy="906462"/>
            <a:chOff x="4461" y="3341"/>
            <a:chExt cx="134" cy="571"/>
          </a:xfrm>
        </p:grpSpPr>
        <p:sp>
          <p:nvSpPr>
            <p:cNvPr id="72999" name="Freeform 70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3000" name="Line 71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2727" name="Group 72"/>
          <p:cNvGrpSpPr>
            <a:grpSpLocks/>
          </p:cNvGrpSpPr>
          <p:nvPr/>
        </p:nvGrpSpPr>
        <p:grpSpPr bwMode="auto">
          <a:xfrm rot="2076019">
            <a:off x="5162550" y="5162550"/>
            <a:ext cx="212725" cy="906463"/>
            <a:chOff x="4461" y="3341"/>
            <a:chExt cx="134" cy="571"/>
          </a:xfrm>
        </p:grpSpPr>
        <p:sp>
          <p:nvSpPr>
            <p:cNvPr id="72997" name="Freeform 73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2998" name="Line 74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2728" name="Group 75"/>
          <p:cNvGrpSpPr>
            <a:grpSpLocks/>
          </p:cNvGrpSpPr>
          <p:nvPr/>
        </p:nvGrpSpPr>
        <p:grpSpPr bwMode="auto">
          <a:xfrm rot="-1395070">
            <a:off x="5400675" y="5102225"/>
            <a:ext cx="212725" cy="906463"/>
            <a:chOff x="4461" y="3341"/>
            <a:chExt cx="134" cy="571"/>
          </a:xfrm>
        </p:grpSpPr>
        <p:sp>
          <p:nvSpPr>
            <p:cNvPr id="72995" name="Freeform 76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2996" name="Line 77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 useBgFill="1">
        <p:nvSpPr>
          <p:cNvPr id="72729" name="Text Box 78"/>
          <p:cNvSpPr txBox="1">
            <a:spLocks noChangeArrowheads="1"/>
          </p:cNvSpPr>
          <p:nvPr/>
        </p:nvSpPr>
        <p:spPr bwMode="auto">
          <a:xfrm>
            <a:off x="2957513" y="5326063"/>
            <a:ext cx="209550" cy="1222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 useBgFill="1">
        <p:nvSpPr>
          <p:cNvPr id="72730" name="Text Box 79"/>
          <p:cNvSpPr txBox="1">
            <a:spLocks noChangeArrowheads="1"/>
          </p:cNvSpPr>
          <p:nvPr/>
        </p:nvSpPr>
        <p:spPr bwMode="auto">
          <a:xfrm>
            <a:off x="5307013" y="5324475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grpSp>
        <p:nvGrpSpPr>
          <p:cNvPr id="72731" name="Group 80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2987" name="Group 81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89" name="Rectangle 8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90" name="Group 8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91" name="Arc 8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92" name="Arc 8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93" name="Line 8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94" name="Line 8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88" name="Text Box 88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</a:t>
              </a:r>
            </a:p>
          </p:txBody>
        </p:sp>
      </p:grpSp>
      <p:grpSp>
        <p:nvGrpSpPr>
          <p:cNvPr id="72732" name="Group 89"/>
          <p:cNvGrpSpPr>
            <a:grpSpLocks/>
          </p:cNvGrpSpPr>
          <p:nvPr/>
        </p:nvGrpSpPr>
        <p:grpSpPr bwMode="auto">
          <a:xfrm>
            <a:off x="2325688" y="4746625"/>
            <a:ext cx="1625600" cy="566738"/>
            <a:chOff x="2193" y="2272"/>
            <a:chExt cx="898" cy="357"/>
          </a:xfrm>
        </p:grpSpPr>
        <p:grpSp>
          <p:nvGrpSpPr>
            <p:cNvPr id="72979" name="Group 90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81" name="Rectangle 9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82" name="Group 92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83" name="Arc 9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84" name="Arc 9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85" name="Line 9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86" name="Line 9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80" name="Text Box 97"/>
            <p:cNvSpPr txBox="1">
              <a:spLocks noChangeArrowheads="1"/>
            </p:cNvSpPr>
            <p:nvPr/>
          </p:nvSpPr>
          <p:spPr bwMode="auto">
            <a:xfrm>
              <a:off x="2372" y="2307"/>
              <a:ext cx="56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public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grpSp>
        <p:nvGrpSpPr>
          <p:cNvPr id="72733" name="Group 98"/>
          <p:cNvGrpSpPr>
            <a:grpSpLocks/>
          </p:cNvGrpSpPr>
          <p:nvPr/>
        </p:nvGrpSpPr>
        <p:grpSpPr bwMode="auto">
          <a:xfrm>
            <a:off x="2417763" y="5881688"/>
            <a:ext cx="860425" cy="534987"/>
            <a:chOff x="202" y="3706"/>
            <a:chExt cx="719" cy="337"/>
          </a:xfrm>
        </p:grpSpPr>
        <p:sp>
          <p:nvSpPr>
            <p:cNvPr id="72977" name="AutoShape 99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78" name="Text Box 100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2734" name="Group 101"/>
          <p:cNvGrpSpPr>
            <a:grpSpLocks/>
          </p:cNvGrpSpPr>
          <p:nvPr/>
        </p:nvGrpSpPr>
        <p:grpSpPr bwMode="auto">
          <a:xfrm>
            <a:off x="3413125" y="5881688"/>
            <a:ext cx="860425" cy="534987"/>
            <a:chOff x="202" y="3706"/>
            <a:chExt cx="719" cy="337"/>
          </a:xfrm>
        </p:grpSpPr>
        <p:sp>
          <p:nvSpPr>
            <p:cNvPr id="72975" name="AutoShape 102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76" name="Text Box 103"/>
            <p:cNvSpPr txBox="1">
              <a:spLocks noChangeArrowheads="1"/>
            </p:cNvSpPr>
            <p:nvPr/>
          </p:nvSpPr>
          <p:spPr bwMode="auto">
            <a:xfrm>
              <a:off x="254" y="3731"/>
              <a:ext cx="6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Express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2735" name="Group 104"/>
          <p:cNvGrpSpPr>
            <a:grpSpLocks/>
          </p:cNvGrpSpPr>
          <p:nvPr/>
        </p:nvGrpSpPr>
        <p:grpSpPr bwMode="auto">
          <a:xfrm>
            <a:off x="4410075" y="5881688"/>
            <a:ext cx="860425" cy="534987"/>
            <a:chOff x="202" y="3706"/>
            <a:chExt cx="719" cy="337"/>
          </a:xfrm>
        </p:grpSpPr>
        <p:sp>
          <p:nvSpPr>
            <p:cNvPr id="72973" name="AutoShape 105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74" name="Text Box 106"/>
            <p:cNvSpPr txBox="1">
              <a:spLocks noChangeArrowheads="1"/>
            </p:cNvSpPr>
            <p:nvPr/>
          </p:nvSpPr>
          <p:spPr bwMode="auto">
            <a:xfrm>
              <a:off x="260" y="3731"/>
              <a:ext cx="6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own car</a:t>
              </a:r>
            </a:p>
          </p:txBody>
        </p:sp>
      </p:grpSp>
      <p:grpSp>
        <p:nvGrpSpPr>
          <p:cNvPr id="72736" name="Group 107"/>
          <p:cNvGrpSpPr>
            <a:grpSpLocks/>
          </p:cNvGrpSpPr>
          <p:nvPr/>
        </p:nvGrpSpPr>
        <p:grpSpPr bwMode="auto">
          <a:xfrm>
            <a:off x="5407025" y="5881688"/>
            <a:ext cx="860425" cy="534987"/>
            <a:chOff x="202" y="3706"/>
            <a:chExt cx="719" cy="337"/>
          </a:xfrm>
        </p:grpSpPr>
        <p:sp>
          <p:nvSpPr>
            <p:cNvPr id="72971" name="AutoShape 108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72" name="Text Box 109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sp>
        <p:nvSpPr>
          <p:cNvPr id="72737" name="Line 110"/>
          <p:cNvSpPr>
            <a:spLocks noChangeShapeType="1"/>
          </p:cNvSpPr>
          <p:nvPr/>
        </p:nvSpPr>
        <p:spPr bwMode="auto">
          <a:xfrm flipV="1">
            <a:off x="1139825" y="2327275"/>
            <a:ext cx="1495425" cy="784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2738" name="Group 111"/>
          <p:cNvGrpSpPr>
            <a:grpSpLocks/>
          </p:cNvGrpSpPr>
          <p:nvPr/>
        </p:nvGrpSpPr>
        <p:grpSpPr bwMode="auto">
          <a:xfrm>
            <a:off x="320675" y="2965450"/>
            <a:ext cx="1625600" cy="566738"/>
            <a:chOff x="2193" y="2272"/>
            <a:chExt cx="898" cy="357"/>
          </a:xfrm>
        </p:grpSpPr>
        <p:grpSp>
          <p:nvGrpSpPr>
            <p:cNvPr id="72963" name="Group 112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65" name="Rectangle 11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66" name="Group 11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67" name="Arc 11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68" name="Arc 11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69" name="Line 11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70" name="Line 11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64" name="Text Box 119"/>
            <p:cNvSpPr txBox="1">
              <a:spLocks noChangeArrowheads="1"/>
            </p:cNvSpPr>
            <p:nvPr/>
          </p:nvSpPr>
          <p:spPr bwMode="auto">
            <a:xfrm>
              <a:off x="2352" y="2307"/>
              <a:ext cx="59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Work during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commute</a:t>
              </a:r>
            </a:p>
          </p:txBody>
        </p:sp>
      </p:grpSp>
      <p:sp>
        <p:nvSpPr>
          <p:cNvPr id="72739" name="Line 120"/>
          <p:cNvSpPr>
            <a:spLocks noChangeShapeType="1"/>
          </p:cNvSpPr>
          <p:nvPr/>
        </p:nvSpPr>
        <p:spPr bwMode="auto">
          <a:xfrm flipV="1">
            <a:off x="3365500" y="2430463"/>
            <a:ext cx="77788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2740" name="Group 121"/>
          <p:cNvGrpSpPr>
            <a:grpSpLocks/>
          </p:cNvGrpSpPr>
          <p:nvPr/>
        </p:nvGrpSpPr>
        <p:grpSpPr bwMode="auto">
          <a:xfrm>
            <a:off x="2636838" y="2965450"/>
            <a:ext cx="1625600" cy="566738"/>
            <a:chOff x="2193" y="2272"/>
            <a:chExt cx="898" cy="357"/>
          </a:xfrm>
        </p:grpSpPr>
        <p:grpSp>
          <p:nvGrpSpPr>
            <p:cNvPr id="72955" name="Group 122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57" name="Rectangle 12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58" name="Group 12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59" name="Arc 12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60" name="Arc 12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61" name="Line 12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62" name="Line 12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56" name="Text Box 129"/>
            <p:cNvSpPr txBox="1">
              <a:spLocks noChangeArrowheads="1"/>
            </p:cNvSpPr>
            <p:nvPr/>
          </p:nvSpPr>
          <p:spPr bwMode="auto">
            <a:xfrm>
              <a:off x="2396" y="2307"/>
              <a:ext cx="52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travel time</a:t>
              </a:r>
            </a:p>
          </p:txBody>
        </p:sp>
      </p:grpSp>
      <p:sp>
        <p:nvSpPr>
          <p:cNvPr id="72741" name="Freeform 130"/>
          <p:cNvSpPr>
            <a:spLocks/>
          </p:cNvSpPr>
          <p:nvPr/>
        </p:nvSpPr>
        <p:spPr bwMode="auto">
          <a:xfrm>
            <a:off x="835025" y="3529013"/>
            <a:ext cx="103188" cy="885825"/>
          </a:xfrm>
          <a:custGeom>
            <a:avLst/>
            <a:gdLst>
              <a:gd name="T0" fmla="*/ 0 w 65"/>
              <a:gd name="T1" fmla="*/ 2147483647 h 558"/>
              <a:gd name="T2" fmla="*/ 2147483647 w 65"/>
              <a:gd name="T3" fmla="*/ 0 h 5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558">
                <a:moveTo>
                  <a:pt x="0" y="558"/>
                </a:moveTo>
                <a:cubicBezTo>
                  <a:pt x="10" y="465"/>
                  <a:pt x="52" y="116"/>
                  <a:pt x="6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2742" name="Text Box 131"/>
          <p:cNvSpPr txBox="1">
            <a:spLocks noChangeArrowheads="1"/>
          </p:cNvSpPr>
          <p:nvPr/>
        </p:nvSpPr>
        <p:spPr bwMode="auto">
          <a:xfrm>
            <a:off x="501650" y="36195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72743" name="Group 132"/>
          <p:cNvGrpSpPr>
            <a:grpSpLocks/>
          </p:cNvGrpSpPr>
          <p:nvPr/>
        </p:nvGrpSpPr>
        <p:grpSpPr bwMode="auto">
          <a:xfrm>
            <a:off x="4641850" y="4746625"/>
            <a:ext cx="1625600" cy="566738"/>
            <a:chOff x="2193" y="2272"/>
            <a:chExt cx="898" cy="357"/>
          </a:xfrm>
        </p:grpSpPr>
        <p:grpSp>
          <p:nvGrpSpPr>
            <p:cNvPr id="72947" name="Group 133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49" name="Rectangle 134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50" name="Group 135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51" name="Arc 136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52" name="Arc 137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53" name="Line 138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54" name="Line 139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48" name="Text Box 140"/>
            <p:cNvSpPr txBox="1">
              <a:spLocks noChangeArrowheads="1"/>
            </p:cNvSpPr>
            <p:nvPr/>
          </p:nvSpPr>
          <p:spPr bwMode="auto">
            <a:xfrm>
              <a:off x="2360" y="2307"/>
              <a:ext cx="59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private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sp>
        <p:nvSpPr>
          <p:cNvPr id="72744" name="Arc 141"/>
          <p:cNvSpPr>
            <a:spLocks/>
          </p:cNvSpPr>
          <p:nvPr/>
        </p:nvSpPr>
        <p:spPr bwMode="auto">
          <a:xfrm rot="1242515" flipH="1">
            <a:off x="123825" y="669925"/>
            <a:ext cx="8491538" cy="5622925"/>
          </a:xfrm>
          <a:custGeom>
            <a:avLst/>
            <a:gdLst>
              <a:gd name="T0" fmla="*/ 2147483647 w 20624"/>
              <a:gd name="T1" fmla="*/ 0 h 21594"/>
              <a:gd name="T2" fmla="*/ 2147483647 w 20624"/>
              <a:gd name="T3" fmla="*/ 2147483647 h 21594"/>
              <a:gd name="T4" fmla="*/ 0 w 20624"/>
              <a:gd name="T5" fmla="*/ 2147483647 h 215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24" h="21594" fill="none" extrusionOk="0">
                <a:moveTo>
                  <a:pt x="518" y="0"/>
                </a:moveTo>
                <a:cubicBezTo>
                  <a:pt x="9782" y="222"/>
                  <a:pt x="17871" y="6328"/>
                  <a:pt x="20624" y="15175"/>
                </a:cubicBezTo>
              </a:path>
              <a:path w="20624" h="21594" stroke="0" extrusionOk="0">
                <a:moveTo>
                  <a:pt x="518" y="0"/>
                </a:moveTo>
                <a:cubicBezTo>
                  <a:pt x="9782" y="222"/>
                  <a:pt x="17871" y="6328"/>
                  <a:pt x="20624" y="15175"/>
                </a:cubicBezTo>
                <a:lnTo>
                  <a:pt x="0" y="21594"/>
                </a:lnTo>
                <a:lnTo>
                  <a:pt x="51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72745" name="Oval 142"/>
          <p:cNvSpPr>
            <a:spLocks noChangeAspect="1" noChangeArrowheads="1"/>
          </p:cNvSpPr>
          <p:nvPr/>
        </p:nvSpPr>
        <p:spPr bwMode="auto">
          <a:xfrm>
            <a:off x="7383463" y="1477963"/>
            <a:ext cx="1033462" cy="1033462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Commuter</a:t>
            </a:r>
          </a:p>
        </p:txBody>
      </p:sp>
      <p:sp>
        <p:nvSpPr>
          <p:cNvPr id="1687695" name="Text Box 143"/>
          <p:cNvSpPr txBox="1">
            <a:spLocks noChangeArrowheads="1"/>
          </p:cNvSpPr>
          <p:nvPr/>
        </p:nvSpPr>
        <p:spPr bwMode="auto">
          <a:xfrm>
            <a:off x="2479675" y="5676900"/>
            <a:ext cx="279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100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grpSp>
        <p:nvGrpSpPr>
          <p:cNvPr id="1687696" name="Group 144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2939" name="Group 145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41" name="Rectangle 14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42" name="Group 147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43" name="Arc 14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44" name="Arc 14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45" name="Line 15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46" name="Line 15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40" name="Text Box 152"/>
            <p:cNvSpPr txBox="1">
              <a:spLocks noChangeArrowheads="1"/>
            </p:cNvSpPr>
            <p:nvPr/>
          </p:nvSpPr>
          <p:spPr bwMode="auto">
            <a:xfrm>
              <a:off x="2319" y="2307"/>
              <a:ext cx="6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</a:t>
              </a:r>
            </a:p>
          </p:txBody>
        </p:sp>
      </p:grpSp>
      <p:grpSp>
        <p:nvGrpSpPr>
          <p:cNvPr id="1687705" name="Group 153"/>
          <p:cNvGrpSpPr>
            <a:grpSpLocks/>
          </p:cNvGrpSpPr>
          <p:nvPr/>
        </p:nvGrpSpPr>
        <p:grpSpPr bwMode="auto">
          <a:xfrm>
            <a:off x="4810125" y="2965450"/>
            <a:ext cx="1619250" cy="566738"/>
            <a:chOff x="2193" y="2272"/>
            <a:chExt cx="898" cy="357"/>
          </a:xfrm>
        </p:grpSpPr>
        <p:grpSp>
          <p:nvGrpSpPr>
            <p:cNvPr id="72931" name="Group 154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33" name="Rectangle 155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34" name="Group 156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35" name="Arc 157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36" name="Arc 158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37" name="Line 159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38" name="Line 160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32" name="Text Box 161"/>
            <p:cNvSpPr txBox="1">
              <a:spLocks noChangeArrowheads="1"/>
            </p:cNvSpPr>
            <p:nvPr/>
          </p:nvSpPr>
          <p:spPr bwMode="auto">
            <a:xfrm>
              <a:off x="2235" y="2307"/>
              <a:ext cx="8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infrastructure cost</a:t>
              </a:r>
            </a:p>
          </p:txBody>
        </p:sp>
      </p:grpSp>
      <p:grpSp>
        <p:nvGrpSpPr>
          <p:cNvPr id="1687714" name="Group 162"/>
          <p:cNvGrpSpPr>
            <a:grpSpLocks/>
          </p:cNvGrpSpPr>
          <p:nvPr/>
        </p:nvGrpSpPr>
        <p:grpSpPr bwMode="auto">
          <a:xfrm>
            <a:off x="7121525" y="2965450"/>
            <a:ext cx="1625600" cy="566738"/>
            <a:chOff x="2193" y="2272"/>
            <a:chExt cx="898" cy="357"/>
          </a:xfrm>
        </p:grpSpPr>
        <p:grpSp>
          <p:nvGrpSpPr>
            <p:cNvPr id="72923" name="Group 163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25" name="Rectangle 164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26" name="Group 165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27" name="Arc 166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28" name="Arc 167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29" name="Line 168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30" name="Line 169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24" name="Text Box 170"/>
            <p:cNvSpPr txBox="1">
              <a:spLocks noChangeArrowheads="1"/>
            </p:cNvSpPr>
            <p:nvPr/>
          </p:nvSpPr>
          <p:spPr bwMode="auto">
            <a:xfrm>
              <a:off x="2344" y="2307"/>
              <a:ext cx="63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Share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</a:t>
              </a:r>
            </a:p>
          </p:txBody>
        </p:sp>
      </p:grpSp>
      <p:grpSp>
        <p:nvGrpSpPr>
          <p:cNvPr id="1687723" name="Group 171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2915" name="Group 172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17" name="Rectangle 17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CC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18" name="Group 17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19" name="Arc 17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20" name="Arc 17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21" name="Line 17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22" name="Line 17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16" name="Text Box 179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</a:t>
              </a:r>
            </a:p>
          </p:txBody>
        </p:sp>
      </p:grpSp>
      <p:grpSp>
        <p:nvGrpSpPr>
          <p:cNvPr id="1687732" name="Group 180"/>
          <p:cNvGrpSpPr>
            <a:grpSpLocks/>
          </p:cNvGrpSpPr>
          <p:nvPr/>
        </p:nvGrpSpPr>
        <p:grpSpPr bwMode="auto">
          <a:xfrm>
            <a:off x="2325688" y="4746625"/>
            <a:ext cx="1625600" cy="566738"/>
            <a:chOff x="2193" y="2272"/>
            <a:chExt cx="898" cy="357"/>
          </a:xfrm>
        </p:grpSpPr>
        <p:grpSp>
          <p:nvGrpSpPr>
            <p:cNvPr id="72907" name="Group 181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909" name="Rectangle 18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910" name="Group 18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911" name="Arc 18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12" name="Arc 18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13" name="Line 18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14" name="Line 18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908" name="Text Box 188"/>
            <p:cNvSpPr txBox="1">
              <a:spLocks noChangeArrowheads="1"/>
            </p:cNvSpPr>
            <p:nvPr/>
          </p:nvSpPr>
          <p:spPr bwMode="auto">
            <a:xfrm>
              <a:off x="2372" y="2307"/>
              <a:ext cx="564" cy="28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public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grpSp>
        <p:nvGrpSpPr>
          <p:cNvPr id="1687741" name="Group 189"/>
          <p:cNvGrpSpPr>
            <a:grpSpLocks/>
          </p:cNvGrpSpPr>
          <p:nvPr/>
        </p:nvGrpSpPr>
        <p:grpSpPr bwMode="auto">
          <a:xfrm>
            <a:off x="3413125" y="5881688"/>
            <a:ext cx="860425" cy="534987"/>
            <a:chOff x="202" y="3706"/>
            <a:chExt cx="719" cy="337"/>
          </a:xfrm>
        </p:grpSpPr>
        <p:sp>
          <p:nvSpPr>
            <p:cNvPr id="72905" name="AutoShape 190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06" name="Text Box 191"/>
            <p:cNvSpPr txBox="1">
              <a:spLocks noChangeArrowheads="1"/>
            </p:cNvSpPr>
            <p:nvPr/>
          </p:nvSpPr>
          <p:spPr bwMode="auto">
            <a:xfrm>
              <a:off x="254" y="3731"/>
              <a:ext cx="6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Express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1687744" name="Group 192"/>
          <p:cNvGrpSpPr>
            <a:grpSpLocks/>
          </p:cNvGrpSpPr>
          <p:nvPr/>
        </p:nvGrpSpPr>
        <p:grpSpPr bwMode="auto">
          <a:xfrm>
            <a:off x="4410075" y="5881688"/>
            <a:ext cx="860425" cy="534987"/>
            <a:chOff x="202" y="3706"/>
            <a:chExt cx="719" cy="337"/>
          </a:xfrm>
        </p:grpSpPr>
        <p:sp>
          <p:nvSpPr>
            <p:cNvPr id="72903" name="AutoShape 193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04" name="Text Box 194"/>
            <p:cNvSpPr txBox="1">
              <a:spLocks noChangeArrowheads="1"/>
            </p:cNvSpPr>
            <p:nvPr/>
          </p:nvSpPr>
          <p:spPr bwMode="auto">
            <a:xfrm>
              <a:off x="260" y="3731"/>
              <a:ext cx="6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own car</a:t>
              </a:r>
            </a:p>
          </p:txBody>
        </p:sp>
      </p:grpSp>
      <p:grpSp>
        <p:nvGrpSpPr>
          <p:cNvPr id="1687747" name="Group 195"/>
          <p:cNvGrpSpPr>
            <a:grpSpLocks/>
          </p:cNvGrpSpPr>
          <p:nvPr/>
        </p:nvGrpSpPr>
        <p:grpSpPr bwMode="auto">
          <a:xfrm>
            <a:off x="5407025" y="5881688"/>
            <a:ext cx="860425" cy="534987"/>
            <a:chOff x="202" y="3706"/>
            <a:chExt cx="719" cy="337"/>
          </a:xfrm>
        </p:grpSpPr>
        <p:sp>
          <p:nvSpPr>
            <p:cNvPr id="72901" name="AutoShape 196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902" name="Text Box 197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grpSp>
        <p:nvGrpSpPr>
          <p:cNvPr id="1687750" name="Group 198"/>
          <p:cNvGrpSpPr>
            <a:grpSpLocks/>
          </p:cNvGrpSpPr>
          <p:nvPr/>
        </p:nvGrpSpPr>
        <p:grpSpPr bwMode="auto">
          <a:xfrm>
            <a:off x="320675" y="2965450"/>
            <a:ext cx="1625600" cy="566738"/>
            <a:chOff x="2193" y="2272"/>
            <a:chExt cx="898" cy="357"/>
          </a:xfrm>
        </p:grpSpPr>
        <p:grpSp>
          <p:nvGrpSpPr>
            <p:cNvPr id="72893" name="Group 199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895" name="Rectangle 200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96" name="Group 201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97" name="Arc 202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98" name="Arc 203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99" name="Line 204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900" name="Line 205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94" name="Text Box 206"/>
            <p:cNvSpPr txBox="1">
              <a:spLocks noChangeArrowheads="1"/>
            </p:cNvSpPr>
            <p:nvPr/>
          </p:nvSpPr>
          <p:spPr bwMode="auto">
            <a:xfrm>
              <a:off x="2352" y="2307"/>
              <a:ext cx="597" cy="286"/>
            </a:xfrm>
            <a:prstGeom prst="rect">
              <a:avLst/>
            </a:prstGeom>
            <a:solidFill>
              <a:srgbClr val="33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Work during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commute</a:t>
              </a:r>
            </a:p>
          </p:txBody>
        </p:sp>
      </p:grpSp>
      <p:grpSp>
        <p:nvGrpSpPr>
          <p:cNvPr id="1687759" name="Group 207"/>
          <p:cNvGrpSpPr>
            <a:grpSpLocks/>
          </p:cNvGrpSpPr>
          <p:nvPr/>
        </p:nvGrpSpPr>
        <p:grpSpPr bwMode="auto">
          <a:xfrm>
            <a:off x="2636838" y="2965450"/>
            <a:ext cx="1625600" cy="566738"/>
            <a:chOff x="2193" y="2272"/>
            <a:chExt cx="898" cy="357"/>
          </a:xfrm>
        </p:grpSpPr>
        <p:grpSp>
          <p:nvGrpSpPr>
            <p:cNvPr id="72885" name="Group 208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887" name="Rectangle 20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88" name="Group 210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89" name="Arc 21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90" name="Arc 21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91" name="Line 21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92" name="Line 21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86" name="Text Box 215"/>
            <p:cNvSpPr txBox="1">
              <a:spLocks noChangeArrowheads="1"/>
            </p:cNvSpPr>
            <p:nvPr/>
          </p:nvSpPr>
          <p:spPr bwMode="auto">
            <a:xfrm>
              <a:off x="2396" y="2307"/>
              <a:ext cx="520" cy="28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travel time</a:t>
              </a:r>
            </a:p>
          </p:txBody>
        </p:sp>
      </p:grpSp>
      <p:grpSp>
        <p:nvGrpSpPr>
          <p:cNvPr id="1687768" name="Group 216"/>
          <p:cNvGrpSpPr>
            <a:grpSpLocks/>
          </p:cNvGrpSpPr>
          <p:nvPr/>
        </p:nvGrpSpPr>
        <p:grpSpPr bwMode="auto">
          <a:xfrm>
            <a:off x="4641850" y="4746625"/>
            <a:ext cx="1625600" cy="566738"/>
            <a:chOff x="2193" y="2272"/>
            <a:chExt cx="898" cy="357"/>
          </a:xfrm>
        </p:grpSpPr>
        <p:grpSp>
          <p:nvGrpSpPr>
            <p:cNvPr id="72877" name="Group 217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879" name="Rectangle 21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80" name="Group 21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81" name="Arc 22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82" name="Arc 22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83" name="Line 22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84" name="Line 22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78" name="Text Box 224"/>
            <p:cNvSpPr txBox="1">
              <a:spLocks noChangeArrowheads="1"/>
            </p:cNvSpPr>
            <p:nvPr/>
          </p:nvSpPr>
          <p:spPr bwMode="auto">
            <a:xfrm>
              <a:off x="2360" y="2307"/>
              <a:ext cx="590" cy="2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private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sp>
        <p:nvSpPr>
          <p:cNvPr id="1687777" name="Text Box 225"/>
          <p:cNvSpPr txBox="1">
            <a:spLocks noChangeArrowheads="1"/>
          </p:cNvSpPr>
          <p:nvPr/>
        </p:nvSpPr>
        <p:spPr bwMode="auto">
          <a:xfrm>
            <a:off x="2568575" y="45942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100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78" name="Text Box 226"/>
          <p:cNvSpPr txBox="1">
            <a:spLocks noChangeArrowheads="1"/>
          </p:cNvSpPr>
          <p:nvPr/>
        </p:nvSpPr>
        <p:spPr bwMode="auto">
          <a:xfrm>
            <a:off x="3624263" y="57292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79" name="Text Box 227"/>
          <p:cNvSpPr txBox="1">
            <a:spLocks noChangeArrowheads="1"/>
          </p:cNvSpPr>
          <p:nvPr/>
        </p:nvSpPr>
        <p:spPr bwMode="auto">
          <a:xfrm>
            <a:off x="4622800" y="57292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0" name="Text Box 228"/>
          <p:cNvSpPr txBox="1">
            <a:spLocks noChangeArrowheads="1"/>
          </p:cNvSpPr>
          <p:nvPr/>
        </p:nvSpPr>
        <p:spPr bwMode="auto">
          <a:xfrm>
            <a:off x="5741988" y="57292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1" name="Text Box 229"/>
          <p:cNvSpPr txBox="1">
            <a:spLocks noChangeArrowheads="1"/>
          </p:cNvSpPr>
          <p:nvPr/>
        </p:nvSpPr>
        <p:spPr bwMode="auto">
          <a:xfrm>
            <a:off x="4972050" y="4597400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2" name="Text Box 230"/>
          <p:cNvSpPr txBox="1">
            <a:spLocks noChangeArrowheads="1"/>
          </p:cNvSpPr>
          <p:nvPr/>
        </p:nvSpPr>
        <p:spPr bwMode="auto">
          <a:xfrm>
            <a:off x="673100" y="280511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3" name="Text Box 231"/>
          <p:cNvSpPr txBox="1">
            <a:spLocks noChangeArrowheads="1"/>
          </p:cNvSpPr>
          <p:nvPr/>
        </p:nvSpPr>
        <p:spPr bwMode="auto">
          <a:xfrm>
            <a:off x="5148263" y="28194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4" name="Text Box 232"/>
          <p:cNvSpPr txBox="1">
            <a:spLocks noChangeArrowheads="1"/>
          </p:cNvSpPr>
          <p:nvPr/>
        </p:nvSpPr>
        <p:spPr bwMode="auto">
          <a:xfrm>
            <a:off x="2938463" y="2794000"/>
            <a:ext cx="18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-40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5" name="Text Box 233"/>
          <p:cNvSpPr txBox="1">
            <a:spLocks noChangeArrowheads="1"/>
          </p:cNvSpPr>
          <p:nvPr/>
        </p:nvSpPr>
        <p:spPr bwMode="auto">
          <a:xfrm>
            <a:off x="2901950" y="16970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20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6" name="Text Box 234"/>
          <p:cNvSpPr txBox="1">
            <a:spLocks noChangeArrowheads="1"/>
          </p:cNvSpPr>
          <p:nvPr/>
        </p:nvSpPr>
        <p:spPr bwMode="auto">
          <a:xfrm>
            <a:off x="5297488" y="1693863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687787" name="Text Box 235"/>
          <p:cNvSpPr txBox="1">
            <a:spLocks noChangeArrowheads="1"/>
          </p:cNvSpPr>
          <p:nvPr/>
        </p:nvSpPr>
        <p:spPr bwMode="auto">
          <a:xfrm>
            <a:off x="7326313" y="28146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grpSp>
        <p:nvGrpSpPr>
          <p:cNvPr id="1687788" name="Group 236"/>
          <p:cNvGrpSpPr>
            <a:grpSpLocks/>
          </p:cNvGrpSpPr>
          <p:nvPr/>
        </p:nvGrpSpPr>
        <p:grpSpPr bwMode="auto">
          <a:xfrm>
            <a:off x="2417763" y="5881688"/>
            <a:ext cx="860425" cy="534987"/>
            <a:chOff x="202" y="3706"/>
            <a:chExt cx="719" cy="337"/>
          </a:xfrm>
        </p:grpSpPr>
        <p:sp>
          <p:nvSpPr>
            <p:cNvPr id="72875" name="AutoShape 237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76" name="Text Box 238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1687791" name="Group 239"/>
          <p:cNvGrpSpPr>
            <a:grpSpLocks/>
          </p:cNvGrpSpPr>
          <p:nvPr/>
        </p:nvGrpSpPr>
        <p:grpSpPr bwMode="auto">
          <a:xfrm>
            <a:off x="2417763" y="5881688"/>
            <a:ext cx="860425" cy="534987"/>
            <a:chOff x="202" y="3706"/>
            <a:chExt cx="719" cy="337"/>
          </a:xfrm>
        </p:grpSpPr>
        <p:sp>
          <p:nvSpPr>
            <p:cNvPr id="72873" name="AutoShape 240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74" name="Text Box 241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2771" name="Group 242"/>
          <p:cNvGrpSpPr>
            <a:grpSpLocks/>
          </p:cNvGrpSpPr>
          <p:nvPr/>
        </p:nvGrpSpPr>
        <p:grpSpPr bwMode="auto">
          <a:xfrm>
            <a:off x="3495675" y="3811588"/>
            <a:ext cx="1625600" cy="566737"/>
            <a:chOff x="3064" y="2532"/>
            <a:chExt cx="1024" cy="357"/>
          </a:xfrm>
        </p:grpSpPr>
        <p:grpSp>
          <p:nvGrpSpPr>
            <p:cNvPr id="72865" name="Group 243"/>
            <p:cNvGrpSpPr>
              <a:grpSpLocks/>
            </p:cNvGrpSpPr>
            <p:nvPr/>
          </p:nvGrpSpPr>
          <p:grpSpPr bwMode="auto">
            <a:xfrm>
              <a:off x="3064" y="2532"/>
              <a:ext cx="1024" cy="357"/>
              <a:chOff x="1856" y="2830"/>
              <a:chExt cx="610" cy="357"/>
            </a:xfrm>
          </p:grpSpPr>
          <p:sp>
            <p:nvSpPr>
              <p:cNvPr id="72867" name="Rectangle 244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68" name="Group 245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69" name="Arc 246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70" name="Arc 247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71" name="Line 248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72" name="Line 249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66" name="Text Box 250"/>
            <p:cNvSpPr txBox="1">
              <a:spLocks noChangeArrowheads="1"/>
            </p:cNvSpPr>
            <p:nvPr/>
          </p:nvSpPr>
          <p:spPr bwMode="auto">
            <a:xfrm>
              <a:off x="3270" y="2625"/>
              <a:ext cx="648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Commuting</a:t>
              </a:r>
            </a:p>
          </p:txBody>
        </p:sp>
      </p:grpSp>
      <p:grpSp>
        <p:nvGrpSpPr>
          <p:cNvPr id="1687803" name="Group 251"/>
          <p:cNvGrpSpPr>
            <a:grpSpLocks/>
          </p:cNvGrpSpPr>
          <p:nvPr/>
        </p:nvGrpSpPr>
        <p:grpSpPr bwMode="auto">
          <a:xfrm>
            <a:off x="3495675" y="3811588"/>
            <a:ext cx="1625600" cy="566737"/>
            <a:chOff x="3064" y="2532"/>
            <a:chExt cx="1024" cy="357"/>
          </a:xfrm>
        </p:grpSpPr>
        <p:grpSp>
          <p:nvGrpSpPr>
            <p:cNvPr id="72857" name="Group 252"/>
            <p:cNvGrpSpPr>
              <a:grpSpLocks/>
            </p:cNvGrpSpPr>
            <p:nvPr/>
          </p:nvGrpSpPr>
          <p:grpSpPr bwMode="auto">
            <a:xfrm>
              <a:off x="3064" y="2532"/>
              <a:ext cx="1024" cy="357"/>
              <a:chOff x="1856" y="2830"/>
              <a:chExt cx="610" cy="357"/>
            </a:xfrm>
          </p:grpSpPr>
          <p:sp>
            <p:nvSpPr>
              <p:cNvPr id="72859" name="Rectangle 25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60" name="Group 25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61" name="Arc 25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62" name="Arc 25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63" name="Line 25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64" name="Line 25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58" name="Text Box 259"/>
            <p:cNvSpPr txBox="1">
              <a:spLocks noChangeArrowheads="1"/>
            </p:cNvSpPr>
            <p:nvPr/>
          </p:nvSpPr>
          <p:spPr bwMode="auto">
            <a:xfrm>
              <a:off x="3270" y="2625"/>
              <a:ext cx="648" cy="17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Commuting</a:t>
              </a:r>
            </a:p>
          </p:txBody>
        </p:sp>
      </p:grpSp>
      <p:sp>
        <p:nvSpPr>
          <p:cNvPr id="1687812" name="Text Box 260"/>
          <p:cNvSpPr txBox="1">
            <a:spLocks noChangeArrowheads="1"/>
          </p:cNvSpPr>
          <p:nvPr/>
        </p:nvSpPr>
        <p:spPr bwMode="auto">
          <a:xfrm>
            <a:off x="3794125" y="36544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100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72774" name="Freeform 261"/>
          <p:cNvSpPr>
            <a:spLocks/>
          </p:cNvSpPr>
          <p:nvPr/>
        </p:nvSpPr>
        <p:spPr bwMode="auto">
          <a:xfrm>
            <a:off x="2259013" y="3373438"/>
            <a:ext cx="431800" cy="485775"/>
          </a:xfrm>
          <a:custGeom>
            <a:avLst/>
            <a:gdLst>
              <a:gd name="T0" fmla="*/ 0 w 272"/>
              <a:gd name="T1" fmla="*/ 2147483647 h 306"/>
              <a:gd name="T2" fmla="*/ 2147483647 w 272"/>
              <a:gd name="T3" fmla="*/ 0 h 3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306">
                <a:moveTo>
                  <a:pt x="0" y="306"/>
                </a:moveTo>
                <a:cubicBezTo>
                  <a:pt x="45" y="256"/>
                  <a:pt x="215" y="64"/>
                  <a:pt x="27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2775" name="Text Box 262"/>
          <p:cNvSpPr txBox="1">
            <a:spLocks noChangeArrowheads="1"/>
          </p:cNvSpPr>
          <p:nvPr/>
        </p:nvSpPr>
        <p:spPr bwMode="auto">
          <a:xfrm>
            <a:off x="2116138" y="3413125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72776" name="Freeform 263"/>
          <p:cNvSpPr>
            <a:spLocks/>
          </p:cNvSpPr>
          <p:nvPr/>
        </p:nvSpPr>
        <p:spPr bwMode="auto">
          <a:xfrm>
            <a:off x="7861300" y="3530600"/>
            <a:ext cx="139700" cy="1138238"/>
          </a:xfrm>
          <a:custGeom>
            <a:avLst/>
            <a:gdLst>
              <a:gd name="T0" fmla="*/ 2147483647 w 88"/>
              <a:gd name="T1" fmla="*/ 2147483647 h 717"/>
              <a:gd name="T2" fmla="*/ 0 w 88"/>
              <a:gd name="T3" fmla="*/ 0 h 7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" h="717">
                <a:moveTo>
                  <a:pt x="88" y="717"/>
                </a:moveTo>
                <a:cubicBezTo>
                  <a:pt x="74" y="598"/>
                  <a:pt x="18" y="14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2777" name="Text Box 264"/>
          <p:cNvSpPr txBox="1">
            <a:spLocks noChangeArrowheads="1"/>
          </p:cNvSpPr>
          <p:nvPr/>
        </p:nvSpPr>
        <p:spPr bwMode="auto">
          <a:xfrm>
            <a:off x="7477125" y="3665538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72778" name="Freeform 265"/>
          <p:cNvSpPr>
            <a:spLocks/>
          </p:cNvSpPr>
          <p:nvPr/>
        </p:nvSpPr>
        <p:spPr bwMode="auto">
          <a:xfrm>
            <a:off x="6207125" y="3487738"/>
            <a:ext cx="519113" cy="663575"/>
          </a:xfrm>
          <a:custGeom>
            <a:avLst/>
            <a:gdLst>
              <a:gd name="T0" fmla="*/ 2147483647 w 327"/>
              <a:gd name="T1" fmla="*/ 2147483647 h 418"/>
              <a:gd name="T2" fmla="*/ 0 w 327"/>
              <a:gd name="T3" fmla="*/ 0 h 4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7" h="418">
                <a:moveTo>
                  <a:pt x="327" y="418"/>
                </a:moveTo>
                <a:cubicBezTo>
                  <a:pt x="273" y="349"/>
                  <a:pt x="68" y="8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2779" name="Text Box 266"/>
          <p:cNvSpPr txBox="1">
            <a:spLocks noChangeArrowheads="1"/>
          </p:cNvSpPr>
          <p:nvPr/>
        </p:nvSpPr>
        <p:spPr bwMode="auto">
          <a:xfrm>
            <a:off x="5995988" y="3594100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72780" name="Group 269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2853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54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8" name="Straight Connector 439"/>
            <p:cNvCxnSpPr/>
            <p:nvPr/>
          </p:nvCxnSpPr>
          <p:spPr>
            <a:xfrm>
              <a:off x="3994" y="263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40"/>
            <p:cNvCxnSpPr/>
            <p:nvPr/>
          </p:nvCxnSpPr>
          <p:spPr>
            <a:xfrm>
              <a:off x="3994" y="299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7826" name="Text Box 274"/>
          <p:cNvSpPr txBox="1">
            <a:spLocks noChangeArrowheads="1"/>
          </p:cNvSpPr>
          <p:nvPr/>
        </p:nvSpPr>
        <p:spPr bwMode="auto">
          <a:xfrm>
            <a:off x="0" y="858838"/>
            <a:ext cx="313372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000" b="1">
                <a:solidFill>
                  <a:srgbClr val="800000"/>
                </a:solidFill>
                <a:latin typeface="+mj-lt"/>
              </a:rPr>
              <a:t>Strategy </a:t>
            </a:r>
            <a:r>
              <a:rPr lang="en-US" sz="2000" b="1">
                <a:latin typeface="+mj-lt"/>
              </a:rPr>
              <a:t>“Regular Bus”:</a:t>
            </a:r>
            <a:br>
              <a:rPr lang="en-US" sz="2000" b="1">
                <a:latin typeface="+mj-lt"/>
              </a:rPr>
            </a:br>
            <a:r>
              <a:rPr lang="en-US" sz="1400" b="1">
                <a:latin typeface="+mj-lt"/>
              </a:rPr>
              <a:t>Regular Bus = </a:t>
            </a:r>
            <a:r>
              <a:rPr lang="en-US" sz="1400" b="1">
                <a:solidFill>
                  <a:srgbClr val="800000"/>
                </a:solidFill>
                <a:latin typeface="+mj-lt"/>
              </a:rPr>
              <a:t>100</a:t>
            </a:r>
            <a:endParaRPr lang="en-US" sz="2000" b="1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687828" name="Text Box 276"/>
          <p:cNvSpPr txBox="1">
            <a:spLocks noChangeArrowheads="1"/>
          </p:cNvSpPr>
          <p:nvPr/>
        </p:nvSpPr>
        <p:spPr bwMode="auto">
          <a:xfrm>
            <a:off x="436563" y="4184650"/>
            <a:ext cx="209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687831" name="Text Box 279"/>
          <p:cNvSpPr txBox="1">
            <a:spLocks noChangeArrowheads="1"/>
          </p:cNvSpPr>
          <p:nvPr/>
        </p:nvSpPr>
        <p:spPr bwMode="auto">
          <a:xfrm>
            <a:off x="6365875" y="3940175"/>
            <a:ext cx="209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687832" name="Text Box 280"/>
          <p:cNvSpPr txBox="1">
            <a:spLocks noChangeArrowheads="1"/>
          </p:cNvSpPr>
          <p:nvPr/>
        </p:nvSpPr>
        <p:spPr bwMode="auto">
          <a:xfrm>
            <a:off x="7659688" y="4454525"/>
            <a:ext cx="209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687833" name="Text Box 281"/>
          <p:cNvSpPr txBox="1">
            <a:spLocks noChangeArrowheads="1"/>
          </p:cNvSpPr>
          <p:nvPr/>
        </p:nvSpPr>
        <p:spPr bwMode="auto">
          <a:xfrm>
            <a:off x="1744663" y="3638550"/>
            <a:ext cx="252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-40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687834" name="Text Box 282"/>
          <p:cNvSpPr txBox="1">
            <a:spLocks noChangeArrowheads="1"/>
          </p:cNvSpPr>
          <p:nvPr/>
        </p:nvSpPr>
        <p:spPr bwMode="auto">
          <a:xfrm>
            <a:off x="7491413" y="13843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40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grpSp>
        <p:nvGrpSpPr>
          <p:cNvPr id="1687835" name="Group 283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2849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50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2851" name="Straight Connector 439"/>
            <p:cNvCxnSpPr>
              <a:cxnSpLocks noChangeShapeType="1"/>
            </p:cNvCxnSpPr>
            <p:nvPr/>
          </p:nvCxnSpPr>
          <p:spPr bwMode="auto">
            <a:xfrm>
              <a:off x="-1128" y="795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52" name="Straight Connector 440"/>
            <p:cNvCxnSpPr>
              <a:cxnSpLocks noChangeShapeType="1"/>
            </p:cNvCxnSpPr>
            <p:nvPr/>
          </p:nvCxnSpPr>
          <p:spPr bwMode="auto">
            <a:xfrm>
              <a:off x="-1128" y="115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40" name="Group 288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2845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46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2847" name="Straight Connector 439"/>
            <p:cNvCxnSpPr>
              <a:cxnSpLocks noChangeShapeType="1"/>
            </p:cNvCxnSpPr>
            <p:nvPr/>
          </p:nvCxnSpPr>
          <p:spPr bwMode="auto">
            <a:xfrm>
              <a:off x="-1108" y="121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48" name="Straight Connector 440"/>
            <p:cNvCxnSpPr>
              <a:cxnSpLocks noChangeShapeType="1"/>
            </p:cNvCxnSpPr>
            <p:nvPr/>
          </p:nvCxnSpPr>
          <p:spPr bwMode="auto">
            <a:xfrm>
              <a:off x="-1108" y="1581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45" name="Group 293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2841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42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72843" name="Straight Connector 439"/>
            <p:cNvCxnSpPr>
              <a:cxnSpLocks noChangeShapeType="1"/>
            </p:cNvCxnSpPr>
            <p:nvPr/>
          </p:nvCxnSpPr>
          <p:spPr bwMode="auto">
            <a:xfrm>
              <a:off x="-1581" y="1956"/>
              <a:ext cx="59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72844" name="Straight Connector 440"/>
            <p:cNvCxnSpPr>
              <a:cxnSpLocks noChangeShapeType="1"/>
            </p:cNvCxnSpPr>
            <p:nvPr/>
          </p:nvCxnSpPr>
          <p:spPr bwMode="auto">
            <a:xfrm>
              <a:off x="-1581" y="231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50" name="Group 298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2837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38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72839" name="Straight Connector 439"/>
            <p:cNvCxnSpPr>
              <a:cxnSpLocks noChangeShapeType="1"/>
            </p:cNvCxnSpPr>
            <p:nvPr/>
          </p:nvCxnSpPr>
          <p:spPr bwMode="auto">
            <a:xfrm>
              <a:off x="3994" y="2636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40" name="Straight Connector 440"/>
            <p:cNvCxnSpPr>
              <a:cxnSpLocks noChangeShapeType="1"/>
            </p:cNvCxnSpPr>
            <p:nvPr/>
          </p:nvCxnSpPr>
          <p:spPr bwMode="auto">
            <a:xfrm>
              <a:off x="3994" y="299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55" name="Group 303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2833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solidFill>
              <a:srgbClr val="66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34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2835" name="Straight Connector 439"/>
            <p:cNvCxnSpPr>
              <a:cxnSpLocks noChangeShapeType="1"/>
            </p:cNvCxnSpPr>
            <p:nvPr/>
          </p:nvCxnSpPr>
          <p:spPr bwMode="auto">
            <a:xfrm>
              <a:off x="-1128" y="795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36" name="Straight Connector 440"/>
            <p:cNvCxnSpPr>
              <a:cxnSpLocks noChangeShapeType="1"/>
            </p:cNvCxnSpPr>
            <p:nvPr/>
          </p:nvCxnSpPr>
          <p:spPr bwMode="auto">
            <a:xfrm>
              <a:off x="-1128" y="115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60" name="Group 308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2829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solidFill>
              <a:srgbClr val="CC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30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2831" name="Straight Connector 439"/>
            <p:cNvCxnSpPr>
              <a:cxnSpLocks noChangeShapeType="1"/>
            </p:cNvCxnSpPr>
            <p:nvPr/>
          </p:nvCxnSpPr>
          <p:spPr bwMode="auto">
            <a:xfrm>
              <a:off x="-1108" y="121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32" name="Straight Connector 440"/>
            <p:cNvCxnSpPr>
              <a:cxnSpLocks noChangeShapeType="1"/>
            </p:cNvCxnSpPr>
            <p:nvPr/>
          </p:nvCxnSpPr>
          <p:spPr bwMode="auto">
            <a:xfrm>
              <a:off x="-1108" y="1581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65" name="Group 313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2825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solidFill>
              <a:srgbClr val="66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26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72827" name="Straight Connector 439"/>
            <p:cNvCxnSpPr>
              <a:cxnSpLocks noChangeShapeType="1"/>
            </p:cNvCxnSpPr>
            <p:nvPr/>
          </p:nvCxnSpPr>
          <p:spPr bwMode="auto">
            <a:xfrm>
              <a:off x="-1581" y="1956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28" name="Straight Connector 440"/>
            <p:cNvCxnSpPr>
              <a:cxnSpLocks noChangeShapeType="1"/>
            </p:cNvCxnSpPr>
            <p:nvPr/>
          </p:nvCxnSpPr>
          <p:spPr bwMode="auto">
            <a:xfrm>
              <a:off x="-1581" y="231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7870" name="Group 318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2821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solidFill>
              <a:srgbClr val="66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2822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72823" name="Straight Connector 439"/>
            <p:cNvCxnSpPr>
              <a:cxnSpLocks noChangeShapeType="1"/>
            </p:cNvCxnSpPr>
            <p:nvPr/>
          </p:nvCxnSpPr>
          <p:spPr bwMode="auto">
            <a:xfrm>
              <a:off x="3994" y="2636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824" name="Straight Connector 440"/>
            <p:cNvCxnSpPr>
              <a:cxnSpLocks noChangeShapeType="1"/>
            </p:cNvCxnSpPr>
            <p:nvPr/>
          </p:nvCxnSpPr>
          <p:spPr bwMode="auto">
            <a:xfrm>
              <a:off x="3994" y="299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87875" name="Oval 323"/>
          <p:cNvSpPr>
            <a:spLocks noChangeAspect="1" noChangeArrowheads="1"/>
          </p:cNvSpPr>
          <p:nvPr/>
        </p:nvSpPr>
        <p:spPr bwMode="auto">
          <a:xfrm>
            <a:off x="7383463" y="1477963"/>
            <a:ext cx="1033462" cy="1033462"/>
          </a:xfrm>
          <a:prstGeom prst="ellipse">
            <a:avLst/>
          </a:prstGeom>
          <a:solidFill>
            <a:srgbClr val="99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Commuter</a:t>
            </a:r>
          </a:p>
        </p:txBody>
      </p:sp>
      <p:grpSp>
        <p:nvGrpSpPr>
          <p:cNvPr id="72796" name="Group 330"/>
          <p:cNvGrpSpPr>
            <a:grpSpLocks/>
          </p:cNvGrpSpPr>
          <p:nvPr/>
        </p:nvGrpSpPr>
        <p:grpSpPr bwMode="auto">
          <a:xfrm>
            <a:off x="7861300" y="1655763"/>
            <a:ext cx="77788" cy="207962"/>
            <a:chOff x="1104" y="1919"/>
            <a:chExt cx="69" cy="182"/>
          </a:xfrm>
        </p:grpSpPr>
        <p:sp>
          <p:nvSpPr>
            <p:cNvPr id="72816" name="Line 331"/>
            <p:cNvSpPr>
              <a:spLocks noChangeShapeType="1"/>
            </p:cNvSpPr>
            <p:nvPr/>
          </p:nvSpPr>
          <p:spPr bwMode="auto">
            <a:xfrm>
              <a:off x="1138" y="1963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2817" name="Line 332"/>
            <p:cNvSpPr>
              <a:spLocks noChangeShapeType="1"/>
            </p:cNvSpPr>
            <p:nvPr/>
          </p:nvSpPr>
          <p:spPr bwMode="auto">
            <a:xfrm>
              <a:off x="1104" y="1998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2818" name="Line 333"/>
            <p:cNvSpPr>
              <a:spLocks noChangeShapeType="1"/>
            </p:cNvSpPr>
            <p:nvPr/>
          </p:nvSpPr>
          <p:spPr bwMode="auto">
            <a:xfrm rot="2700000">
              <a:off x="1128" y="2067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2819" name="Line 334"/>
            <p:cNvSpPr>
              <a:spLocks noChangeShapeType="1"/>
            </p:cNvSpPr>
            <p:nvPr/>
          </p:nvSpPr>
          <p:spPr bwMode="auto">
            <a:xfrm rot="18900000" flipH="1">
              <a:off x="1079" y="2067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2820" name="Oval 335"/>
            <p:cNvSpPr>
              <a:spLocks noChangeArrowheads="1"/>
            </p:cNvSpPr>
            <p:nvPr/>
          </p:nvSpPr>
          <p:spPr bwMode="auto">
            <a:xfrm>
              <a:off x="1111" y="191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CA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687888" name="Group 336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2808" name="Group 337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810" name="Rectangle 33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CC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11" name="Group 33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12" name="Arc 34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13" name="Arc 34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14" name="Line 34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15" name="Line 34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09" name="Text Box 344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 </a:t>
              </a:r>
              <a:r>
                <a:rPr lang="en-US" altLang="en-US" sz="1200" b="1">
                  <a:solidFill>
                    <a:srgbClr val="800000"/>
                  </a:solidFill>
                </a:rPr>
                <a:t>(100)</a:t>
              </a:r>
            </a:p>
          </p:txBody>
        </p:sp>
      </p:grpSp>
      <p:grpSp>
        <p:nvGrpSpPr>
          <p:cNvPr id="1687897" name="Group 345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2800" name="Group 346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2802" name="Rectangle 347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2803" name="Group 348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2804" name="Arc 349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05" name="Arc 350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06" name="Line 351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2807" name="Line 352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2801" name="Text Box 353"/>
            <p:cNvSpPr txBox="1">
              <a:spLocks noChangeArrowheads="1"/>
            </p:cNvSpPr>
            <p:nvPr/>
          </p:nvSpPr>
          <p:spPr bwMode="auto">
            <a:xfrm>
              <a:off x="2255" y="2307"/>
              <a:ext cx="7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 </a:t>
              </a:r>
              <a:r>
                <a:rPr lang="en-US" altLang="en-US" sz="1200" b="1">
                  <a:solidFill>
                    <a:srgbClr val="800000"/>
                  </a:solidFill>
                </a:rPr>
                <a:t>(50)</a:t>
              </a:r>
            </a:p>
          </p:txBody>
        </p:sp>
      </p:grpSp>
      <p:sp>
        <p:nvSpPr>
          <p:cNvPr id="72799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78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79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68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68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908" grpId="0" autoUpdateAnimBg="0"/>
      <p:bldP spid="1687695" grpId="0"/>
      <p:bldP spid="1687777" grpId="0"/>
      <p:bldP spid="1687778" grpId="0"/>
      <p:bldP spid="1687779" grpId="0"/>
      <p:bldP spid="1687780" grpId="0"/>
      <p:bldP spid="1687781" grpId="0"/>
      <p:bldP spid="1687782" grpId="0"/>
      <p:bldP spid="1687783" grpId="0"/>
      <p:bldP spid="1687784" grpId="0"/>
      <p:bldP spid="1687785" grpId="0"/>
      <p:bldP spid="1687786" grpId="0"/>
      <p:bldP spid="1687787" grpId="0"/>
      <p:bldP spid="1687812" grpId="0"/>
      <p:bldP spid="1687826" grpId="0" autoUpdateAnimBg="0"/>
      <p:bldP spid="1687828" grpId="0"/>
      <p:bldP spid="1687831" grpId="0"/>
      <p:bldP spid="1687832" grpId="0"/>
      <p:bldP spid="1687833" grpId="0"/>
      <p:bldP spid="1687834" grpId="0"/>
      <p:bldP spid="16878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38D822D-636B-4650-AF81-2D135FE31FCB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CA" altLang="en-US" sz="1200"/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ITU-T Z.151: URN – Language Definition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URN is the </a:t>
            </a:r>
            <a:r>
              <a:rPr lang="en-US" altLang="en-US" dirty="0">
                <a:solidFill>
                  <a:srgbClr val="FF0000"/>
                </a:solidFill>
              </a:rPr>
              <a:t>first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currently only</a:t>
            </a:r>
            <a:r>
              <a:rPr lang="en-US" altLang="en-US" dirty="0"/>
              <a:t> standard which explicitly addresses goals (non-functional requirements with GRL) in addition to scenarios (functional requirements with UCMs) in a </a:t>
            </a:r>
            <a:r>
              <a:rPr lang="en-US" altLang="en-US" dirty="0">
                <a:solidFill>
                  <a:srgbClr val="FF0000"/>
                </a:solidFill>
              </a:rPr>
              <a:t>graphical</a:t>
            </a:r>
            <a:r>
              <a:rPr lang="en-US" altLang="en-US" dirty="0"/>
              <a:t> way in one unified language</a:t>
            </a:r>
          </a:p>
          <a:p>
            <a:pPr lvl="1" eaLnBrk="1" hangingPunct="1"/>
            <a:r>
              <a:rPr lang="en-CA" altLang="en-US" dirty="0"/>
              <a:t>International Telecommunication Union (ITU-T Z.150 series)</a:t>
            </a:r>
          </a:p>
          <a:p>
            <a:pPr lvl="1" eaLnBrk="1" hangingPunct="1"/>
            <a:r>
              <a:rPr lang="en-CA" altLang="en-US" dirty="0"/>
              <a:t>UN: 193 countries + member companies</a:t>
            </a:r>
          </a:p>
          <a:p>
            <a:pPr lvl="1" eaLnBrk="1" hangingPunct="1"/>
            <a:r>
              <a:rPr lang="en-CA" altLang="en-US" dirty="0"/>
              <a:t>ITU-T Z.150 (02/03, revised 02/11): </a:t>
            </a:r>
            <a:br>
              <a:rPr lang="en-CA" altLang="en-US" dirty="0"/>
            </a:br>
            <a:r>
              <a:rPr lang="en-CA" altLang="en-US" dirty="0"/>
              <a:t>User Requirements Notation (URN) - Language requirements and framework</a:t>
            </a:r>
          </a:p>
          <a:p>
            <a:pPr lvl="1" eaLnBrk="1" hangingPunct="1"/>
            <a:r>
              <a:rPr lang="en-CA" altLang="en-US" dirty="0"/>
              <a:t>ITU-T Z.151 (11/08, corrigendum 2011, revised 2012): </a:t>
            </a:r>
            <a:br>
              <a:rPr lang="en-CA" altLang="en-US" dirty="0"/>
            </a:br>
            <a:r>
              <a:rPr lang="en-CA" altLang="en-US" dirty="0"/>
              <a:t>User requirements notation (URN) - Language definition</a:t>
            </a:r>
          </a:p>
          <a:p>
            <a:pPr lvl="2" eaLnBrk="1" hangingPunct="1"/>
            <a:r>
              <a:rPr lang="en-CA" altLang="en-US" dirty="0"/>
              <a:t>Metamodel, abstract/concrete syntaxes, semantics…</a:t>
            </a:r>
          </a:p>
          <a:p>
            <a:pPr lvl="1" eaLnBrk="1" hangingPunct="1"/>
            <a:r>
              <a:rPr lang="en-CA" altLang="en-US" dirty="0"/>
              <a:t>2018 version submitted, with textual syntax for UCM/GRL</a:t>
            </a:r>
            <a:endParaRPr lang="en-US" altLang="en-US" dirty="0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060450" y="6269038"/>
            <a:ext cx="7023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t>ITU-T Z.150: http://www.itu.int/rec/T-REC-Z.150/en       ITU-T Z.151: http://www.itu.int/rec/T-REC-Z.151/en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Indicators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435C2E7-900B-43D5-920D-B390CBF9314B}" type="slidenum">
              <a:rPr lang="en-GB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GB" altLang="en-US" sz="1200"/>
          </a:p>
        </p:txBody>
      </p:sp>
      <p:sp>
        <p:nvSpPr>
          <p:cNvPr id="1709393" name="Text Box 337"/>
          <p:cNvSpPr txBox="1">
            <a:spLocks noChangeArrowheads="1"/>
          </p:cNvSpPr>
          <p:nvPr/>
        </p:nvSpPr>
        <p:spPr bwMode="auto">
          <a:xfrm>
            <a:off x="0" y="5227638"/>
            <a:ext cx="21986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1800" b="1" dirty="0">
                <a:solidFill>
                  <a:srgbClr val="800000"/>
                </a:solidFill>
                <a:latin typeface="+mj-lt"/>
              </a:rPr>
              <a:t>KPI </a:t>
            </a:r>
            <a:r>
              <a:rPr lang="en-US" sz="1800" b="1" dirty="0">
                <a:latin typeface="+mj-lt"/>
              </a:rPr>
              <a:t>“Hitch a ride”:</a:t>
            </a:r>
            <a:br>
              <a:rPr lang="en-US" sz="1800" b="1" dirty="0">
                <a:latin typeface="+mj-lt"/>
              </a:rPr>
            </a:br>
            <a:r>
              <a:rPr lang="en-US" sz="1200" b="1" dirty="0">
                <a:latin typeface="+mj-lt"/>
              </a:rPr>
              <a:t>Av. Work Time = 4.5</a:t>
            </a:r>
            <a:r>
              <a:rPr lang="en-US" sz="1200" b="1" dirty="0">
                <a:latin typeface="+mj-lt"/>
                <a:sym typeface="Wingdings" pitchFamily="2" charset="2"/>
              </a:rPr>
              <a:t></a:t>
            </a:r>
            <a:r>
              <a:rPr lang="en-US" sz="12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-10</a:t>
            </a:r>
            <a:r>
              <a:rPr lang="en-US" sz="1200" b="1" dirty="0">
                <a:latin typeface="+mj-lt"/>
              </a:rPr>
              <a:t/>
            </a:r>
            <a:br>
              <a:rPr lang="en-US" sz="1200" b="1" dirty="0">
                <a:latin typeface="+mj-lt"/>
              </a:rPr>
            </a:br>
            <a:r>
              <a:rPr lang="en-US" sz="1200" b="1" dirty="0">
                <a:latin typeface="+mj-lt"/>
              </a:rPr>
              <a:t>Av. Travel Time = 24</a:t>
            </a:r>
            <a:r>
              <a:rPr lang="en-US" sz="1200" b="1" dirty="0">
                <a:latin typeface="+mj-lt"/>
                <a:sym typeface="Wingdings" pitchFamily="2" charset="2"/>
              </a:rPr>
              <a:t></a:t>
            </a:r>
            <a:r>
              <a:rPr lang="en-US" sz="12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80</a:t>
            </a:r>
            <a:endParaRPr lang="en-US" sz="1200" b="1" dirty="0">
              <a:solidFill>
                <a:srgbClr val="800000"/>
              </a:solidFill>
              <a:latin typeface="+mj-lt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en-US" sz="1200" b="1" dirty="0">
                <a:latin typeface="+mj-lt"/>
              </a:rPr>
              <a:t>Mo. </a:t>
            </a:r>
            <a:r>
              <a:rPr lang="en-US" sz="1200" b="1" dirty="0" err="1">
                <a:latin typeface="+mj-lt"/>
              </a:rPr>
              <a:t>Infrast</a:t>
            </a:r>
            <a:r>
              <a:rPr lang="en-US" sz="1200" b="1" dirty="0">
                <a:latin typeface="+mj-lt"/>
              </a:rPr>
              <a:t>. Cost = 140</a:t>
            </a:r>
            <a:r>
              <a:rPr lang="en-US" sz="1200" b="1" dirty="0">
                <a:latin typeface="+mj-lt"/>
                <a:sym typeface="Wingdings" pitchFamily="2" charset="2"/>
              </a:rPr>
              <a:t></a:t>
            </a:r>
            <a:r>
              <a:rPr lang="en-US" sz="12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-20</a:t>
            </a:r>
            <a:r>
              <a:rPr lang="en-US" sz="1200" b="1" dirty="0">
                <a:latin typeface="+mj-lt"/>
              </a:rPr>
              <a:t/>
            </a:r>
            <a:br>
              <a:rPr lang="en-US" sz="1200" b="1" dirty="0">
                <a:latin typeface="+mj-lt"/>
              </a:rPr>
            </a:br>
            <a:r>
              <a:rPr lang="en-US" sz="1200" b="1" dirty="0">
                <a:latin typeface="+mj-lt"/>
              </a:rPr>
              <a:t>Av. Ongoing Cost = 92</a:t>
            </a:r>
            <a:r>
              <a:rPr lang="en-US" sz="1200" b="1" dirty="0">
                <a:latin typeface="+mj-lt"/>
                <a:sym typeface="Wingdings" pitchFamily="2" charset="2"/>
              </a:rPr>
              <a:t></a:t>
            </a:r>
            <a:r>
              <a:rPr lang="en-US" sz="1200" b="1" dirty="0">
                <a:solidFill>
                  <a:srgbClr val="800000"/>
                </a:solidFill>
                <a:latin typeface="+mj-lt"/>
                <a:sym typeface="Wingdings" pitchFamily="2" charset="2"/>
              </a:rPr>
              <a:t>20</a:t>
            </a:r>
          </a:p>
        </p:txBody>
      </p:sp>
      <p:grpSp>
        <p:nvGrpSpPr>
          <p:cNvPr id="73732" name="Group 2"/>
          <p:cNvGrpSpPr>
            <a:grpSpLocks/>
          </p:cNvGrpSpPr>
          <p:nvPr/>
        </p:nvGrpSpPr>
        <p:grpSpPr bwMode="auto">
          <a:xfrm rot="-2572734">
            <a:off x="4367213" y="4197350"/>
            <a:ext cx="212725" cy="906463"/>
            <a:chOff x="4461" y="3341"/>
            <a:chExt cx="134" cy="571"/>
          </a:xfrm>
        </p:grpSpPr>
        <p:sp>
          <p:nvSpPr>
            <p:cNvPr id="74065" name="Freeform 3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4066" name="Line 4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3733" name="Group 5"/>
          <p:cNvGrpSpPr>
            <a:grpSpLocks/>
          </p:cNvGrpSpPr>
          <p:nvPr/>
        </p:nvGrpSpPr>
        <p:grpSpPr bwMode="auto">
          <a:xfrm rot="3274936">
            <a:off x="3950494" y="4166394"/>
            <a:ext cx="212725" cy="906463"/>
            <a:chOff x="4461" y="3341"/>
            <a:chExt cx="134" cy="571"/>
          </a:xfrm>
        </p:grpSpPr>
        <p:sp>
          <p:nvSpPr>
            <p:cNvPr id="74063" name="Freeform 6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4064" name="Line 7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 useBgFill="1">
        <p:nvSpPr>
          <p:cNvPr id="73734" name="Text Box 8"/>
          <p:cNvSpPr txBox="1">
            <a:spLocks noChangeArrowheads="1"/>
          </p:cNvSpPr>
          <p:nvPr/>
        </p:nvSpPr>
        <p:spPr bwMode="auto">
          <a:xfrm>
            <a:off x="4184650" y="4387850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>
        <p:nvSpPr>
          <p:cNvPr id="7373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Strategy Execution with KPIs (2/2)</a:t>
            </a: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6072188" y="820738"/>
            <a:ext cx="307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Example: C</a:t>
            </a:r>
            <a:r>
              <a:rPr lang="en-CA" altLang="en-US" b="1">
                <a:solidFill>
                  <a:schemeClr val="tx1"/>
                </a:solidFill>
                <a:latin typeface="Times New Roman" pitchFamily="18" charset="0"/>
              </a:rPr>
              <a:t>ommuting</a:t>
            </a:r>
            <a:endParaRPr lang="en-US" altLang="en-US" b="1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73737" name="Group 11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4059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4060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2" name="Straight Connector 439"/>
            <p:cNvCxnSpPr/>
            <p:nvPr/>
          </p:nvCxnSpPr>
          <p:spPr>
            <a:xfrm>
              <a:off x="-1128" y="795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440"/>
            <p:cNvCxnSpPr/>
            <p:nvPr/>
          </p:nvCxnSpPr>
          <p:spPr>
            <a:xfrm>
              <a:off x="-1128" y="115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38" name="Group 16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4055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4056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4" name="Straight Connector 439"/>
            <p:cNvCxnSpPr/>
            <p:nvPr/>
          </p:nvCxnSpPr>
          <p:spPr>
            <a:xfrm>
              <a:off x="-1108" y="1218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40"/>
            <p:cNvCxnSpPr/>
            <p:nvPr/>
          </p:nvCxnSpPr>
          <p:spPr>
            <a:xfrm>
              <a:off x="-1108" y="1581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39" name="Group 21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4051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4052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6" name="Straight Connector 439"/>
            <p:cNvCxnSpPr/>
            <p:nvPr/>
          </p:nvCxnSpPr>
          <p:spPr>
            <a:xfrm>
              <a:off x="-1581" y="195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40"/>
            <p:cNvCxnSpPr/>
            <p:nvPr/>
          </p:nvCxnSpPr>
          <p:spPr>
            <a:xfrm>
              <a:off x="-1581" y="231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40" name="Text Box 26"/>
          <p:cNvSpPr txBox="1">
            <a:spLocks noChangeArrowheads="1"/>
          </p:cNvSpPr>
          <p:nvPr/>
        </p:nvSpPr>
        <p:spPr bwMode="auto">
          <a:xfrm>
            <a:off x="3430588" y="255111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3741" name="Text Box 27"/>
          <p:cNvSpPr txBox="1">
            <a:spLocks noChangeArrowheads="1"/>
          </p:cNvSpPr>
          <p:nvPr/>
        </p:nvSpPr>
        <p:spPr bwMode="auto">
          <a:xfrm>
            <a:off x="1576388" y="2533650"/>
            <a:ext cx="352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3742" name="Text Box 28"/>
          <p:cNvSpPr txBox="1">
            <a:spLocks noChangeArrowheads="1"/>
          </p:cNvSpPr>
          <p:nvPr/>
        </p:nvSpPr>
        <p:spPr bwMode="auto">
          <a:xfrm>
            <a:off x="6981825" y="237966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73743" name="Text Box 29"/>
          <p:cNvSpPr txBox="1">
            <a:spLocks noChangeArrowheads="1"/>
          </p:cNvSpPr>
          <p:nvPr/>
        </p:nvSpPr>
        <p:spPr bwMode="auto">
          <a:xfrm>
            <a:off x="5300663" y="2576513"/>
            <a:ext cx="352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73744" name="Line 30"/>
          <p:cNvSpPr>
            <a:spLocks noChangeShapeType="1"/>
          </p:cNvSpPr>
          <p:nvPr/>
        </p:nvSpPr>
        <p:spPr bwMode="auto">
          <a:xfrm flipV="1">
            <a:off x="5557838" y="2428875"/>
            <a:ext cx="103187" cy="528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3745" name="Line 31"/>
          <p:cNvSpPr>
            <a:spLocks noChangeShapeType="1"/>
          </p:cNvSpPr>
          <p:nvPr/>
        </p:nvSpPr>
        <p:spPr bwMode="auto">
          <a:xfrm flipH="1" flipV="1">
            <a:off x="6494463" y="2336800"/>
            <a:ext cx="1331912" cy="633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3746" name="Group 32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4043" name="Group 33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4045" name="Rectangle 34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4046" name="Group 35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4047" name="Arc 36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48" name="Arc 37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49" name="Line 38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50" name="Line 39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4044" name="Text Box 40"/>
            <p:cNvSpPr txBox="1">
              <a:spLocks noChangeArrowheads="1"/>
            </p:cNvSpPr>
            <p:nvPr/>
          </p:nvSpPr>
          <p:spPr bwMode="auto">
            <a:xfrm>
              <a:off x="2319" y="2307"/>
              <a:ext cx="6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</a:t>
              </a:r>
            </a:p>
          </p:txBody>
        </p:sp>
      </p:grpSp>
      <p:grpSp>
        <p:nvGrpSpPr>
          <p:cNvPr id="73747" name="Group 41"/>
          <p:cNvGrpSpPr>
            <a:grpSpLocks/>
          </p:cNvGrpSpPr>
          <p:nvPr/>
        </p:nvGrpSpPr>
        <p:grpSpPr bwMode="auto">
          <a:xfrm>
            <a:off x="4810125" y="2965450"/>
            <a:ext cx="1619250" cy="566738"/>
            <a:chOff x="2193" y="2272"/>
            <a:chExt cx="898" cy="357"/>
          </a:xfrm>
        </p:grpSpPr>
        <p:grpSp>
          <p:nvGrpSpPr>
            <p:cNvPr id="74035" name="Group 42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4037" name="Rectangle 4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4038" name="Group 4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4039" name="Arc 4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40" name="Arc 4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41" name="Line 4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42" name="Line 4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4036" name="Text Box 49"/>
            <p:cNvSpPr txBox="1">
              <a:spLocks noChangeArrowheads="1"/>
            </p:cNvSpPr>
            <p:nvPr/>
          </p:nvSpPr>
          <p:spPr bwMode="auto">
            <a:xfrm>
              <a:off x="2235" y="2307"/>
              <a:ext cx="8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infrastructure cost</a:t>
              </a:r>
            </a:p>
          </p:txBody>
        </p:sp>
      </p:grpSp>
      <p:grpSp>
        <p:nvGrpSpPr>
          <p:cNvPr id="73748" name="Group 50"/>
          <p:cNvGrpSpPr>
            <a:grpSpLocks/>
          </p:cNvGrpSpPr>
          <p:nvPr/>
        </p:nvGrpSpPr>
        <p:grpSpPr bwMode="auto">
          <a:xfrm>
            <a:off x="7121525" y="2965450"/>
            <a:ext cx="1625600" cy="566738"/>
            <a:chOff x="2193" y="2272"/>
            <a:chExt cx="898" cy="357"/>
          </a:xfrm>
        </p:grpSpPr>
        <p:grpSp>
          <p:nvGrpSpPr>
            <p:cNvPr id="74027" name="Group 51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4029" name="Rectangle 5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4030" name="Group 5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4031" name="Arc 5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32" name="Arc 5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33" name="Line 5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34" name="Line 5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4028" name="Text Box 58"/>
            <p:cNvSpPr txBox="1">
              <a:spLocks noChangeArrowheads="1"/>
            </p:cNvSpPr>
            <p:nvPr/>
          </p:nvSpPr>
          <p:spPr bwMode="auto">
            <a:xfrm>
              <a:off x="2344" y="2307"/>
              <a:ext cx="63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Share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</a:t>
              </a:r>
            </a:p>
          </p:txBody>
        </p:sp>
      </p:grpSp>
      <p:grpSp>
        <p:nvGrpSpPr>
          <p:cNvPr id="73749" name="Group 59"/>
          <p:cNvGrpSpPr>
            <a:grpSpLocks/>
          </p:cNvGrpSpPr>
          <p:nvPr/>
        </p:nvGrpSpPr>
        <p:grpSpPr bwMode="auto">
          <a:xfrm rot="1250200">
            <a:off x="2874963" y="5121275"/>
            <a:ext cx="212725" cy="906463"/>
            <a:chOff x="4461" y="3341"/>
            <a:chExt cx="134" cy="571"/>
          </a:xfrm>
        </p:grpSpPr>
        <p:sp>
          <p:nvSpPr>
            <p:cNvPr id="74025" name="Freeform 60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4026" name="Line 61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3750" name="Group 62"/>
          <p:cNvGrpSpPr>
            <a:grpSpLocks/>
          </p:cNvGrpSpPr>
          <p:nvPr/>
        </p:nvGrpSpPr>
        <p:grpSpPr bwMode="auto">
          <a:xfrm rot="-2572734">
            <a:off x="3230563" y="5214938"/>
            <a:ext cx="212725" cy="906462"/>
            <a:chOff x="4461" y="3341"/>
            <a:chExt cx="134" cy="571"/>
          </a:xfrm>
        </p:grpSpPr>
        <p:sp>
          <p:nvSpPr>
            <p:cNvPr id="74023" name="Freeform 63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4024" name="Line 64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3751" name="Group 65"/>
          <p:cNvGrpSpPr>
            <a:grpSpLocks/>
          </p:cNvGrpSpPr>
          <p:nvPr/>
        </p:nvGrpSpPr>
        <p:grpSpPr bwMode="auto">
          <a:xfrm rot="2076019">
            <a:off x="5162550" y="5162550"/>
            <a:ext cx="212725" cy="906463"/>
            <a:chOff x="4461" y="3341"/>
            <a:chExt cx="134" cy="571"/>
          </a:xfrm>
        </p:grpSpPr>
        <p:sp>
          <p:nvSpPr>
            <p:cNvPr id="74021" name="Freeform 66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4022" name="Line 67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73752" name="Group 68"/>
          <p:cNvGrpSpPr>
            <a:grpSpLocks/>
          </p:cNvGrpSpPr>
          <p:nvPr/>
        </p:nvGrpSpPr>
        <p:grpSpPr bwMode="auto">
          <a:xfrm rot="-1395070">
            <a:off x="5400675" y="5102225"/>
            <a:ext cx="212725" cy="906463"/>
            <a:chOff x="4461" y="3341"/>
            <a:chExt cx="134" cy="571"/>
          </a:xfrm>
        </p:grpSpPr>
        <p:sp>
          <p:nvSpPr>
            <p:cNvPr id="74019" name="Freeform 69"/>
            <p:cNvSpPr>
              <a:spLocks/>
            </p:cNvSpPr>
            <p:nvPr/>
          </p:nvSpPr>
          <p:spPr bwMode="auto">
            <a:xfrm>
              <a:off x="4526" y="3341"/>
              <a:ext cx="1" cy="571"/>
            </a:xfrm>
            <a:custGeom>
              <a:avLst/>
              <a:gdLst>
                <a:gd name="T0" fmla="*/ 1 w 1"/>
                <a:gd name="T1" fmla="*/ 571 h 571"/>
                <a:gd name="T2" fmla="*/ 0 w 1"/>
                <a:gd name="T3" fmla="*/ 0 h 57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71">
                  <a:moveTo>
                    <a:pt x="1" y="571"/>
                  </a:move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  <p:sp>
          <p:nvSpPr>
            <p:cNvPr id="74020" name="Line 70"/>
            <p:cNvSpPr>
              <a:spLocks noChangeShapeType="1"/>
            </p:cNvSpPr>
            <p:nvPr/>
          </p:nvSpPr>
          <p:spPr bwMode="auto">
            <a:xfrm rot="-5400000">
              <a:off x="4528" y="3714"/>
              <a:ext cx="0" cy="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>
              <a:spAutoFit/>
            </a:bodyPr>
            <a:lstStyle/>
            <a:p>
              <a:endParaRPr lang="en-CA"/>
            </a:p>
          </p:txBody>
        </p:sp>
      </p:grpSp>
      <p:sp useBgFill="1">
        <p:nvSpPr>
          <p:cNvPr id="73753" name="Text Box 71"/>
          <p:cNvSpPr txBox="1">
            <a:spLocks noChangeArrowheads="1"/>
          </p:cNvSpPr>
          <p:nvPr/>
        </p:nvSpPr>
        <p:spPr bwMode="auto">
          <a:xfrm>
            <a:off x="2957513" y="5326063"/>
            <a:ext cx="209550" cy="1222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sp useBgFill="1">
        <p:nvSpPr>
          <p:cNvPr id="73754" name="Text Box 72"/>
          <p:cNvSpPr txBox="1">
            <a:spLocks noChangeArrowheads="1"/>
          </p:cNvSpPr>
          <p:nvPr/>
        </p:nvSpPr>
        <p:spPr bwMode="auto">
          <a:xfrm>
            <a:off x="5307013" y="5324475"/>
            <a:ext cx="209550" cy="122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 OR </a:t>
            </a:r>
          </a:p>
        </p:txBody>
      </p:sp>
      <p:grpSp>
        <p:nvGrpSpPr>
          <p:cNvPr id="73755" name="Group 73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4011" name="Group 74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4013" name="Rectangle 75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4014" name="Group 76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4015" name="Arc 77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16" name="Arc 78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17" name="Line 79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18" name="Line 80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4012" name="Text Box 81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</a:t>
              </a:r>
            </a:p>
          </p:txBody>
        </p:sp>
      </p:grpSp>
      <p:grpSp>
        <p:nvGrpSpPr>
          <p:cNvPr id="73756" name="Group 82"/>
          <p:cNvGrpSpPr>
            <a:grpSpLocks/>
          </p:cNvGrpSpPr>
          <p:nvPr/>
        </p:nvGrpSpPr>
        <p:grpSpPr bwMode="auto">
          <a:xfrm>
            <a:off x="2325688" y="4746625"/>
            <a:ext cx="1625600" cy="566738"/>
            <a:chOff x="2193" y="2272"/>
            <a:chExt cx="898" cy="357"/>
          </a:xfrm>
        </p:grpSpPr>
        <p:grpSp>
          <p:nvGrpSpPr>
            <p:cNvPr id="74003" name="Group 83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4005" name="Rectangle 84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4006" name="Group 85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4007" name="Arc 86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08" name="Arc 87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09" name="Line 88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4010" name="Line 89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4004" name="Text Box 90"/>
            <p:cNvSpPr txBox="1">
              <a:spLocks noChangeArrowheads="1"/>
            </p:cNvSpPr>
            <p:nvPr/>
          </p:nvSpPr>
          <p:spPr bwMode="auto">
            <a:xfrm>
              <a:off x="2372" y="2307"/>
              <a:ext cx="56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public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grpSp>
        <p:nvGrpSpPr>
          <p:cNvPr id="73757" name="Group 91"/>
          <p:cNvGrpSpPr>
            <a:grpSpLocks/>
          </p:cNvGrpSpPr>
          <p:nvPr/>
        </p:nvGrpSpPr>
        <p:grpSpPr bwMode="auto">
          <a:xfrm>
            <a:off x="2417763" y="5881688"/>
            <a:ext cx="860425" cy="534987"/>
            <a:chOff x="202" y="3706"/>
            <a:chExt cx="719" cy="337"/>
          </a:xfrm>
        </p:grpSpPr>
        <p:sp>
          <p:nvSpPr>
            <p:cNvPr id="74001" name="AutoShape 92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4002" name="Text Box 93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3758" name="Group 94"/>
          <p:cNvGrpSpPr>
            <a:grpSpLocks/>
          </p:cNvGrpSpPr>
          <p:nvPr/>
        </p:nvGrpSpPr>
        <p:grpSpPr bwMode="auto">
          <a:xfrm>
            <a:off x="3413125" y="5881688"/>
            <a:ext cx="860425" cy="534987"/>
            <a:chOff x="202" y="3706"/>
            <a:chExt cx="719" cy="337"/>
          </a:xfrm>
        </p:grpSpPr>
        <p:sp>
          <p:nvSpPr>
            <p:cNvPr id="73999" name="AutoShape 95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4000" name="Text Box 96"/>
            <p:cNvSpPr txBox="1">
              <a:spLocks noChangeArrowheads="1"/>
            </p:cNvSpPr>
            <p:nvPr/>
          </p:nvSpPr>
          <p:spPr bwMode="auto">
            <a:xfrm>
              <a:off x="254" y="3731"/>
              <a:ext cx="6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Express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3759" name="Group 97"/>
          <p:cNvGrpSpPr>
            <a:grpSpLocks/>
          </p:cNvGrpSpPr>
          <p:nvPr/>
        </p:nvGrpSpPr>
        <p:grpSpPr bwMode="auto">
          <a:xfrm>
            <a:off x="4410075" y="5881688"/>
            <a:ext cx="860425" cy="534987"/>
            <a:chOff x="202" y="3706"/>
            <a:chExt cx="719" cy="337"/>
          </a:xfrm>
        </p:grpSpPr>
        <p:sp>
          <p:nvSpPr>
            <p:cNvPr id="73997" name="AutoShape 98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998" name="Text Box 99"/>
            <p:cNvSpPr txBox="1">
              <a:spLocks noChangeArrowheads="1"/>
            </p:cNvSpPr>
            <p:nvPr/>
          </p:nvSpPr>
          <p:spPr bwMode="auto">
            <a:xfrm>
              <a:off x="260" y="3731"/>
              <a:ext cx="6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own car</a:t>
              </a:r>
            </a:p>
          </p:txBody>
        </p:sp>
      </p:grpSp>
      <p:grpSp>
        <p:nvGrpSpPr>
          <p:cNvPr id="73760" name="Group 100"/>
          <p:cNvGrpSpPr>
            <a:grpSpLocks/>
          </p:cNvGrpSpPr>
          <p:nvPr/>
        </p:nvGrpSpPr>
        <p:grpSpPr bwMode="auto">
          <a:xfrm>
            <a:off x="5407025" y="5881688"/>
            <a:ext cx="860425" cy="534987"/>
            <a:chOff x="202" y="3706"/>
            <a:chExt cx="719" cy="337"/>
          </a:xfrm>
        </p:grpSpPr>
        <p:sp>
          <p:nvSpPr>
            <p:cNvPr id="73995" name="AutoShape 101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996" name="Text Box 102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sp>
        <p:nvSpPr>
          <p:cNvPr id="73761" name="Line 103"/>
          <p:cNvSpPr>
            <a:spLocks noChangeShapeType="1"/>
          </p:cNvSpPr>
          <p:nvPr/>
        </p:nvSpPr>
        <p:spPr bwMode="auto">
          <a:xfrm flipV="1">
            <a:off x="1139825" y="2327275"/>
            <a:ext cx="1495425" cy="784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3762" name="Group 104"/>
          <p:cNvGrpSpPr>
            <a:grpSpLocks/>
          </p:cNvGrpSpPr>
          <p:nvPr/>
        </p:nvGrpSpPr>
        <p:grpSpPr bwMode="auto">
          <a:xfrm>
            <a:off x="320675" y="2965450"/>
            <a:ext cx="1625600" cy="566738"/>
            <a:chOff x="2193" y="2272"/>
            <a:chExt cx="898" cy="357"/>
          </a:xfrm>
        </p:grpSpPr>
        <p:grpSp>
          <p:nvGrpSpPr>
            <p:cNvPr id="73987" name="Group 105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89" name="Rectangle 10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90" name="Group 107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91" name="Arc 10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92" name="Arc 10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93" name="Line 11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94" name="Line 11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88" name="Text Box 112"/>
            <p:cNvSpPr txBox="1">
              <a:spLocks noChangeArrowheads="1"/>
            </p:cNvSpPr>
            <p:nvPr/>
          </p:nvSpPr>
          <p:spPr bwMode="auto">
            <a:xfrm>
              <a:off x="2352" y="2307"/>
              <a:ext cx="59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Work during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commute</a:t>
              </a:r>
            </a:p>
          </p:txBody>
        </p:sp>
      </p:grpSp>
      <p:sp>
        <p:nvSpPr>
          <p:cNvPr id="73763" name="Line 113"/>
          <p:cNvSpPr>
            <a:spLocks noChangeShapeType="1"/>
          </p:cNvSpPr>
          <p:nvPr/>
        </p:nvSpPr>
        <p:spPr bwMode="auto">
          <a:xfrm flipV="1">
            <a:off x="3365500" y="2430463"/>
            <a:ext cx="77788" cy="547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grpSp>
        <p:nvGrpSpPr>
          <p:cNvPr id="73764" name="Group 114"/>
          <p:cNvGrpSpPr>
            <a:grpSpLocks/>
          </p:cNvGrpSpPr>
          <p:nvPr/>
        </p:nvGrpSpPr>
        <p:grpSpPr bwMode="auto">
          <a:xfrm>
            <a:off x="2636838" y="2965450"/>
            <a:ext cx="1625600" cy="566738"/>
            <a:chOff x="2193" y="2272"/>
            <a:chExt cx="898" cy="357"/>
          </a:xfrm>
        </p:grpSpPr>
        <p:grpSp>
          <p:nvGrpSpPr>
            <p:cNvPr id="73979" name="Group 115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81" name="Rectangle 11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82" name="Group 117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83" name="Arc 11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84" name="Arc 11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85" name="Line 12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86" name="Line 12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80" name="Text Box 122"/>
            <p:cNvSpPr txBox="1">
              <a:spLocks noChangeArrowheads="1"/>
            </p:cNvSpPr>
            <p:nvPr/>
          </p:nvSpPr>
          <p:spPr bwMode="auto">
            <a:xfrm>
              <a:off x="2396" y="2307"/>
              <a:ext cx="52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travel time</a:t>
              </a:r>
            </a:p>
          </p:txBody>
        </p:sp>
      </p:grpSp>
      <p:sp>
        <p:nvSpPr>
          <p:cNvPr id="73765" name="Freeform 123"/>
          <p:cNvSpPr>
            <a:spLocks/>
          </p:cNvSpPr>
          <p:nvPr/>
        </p:nvSpPr>
        <p:spPr bwMode="auto">
          <a:xfrm>
            <a:off x="835025" y="3529013"/>
            <a:ext cx="103188" cy="885825"/>
          </a:xfrm>
          <a:custGeom>
            <a:avLst/>
            <a:gdLst>
              <a:gd name="T0" fmla="*/ 0 w 65"/>
              <a:gd name="T1" fmla="*/ 2147483647 h 558"/>
              <a:gd name="T2" fmla="*/ 2147483647 w 65"/>
              <a:gd name="T3" fmla="*/ 0 h 5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" h="558">
                <a:moveTo>
                  <a:pt x="0" y="558"/>
                </a:moveTo>
                <a:cubicBezTo>
                  <a:pt x="10" y="465"/>
                  <a:pt x="52" y="116"/>
                  <a:pt x="6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3766" name="Text Box 124"/>
          <p:cNvSpPr txBox="1">
            <a:spLocks noChangeArrowheads="1"/>
          </p:cNvSpPr>
          <p:nvPr/>
        </p:nvSpPr>
        <p:spPr bwMode="auto">
          <a:xfrm>
            <a:off x="501650" y="3619500"/>
            <a:ext cx="436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73767" name="Group 125"/>
          <p:cNvGrpSpPr>
            <a:grpSpLocks/>
          </p:cNvGrpSpPr>
          <p:nvPr/>
        </p:nvGrpSpPr>
        <p:grpSpPr bwMode="auto">
          <a:xfrm>
            <a:off x="4641850" y="4746625"/>
            <a:ext cx="1625600" cy="566738"/>
            <a:chOff x="2193" y="2272"/>
            <a:chExt cx="898" cy="357"/>
          </a:xfrm>
        </p:grpSpPr>
        <p:grpSp>
          <p:nvGrpSpPr>
            <p:cNvPr id="73971" name="Group 126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73" name="Rectangle 127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74" name="Group 128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75" name="Arc 129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76" name="Arc 130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77" name="Line 131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78" name="Line 132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72" name="Text Box 133"/>
            <p:cNvSpPr txBox="1">
              <a:spLocks noChangeArrowheads="1"/>
            </p:cNvSpPr>
            <p:nvPr/>
          </p:nvSpPr>
          <p:spPr bwMode="auto">
            <a:xfrm>
              <a:off x="2360" y="2307"/>
              <a:ext cx="59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private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sp>
        <p:nvSpPr>
          <p:cNvPr id="73768" name="Arc 134"/>
          <p:cNvSpPr>
            <a:spLocks/>
          </p:cNvSpPr>
          <p:nvPr/>
        </p:nvSpPr>
        <p:spPr bwMode="auto">
          <a:xfrm rot="1242515" flipH="1">
            <a:off x="123825" y="669925"/>
            <a:ext cx="8491538" cy="5622925"/>
          </a:xfrm>
          <a:custGeom>
            <a:avLst/>
            <a:gdLst>
              <a:gd name="T0" fmla="*/ 2147483647 w 20624"/>
              <a:gd name="T1" fmla="*/ 0 h 21594"/>
              <a:gd name="T2" fmla="*/ 2147483647 w 20624"/>
              <a:gd name="T3" fmla="*/ 2147483647 h 21594"/>
              <a:gd name="T4" fmla="*/ 0 w 20624"/>
              <a:gd name="T5" fmla="*/ 2147483647 h 215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24" h="21594" fill="none" extrusionOk="0">
                <a:moveTo>
                  <a:pt x="518" y="0"/>
                </a:moveTo>
                <a:cubicBezTo>
                  <a:pt x="9782" y="222"/>
                  <a:pt x="17871" y="6328"/>
                  <a:pt x="20624" y="15175"/>
                </a:cubicBezTo>
              </a:path>
              <a:path w="20624" h="21594" stroke="0" extrusionOk="0">
                <a:moveTo>
                  <a:pt x="518" y="0"/>
                </a:moveTo>
                <a:cubicBezTo>
                  <a:pt x="9782" y="222"/>
                  <a:pt x="17871" y="6328"/>
                  <a:pt x="20624" y="15175"/>
                </a:cubicBezTo>
                <a:lnTo>
                  <a:pt x="0" y="21594"/>
                </a:lnTo>
                <a:lnTo>
                  <a:pt x="518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F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73769" name="Oval 135"/>
          <p:cNvSpPr>
            <a:spLocks noChangeAspect="1" noChangeArrowheads="1"/>
          </p:cNvSpPr>
          <p:nvPr/>
        </p:nvSpPr>
        <p:spPr bwMode="auto">
          <a:xfrm>
            <a:off x="7383463" y="1477963"/>
            <a:ext cx="1033462" cy="1033462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Commuter</a:t>
            </a:r>
          </a:p>
        </p:txBody>
      </p:sp>
      <p:sp>
        <p:nvSpPr>
          <p:cNvPr id="1709192" name="Text Box 136"/>
          <p:cNvSpPr txBox="1">
            <a:spLocks noChangeArrowheads="1"/>
          </p:cNvSpPr>
          <p:nvPr/>
        </p:nvSpPr>
        <p:spPr bwMode="auto">
          <a:xfrm>
            <a:off x="5729288" y="5676900"/>
            <a:ext cx="279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100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grpSp>
        <p:nvGrpSpPr>
          <p:cNvPr id="1709193" name="Group 137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3963" name="Group 138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65" name="Rectangle 139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66" name="Group 140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67" name="Arc 141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68" name="Arc 142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69" name="Line 143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70" name="Line 144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64" name="Text Box 145"/>
            <p:cNvSpPr txBox="1">
              <a:spLocks noChangeArrowheads="1"/>
            </p:cNvSpPr>
            <p:nvPr/>
          </p:nvSpPr>
          <p:spPr bwMode="auto">
            <a:xfrm>
              <a:off x="2319" y="2307"/>
              <a:ext cx="65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</a:t>
              </a:r>
            </a:p>
          </p:txBody>
        </p:sp>
      </p:grpSp>
      <p:grpSp>
        <p:nvGrpSpPr>
          <p:cNvPr id="1709202" name="Group 146"/>
          <p:cNvGrpSpPr>
            <a:grpSpLocks/>
          </p:cNvGrpSpPr>
          <p:nvPr/>
        </p:nvGrpSpPr>
        <p:grpSpPr bwMode="auto">
          <a:xfrm>
            <a:off x="4810125" y="2965450"/>
            <a:ext cx="1619250" cy="566738"/>
            <a:chOff x="2193" y="2272"/>
            <a:chExt cx="898" cy="357"/>
          </a:xfrm>
        </p:grpSpPr>
        <p:grpSp>
          <p:nvGrpSpPr>
            <p:cNvPr id="73955" name="Group 147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57" name="Rectangle 148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58" name="Group 149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59" name="Arc 150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60" name="Arc 151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61" name="Line 152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62" name="Line 153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56" name="Text Box 154"/>
            <p:cNvSpPr txBox="1">
              <a:spLocks noChangeArrowheads="1"/>
            </p:cNvSpPr>
            <p:nvPr/>
          </p:nvSpPr>
          <p:spPr bwMode="auto">
            <a:xfrm>
              <a:off x="2235" y="2307"/>
              <a:ext cx="8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infrastructure cost</a:t>
              </a:r>
            </a:p>
          </p:txBody>
        </p:sp>
      </p:grpSp>
      <p:grpSp>
        <p:nvGrpSpPr>
          <p:cNvPr id="1709211" name="Group 155"/>
          <p:cNvGrpSpPr>
            <a:grpSpLocks/>
          </p:cNvGrpSpPr>
          <p:nvPr/>
        </p:nvGrpSpPr>
        <p:grpSpPr bwMode="auto">
          <a:xfrm>
            <a:off x="7121525" y="2965450"/>
            <a:ext cx="1625600" cy="566738"/>
            <a:chOff x="2193" y="2272"/>
            <a:chExt cx="898" cy="357"/>
          </a:xfrm>
        </p:grpSpPr>
        <p:grpSp>
          <p:nvGrpSpPr>
            <p:cNvPr id="73947" name="Group 156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49" name="Rectangle 157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CC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50" name="Group 158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51" name="Arc 159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52" name="Arc 160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53" name="Line 161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54" name="Line 162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48" name="Text Box 163"/>
            <p:cNvSpPr txBox="1">
              <a:spLocks noChangeArrowheads="1"/>
            </p:cNvSpPr>
            <p:nvPr/>
          </p:nvSpPr>
          <p:spPr bwMode="auto">
            <a:xfrm>
              <a:off x="2344" y="2307"/>
              <a:ext cx="63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Share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</a:t>
              </a:r>
            </a:p>
          </p:txBody>
        </p:sp>
      </p:grpSp>
      <p:grpSp>
        <p:nvGrpSpPr>
          <p:cNvPr id="1709220" name="Group 164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3939" name="Group 165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41" name="Rectangle 16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CC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42" name="Group 167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43" name="Arc 16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44" name="Arc 16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CC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45" name="Line 17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46" name="Line 17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40" name="Text Box 172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</a:t>
              </a:r>
            </a:p>
          </p:txBody>
        </p:sp>
      </p:grpSp>
      <p:grpSp>
        <p:nvGrpSpPr>
          <p:cNvPr id="1709229" name="Group 173"/>
          <p:cNvGrpSpPr>
            <a:grpSpLocks/>
          </p:cNvGrpSpPr>
          <p:nvPr/>
        </p:nvGrpSpPr>
        <p:grpSpPr bwMode="auto">
          <a:xfrm>
            <a:off x="2325688" y="4746625"/>
            <a:ext cx="1625600" cy="566738"/>
            <a:chOff x="2193" y="2272"/>
            <a:chExt cx="898" cy="357"/>
          </a:xfrm>
        </p:grpSpPr>
        <p:grpSp>
          <p:nvGrpSpPr>
            <p:cNvPr id="73931" name="Group 174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33" name="Rectangle 175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34" name="Group 176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35" name="Arc 177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36" name="Arc 178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37" name="Line 179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38" name="Line 180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32" name="Text Box 181"/>
            <p:cNvSpPr txBox="1">
              <a:spLocks noChangeArrowheads="1"/>
            </p:cNvSpPr>
            <p:nvPr/>
          </p:nvSpPr>
          <p:spPr bwMode="auto">
            <a:xfrm>
              <a:off x="2372" y="2307"/>
              <a:ext cx="564" cy="2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public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grpSp>
        <p:nvGrpSpPr>
          <p:cNvPr id="1709238" name="Group 182"/>
          <p:cNvGrpSpPr>
            <a:grpSpLocks/>
          </p:cNvGrpSpPr>
          <p:nvPr/>
        </p:nvGrpSpPr>
        <p:grpSpPr bwMode="auto">
          <a:xfrm>
            <a:off x="3413125" y="5881688"/>
            <a:ext cx="860425" cy="534987"/>
            <a:chOff x="202" y="3706"/>
            <a:chExt cx="719" cy="337"/>
          </a:xfrm>
        </p:grpSpPr>
        <p:sp>
          <p:nvSpPr>
            <p:cNvPr id="73929" name="AutoShape 183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930" name="Text Box 184"/>
            <p:cNvSpPr txBox="1">
              <a:spLocks noChangeArrowheads="1"/>
            </p:cNvSpPr>
            <p:nvPr/>
          </p:nvSpPr>
          <p:spPr bwMode="auto">
            <a:xfrm>
              <a:off x="254" y="3731"/>
              <a:ext cx="64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Express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1709241" name="Group 185"/>
          <p:cNvGrpSpPr>
            <a:grpSpLocks/>
          </p:cNvGrpSpPr>
          <p:nvPr/>
        </p:nvGrpSpPr>
        <p:grpSpPr bwMode="auto">
          <a:xfrm>
            <a:off x="4410075" y="5881688"/>
            <a:ext cx="860425" cy="534987"/>
            <a:chOff x="202" y="3706"/>
            <a:chExt cx="719" cy="337"/>
          </a:xfrm>
        </p:grpSpPr>
        <p:sp>
          <p:nvSpPr>
            <p:cNvPr id="73927" name="AutoShape 186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928" name="Text Box 187"/>
            <p:cNvSpPr txBox="1">
              <a:spLocks noChangeArrowheads="1"/>
            </p:cNvSpPr>
            <p:nvPr/>
          </p:nvSpPr>
          <p:spPr bwMode="auto">
            <a:xfrm>
              <a:off x="260" y="3731"/>
              <a:ext cx="6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own car</a:t>
              </a:r>
            </a:p>
          </p:txBody>
        </p:sp>
      </p:grpSp>
      <p:grpSp>
        <p:nvGrpSpPr>
          <p:cNvPr id="1709247" name="Group 191"/>
          <p:cNvGrpSpPr>
            <a:grpSpLocks/>
          </p:cNvGrpSpPr>
          <p:nvPr/>
        </p:nvGrpSpPr>
        <p:grpSpPr bwMode="auto">
          <a:xfrm>
            <a:off x="320675" y="2965450"/>
            <a:ext cx="1625600" cy="566738"/>
            <a:chOff x="2193" y="2272"/>
            <a:chExt cx="898" cy="357"/>
          </a:xfrm>
        </p:grpSpPr>
        <p:grpSp>
          <p:nvGrpSpPr>
            <p:cNvPr id="73919" name="Group 192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21" name="Rectangle 193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E5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22" name="Group 194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23" name="Arc 195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24" name="Arc 196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25" name="Line 197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26" name="Line 198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20" name="Text Box 199"/>
            <p:cNvSpPr txBox="1">
              <a:spLocks noChangeArrowheads="1"/>
            </p:cNvSpPr>
            <p:nvPr/>
          </p:nvSpPr>
          <p:spPr bwMode="auto">
            <a:xfrm>
              <a:off x="2352" y="2307"/>
              <a:ext cx="597" cy="286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Work during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commute</a:t>
              </a:r>
            </a:p>
          </p:txBody>
        </p:sp>
      </p:grpSp>
      <p:grpSp>
        <p:nvGrpSpPr>
          <p:cNvPr id="1709256" name="Group 200"/>
          <p:cNvGrpSpPr>
            <a:grpSpLocks/>
          </p:cNvGrpSpPr>
          <p:nvPr/>
        </p:nvGrpSpPr>
        <p:grpSpPr bwMode="auto">
          <a:xfrm>
            <a:off x="2636838" y="2965450"/>
            <a:ext cx="1625600" cy="566738"/>
            <a:chOff x="2193" y="2272"/>
            <a:chExt cx="898" cy="357"/>
          </a:xfrm>
        </p:grpSpPr>
        <p:grpSp>
          <p:nvGrpSpPr>
            <p:cNvPr id="73911" name="Group 201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13" name="Rectangle 202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33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14" name="Group 203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15" name="Arc 204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16" name="Arc 205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33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17" name="Line 206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18" name="Line 207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12" name="Text Box 208"/>
            <p:cNvSpPr txBox="1">
              <a:spLocks noChangeArrowheads="1"/>
            </p:cNvSpPr>
            <p:nvPr/>
          </p:nvSpPr>
          <p:spPr bwMode="auto">
            <a:xfrm>
              <a:off x="2396" y="2307"/>
              <a:ext cx="520" cy="286"/>
            </a:xfrm>
            <a:prstGeom prst="rect">
              <a:avLst/>
            </a:prstGeom>
            <a:solidFill>
              <a:srgbClr val="33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travel time</a:t>
              </a:r>
            </a:p>
          </p:txBody>
        </p:sp>
      </p:grpSp>
      <p:grpSp>
        <p:nvGrpSpPr>
          <p:cNvPr id="1709265" name="Group 209"/>
          <p:cNvGrpSpPr>
            <a:grpSpLocks/>
          </p:cNvGrpSpPr>
          <p:nvPr/>
        </p:nvGrpSpPr>
        <p:grpSpPr bwMode="auto">
          <a:xfrm>
            <a:off x="4641850" y="4746625"/>
            <a:ext cx="1625600" cy="566738"/>
            <a:chOff x="2193" y="2272"/>
            <a:chExt cx="898" cy="357"/>
          </a:xfrm>
        </p:grpSpPr>
        <p:grpSp>
          <p:nvGrpSpPr>
            <p:cNvPr id="73903" name="Group 210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905" name="Rectangle 21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906" name="Group 212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907" name="Arc 21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08" name="Arc 21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09" name="Line 21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10" name="Line 21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904" name="Text Box 217"/>
            <p:cNvSpPr txBox="1">
              <a:spLocks noChangeArrowheads="1"/>
            </p:cNvSpPr>
            <p:nvPr/>
          </p:nvSpPr>
          <p:spPr bwMode="auto">
            <a:xfrm>
              <a:off x="2360" y="2307"/>
              <a:ext cx="590" cy="28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Take private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transport</a:t>
              </a:r>
            </a:p>
          </p:txBody>
        </p:sp>
      </p:grpSp>
      <p:sp>
        <p:nvSpPr>
          <p:cNvPr id="1709274" name="Text Box 218"/>
          <p:cNvSpPr txBox="1">
            <a:spLocks noChangeArrowheads="1"/>
          </p:cNvSpPr>
          <p:nvPr/>
        </p:nvSpPr>
        <p:spPr bwMode="auto">
          <a:xfrm>
            <a:off x="2568575" y="4594225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75" name="Text Box 219"/>
          <p:cNvSpPr txBox="1">
            <a:spLocks noChangeArrowheads="1"/>
          </p:cNvSpPr>
          <p:nvPr/>
        </p:nvSpPr>
        <p:spPr bwMode="auto">
          <a:xfrm>
            <a:off x="3624263" y="57292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76" name="Text Box 220"/>
          <p:cNvSpPr txBox="1">
            <a:spLocks noChangeArrowheads="1"/>
          </p:cNvSpPr>
          <p:nvPr/>
        </p:nvSpPr>
        <p:spPr bwMode="auto">
          <a:xfrm>
            <a:off x="4622800" y="57292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77" name="Text Box 221"/>
          <p:cNvSpPr txBox="1">
            <a:spLocks noChangeArrowheads="1"/>
          </p:cNvSpPr>
          <p:nvPr/>
        </p:nvSpPr>
        <p:spPr bwMode="auto">
          <a:xfrm>
            <a:off x="2574925" y="5729288"/>
            <a:ext cx="698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78" name="Text Box 222"/>
          <p:cNvSpPr txBox="1">
            <a:spLocks noChangeArrowheads="1"/>
          </p:cNvSpPr>
          <p:nvPr/>
        </p:nvSpPr>
        <p:spPr bwMode="auto">
          <a:xfrm>
            <a:off x="4972050" y="4597400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100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79" name="Text Box 223"/>
          <p:cNvSpPr txBox="1">
            <a:spLocks noChangeArrowheads="1"/>
          </p:cNvSpPr>
          <p:nvPr/>
        </p:nvSpPr>
        <p:spPr bwMode="auto">
          <a:xfrm>
            <a:off x="673100" y="2805113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-10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80" name="Text Box 224"/>
          <p:cNvSpPr txBox="1">
            <a:spLocks noChangeArrowheads="1"/>
          </p:cNvSpPr>
          <p:nvPr/>
        </p:nvSpPr>
        <p:spPr bwMode="auto">
          <a:xfrm>
            <a:off x="5148263" y="2819400"/>
            <a:ext cx="1825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-20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81" name="Text Box 225"/>
          <p:cNvSpPr txBox="1">
            <a:spLocks noChangeArrowheads="1"/>
          </p:cNvSpPr>
          <p:nvPr/>
        </p:nvSpPr>
        <p:spPr bwMode="auto">
          <a:xfrm>
            <a:off x="2938463" y="27940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82" name="Text Box 226"/>
          <p:cNvSpPr txBox="1">
            <a:spLocks noChangeArrowheads="1"/>
          </p:cNvSpPr>
          <p:nvPr/>
        </p:nvSpPr>
        <p:spPr bwMode="auto">
          <a:xfrm>
            <a:off x="2901950" y="16970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35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83" name="Text Box 227"/>
          <p:cNvSpPr txBox="1">
            <a:spLocks noChangeArrowheads="1"/>
          </p:cNvSpPr>
          <p:nvPr/>
        </p:nvSpPr>
        <p:spPr bwMode="auto">
          <a:xfrm>
            <a:off x="5297488" y="1693863"/>
            <a:ext cx="1127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-4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1709284" name="Text Box 228"/>
          <p:cNvSpPr txBox="1">
            <a:spLocks noChangeArrowheads="1"/>
          </p:cNvSpPr>
          <p:nvPr/>
        </p:nvSpPr>
        <p:spPr bwMode="auto">
          <a:xfrm>
            <a:off x="7326313" y="2814638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20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grpSp>
        <p:nvGrpSpPr>
          <p:cNvPr id="1709288" name="Group 232"/>
          <p:cNvGrpSpPr>
            <a:grpSpLocks/>
          </p:cNvGrpSpPr>
          <p:nvPr/>
        </p:nvGrpSpPr>
        <p:grpSpPr bwMode="auto">
          <a:xfrm>
            <a:off x="2417763" y="5881688"/>
            <a:ext cx="860425" cy="534987"/>
            <a:chOff x="202" y="3706"/>
            <a:chExt cx="719" cy="337"/>
          </a:xfrm>
        </p:grpSpPr>
        <p:sp>
          <p:nvSpPr>
            <p:cNvPr id="73901" name="AutoShape 233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902" name="Text Box 234"/>
            <p:cNvSpPr txBox="1">
              <a:spLocks noChangeArrowheads="1"/>
            </p:cNvSpPr>
            <p:nvPr/>
          </p:nvSpPr>
          <p:spPr bwMode="auto">
            <a:xfrm>
              <a:off x="262" y="3731"/>
              <a:ext cx="62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Regular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Bus</a:t>
              </a:r>
            </a:p>
          </p:txBody>
        </p:sp>
      </p:grpSp>
      <p:grpSp>
        <p:nvGrpSpPr>
          <p:cNvPr id="73793" name="Group 235"/>
          <p:cNvGrpSpPr>
            <a:grpSpLocks/>
          </p:cNvGrpSpPr>
          <p:nvPr/>
        </p:nvGrpSpPr>
        <p:grpSpPr bwMode="auto">
          <a:xfrm>
            <a:off x="3495675" y="3811588"/>
            <a:ext cx="1625600" cy="566737"/>
            <a:chOff x="3064" y="2532"/>
            <a:chExt cx="1024" cy="357"/>
          </a:xfrm>
        </p:grpSpPr>
        <p:grpSp>
          <p:nvGrpSpPr>
            <p:cNvPr id="73893" name="Group 236"/>
            <p:cNvGrpSpPr>
              <a:grpSpLocks/>
            </p:cNvGrpSpPr>
            <p:nvPr/>
          </p:nvGrpSpPr>
          <p:grpSpPr bwMode="auto">
            <a:xfrm>
              <a:off x="3064" y="2532"/>
              <a:ext cx="1024" cy="357"/>
              <a:chOff x="1856" y="2830"/>
              <a:chExt cx="610" cy="357"/>
            </a:xfrm>
          </p:grpSpPr>
          <p:sp>
            <p:nvSpPr>
              <p:cNvPr id="73895" name="Rectangle 237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896" name="Group 238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897" name="Arc 239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98" name="Arc 240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99" name="Line 241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900" name="Line 242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894" name="Text Box 243"/>
            <p:cNvSpPr txBox="1">
              <a:spLocks noChangeArrowheads="1"/>
            </p:cNvSpPr>
            <p:nvPr/>
          </p:nvSpPr>
          <p:spPr bwMode="auto">
            <a:xfrm>
              <a:off x="3270" y="2625"/>
              <a:ext cx="648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Commuting</a:t>
              </a:r>
            </a:p>
          </p:txBody>
        </p:sp>
      </p:grpSp>
      <p:grpSp>
        <p:nvGrpSpPr>
          <p:cNvPr id="1709300" name="Group 244"/>
          <p:cNvGrpSpPr>
            <a:grpSpLocks/>
          </p:cNvGrpSpPr>
          <p:nvPr/>
        </p:nvGrpSpPr>
        <p:grpSpPr bwMode="auto">
          <a:xfrm>
            <a:off x="3495675" y="3811588"/>
            <a:ext cx="1625600" cy="566737"/>
            <a:chOff x="3064" y="2532"/>
            <a:chExt cx="1024" cy="357"/>
          </a:xfrm>
        </p:grpSpPr>
        <p:grpSp>
          <p:nvGrpSpPr>
            <p:cNvPr id="73885" name="Group 245"/>
            <p:cNvGrpSpPr>
              <a:grpSpLocks/>
            </p:cNvGrpSpPr>
            <p:nvPr/>
          </p:nvGrpSpPr>
          <p:grpSpPr bwMode="auto">
            <a:xfrm>
              <a:off x="3064" y="2532"/>
              <a:ext cx="1024" cy="357"/>
              <a:chOff x="1856" y="2830"/>
              <a:chExt cx="610" cy="357"/>
            </a:xfrm>
          </p:grpSpPr>
          <p:sp>
            <p:nvSpPr>
              <p:cNvPr id="73887" name="Rectangle 246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888" name="Group 247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889" name="Arc 248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90" name="Arc 249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91" name="Line 250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92" name="Line 251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886" name="Text Box 252"/>
            <p:cNvSpPr txBox="1">
              <a:spLocks noChangeArrowheads="1"/>
            </p:cNvSpPr>
            <p:nvPr/>
          </p:nvSpPr>
          <p:spPr bwMode="auto">
            <a:xfrm>
              <a:off x="3270" y="2625"/>
              <a:ext cx="648" cy="17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Commuting</a:t>
              </a:r>
            </a:p>
          </p:txBody>
        </p:sp>
      </p:grpSp>
      <p:sp>
        <p:nvSpPr>
          <p:cNvPr id="1709309" name="Text Box 253"/>
          <p:cNvSpPr txBox="1">
            <a:spLocks noChangeArrowheads="1"/>
          </p:cNvSpPr>
          <p:nvPr/>
        </p:nvSpPr>
        <p:spPr bwMode="auto">
          <a:xfrm>
            <a:off x="3794125" y="3654425"/>
            <a:ext cx="209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100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sp>
        <p:nvSpPr>
          <p:cNvPr id="73796" name="Freeform 254"/>
          <p:cNvSpPr>
            <a:spLocks/>
          </p:cNvSpPr>
          <p:nvPr/>
        </p:nvSpPr>
        <p:spPr bwMode="auto">
          <a:xfrm>
            <a:off x="2259013" y="3373438"/>
            <a:ext cx="431800" cy="485775"/>
          </a:xfrm>
          <a:custGeom>
            <a:avLst/>
            <a:gdLst>
              <a:gd name="T0" fmla="*/ 0 w 272"/>
              <a:gd name="T1" fmla="*/ 2147483647 h 306"/>
              <a:gd name="T2" fmla="*/ 2147483647 w 272"/>
              <a:gd name="T3" fmla="*/ 0 h 30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306">
                <a:moveTo>
                  <a:pt x="0" y="306"/>
                </a:moveTo>
                <a:cubicBezTo>
                  <a:pt x="45" y="256"/>
                  <a:pt x="215" y="64"/>
                  <a:pt x="27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3797" name="Text Box 255"/>
          <p:cNvSpPr txBox="1">
            <a:spLocks noChangeArrowheads="1"/>
          </p:cNvSpPr>
          <p:nvPr/>
        </p:nvSpPr>
        <p:spPr bwMode="auto">
          <a:xfrm>
            <a:off x="2116138" y="3413125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73798" name="Freeform 256"/>
          <p:cNvSpPr>
            <a:spLocks/>
          </p:cNvSpPr>
          <p:nvPr/>
        </p:nvSpPr>
        <p:spPr bwMode="auto">
          <a:xfrm>
            <a:off x="7861300" y="3530600"/>
            <a:ext cx="139700" cy="1138238"/>
          </a:xfrm>
          <a:custGeom>
            <a:avLst/>
            <a:gdLst>
              <a:gd name="T0" fmla="*/ 2147483647 w 88"/>
              <a:gd name="T1" fmla="*/ 2147483647 h 717"/>
              <a:gd name="T2" fmla="*/ 0 w 88"/>
              <a:gd name="T3" fmla="*/ 0 h 7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8" h="717">
                <a:moveTo>
                  <a:pt x="88" y="717"/>
                </a:moveTo>
                <a:cubicBezTo>
                  <a:pt x="74" y="598"/>
                  <a:pt x="18" y="14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3799" name="Text Box 257"/>
          <p:cNvSpPr txBox="1">
            <a:spLocks noChangeArrowheads="1"/>
          </p:cNvSpPr>
          <p:nvPr/>
        </p:nvSpPr>
        <p:spPr bwMode="auto">
          <a:xfrm>
            <a:off x="7477125" y="3665538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73800" name="Freeform 258"/>
          <p:cNvSpPr>
            <a:spLocks/>
          </p:cNvSpPr>
          <p:nvPr/>
        </p:nvSpPr>
        <p:spPr bwMode="auto">
          <a:xfrm>
            <a:off x="6207125" y="3487738"/>
            <a:ext cx="519113" cy="663575"/>
          </a:xfrm>
          <a:custGeom>
            <a:avLst/>
            <a:gdLst>
              <a:gd name="T0" fmla="*/ 2147483647 w 327"/>
              <a:gd name="T1" fmla="*/ 2147483647 h 418"/>
              <a:gd name="T2" fmla="*/ 0 w 327"/>
              <a:gd name="T3" fmla="*/ 0 h 41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7" h="418">
                <a:moveTo>
                  <a:pt x="327" y="418"/>
                </a:moveTo>
                <a:cubicBezTo>
                  <a:pt x="273" y="349"/>
                  <a:pt x="68" y="8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endParaRPr lang="en-CA"/>
          </a:p>
        </p:txBody>
      </p:sp>
      <p:sp>
        <p:nvSpPr>
          <p:cNvPr id="73801" name="Text Box 259"/>
          <p:cNvSpPr txBox="1">
            <a:spLocks noChangeArrowheads="1"/>
          </p:cNvSpPr>
          <p:nvPr/>
        </p:nvSpPr>
        <p:spPr bwMode="auto">
          <a:xfrm>
            <a:off x="5995988" y="3594100"/>
            <a:ext cx="436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100</a:t>
            </a:r>
          </a:p>
        </p:txBody>
      </p:sp>
      <p:grpSp>
        <p:nvGrpSpPr>
          <p:cNvPr id="73802" name="Group 260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3881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82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8" name="Straight Connector 439"/>
            <p:cNvCxnSpPr/>
            <p:nvPr/>
          </p:nvCxnSpPr>
          <p:spPr>
            <a:xfrm>
              <a:off x="3994" y="2636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40"/>
            <p:cNvCxnSpPr/>
            <p:nvPr/>
          </p:nvCxnSpPr>
          <p:spPr>
            <a:xfrm>
              <a:off x="3994" y="2999"/>
              <a:ext cx="599" cy="0"/>
            </a:xfrm>
            <a:prstGeom prst="line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9321" name="Text Box 265"/>
          <p:cNvSpPr txBox="1">
            <a:spLocks noChangeArrowheads="1"/>
          </p:cNvSpPr>
          <p:nvPr/>
        </p:nvSpPr>
        <p:spPr bwMode="auto">
          <a:xfrm>
            <a:off x="0" y="858838"/>
            <a:ext cx="27368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1800" b="1">
                <a:solidFill>
                  <a:srgbClr val="800000"/>
                </a:solidFill>
                <a:latin typeface="+mj-lt"/>
              </a:rPr>
              <a:t>Strategy </a:t>
            </a:r>
            <a:r>
              <a:rPr lang="en-US" sz="1800" b="1">
                <a:latin typeface="+mj-lt"/>
              </a:rPr>
              <a:t>“Hitch a ride”:</a:t>
            </a:r>
            <a:br>
              <a:rPr lang="en-US" sz="1800" b="1">
                <a:latin typeface="+mj-lt"/>
              </a:rPr>
            </a:br>
            <a:r>
              <a:rPr lang="en-US" sz="1200" b="1">
                <a:latin typeface="+mj-lt"/>
              </a:rPr>
              <a:t>Hitch a ride = </a:t>
            </a:r>
            <a:r>
              <a:rPr lang="en-US" sz="1200" b="1">
                <a:solidFill>
                  <a:srgbClr val="800000"/>
                </a:solidFill>
                <a:latin typeface="+mj-lt"/>
              </a:rPr>
              <a:t>100</a:t>
            </a:r>
            <a:endParaRPr lang="en-US" sz="1800" b="1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709323" name="Text Box 267"/>
          <p:cNvSpPr txBox="1">
            <a:spLocks noChangeArrowheads="1"/>
          </p:cNvSpPr>
          <p:nvPr/>
        </p:nvSpPr>
        <p:spPr bwMode="auto">
          <a:xfrm>
            <a:off x="436563" y="4184650"/>
            <a:ext cx="252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-10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709324" name="Text Box 268"/>
          <p:cNvSpPr txBox="1">
            <a:spLocks noChangeArrowheads="1"/>
          </p:cNvSpPr>
          <p:nvPr/>
        </p:nvSpPr>
        <p:spPr bwMode="auto">
          <a:xfrm>
            <a:off x="6318250" y="3940175"/>
            <a:ext cx="252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-20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709325" name="Text Box 269"/>
          <p:cNvSpPr txBox="1">
            <a:spLocks noChangeArrowheads="1"/>
          </p:cNvSpPr>
          <p:nvPr/>
        </p:nvSpPr>
        <p:spPr bwMode="auto">
          <a:xfrm>
            <a:off x="7659688" y="4454525"/>
            <a:ext cx="209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20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709326" name="Text Box 270"/>
          <p:cNvSpPr txBox="1">
            <a:spLocks noChangeArrowheads="1"/>
          </p:cNvSpPr>
          <p:nvPr/>
        </p:nvSpPr>
        <p:spPr bwMode="auto">
          <a:xfrm>
            <a:off x="1744663" y="3638550"/>
            <a:ext cx="2095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80</a:t>
            </a:r>
            <a:r>
              <a:rPr lang="en-CA" altLang="en-US" sz="1400" b="1">
                <a:solidFill>
                  <a:srgbClr val="800000"/>
                </a:solidFill>
              </a:rPr>
              <a:t>*</a:t>
            </a:r>
          </a:p>
        </p:txBody>
      </p:sp>
      <p:sp>
        <p:nvSpPr>
          <p:cNvPr id="1709327" name="Text Box 271"/>
          <p:cNvSpPr txBox="1">
            <a:spLocks noChangeArrowheads="1"/>
          </p:cNvSpPr>
          <p:nvPr/>
        </p:nvSpPr>
        <p:spPr bwMode="auto">
          <a:xfrm>
            <a:off x="7491413" y="1384300"/>
            <a:ext cx="1397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0" tIns="0" rIns="0" b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000" b="1">
                <a:solidFill>
                  <a:srgbClr val="800000"/>
                </a:solidFill>
              </a:rPr>
              <a:t>22</a:t>
            </a:r>
            <a:endParaRPr lang="en-CA" altLang="en-US" sz="1400" b="1">
              <a:solidFill>
                <a:srgbClr val="800000"/>
              </a:solidFill>
            </a:endParaRPr>
          </a:p>
        </p:txBody>
      </p:sp>
      <p:grpSp>
        <p:nvGrpSpPr>
          <p:cNvPr id="1709328" name="Group 272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3877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78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3879" name="Straight Connector 439"/>
            <p:cNvCxnSpPr>
              <a:cxnSpLocks noChangeShapeType="1"/>
            </p:cNvCxnSpPr>
            <p:nvPr/>
          </p:nvCxnSpPr>
          <p:spPr bwMode="auto">
            <a:xfrm>
              <a:off x="-1128" y="795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80" name="Straight Connector 440"/>
            <p:cNvCxnSpPr>
              <a:cxnSpLocks noChangeShapeType="1"/>
            </p:cNvCxnSpPr>
            <p:nvPr/>
          </p:nvCxnSpPr>
          <p:spPr bwMode="auto">
            <a:xfrm>
              <a:off x="-1128" y="115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33" name="Group 277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3873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74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3875" name="Straight Connector 439"/>
            <p:cNvCxnSpPr>
              <a:cxnSpLocks noChangeShapeType="1"/>
            </p:cNvCxnSpPr>
            <p:nvPr/>
          </p:nvCxnSpPr>
          <p:spPr bwMode="auto">
            <a:xfrm>
              <a:off x="-1108" y="121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76" name="Straight Connector 440"/>
            <p:cNvCxnSpPr>
              <a:cxnSpLocks noChangeShapeType="1"/>
            </p:cNvCxnSpPr>
            <p:nvPr/>
          </p:nvCxnSpPr>
          <p:spPr bwMode="auto">
            <a:xfrm>
              <a:off x="-1108" y="1581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38" name="Group 282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3869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70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73871" name="Straight Connector 439"/>
            <p:cNvCxnSpPr>
              <a:cxnSpLocks noChangeShapeType="1"/>
            </p:cNvCxnSpPr>
            <p:nvPr/>
          </p:nvCxnSpPr>
          <p:spPr bwMode="auto">
            <a:xfrm>
              <a:off x="-1581" y="1956"/>
              <a:ext cx="59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73872" name="Straight Connector 440"/>
            <p:cNvCxnSpPr>
              <a:cxnSpLocks noChangeShapeType="1"/>
            </p:cNvCxnSpPr>
            <p:nvPr/>
          </p:nvCxnSpPr>
          <p:spPr bwMode="auto">
            <a:xfrm>
              <a:off x="-1581" y="231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43" name="Group 287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3865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66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73867" name="Straight Connector 439"/>
            <p:cNvCxnSpPr>
              <a:cxnSpLocks noChangeShapeType="1"/>
            </p:cNvCxnSpPr>
            <p:nvPr/>
          </p:nvCxnSpPr>
          <p:spPr bwMode="auto">
            <a:xfrm>
              <a:off x="3994" y="2636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68" name="Straight Connector 440"/>
            <p:cNvCxnSpPr>
              <a:cxnSpLocks noChangeShapeType="1"/>
            </p:cNvCxnSpPr>
            <p:nvPr/>
          </p:nvCxnSpPr>
          <p:spPr bwMode="auto">
            <a:xfrm>
              <a:off x="3994" y="299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48" name="Group 292"/>
          <p:cNvGrpSpPr>
            <a:grpSpLocks/>
          </p:cNvGrpSpPr>
          <p:nvPr/>
        </p:nvGrpSpPr>
        <p:grpSpPr bwMode="auto">
          <a:xfrm>
            <a:off x="0" y="4405313"/>
            <a:ext cx="1725613" cy="673100"/>
            <a:chOff x="-1383" y="765"/>
            <a:chExt cx="1087" cy="424"/>
          </a:xfrm>
        </p:grpSpPr>
        <p:sp>
          <p:nvSpPr>
            <p:cNvPr id="73861" name="AutoShape 101"/>
            <p:cNvSpPr>
              <a:spLocks noChangeArrowheads="1"/>
            </p:cNvSpPr>
            <p:nvPr/>
          </p:nvSpPr>
          <p:spPr bwMode="auto">
            <a:xfrm>
              <a:off x="-1284" y="765"/>
              <a:ext cx="905" cy="424"/>
            </a:xfrm>
            <a:prstGeom prst="flowChartPreparation">
              <a:avLst/>
            </a:prstGeom>
            <a:solidFill>
              <a:srgbClr val="FFE5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62" name="Text Box 102"/>
            <p:cNvSpPr txBox="1">
              <a:spLocks noChangeArrowheads="1"/>
            </p:cNvSpPr>
            <p:nvPr/>
          </p:nvSpPr>
          <p:spPr bwMode="auto">
            <a:xfrm>
              <a:off x="-1383" y="834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Work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3863" name="Straight Connector 439"/>
            <p:cNvCxnSpPr>
              <a:cxnSpLocks noChangeShapeType="1"/>
            </p:cNvCxnSpPr>
            <p:nvPr/>
          </p:nvCxnSpPr>
          <p:spPr bwMode="auto">
            <a:xfrm>
              <a:off x="-1128" y="795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64" name="Straight Connector 440"/>
            <p:cNvCxnSpPr>
              <a:cxnSpLocks noChangeShapeType="1"/>
            </p:cNvCxnSpPr>
            <p:nvPr/>
          </p:nvCxnSpPr>
          <p:spPr bwMode="auto">
            <a:xfrm>
              <a:off x="-1128" y="115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53" name="Group 297"/>
          <p:cNvGrpSpPr>
            <a:grpSpLocks/>
          </p:cNvGrpSpPr>
          <p:nvPr/>
        </p:nvGrpSpPr>
        <p:grpSpPr bwMode="auto">
          <a:xfrm>
            <a:off x="1303338" y="3854450"/>
            <a:ext cx="1725612" cy="673100"/>
            <a:chOff x="-1363" y="1188"/>
            <a:chExt cx="1087" cy="424"/>
          </a:xfrm>
        </p:grpSpPr>
        <p:sp>
          <p:nvSpPr>
            <p:cNvPr id="73857" name="AutoShape 101"/>
            <p:cNvSpPr>
              <a:spLocks noChangeArrowheads="1"/>
            </p:cNvSpPr>
            <p:nvPr/>
          </p:nvSpPr>
          <p:spPr bwMode="auto">
            <a:xfrm>
              <a:off x="-1264" y="1188"/>
              <a:ext cx="905" cy="424"/>
            </a:xfrm>
            <a:prstGeom prst="flowChartPreparation">
              <a:avLst/>
            </a:prstGeom>
            <a:solidFill>
              <a:srgbClr val="33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58" name="Text Box 102"/>
            <p:cNvSpPr txBox="1">
              <a:spLocks noChangeArrowheads="1"/>
            </p:cNvSpPr>
            <p:nvPr/>
          </p:nvSpPr>
          <p:spPr bwMode="auto">
            <a:xfrm>
              <a:off x="-1363" y="1257"/>
              <a:ext cx="108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Travel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Time (in min)</a:t>
              </a:r>
            </a:p>
          </p:txBody>
        </p:sp>
        <p:cxnSp>
          <p:nvCxnSpPr>
            <p:cNvPr id="73859" name="Straight Connector 439"/>
            <p:cNvCxnSpPr>
              <a:cxnSpLocks noChangeShapeType="1"/>
            </p:cNvCxnSpPr>
            <p:nvPr/>
          </p:nvCxnSpPr>
          <p:spPr bwMode="auto">
            <a:xfrm>
              <a:off x="-1108" y="1218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60" name="Straight Connector 440"/>
            <p:cNvCxnSpPr>
              <a:cxnSpLocks noChangeShapeType="1"/>
            </p:cNvCxnSpPr>
            <p:nvPr/>
          </p:nvCxnSpPr>
          <p:spPr bwMode="auto">
            <a:xfrm>
              <a:off x="-1108" y="1581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58" name="Group 302"/>
          <p:cNvGrpSpPr>
            <a:grpSpLocks/>
          </p:cNvGrpSpPr>
          <p:nvPr/>
        </p:nvGrpSpPr>
        <p:grpSpPr bwMode="auto">
          <a:xfrm>
            <a:off x="7200900" y="4664075"/>
            <a:ext cx="1725613" cy="673100"/>
            <a:chOff x="-1836" y="1926"/>
            <a:chExt cx="1087" cy="424"/>
          </a:xfrm>
        </p:grpSpPr>
        <p:sp>
          <p:nvSpPr>
            <p:cNvPr id="73853" name="AutoShape 101"/>
            <p:cNvSpPr>
              <a:spLocks noChangeArrowheads="1"/>
            </p:cNvSpPr>
            <p:nvPr/>
          </p:nvSpPr>
          <p:spPr bwMode="auto">
            <a:xfrm>
              <a:off x="-1737" y="1926"/>
              <a:ext cx="905" cy="424"/>
            </a:xfrm>
            <a:prstGeom prst="flowChartPreparation">
              <a:avLst/>
            </a:prstGeom>
            <a:solidFill>
              <a:srgbClr val="CC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54" name="Text Box 102"/>
            <p:cNvSpPr txBox="1">
              <a:spLocks noChangeArrowheads="1"/>
            </p:cNvSpPr>
            <p:nvPr/>
          </p:nvSpPr>
          <p:spPr bwMode="auto">
            <a:xfrm>
              <a:off x="-1836" y="193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Average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Ongoing Cost 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(in $)</a:t>
              </a:r>
            </a:p>
          </p:txBody>
        </p:sp>
        <p:cxnSp>
          <p:nvCxnSpPr>
            <p:cNvPr id="73855" name="Straight Connector 439"/>
            <p:cNvCxnSpPr>
              <a:cxnSpLocks noChangeShapeType="1"/>
            </p:cNvCxnSpPr>
            <p:nvPr/>
          </p:nvCxnSpPr>
          <p:spPr bwMode="auto">
            <a:xfrm>
              <a:off x="-1581" y="1956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56" name="Straight Connector 440"/>
            <p:cNvCxnSpPr>
              <a:cxnSpLocks noChangeShapeType="1"/>
            </p:cNvCxnSpPr>
            <p:nvPr/>
          </p:nvCxnSpPr>
          <p:spPr bwMode="auto">
            <a:xfrm>
              <a:off x="-1581" y="231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09363" name="Group 307"/>
          <p:cNvGrpSpPr>
            <a:grpSpLocks/>
          </p:cNvGrpSpPr>
          <p:nvPr/>
        </p:nvGrpSpPr>
        <p:grpSpPr bwMode="auto">
          <a:xfrm>
            <a:off x="5935663" y="4137025"/>
            <a:ext cx="1725612" cy="673100"/>
            <a:chOff x="3739" y="2606"/>
            <a:chExt cx="1087" cy="424"/>
          </a:xfrm>
        </p:grpSpPr>
        <p:sp>
          <p:nvSpPr>
            <p:cNvPr id="73849" name="AutoShape 101"/>
            <p:cNvSpPr>
              <a:spLocks noChangeArrowheads="1"/>
            </p:cNvSpPr>
            <p:nvPr/>
          </p:nvSpPr>
          <p:spPr bwMode="auto">
            <a:xfrm>
              <a:off x="3838" y="2606"/>
              <a:ext cx="905" cy="424"/>
            </a:xfrm>
            <a:prstGeom prst="flowChartPreparation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50" name="Text Box 102"/>
            <p:cNvSpPr txBox="1">
              <a:spLocks noChangeArrowheads="1"/>
            </p:cNvSpPr>
            <p:nvPr/>
          </p:nvSpPr>
          <p:spPr bwMode="auto">
            <a:xfrm>
              <a:off x="3739" y="2617"/>
              <a:ext cx="1087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6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Monthly Infrastructure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Cost (in $)</a:t>
              </a:r>
            </a:p>
          </p:txBody>
        </p:sp>
        <p:cxnSp>
          <p:nvCxnSpPr>
            <p:cNvPr id="73851" name="Straight Connector 439"/>
            <p:cNvCxnSpPr>
              <a:cxnSpLocks noChangeShapeType="1"/>
            </p:cNvCxnSpPr>
            <p:nvPr/>
          </p:nvCxnSpPr>
          <p:spPr bwMode="auto">
            <a:xfrm>
              <a:off x="3994" y="2636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852" name="Straight Connector 440"/>
            <p:cNvCxnSpPr>
              <a:cxnSpLocks noChangeShapeType="1"/>
            </p:cNvCxnSpPr>
            <p:nvPr/>
          </p:nvCxnSpPr>
          <p:spPr bwMode="auto">
            <a:xfrm>
              <a:off x="3994" y="2999"/>
              <a:ext cx="599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09368" name="Oval 312"/>
          <p:cNvSpPr>
            <a:spLocks noChangeAspect="1" noChangeArrowheads="1"/>
          </p:cNvSpPr>
          <p:nvPr/>
        </p:nvSpPr>
        <p:spPr bwMode="auto">
          <a:xfrm>
            <a:off x="7383463" y="1477963"/>
            <a:ext cx="1033462" cy="1033462"/>
          </a:xfrm>
          <a:prstGeom prst="ellipse">
            <a:avLst/>
          </a:prstGeom>
          <a:solidFill>
            <a:srgbClr val="C6FF00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 lIns="18000" rIns="18000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Commuter</a:t>
            </a:r>
          </a:p>
        </p:txBody>
      </p:sp>
      <p:grpSp>
        <p:nvGrpSpPr>
          <p:cNvPr id="73818" name="Group 313"/>
          <p:cNvGrpSpPr>
            <a:grpSpLocks/>
          </p:cNvGrpSpPr>
          <p:nvPr/>
        </p:nvGrpSpPr>
        <p:grpSpPr bwMode="auto">
          <a:xfrm>
            <a:off x="7861300" y="1655763"/>
            <a:ext cx="77788" cy="207962"/>
            <a:chOff x="1104" y="1919"/>
            <a:chExt cx="69" cy="182"/>
          </a:xfrm>
        </p:grpSpPr>
        <p:sp>
          <p:nvSpPr>
            <p:cNvPr id="73844" name="Line 314"/>
            <p:cNvSpPr>
              <a:spLocks noChangeShapeType="1"/>
            </p:cNvSpPr>
            <p:nvPr/>
          </p:nvSpPr>
          <p:spPr bwMode="auto">
            <a:xfrm>
              <a:off x="1138" y="1963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3845" name="Line 315"/>
            <p:cNvSpPr>
              <a:spLocks noChangeShapeType="1"/>
            </p:cNvSpPr>
            <p:nvPr/>
          </p:nvSpPr>
          <p:spPr bwMode="auto">
            <a:xfrm>
              <a:off x="1104" y="1998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3846" name="Line 316"/>
            <p:cNvSpPr>
              <a:spLocks noChangeShapeType="1"/>
            </p:cNvSpPr>
            <p:nvPr/>
          </p:nvSpPr>
          <p:spPr bwMode="auto">
            <a:xfrm rot="2700000">
              <a:off x="1128" y="2067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3847" name="Line 317"/>
            <p:cNvSpPr>
              <a:spLocks noChangeShapeType="1"/>
            </p:cNvSpPr>
            <p:nvPr/>
          </p:nvSpPr>
          <p:spPr bwMode="auto">
            <a:xfrm rot="18900000" flipH="1">
              <a:off x="1079" y="2067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73848" name="Oval 318"/>
            <p:cNvSpPr>
              <a:spLocks noChangeArrowheads="1"/>
            </p:cNvSpPr>
            <p:nvPr/>
          </p:nvSpPr>
          <p:spPr bwMode="auto">
            <a:xfrm>
              <a:off x="1111" y="1919"/>
              <a:ext cx="56" cy="56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CA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709375" name="Group 319"/>
          <p:cNvGrpSpPr>
            <a:grpSpLocks/>
          </p:cNvGrpSpPr>
          <p:nvPr/>
        </p:nvGrpSpPr>
        <p:grpSpPr bwMode="auto">
          <a:xfrm>
            <a:off x="2544763" y="1862138"/>
            <a:ext cx="1625600" cy="566737"/>
            <a:chOff x="2193" y="2272"/>
            <a:chExt cx="898" cy="357"/>
          </a:xfrm>
        </p:grpSpPr>
        <p:grpSp>
          <p:nvGrpSpPr>
            <p:cNvPr id="73836" name="Group 320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838" name="Rectangle 321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A5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839" name="Group 322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840" name="Arc 323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A5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41" name="Arc 324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A5FF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42" name="Line 325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43" name="Line 326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837" name="Text Box 327"/>
            <p:cNvSpPr txBox="1">
              <a:spLocks noChangeArrowheads="1"/>
            </p:cNvSpPr>
            <p:nvPr/>
          </p:nvSpPr>
          <p:spPr bwMode="auto">
            <a:xfrm>
              <a:off x="2233" y="230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5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time lost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by commute </a:t>
              </a:r>
              <a:r>
                <a:rPr lang="en-US" altLang="en-US" sz="1200" b="1">
                  <a:solidFill>
                    <a:srgbClr val="800000"/>
                  </a:solidFill>
                </a:rPr>
                <a:t>(100)</a:t>
              </a:r>
            </a:p>
          </p:txBody>
        </p:sp>
      </p:grpSp>
      <p:grpSp>
        <p:nvGrpSpPr>
          <p:cNvPr id="1709384" name="Group 328"/>
          <p:cNvGrpSpPr>
            <a:grpSpLocks/>
          </p:cNvGrpSpPr>
          <p:nvPr/>
        </p:nvGrpSpPr>
        <p:grpSpPr bwMode="auto">
          <a:xfrm>
            <a:off x="5005388" y="1862138"/>
            <a:ext cx="1625600" cy="566737"/>
            <a:chOff x="2193" y="2272"/>
            <a:chExt cx="898" cy="357"/>
          </a:xfrm>
        </p:grpSpPr>
        <p:grpSp>
          <p:nvGrpSpPr>
            <p:cNvPr id="73828" name="Group 329"/>
            <p:cNvGrpSpPr>
              <a:grpSpLocks/>
            </p:cNvGrpSpPr>
            <p:nvPr/>
          </p:nvGrpSpPr>
          <p:grpSpPr bwMode="auto">
            <a:xfrm>
              <a:off x="2193" y="2272"/>
              <a:ext cx="898" cy="357"/>
              <a:chOff x="1856" y="2830"/>
              <a:chExt cx="610" cy="357"/>
            </a:xfrm>
          </p:grpSpPr>
          <p:sp>
            <p:nvSpPr>
              <p:cNvPr id="73830" name="Rectangle 330"/>
              <p:cNvSpPr>
                <a:spLocks noChangeArrowheads="1"/>
              </p:cNvSpPr>
              <p:nvPr/>
            </p:nvSpPr>
            <p:spPr bwMode="auto">
              <a:xfrm>
                <a:off x="2040" y="2838"/>
                <a:ext cx="252" cy="348"/>
              </a:xfrm>
              <a:prstGeom prst="rect">
                <a:avLst/>
              </a:prstGeom>
              <a:solidFill>
                <a:srgbClr val="FFF4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 anchor="ctr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831" name="Group 331"/>
              <p:cNvGrpSpPr>
                <a:grpSpLocks/>
              </p:cNvGrpSpPr>
              <p:nvPr/>
            </p:nvGrpSpPr>
            <p:grpSpPr bwMode="auto">
              <a:xfrm>
                <a:off x="1856" y="2830"/>
                <a:ext cx="610" cy="357"/>
                <a:chOff x="1856" y="2830"/>
                <a:chExt cx="298" cy="192"/>
              </a:xfrm>
            </p:grpSpPr>
            <p:sp>
              <p:nvSpPr>
                <p:cNvPr id="73832" name="Arc 332"/>
                <p:cNvSpPr>
                  <a:spLocks/>
                </p:cNvSpPr>
                <p:nvPr/>
              </p:nvSpPr>
              <p:spPr bwMode="auto">
                <a:xfrm>
                  <a:off x="2063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4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33" name="Arc 333"/>
                <p:cNvSpPr>
                  <a:spLocks/>
                </p:cNvSpPr>
                <p:nvPr/>
              </p:nvSpPr>
              <p:spPr bwMode="auto">
                <a:xfrm flipH="1">
                  <a:off x="1856" y="2830"/>
                  <a:ext cx="91" cy="192"/>
                </a:xfrm>
                <a:custGeom>
                  <a:avLst/>
                  <a:gdLst>
                    <a:gd name="T0" fmla="*/ 0 w 21874"/>
                    <a:gd name="T1" fmla="*/ 0 h 43200"/>
                    <a:gd name="T2" fmla="*/ 0 w 21874"/>
                    <a:gd name="T3" fmla="*/ 0 h 43200"/>
                    <a:gd name="T4" fmla="*/ 0 w 21874"/>
                    <a:gd name="T5" fmla="*/ 0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874" h="43200" fill="none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</a:path>
                    <a:path w="21874" h="43200" stroke="0" extrusionOk="0">
                      <a:moveTo>
                        <a:pt x="274" y="0"/>
                      </a:moveTo>
                      <a:cubicBezTo>
                        <a:pt x="12203" y="0"/>
                        <a:pt x="21874" y="9670"/>
                        <a:pt x="21874" y="21600"/>
                      </a:cubicBezTo>
                      <a:cubicBezTo>
                        <a:pt x="21874" y="33529"/>
                        <a:pt x="12203" y="43200"/>
                        <a:pt x="274" y="43200"/>
                      </a:cubicBezTo>
                      <a:cubicBezTo>
                        <a:pt x="182" y="43200"/>
                        <a:pt x="91" y="43199"/>
                        <a:pt x="-1" y="43198"/>
                      </a:cubicBezTo>
                      <a:lnTo>
                        <a:pt x="274" y="21600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rgbClr val="FFF400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34" name="Line 334"/>
                <p:cNvSpPr>
                  <a:spLocks noChangeShapeType="1"/>
                </p:cNvSpPr>
                <p:nvPr/>
              </p:nvSpPr>
              <p:spPr bwMode="auto">
                <a:xfrm>
                  <a:off x="1944" y="2830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73835" name="Line 335"/>
                <p:cNvSpPr>
                  <a:spLocks noChangeShapeType="1"/>
                </p:cNvSpPr>
                <p:nvPr/>
              </p:nvSpPr>
              <p:spPr bwMode="auto">
                <a:xfrm>
                  <a:off x="1945" y="3022"/>
                  <a:ext cx="12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73829" name="Text Box 336"/>
            <p:cNvSpPr txBox="1">
              <a:spLocks noChangeArrowheads="1"/>
            </p:cNvSpPr>
            <p:nvPr/>
          </p:nvSpPr>
          <p:spPr bwMode="auto">
            <a:xfrm>
              <a:off x="2255" y="2307"/>
              <a:ext cx="78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4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Minimize cost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for commute </a:t>
              </a:r>
              <a:r>
                <a:rPr lang="en-US" altLang="en-US" sz="1200" b="1">
                  <a:solidFill>
                    <a:srgbClr val="800000"/>
                  </a:solidFill>
                </a:rPr>
                <a:t>(50)</a:t>
              </a:r>
            </a:p>
          </p:txBody>
        </p:sp>
      </p:grpSp>
      <p:grpSp>
        <p:nvGrpSpPr>
          <p:cNvPr id="1709394" name="Group 338"/>
          <p:cNvGrpSpPr>
            <a:grpSpLocks/>
          </p:cNvGrpSpPr>
          <p:nvPr/>
        </p:nvGrpSpPr>
        <p:grpSpPr bwMode="auto">
          <a:xfrm>
            <a:off x="5407025" y="5881688"/>
            <a:ext cx="860425" cy="534987"/>
            <a:chOff x="202" y="3706"/>
            <a:chExt cx="719" cy="337"/>
          </a:xfrm>
        </p:grpSpPr>
        <p:sp>
          <p:nvSpPr>
            <p:cNvPr id="73826" name="AutoShape 339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27" name="Text Box 340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grpSp>
        <p:nvGrpSpPr>
          <p:cNvPr id="1709397" name="Group 341"/>
          <p:cNvGrpSpPr>
            <a:grpSpLocks/>
          </p:cNvGrpSpPr>
          <p:nvPr/>
        </p:nvGrpSpPr>
        <p:grpSpPr bwMode="auto">
          <a:xfrm>
            <a:off x="5407025" y="5881688"/>
            <a:ext cx="860425" cy="534987"/>
            <a:chOff x="202" y="3706"/>
            <a:chExt cx="719" cy="337"/>
          </a:xfrm>
        </p:grpSpPr>
        <p:sp>
          <p:nvSpPr>
            <p:cNvPr id="73824" name="AutoShape 342"/>
            <p:cNvSpPr>
              <a:spLocks noChangeArrowheads="1"/>
            </p:cNvSpPr>
            <p:nvPr/>
          </p:nvSpPr>
          <p:spPr bwMode="auto">
            <a:xfrm>
              <a:off x="202" y="3706"/>
              <a:ext cx="719" cy="337"/>
            </a:xfrm>
            <a:prstGeom prst="flowChartPreparation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73825" name="Text Box 343"/>
            <p:cNvSpPr txBox="1">
              <a:spLocks noChangeArrowheads="1"/>
            </p:cNvSpPr>
            <p:nvPr/>
          </p:nvSpPr>
          <p:spPr bwMode="auto">
            <a:xfrm>
              <a:off x="288" y="3731"/>
              <a:ext cx="5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solidFill>
                    <a:schemeClr val="tx1"/>
                  </a:solidFill>
                </a:rPr>
                <a:t>Hitch a</a:t>
              </a:r>
              <a:br>
                <a:rPr lang="en-US" altLang="en-US" sz="1200" b="1">
                  <a:solidFill>
                    <a:schemeClr val="tx1"/>
                  </a:solidFill>
                </a:rPr>
              </a:br>
              <a:r>
                <a:rPr lang="en-US" altLang="en-US" sz="1200" b="1">
                  <a:solidFill>
                    <a:schemeClr val="tx1"/>
                  </a:solidFill>
                </a:rPr>
                <a:t>ride</a:t>
              </a:r>
            </a:p>
          </p:txBody>
        </p:sp>
      </p:grpSp>
      <p:sp>
        <p:nvSpPr>
          <p:cNvPr id="73823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9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0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93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1B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0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70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9393" grpId="0" autoUpdateAnimBg="0"/>
      <p:bldP spid="1709192" grpId="0"/>
      <p:bldP spid="1709274" grpId="0"/>
      <p:bldP spid="1709275" grpId="0"/>
      <p:bldP spid="1709276" grpId="0"/>
      <p:bldP spid="1709277" grpId="0"/>
      <p:bldP spid="1709278" grpId="0"/>
      <p:bldP spid="1709279" grpId="0"/>
      <p:bldP spid="1709280" grpId="0"/>
      <p:bldP spid="1709281" grpId="0"/>
      <p:bldP spid="1709282" grpId="0"/>
      <p:bldP spid="1709283" grpId="0"/>
      <p:bldP spid="1709284" grpId="0"/>
      <p:bldP spid="1709309" grpId="0"/>
      <p:bldP spid="1709321" grpId="0" autoUpdateAnimBg="0"/>
      <p:bldP spid="1709323" grpId="0"/>
      <p:bldP spid="1709324" grpId="0"/>
      <p:bldP spid="1709325" grpId="0"/>
      <p:bldP spid="1709326" grpId="0"/>
      <p:bldP spid="1709327" grpId="0"/>
      <p:bldP spid="170936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altLang="en-US"/>
              <a:t>KPI Aggregation</a:t>
            </a:r>
            <a:endParaRPr lang="en-US" altLang="en-US"/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228850"/>
            <a:ext cx="79454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2524125" y="6038850"/>
            <a:ext cx="3927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Formula-based GRL evaluation algorithm</a:t>
            </a:r>
            <a:endParaRPr lang="en-US" dirty="0">
              <a:latin typeface="+mn-lt"/>
            </a:endParaRPr>
          </a:p>
        </p:txBody>
      </p:sp>
      <p:sp>
        <p:nvSpPr>
          <p:cNvPr id="74757" name="Footer Placeholder 3"/>
          <p:cNvSpPr txBox="1">
            <a:spLocks noGrp="1"/>
          </p:cNvSpPr>
          <p:nvPr/>
        </p:nvSpPr>
        <p:spPr bwMode="auto">
          <a:xfrm>
            <a:off x="8504238" y="6472238"/>
            <a:ext cx="6397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p. </a:t>
            </a:r>
            <a:fld id="{B38B27F1-FA32-4D06-A4F7-BFCFCB892A3E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n-US" altLang="en-US" sz="1200"/>
          </a:p>
        </p:txBody>
      </p:sp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200025" y="1238250"/>
            <a:ext cx="8950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2000">
                <a:solidFill>
                  <a:schemeClr val="tx1"/>
                </a:solidFill>
              </a:rPr>
              <a:t>In jUCMNav, KPI values can also be computed (aggregated) from other KPIs,</a:t>
            </a:r>
            <a:br>
              <a:rPr lang="en-CA" altLang="en-US" sz="2000">
                <a:solidFill>
                  <a:schemeClr val="tx1"/>
                </a:solidFill>
              </a:rPr>
            </a:br>
            <a:r>
              <a:rPr lang="en-CA" altLang="en-US" sz="2000">
                <a:solidFill>
                  <a:schemeClr val="tx1"/>
                </a:solidFill>
              </a:rPr>
              <a:t>in a way similar to Excel.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1438" y="46038"/>
            <a:ext cx="89693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>
                <a:solidFill>
                  <a:srgbClr val="969696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</a:t>
            </a:r>
            <a:r>
              <a:rPr lang="en-CA" altLang="en-US" sz="1200" u="sng">
                <a:solidFill>
                  <a:schemeClr val="tx1"/>
                </a:solidFill>
              </a:rPr>
              <a:t>Indicators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E22AB329-CD9C-4038-BEEA-9BFD28E10379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n-CA" altLang="en-US" sz="1200"/>
          </a:p>
        </p:txBody>
      </p:sp>
      <p:sp>
        <p:nvSpPr>
          <p:cNvPr id="75779" name="Title 1"/>
          <p:cNvSpPr txBox="1">
            <a:spLocks/>
          </p:cNvSpPr>
          <p:nvPr/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 b="1"/>
              <a:t>Other Goal-Oriented Languages</a:t>
            </a:r>
            <a:endParaRPr lang="en-US" altLang="en-US" sz="2800" b="1"/>
          </a:p>
        </p:txBody>
      </p:sp>
      <p:sp>
        <p:nvSpPr>
          <p:cNvPr id="75780" name="Content Placeholder 2"/>
          <p:cNvSpPr txBox="1">
            <a:spLocks/>
          </p:cNvSpPr>
          <p:nvPr/>
        </p:nvSpPr>
        <p:spPr bwMode="auto">
          <a:xfrm>
            <a:off x="117475" y="927100"/>
            <a:ext cx="8907463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dirty="0"/>
              <a:t>NFR Framework </a:t>
            </a:r>
            <a:r>
              <a:rPr lang="en-CA" altLang="en-US" sz="1600" dirty="0"/>
              <a:t>(Mylopoulos et al., Toronto)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CA" altLang="en-US" sz="1400" dirty="0"/>
              <a:t>Qualitative analysis with propagation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i="1" dirty="0"/>
              <a:t>i*</a:t>
            </a:r>
            <a:r>
              <a:rPr lang="en-CA" altLang="en-US" sz="1600" b="1" dirty="0"/>
              <a:t> Framework </a:t>
            </a:r>
            <a:r>
              <a:rPr lang="en-CA" altLang="en-US" sz="1600" dirty="0"/>
              <a:t>(Yu et al., Toronto)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CA" altLang="en-US" sz="1400" dirty="0"/>
              <a:t>Modelling of organizations and of actor dependencies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dirty="0"/>
              <a:t>KAOS</a:t>
            </a:r>
            <a:r>
              <a:rPr lang="en-CA" altLang="en-US" sz="1600" dirty="0"/>
              <a:t> – Keep All Objectives Satisfied (van Lamsweerde et al., </a:t>
            </a:r>
            <a:r>
              <a:rPr lang="fr-CA" sz="1600" dirty="0"/>
              <a:t>Louvain &amp; Oregon</a:t>
            </a:r>
            <a:r>
              <a:rPr lang="en-CA" altLang="en-US" sz="1600" dirty="0"/>
              <a:t>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CA" altLang="en-US" sz="1400" dirty="0"/>
              <a:t>Obstacle analysis, temporal logic, and model verification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dirty="0"/>
              <a:t>GBRAM</a:t>
            </a:r>
            <a:r>
              <a:rPr lang="en-CA" altLang="en-US" sz="1600" dirty="0"/>
              <a:t> – Goal-Based Requirements Analysis Method (Antón et al., Atlanta)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dirty="0"/>
              <a:t>Tropos</a:t>
            </a:r>
            <a:r>
              <a:rPr lang="en-CA" altLang="en-US" sz="1600" dirty="0"/>
              <a:t> (</a:t>
            </a:r>
            <a:r>
              <a:rPr lang="en-CA" altLang="en-US" sz="1600" dirty="0" err="1"/>
              <a:t>Fuxman</a:t>
            </a:r>
            <a:r>
              <a:rPr lang="en-CA" altLang="en-US" sz="1600" dirty="0"/>
              <a:t>, Giorgini, Mylopoulos et al., </a:t>
            </a:r>
            <a:r>
              <a:rPr lang="fr-CA" sz="1600" dirty="0"/>
              <a:t>Trento &amp; Toronto</a:t>
            </a:r>
            <a:r>
              <a:rPr lang="en-CA" altLang="en-US" sz="1600" dirty="0"/>
              <a:t>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CA" altLang="en-US" sz="1400" dirty="0"/>
              <a:t>For multi-agent systems, security; Formal Tropos: temporal logic and model verification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dirty="0"/>
              <a:t>SMILE</a:t>
            </a:r>
            <a:r>
              <a:rPr lang="en-CA" altLang="en-US" sz="1600" dirty="0"/>
              <a:t> – Structural Modeling, Inference, and Learning Engine and </a:t>
            </a:r>
            <a:r>
              <a:rPr lang="en-CA" altLang="en-US" sz="1600" dirty="0" err="1"/>
              <a:t>GeNie</a:t>
            </a:r>
            <a:r>
              <a:rPr lang="en-CA" altLang="en-US" sz="1600" dirty="0"/>
              <a:t> (</a:t>
            </a:r>
            <a:r>
              <a:rPr lang="en-CA" altLang="en-US" sz="1600" dirty="0" err="1"/>
              <a:t>Druzdzel</a:t>
            </a:r>
            <a:r>
              <a:rPr lang="en-CA" altLang="en-US" sz="1600" dirty="0"/>
              <a:t> et al.)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CA" altLang="en-US" sz="1400" dirty="0"/>
              <a:t>Decision support, probabilistic approaches, Bayesian networks</a:t>
            </a:r>
          </a:p>
          <a:p>
            <a:pPr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CA" sz="1600" b="1" kern="0" dirty="0">
                <a:latin typeface="Arial"/>
              </a:rPr>
              <a:t>BIM</a:t>
            </a:r>
            <a:r>
              <a:rPr lang="en-CA" sz="1600" kern="0" dirty="0">
                <a:latin typeface="Arial"/>
              </a:rPr>
              <a:t> </a:t>
            </a:r>
            <a:r>
              <a:rPr lang="en-CA" altLang="en-US" sz="1600" dirty="0"/>
              <a:t>– </a:t>
            </a:r>
            <a:r>
              <a:rPr lang="en-CA" sz="1600" kern="0" dirty="0">
                <a:latin typeface="Arial"/>
              </a:rPr>
              <a:t>Business Intelligence Model (</a:t>
            </a:r>
            <a:r>
              <a:rPr lang="fr-CA" sz="1600" kern="0" dirty="0">
                <a:latin typeface="Arial"/>
              </a:rPr>
              <a:t>Mylopoulos, Amyot et al., Toronto &amp; Ottawa)</a:t>
            </a:r>
          </a:p>
          <a:p>
            <a:pPr marL="731838" lvl="1" indent="-342900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fr-CA" sz="1400" kern="0" dirty="0">
                <a:latin typeface="Arial"/>
              </a:rPr>
              <a:t>Goals, situations and </a:t>
            </a:r>
            <a:r>
              <a:rPr lang="fr-CA" sz="1400" kern="0" dirty="0" err="1">
                <a:latin typeface="Arial"/>
              </a:rPr>
              <a:t>indicators</a:t>
            </a:r>
            <a:endParaRPr lang="en-CA" altLang="en-US" sz="14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b="1" dirty="0">
                <a:solidFill>
                  <a:srgbClr val="FF0000"/>
                </a:solidFill>
              </a:rPr>
              <a:t>GRL</a:t>
            </a:r>
            <a:r>
              <a:rPr lang="en-CA" altLang="en-US" sz="1600" dirty="0">
                <a:solidFill>
                  <a:srgbClr val="FF0000"/>
                </a:solidFill>
              </a:rPr>
              <a:t> is the first to be standardized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CA" altLang="en-US" sz="1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dirty="0"/>
              <a:t>Overview: </a:t>
            </a:r>
            <a:r>
              <a:rPr lang="en-CA" altLang="en-US" sz="1600" dirty="0">
                <a:hlinkClick r:id="rId2"/>
              </a:rPr>
              <a:t>http://www.cs.utoronto.ca/~alexei/pub/Lapouchnian-Depth.pdf</a:t>
            </a:r>
            <a:r>
              <a:rPr lang="en-CA" altLang="en-US" sz="1600" dirty="0"/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dirty="0"/>
              <a:t>Tools: </a:t>
            </a:r>
            <a:r>
              <a:rPr lang="en-CA" altLang="en-US" sz="1600" dirty="0">
                <a:hlinkClick r:id="rId3"/>
              </a:rPr>
              <a:t>http://istarwiki.org</a:t>
            </a:r>
            <a:r>
              <a:rPr lang="en-CA" altLang="en-US" sz="1600" dirty="0"/>
              <a:t> (i* Wiki)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CA" altLang="en-US" sz="1600" dirty="0" err="1"/>
              <a:t>iStar</a:t>
            </a:r>
            <a:r>
              <a:rPr lang="en-CA" altLang="en-US" sz="1600" dirty="0"/>
              <a:t> 2.0: </a:t>
            </a:r>
            <a:r>
              <a:rPr lang="en-CA" altLang="en-US" sz="1600" dirty="0">
                <a:hlinkClick r:id="rId4"/>
              </a:rPr>
              <a:t>https://sites.google.com/site/istarlanguage/home</a:t>
            </a:r>
            <a:r>
              <a:rPr lang="en-CA" altLang="en-US" sz="1600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C4A0BD7-CFD8-44D1-98FB-E5519AB9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Industrial Applications?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2372B1E0-85D5-4736-922C-EC826CAB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Yu, E., Amyot, D., Mussbacher, G., Franch, X., Castro, J.:  </a:t>
            </a:r>
            <a:r>
              <a:rPr lang="en-CA" dirty="0">
                <a:hlinkClick r:id="rId2"/>
              </a:rPr>
              <a:t>Practical Applications of i* in Industry: The State of the Art. Mini-tutorial</a:t>
            </a:r>
            <a:r>
              <a:rPr lang="en-CA" dirty="0"/>
              <a:t>, </a:t>
            </a:r>
            <a:r>
              <a:rPr lang="en-CA" i="1" dirty="0"/>
              <a:t>21th IEEE International Requirements Engineering Conference (RE 2013)</a:t>
            </a:r>
            <a:r>
              <a:rPr lang="en-CA" dirty="0"/>
              <a:t>, Rio de Janeiro, Brazil, July 18, 2013. IEEE CS, 366-367</a:t>
            </a:r>
          </a:p>
          <a:p>
            <a:endParaRPr lang="en-CA" dirty="0"/>
          </a:p>
          <a:p>
            <a:r>
              <a:rPr lang="en-CA" dirty="0"/>
              <a:t>Alistair </a:t>
            </a:r>
            <a:r>
              <a:rPr lang="en-CA" dirty="0" err="1"/>
              <a:t>Mavin</a:t>
            </a:r>
            <a:r>
              <a:rPr lang="en-CA" dirty="0"/>
              <a:t>, Philip Wilkinson, Sabine </a:t>
            </a:r>
            <a:r>
              <a:rPr lang="en-CA" dirty="0" err="1"/>
              <a:t>Teufl</a:t>
            </a:r>
            <a:r>
              <a:rPr lang="en-CA" dirty="0"/>
              <a:t>, Henning </a:t>
            </a:r>
            <a:r>
              <a:rPr lang="en-CA" dirty="0" err="1"/>
              <a:t>Femmer</a:t>
            </a:r>
            <a:r>
              <a:rPr lang="en-CA" dirty="0"/>
              <a:t>, Jonas Eckhardt, Jakob </a:t>
            </a:r>
            <a:r>
              <a:rPr lang="en-CA" dirty="0" err="1"/>
              <a:t>Mund</a:t>
            </a:r>
            <a:r>
              <a:rPr lang="en-CA" dirty="0"/>
              <a:t>: </a:t>
            </a:r>
            <a:r>
              <a:rPr lang="en-CA" dirty="0">
                <a:hlinkClick r:id="rId3"/>
              </a:rPr>
              <a:t>Does Goal-Oriented Requirements Engineering Achieve Its Goal?</a:t>
            </a:r>
            <a:r>
              <a:rPr lang="en-CA" dirty="0"/>
              <a:t> </a:t>
            </a:r>
            <a:r>
              <a:rPr lang="en-CA" i="1" dirty="0"/>
              <a:t>25th IEEE International Requirements Engineering Conference (RE 2017)</a:t>
            </a:r>
            <a:r>
              <a:rPr lang="en-CA" dirty="0"/>
              <a:t>, Lisbon, Portugal, September 2017. IEEE CS, 174-183</a:t>
            </a:r>
          </a:p>
          <a:p>
            <a:pPr lvl="1"/>
            <a:r>
              <a:rPr lang="en-CA" dirty="0"/>
              <a:t>Discusses gaps between research and practice</a:t>
            </a: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85C28E4-20AC-4888-A889-C1DE1BB25E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54E46-4A01-43F9-A09A-AB923D306C4E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36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BC17727-1BC5-40DB-8A6C-48E411049A88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CA" altLang="en-US" sz="1200"/>
          </a:p>
        </p:txBody>
      </p:sp>
      <p:pic>
        <p:nvPicPr>
          <p:cNvPr id="76803" name="Picture 2" descr="The Official Dilbert Website featuring Scott Adams Dilbert strips, animations and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911350"/>
            <a:ext cx="88646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itle 1"/>
          <p:cNvSpPr txBox="1">
            <a:spLocks/>
          </p:cNvSpPr>
          <p:nvPr/>
        </p:nvSpPr>
        <p:spPr bwMode="auto">
          <a:xfrm>
            <a:off x="117475" y="234950"/>
            <a:ext cx="89074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800" b="1"/>
              <a:t>Dilbert on Goals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EBE69E7-B62B-4758-8CF8-6C5B3BE2FB0D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CA" altLang="en-US" sz="1200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Concrete GRL Metamodel (for Diagrams)</a:t>
            </a:r>
          </a:p>
        </p:txBody>
      </p:sp>
      <p:pic>
        <p:nvPicPr>
          <p:cNvPr id="778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3847" r="3894" b="3847"/>
          <a:stretch>
            <a:fillRect/>
          </a:stretch>
        </p:blipFill>
        <p:spPr bwMode="auto">
          <a:xfrm>
            <a:off x="854075" y="930275"/>
            <a:ext cx="7456488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19D98DE-962A-48A0-A5E4-80AC0935DE53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CA" altLang="en-US" sz="1200"/>
          </a:p>
        </p:txBody>
      </p:sp>
      <p:sp>
        <p:nvSpPr>
          <p:cNvPr id="78851" name="Rectangle 1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Appendix: GRL Notation</a:t>
            </a:r>
          </a:p>
        </p:txBody>
      </p:sp>
      <p:grpSp>
        <p:nvGrpSpPr>
          <p:cNvPr id="78852" name="Group 745"/>
          <p:cNvGrpSpPr>
            <a:grpSpLocks/>
          </p:cNvGrpSpPr>
          <p:nvPr/>
        </p:nvGrpSpPr>
        <p:grpSpPr bwMode="auto">
          <a:xfrm>
            <a:off x="757238" y="1484313"/>
            <a:ext cx="7739062" cy="4568825"/>
            <a:chOff x="528" y="157"/>
            <a:chExt cx="4875" cy="2878"/>
          </a:xfrm>
        </p:grpSpPr>
        <p:sp>
          <p:nvSpPr>
            <p:cNvPr id="78853" name="Rectangle 229"/>
            <p:cNvSpPr>
              <a:spLocks noChangeArrowheads="1"/>
            </p:cNvSpPr>
            <p:nvPr/>
          </p:nvSpPr>
          <p:spPr bwMode="auto">
            <a:xfrm>
              <a:off x="1204" y="1764"/>
              <a:ext cx="9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(a) GRL Elements</a:t>
              </a:r>
              <a:endParaRPr lang="en-US" altLang="en-US" sz="1400" b="1">
                <a:solidFill>
                  <a:schemeClr val="tx1"/>
                </a:solidFill>
              </a:endParaRPr>
            </a:p>
          </p:txBody>
        </p:sp>
        <p:sp>
          <p:nvSpPr>
            <p:cNvPr id="78854" name="Oval 555"/>
            <p:cNvSpPr>
              <a:spLocks noChangeArrowheads="1"/>
            </p:cNvSpPr>
            <p:nvPr/>
          </p:nvSpPr>
          <p:spPr bwMode="auto">
            <a:xfrm>
              <a:off x="528" y="756"/>
              <a:ext cx="463" cy="25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78855" name="Rectangle 560"/>
            <p:cNvSpPr>
              <a:spLocks noChangeArrowheads="1"/>
            </p:cNvSpPr>
            <p:nvPr/>
          </p:nvSpPr>
          <p:spPr bwMode="auto">
            <a:xfrm>
              <a:off x="619" y="1029"/>
              <a:ext cx="2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Belief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8856" name="Freeform 553"/>
            <p:cNvSpPr>
              <a:spLocks/>
            </p:cNvSpPr>
            <p:nvPr/>
          </p:nvSpPr>
          <p:spPr bwMode="auto">
            <a:xfrm>
              <a:off x="528" y="186"/>
              <a:ext cx="484" cy="209"/>
            </a:xfrm>
            <a:custGeom>
              <a:avLst/>
              <a:gdLst>
                <a:gd name="T0" fmla="*/ 0 w 5967"/>
                <a:gd name="T1" fmla="*/ 0 h 2583"/>
                <a:gd name="T2" fmla="*/ 0 w 5967"/>
                <a:gd name="T3" fmla="*/ 0 h 2583"/>
                <a:gd name="T4" fmla="*/ 0 w 5967"/>
                <a:gd name="T5" fmla="*/ 0 h 2583"/>
                <a:gd name="T6" fmla="*/ 0 w 5967"/>
                <a:gd name="T7" fmla="*/ 0 h 2583"/>
                <a:gd name="T8" fmla="*/ 0 w 5967"/>
                <a:gd name="T9" fmla="*/ 0 h 2583"/>
                <a:gd name="T10" fmla="*/ 0 w 5967"/>
                <a:gd name="T11" fmla="*/ 0 h 2583"/>
                <a:gd name="T12" fmla="*/ 0 w 5967"/>
                <a:gd name="T13" fmla="*/ 0 h 2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67" h="2583">
                  <a:moveTo>
                    <a:pt x="1302" y="0"/>
                  </a:moveTo>
                  <a:cubicBezTo>
                    <a:pt x="583" y="0"/>
                    <a:pt x="0" y="579"/>
                    <a:pt x="0" y="1292"/>
                  </a:cubicBezTo>
                  <a:cubicBezTo>
                    <a:pt x="0" y="2005"/>
                    <a:pt x="583" y="2583"/>
                    <a:pt x="1302" y="2583"/>
                  </a:cubicBezTo>
                  <a:lnTo>
                    <a:pt x="4665" y="2583"/>
                  </a:lnTo>
                  <a:cubicBezTo>
                    <a:pt x="5384" y="2583"/>
                    <a:pt x="5967" y="2005"/>
                    <a:pt x="5967" y="1292"/>
                  </a:cubicBezTo>
                  <a:cubicBezTo>
                    <a:pt x="5967" y="579"/>
                    <a:pt x="5384" y="0"/>
                    <a:pt x="4665" y="0"/>
                  </a:cubicBezTo>
                  <a:lnTo>
                    <a:pt x="1302" y="0"/>
                  </a:ln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857" name="Freeform 554"/>
            <p:cNvSpPr>
              <a:spLocks/>
            </p:cNvSpPr>
            <p:nvPr/>
          </p:nvSpPr>
          <p:spPr bwMode="auto">
            <a:xfrm>
              <a:off x="1152" y="157"/>
              <a:ext cx="483" cy="266"/>
            </a:xfrm>
            <a:custGeom>
              <a:avLst/>
              <a:gdLst>
                <a:gd name="T0" fmla="*/ 2 w 756"/>
                <a:gd name="T1" fmla="*/ 1 h 417"/>
                <a:gd name="T2" fmla="*/ 1 w 756"/>
                <a:gd name="T3" fmla="*/ 4 h 417"/>
                <a:gd name="T4" fmla="*/ 3 w 756"/>
                <a:gd name="T5" fmla="*/ 7 h 417"/>
                <a:gd name="T6" fmla="*/ 11 w 756"/>
                <a:gd name="T7" fmla="*/ 7 h 417"/>
                <a:gd name="T8" fmla="*/ 13 w 756"/>
                <a:gd name="T9" fmla="*/ 4 h 417"/>
                <a:gd name="T10" fmla="*/ 12 w 756"/>
                <a:gd name="T11" fmla="*/ 1 h 417"/>
                <a:gd name="T12" fmla="*/ 6 w 756"/>
                <a:gd name="T13" fmla="*/ 1 h 417"/>
                <a:gd name="T14" fmla="*/ 2 w 756"/>
                <a:gd name="T15" fmla="*/ 1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6" h="417">
                  <a:moveTo>
                    <a:pt x="108" y="10"/>
                  </a:moveTo>
                  <a:cubicBezTo>
                    <a:pt x="0" y="49"/>
                    <a:pt x="13" y="173"/>
                    <a:pt x="26" y="235"/>
                  </a:cubicBezTo>
                  <a:cubicBezTo>
                    <a:pt x="17" y="417"/>
                    <a:pt x="83" y="377"/>
                    <a:pt x="197" y="387"/>
                  </a:cubicBezTo>
                  <a:cubicBezTo>
                    <a:pt x="386" y="356"/>
                    <a:pt x="403" y="366"/>
                    <a:pt x="591" y="407"/>
                  </a:cubicBezTo>
                  <a:cubicBezTo>
                    <a:pt x="676" y="385"/>
                    <a:pt x="703" y="311"/>
                    <a:pt x="722" y="243"/>
                  </a:cubicBezTo>
                  <a:cubicBezTo>
                    <a:pt x="722" y="184"/>
                    <a:pt x="756" y="49"/>
                    <a:pt x="648" y="21"/>
                  </a:cubicBezTo>
                  <a:cubicBezTo>
                    <a:pt x="574" y="0"/>
                    <a:pt x="447" y="51"/>
                    <a:pt x="356" y="49"/>
                  </a:cubicBezTo>
                  <a:cubicBezTo>
                    <a:pt x="299" y="49"/>
                    <a:pt x="254" y="8"/>
                    <a:pt x="108" y="1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858" name="Rectangle 556"/>
            <p:cNvSpPr>
              <a:spLocks noChangeArrowheads="1"/>
            </p:cNvSpPr>
            <p:nvPr/>
          </p:nvSpPr>
          <p:spPr bwMode="auto">
            <a:xfrm>
              <a:off x="2352" y="182"/>
              <a:ext cx="439" cy="216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CA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78859" name="Freeform 557"/>
            <p:cNvSpPr>
              <a:spLocks/>
            </p:cNvSpPr>
            <p:nvPr/>
          </p:nvSpPr>
          <p:spPr bwMode="auto">
            <a:xfrm>
              <a:off x="1776" y="192"/>
              <a:ext cx="434" cy="196"/>
            </a:xfrm>
            <a:custGeom>
              <a:avLst/>
              <a:gdLst>
                <a:gd name="T0" fmla="*/ 3 w 680"/>
                <a:gd name="T1" fmla="*/ 0 h 307"/>
                <a:gd name="T2" fmla="*/ 0 w 680"/>
                <a:gd name="T3" fmla="*/ 3 h 307"/>
                <a:gd name="T4" fmla="*/ 3 w 680"/>
                <a:gd name="T5" fmla="*/ 5 h 307"/>
                <a:gd name="T6" fmla="*/ 10 w 680"/>
                <a:gd name="T7" fmla="*/ 5 h 307"/>
                <a:gd name="T8" fmla="*/ 12 w 680"/>
                <a:gd name="T9" fmla="*/ 3 h 307"/>
                <a:gd name="T10" fmla="*/ 10 w 680"/>
                <a:gd name="T11" fmla="*/ 0 h 307"/>
                <a:gd name="T12" fmla="*/ 3 w 680"/>
                <a:gd name="T13" fmla="*/ 0 h 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0" h="307">
                  <a:moveTo>
                    <a:pt x="140" y="0"/>
                  </a:moveTo>
                  <a:lnTo>
                    <a:pt x="0" y="152"/>
                  </a:lnTo>
                  <a:lnTo>
                    <a:pt x="140" y="307"/>
                  </a:lnTo>
                  <a:lnTo>
                    <a:pt x="540" y="307"/>
                  </a:lnTo>
                  <a:lnTo>
                    <a:pt x="680" y="152"/>
                  </a:lnTo>
                  <a:lnTo>
                    <a:pt x="540" y="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860" name="Rectangle 558"/>
            <p:cNvSpPr>
              <a:spLocks noChangeArrowheads="1"/>
            </p:cNvSpPr>
            <p:nvPr/>
          </p:nvSpPr>
          <p:spPr bwMode="auto">
            <a:xfrm>
              <a:off x="652" y="489"/>
              <a:ext cx="2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Goal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8861" name="Rectangle 559"/>
            <p:cNvSpPr>
              <a:spLocks noChangeArrowheads="1"/>
            </p:cNvSpPr>
            <p:nvPr/>
          </p:nvSpPr>
          <p:spPr bwMode="auto">
            <a:xfrm>
              <a:off x="1189" y="489"/>
              <a:ext cx="41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Softgoal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8862" name="Rectangle 561"/>
            <p:cNvSpPr>
              <a:spLocks noChangeArrowheads="1"/>
            </p:cNvSpPr>
            <p:nvPr/>
          </p:nvSpPr>
          <p:spPr bwMode="auto">
            <a:xfrm>
              <a:off x="2333" y="489"/>
              <a:ext cx="47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Resource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8863" name="Rectangle 562"/>
            <p:cNvSpPr>
              <a:spLocks noChangeArrowheads="1"/>
            </p:cNvSpPr>
            <p:nvPr/>
          </p:nvSpPr>
          <p:spPr bwMode="auto">
            <a:xfrm>
              <a:off x="1872" y="489"/>
              <a:ext cx="24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Task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78864" name="Group 565"/>
            <p:cNvGrpSpPr>
              <a:grpSpLocks/>
            </p:cNvGrpSpPr>
            <p:nvPr/>
          </p:nvGrpSpPr>
          <p:grpSpPr bwMode="auto">
            <a:xfrm>
              <a:off x="1228" y="756"/>
              <a:ext cx="864" cy="679"/>
              <a:chOff x="432" y="1152"/>
              <a:chExt cx="864" cy="679"/>
            </a:xfrm>
          </p:grpSpPr>
          <p:sp>
            <p:nvSpPr>
              <p:cNvPr id="78975" name="Oval 563"/>
              <p:cNvSpPr>
                <a:spLocks noChangeArrowheads="1"/>
              </p:cNvSpPr>
              <p:nvPr/>
            </p:nvSpPr>
            <p:spPr bwMode="auto">
              <a:xfrm>
                <a:off x="432" y="1152"/>
                <a:ext cx="864" cy="67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78976" name="Oval 564"/>
              <p:cNvSpPr>
                <a:spLocks noChangeArrowheads="1"/>
              </p:cNvSpPr>
              <p:nvPr/>
            </p:nvSpPr>
            <p:spPr bwMode="auto">
              <a:xfrm>
                <a:off x="432" y="115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865" name="Oval 566"/>
            <p:cNvSpPr>
              <a:spLocks noChangeArrowheads="1"/>
            </p:cNvSpPr>
            <p:nvPr/>
          </p:nvSpPr>
          <p:spPr bwMode="auto">
            <a:xfrm>
              <a:off x="2324" y="879"/>
              <a:ext cx="43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endParaRPr lang="en-CA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78866" name="Rectangle 567"/>
            <p:cNvSpPr>
              <a:spLocks noChangeArrowheads="1"/>
            </p:cNvSpPr>
            <p:nvPr/>
          </p:nvSpPr>
          <p:spPr bwMode="auto">
            <a:xfrm>
              <a:off x="1160" y="1476"/>
              <a:ext cx="100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Actor with Boundary</a:t>
              </a:r>
            </a:p>
          </p:txBody>
        </p:sp>
        <p:sp>
          <p:nvSpPr>
            <p:cNvPr id="78867" name="Rectangle 568"/>
            <p:cNvSpPr>
              <a:spLocks noChangeArrowheads="1"/>
            </p:cNvSpPr>
            <p:nvPr/>
          </p:nvSpPr>
          <p:spPr bwMode="auto">
            <a:xfrm>
              <a:off x="2291" y="1400"/>
              <a:ext cx="4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Collapsed</a:t>
              </a:r>
              <a:br>
                <a:rPr lang="en-US" altLang="en-US" sz="1400">
                  <a:solidFill>
                    <a:srgbClr val="010000"/>
                  </a:solidFill>
                </a:rPr>
              </a:br>
              <a:r>
                <a:rPr lang="en-US" altLang="en-US" sz="1400">
                  <a:solidFill>
                    <a:srgbClr val="010000"/>
                  </a:solidFill>
                </a:rPr>
                <a:t>Actor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78868" name="Picture 57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" y="169"/>
              <a:ext cx="318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9" name="Picture 57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170"/>
              <a:ext cx="24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870" name="Group 742"/>
            <p:cNvGrpSpPr>
              <a:grpSpLocks/>
            </p:cNvGrpSpPr>
            <p:nvPr/>
          </p:nvGrpSpPr>
          <p:grpSpPr bwMode="auto">
            <a:xfrm>
              <a:off x="4974" y="170"/>
              <a:ext cx="429" cy="520"/>
              <a:chOff x="4974" y="170"/>
              <a:chExt cx="429" cy="520"/>
            </a:xfrm>
          </p:grpSpPr>
          <p:pic>
            <p:nvPicPr>
              <p:cNvPr id="78973" name="Picture 57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5" y="170"/>
                <a:ext cx="327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4" name="Rectangle 578"/>
              <p:cNvSpPr>
                <a:spLocks noChangeArrowheads="1"/>
              </p:cNvSpPr>
              <p:nvPr/>
            </p:nvSpPr>
            <p:spPr bwMode="auto">
              <a:xfrm>
                <a:off x="4974" y="556"/>
                <a:ext cx="429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Satisfied</a:t>
                </a:r>
              </a:p>
            </p:txBody>
          </p:sp>
        </p:grpSp>
        <p:sp>
          <p:nvSpPr>
            <p:cNvPr id="78871" name="Rectangle 579"/>
            <p:cNvSpPr>
              <a:spLocks noChangeArrowheads="1"/>
            </p:cNvSpPr>
            <p:nvPr/>
          </p:nvSpPr>
          <p:spPr bwMode="auto">
            <a:xfrm>
              <a:off x="4358" y="489"/>
              <a:ext cx="42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Weakly</a:t>
              </a:r>
              <a:br>
                <a:rPr lang="en-US" altLang="en-US" sz="1400">
                  <a:solidFill>
                    <a:srgbClr val="000000"/>
                  </a:solidFill>
                </a:rPr>
              </a:br>
              <a:r>
                <a:rPr lang="en-US" altLang="en-US" sz="1400">
                  <a:solidFill>
                    <a:srgbClr val="000000"/>
                  </a:solidFill>
                </a:rPr>
                <a:t>Satisfied</a:t>
              </a:r>
            </a:p>
          </p:txBody>
        </p:sp>
        <p:grpSp>
          <p:nvGrpSpPr>
            <p:cNvPr id="78872" name="Group 739"/>
            <p:cNvGrpSpPr>
              <a:grpSpLocks/>
            </p:cNvGrpSpPr>
            <p:nvPr/>
          </p:nvGrpSpPr>
          <p:grpSpPr bwMode="auto">
            <a:xfrm>
              <a:off x="3838" y="907"/>
              <a:ext cx="466" cy="427"/>
              <a:chOff x="4153" y="907"/>
              <a:chExt cx="466" cy="427"/>
            </a:xfrm>
          </p:grpSpPr>
          <p:pic>
            <p:nvPicPr>
              <p:cNvPr id="78971" name="Picture 57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84" r="14417"/>
              <a:stretch>
                <a:fillRect/>
              </a:stretch>
            </p:blipFill>
            <p:spPr bwMode="auto">
              <a:xfrm>
                <a:off x="4260" y="907"/>
                <a:ext cx="25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2" name="Rectangle 580"/>
              <p:cNvSpPr>
                <a:spLocks noChangeArrowheads="1"/>
              </p:cNvSpPr>
              <p:nvPr/>
            </p:nvSpPr>
            <p:spPr bwMode="auto">
              <a:xfrm>
                <a:off x="4153" y="1200"/>
                <a:ext cx="466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Unknown</a:t>
                </a:r>
              </a:p>
            </p:txBody>
          </p:sp>
        </p:grpSp>
        <p:grpSp>
          <p:nvGrpSpPr>
            <p:cNvPr id="78873" name="Group 741"/>
            <p:cNvGrpSpPr>
              <a:grpSpLocks/>
            </p:cNvGrpSpPr>
            <p:nvPr/>
          </p:nvGrpSpPr>
          <p:grpSpPr bwMode="auto">
            <a:xfrm>
              <a:off x="3264" y="170"/>
              <a:ext cx="354" cy="520"/>
              <a:chOff x="3264" y="170"/>
              <a:chExt cx="354" cy="520"/>
            </a:xfrm>
          </p:grpSpPr>
          <p:pic>
            <p:nvPicPr>
              <p:cNvPr id="78969" name="Picture 5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" y="170"/>
                <a:ext cx="34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0" name="Rectangle 581"/>
              <p:cNvSpPr>
                <a:spLocks noChangeArrowheads="1"/>
              </p:cNvSpPr>
              <p:nvPr/>
            </p:nvSpPr>
            <p:spPr bwMode="auto">
              <a:xfrm>
                <a:off x="3264" y="556"/>
                <a:ext cx="354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Denied</a:t>
                </a:r>
              </a:p>
            </p:txBody>
          </p:sp>
        </p:grpSp>
        <p:sp>
          <p:nvSpPr>
            <p:cNvPr id="78874" name="Rectangle 582"/>
            <p:cNvSpPr>
              <a:spLocks noChangeArrowheads="1"/>
            </p:cNvSpPr>
            <p:nvPr/>
          </p:nvSpPr>
          <p:spPr bwMode="auto">
            <a:xfrm>
              <a:off x="3804" y="489"/>
              <a:ext cx="367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Weakly</a:t>
              </a:r>
              <a:br>
                <a:rPr lang="en-US" altLang="en-US" sz="1400">
                  <a:solidFill>
                    <a:srgbClr val="000000"/>
                  </a:solidFill>
                </a:rPr>
              </a:br>
              <a:r>
                <a:rPr lang="en-US" altLang="en-US" sz="1400">
                  <a:solidFill>
                    <a:srgbClr val="000000"/>
                  </a:solidFill>
                </a:rPr>
                <a:t>Denied</a:t>
              </a:r>
            </a:p>
          </p:txBody>
        </p:sp>
        <p:grpSp>
          <p:nvGrpSpPr>
            <p:cNvPr id="78875" name="Group 738"/>
            <p:cNvGrpSpPr>
              <a:grpSpLocks/>
            </p:cNvGrpSpPr>
            <p:nvPr/>
          </p:nvGrpSpPr>
          <p:grpSpPr bwMode="auto">
            <a:xfrm>
              <a:off x="3264" y="864"/>
              <a:ext cx="373" cy="470"/>
              <a:chOff x="3611" y="864"/>
              <a:chExt cx="373" cy="470"/>
            </a:xfrm>
          </p:grpSpPr>
          <p:pic>
            <p:nvPicPr>
              <p:cNvPr id="78967" name="Picture 57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3" y="864"/>
                <a:ext cx="329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68" name="Rectangle 583"/>
              <p:cNvSpPr>
                <a:spLocks noChangeArrowheads="1"/>
              </p:cNvSpPr>
              <p:nvPr/>
            </p:nvSpPr>
            <p:spPr bwMode="auto">
              <a:xfrm>
                <a:off x="3611" y="1200"/>
                <a:ext cx="373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Conflict</a:t>
                </a:r>
              </a:p>
            </p:txBody>
          </p:sp>
        </p:grpSp>
        <p:grpSp>
          <p:nvGrpSpPr>
            <p:cNvPr id="78876" name="Group 740"/>
            <p:cNvGrpSpPr>
              <a:grpSpLocks/>
            </p:cNvGrpSpPr>
            <p:nvPr/>
          </p:nvGrpSpPr>
          <p:grpSpPr bwMode="auto">
            <a:xfrm>
              <a:off x="4505" y="1003"/>
              <a:ext cx="267" cy="331"/>
              <a:chOff x="4788" y="1003"/>
              <a:chExt cx="267" cy="331"/>
            </a:xfrm>
          </p:grpSpPr>
          <p:sp>
            <p:nvSpPr>
              <p:cNvPr id="78965" name="Oval 584"/>
              <p:cNvSpPr>
                <a:spLocks noChangeArrowheads="1"/>
              </p:cNvSpPr>
              <p:nvPr/>
            </p:nvSpPr>
            <p:spPr bwMode="auto">
              <a:xfrm>
                <a:off x="4898" y="1003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CA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78966" name="Rectangle 585"/>
              <p:cNvSpPr>
                <a:spLocks noChangeArrowheads="1"/>
              </p:cNvSpPr>
              <p:nvPr/>
            </p:nvSpPr>
            <p:spPr bwMode="auto">
              <a:xfrm>
                <a:off x="4788" y="1200"/>
                <a:ext cx="26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None</a:t>
                </a:r>
              </a:p>
            </p:txBody>
          </p:sp>
        </p:grpSp>
        <p:grpSp>
          <p:nvGrpSpPr>
            <p:cNvPr id="78877" name="Group 647"/>
            <p:cNvGrpSpPr>
              <a:grpSpLocks/>
            </p:cNvGrpSpPr>
            <p:nvPr/>
          </p:nvGrpSpPr>
          <p:grpSpPr bwMode="auto">
            <a:xfrm>
              <a:off x="3335" y="1893"/>
              <a:ext cx="131" cy="204"/>
              <a:chOff x="2741" y="309"/>
              <a:chExt cx="131" cy="204"/>
            </a:xfrm>
          </p:grpSpPr>
          <p:grpSp>
            <p:nvGrpSpPr>
              <p:cNvPr id="78953" name="Group 608"/>
              <p:cNvGrpSpPr>
                <a:grpSpLocks/>
              </p:cNvGrpSpPr>
              <p:nvPr/>
            </p:nvGrpSpPr>
            <p:grpSpPr bwMode="auto">
              <a:xfrm>
                <a:off x="2741" y="309"/>
                <a:ext cx="131" cy="204"/>
                <a:chOff x="4686" y="2323"/>
                <a:chExt cx="131" cy="204"/>
              </a:xfrm>
            </p:grpSpPr>
            <p:grpSp>
              <p:nvGrpSpPr>
                <p:cNvPr id="78957" name="Group 609"/>
                <p:cNvGrpSpPr>
                  <a:grpSpLocks/>
                </p:cNvGrpSpPr>
                <p:nvPr/>
              </p:nvGrpSpPr>
              <p:grpSpPr bwMode="auto">
                <a:xfrm>
                  <a:off x="4730" y="2323"/>
                  <a:ext cx="45" cy="43"/>
                  <a:chOff x="4730" y="2323"/>
                  <a:chExt cx="45" cy="43"/>
                </a:xfrm>
              </p:grpSpPr>
              <p:grpSp>
                <p:nvGrpSpPr>
                  <p:cNvPr id="78961" name="Group 610"/>
                  <p:cNvGrpSpPr>
                    <a:grpSpLocks/>
                  </p:cNvGrpSpPr>
                  <p:nvPr/>
                </p:nvGrpSpPr>
                <p:grpSpPr bwMode="auto">
                  <a:xfrm>
                    <a:off x="4730" y="2323"/>
                    <a:ext cx="45" cy="43"/>
                    <a:chOff x="4730" y="2323"/>
                    <a:chExt cx="45" cy="43"/>
                  </a:xfrm>
                </p:grpSpPr>
                <p:sp>
                  <p:nvSpPr>
                    <p:cNvPr id="78963" name="Oval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0" y="2323"/>
                      <a:ext cx="45" cy="43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lr>
                          <a:srgbClr val="D62828"/>
                        </a:buClr>
                        <a:buSzPct val="130000"/>
                        <a:buChar char="•"/>
                        <a:defRPr sz="2400">
                          <a:solidFill>
                            <a:srgbClr val="00265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2000">
                          <a:solidFill>
                            <a:srgbClr val="00265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>
                          <a:solidFill>
                            <a:srgbClr val="00265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1600">
                          <a:solidFill>
                            <a:srgbClr val="00265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en-CA" altLang="en-US" sz="16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964" name="Oval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30" y="2323"/>
                      <a:ext cx="45" cy="43"/>
                    </a:xfrm>
                    <a:prstGeom prst="ellipse">
                      <a:avLst/>
                    </a:prstGeom>
                    <a:noFill/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lr>
                          <a:srgbClr val="D62828"/>
                        </a:buClr>
                        <a:buSzPct val="130000"/>
                        <a:buChar char="•"/>
                        <a:defRPr sz="2400">
                          <a:solidFill>
                            <a:srgbClr val="00265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2000">
                          <a:solidFill>
                            <a:srgbClr val="00265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>
                          <a:solidFill>
                            <a:srgbClr val="00265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1600">
                          <a:solidFill>
                            <a:srgbClr val="00265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en-CA" altLang="en-US" sz="1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8962" name="Oval 613"/>
                  <p:cNvSpPr>
                    <a:spLocks noChangeArrowheads="1"/>
                  </p:cNvSpPr>
                  <p:nvPr/>
                </p:nvSpPr>
                <p:spPr bwMode="auto">
                  <a:xfrm>
                    <a:off x="4730" y="2323"/>
                    <a:ext cx="45" cy="43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958" name="Group 614"/>
                <p:cNvGrpSpPr>
                  <a:grpSpLocks/>
                </p:cNvGrpSpPr>
                <p:nvPr/>
              </p:nvGrpSpPr>
              <p:grpSpPr bwMode="auto">
                <a:xfrm>
                  <a:off x="4686" y="2395"/>
                  <a:ext cx="131" cy="132"/>
                  <a:chOff x="4686" y="2395"/>
                  <a:chExt cx="131" cy="132"/>
                </a:xfrm>
              </p:grpSpPr>
              <p:sp>
                <p:nvSpPr>
                  <p:cNvPr id="78959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4686" y="2461"/>
                    <a:ext cx="131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78960" name="Line 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52" y="2395"/>
                    <a:ext cx="0" cy="132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</p:grpSp>
          <p:grpSp>
            <p:nvGrpSpPr>
              <p:cNvPr id="78954" name="Group 617"/>
              <p:cNvGrpSpPr>
                <a:grpSpLocks/>
              </p:cNvGrpSpPr>
              <p:nvPr/>
            </p:nvGrpSpPr>
            <p:grpSpPr bwMode="auto">
              <a:xfrm>
                <a:off x="2741" y="381"/>
                <a:ext cx="131" cy="132"/>
                <a:chOff x="4686" y="2395"/>
                <a:chExt cx="131" cy="132"/>
              </a:xfrm>
            </p:grpSpPr>
            <p:sp>
              <p:nvSpPr>
                <p:cNvPr id="78955" name="Line 618"/>
                <p:cNvSpPr>
                  <a:spLocks noChangeShapeType="1"/>
                </p:cNvSpPr>
                <p:nvPr/>
              </p:nvSpPr>
              <p:spPr bwMode="auto">
                <a:xfrm>
                  <a:off x="4686" y="2461"/>
                  <a:ext cx="131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8956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4752" y="2395"/>
                  <a:ext cx="0" cy="13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78878" name="Rectangle 620"/>
            <p:cNvSpPr>
              <a:spLocks noChangeArrowheads="1"/>
            </p:cNvSpPr>
            <p:nvPr/>
          </p:nvSpPr>
          <p:spPr bwMode="auto">
            <a:xfrm>
              <a:off x="3264" y="2160"/>
              <a:ext cx="27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Make</a:t>
              </a:r>
            </a:p>
          </p:txBody>
        </p:sp>
        <p:grpSp>
          <p:nvGrpSpPr>
            <p:cNvPr id="78879" name="Group 648"/>
            <p:cNvGrpSpPr>
              <a:grpSpLocks/>
            </p:cNvGrpSpPr>
            <p:nvPr/>
          </p:nvGrpSpPr>
          <p:grpSpPr bwMode="auto">
            <a:xfrm>
              <a:off x="3741" y="1899"/>
              <a:ext cx="134" cy="192"/>
              <a:chOff x="3043" y="316"/>
              <a:chExt cx="134" cy="192"/>
            </a:xfrm>
          </p:grpSpPr>
          <p:grpSp>
            <p:nvGrpSpPr>
              <p:cNvPr id="78941" name="Group 622"/>
              <p:cNvGrpSpPr>
                <a:grpSpLocks/>
              </p:cNvGrpSpPr>
              <p:nvPr/>
            </p:nvGrpSpPr>
            <p:grpSpPr bwMode="auto">
              <a:xfrm>
                <a:off x="3043" y="316"/>
                <a:ext cx="134" cy="192"/>
                <a:chOff x="5056" y="2330"/>
                <a:chExt cx="134" cy="192"/>
              </a:xfrm>
            </p:grpSpPr>
            <p:grpSp>
              <p:nvGrpSpPr>
                <p:cNvPr id="78945" name="Group 623"/>
                <p:cNvGrpSpPr>
                  <a:grpSpLocks/>
                </p:cNvGrpSpPr>
                <p:nvPr/>
              </p:nvGrpSpPr>
              <p:grpSpPr bwMode="auto">
                <a:xfrm>
                  <a:off x="5101" y="2478"/>
                  <a:ext cx="44" cy="44"/>
                  <a:chOff x="5101" y="2478"/>
                  <a:chExt cx="44" cy="44"/>
                </a:xfrm>
              </p:grpSpPr>
              <p:grpSp>
                <p:nvGrpSpPr>
                  <p:cNvPr id="78949" name="Group 624"/>
                  <p:cNvGrpSpPr>
                    <a:grpSpLocks/>
                  </p:cNvGrpSpPr>
                  <p:nvPr/>
                </p:nvGrpSpPr>
                <p:grpSpPr bwMode="auto">
                  <a:xfrm>
                    <a:off x="5101" y="2478"/>
                    <a:ext cx="44" cy="44"/>
                    <a:chOff x="5101" y="2478"/>
                    <a:chExt cx="44" cy="44"/>
                  </a:xfrm>
                </p:grpSpPr>
                <p:sp>
                  <p:nvSpPr>
                    <p:cNvPr id="78951" name="Oval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1" y="2478"/>
                      <a:ext cx="44" cy="44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lr>
                          <a:srgbClr val="D62828"/>
                        </a:buClr>
                        <a:buSzPct val="130000"/>
                        <a:buChar char="•"/>
                        <a:defRPr sz="2400">
                          <a:solidFill>
                            <a:srgbClr val="00265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2000">
                          <a:solidFill>
                            <a:srgbClr val="00265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>
                          <a:solidFill>
                            <a:srgbClr val="00265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1600">
                          <a:solidFill>
                            <a:srgbClr val="00265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en-CA" altLang="en-US" sz="16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952" name="Oval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1" y="2478"/>
                      <a:ext cx="44" cy="44"/>
                    </a:xfrm>
                    <a:prstGeom prst="ellipse">
                      <a:avLst/>
                    </a:prstGeom>
                    <a:noFill/>
                    <a:ln w="1588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lr>
                          <a:srgbClr val="D62828"/>
                        </a:buClr>
                        <a:buSzPct val="130000"/>
                        <a:buChar char="•"/>
                        <a:defRPr sz="2400">
                          <a:solidFill>
                            <a:srgbClr val="00265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2000">
                          <a:solidFill>
                            <a:srgbClr val="00265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>
                          <a:solidFill>
                            <a:srgbClr val="00265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spcBef>
                          <a:spcPts val="600"/>
                        </a:spcBef>
                        <a:buChar char="•"/>
                        <a:defRPr sz="1600">
                          <a:solidFill>
                            <a:srgbClr val="00265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2654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endParaRPr lang="en-CA" altLang="en-US" sz="16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8950" name="Oval 627"/>
                  <p:cNvSpPr>
                    <a:spLocks noChangeArrowheads="1"/>
                  </p:cNvSpPr>
                  <p:nvPr/>
                </p:nvSpPr>
                <p:spPr bwMode="auto">
                  <a:xfrm>
                    <a:off x="5101" y="2478"/>
                    <a:ext cx="44" cy="44"/>
                  </a:xfrm>
                  <a:prstGeom prst="ellips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6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946" name="Group 628"/>
                <p:cNvGrpSpPr>
                  <a:grpSpLocks/>
                </p:cNvGrpSpPr>
                <p:nvPr/>
              </p:nvGrpSpPr>
              <p:grpSpPr bwMode="auto">
                <a:xfrm>
                  <a:off x="5056" y="2330"/>
                  <a:ext cx="134" cy="129"/>
                  <a:chOff x="5056" y="2330"/>
                  <a:chExt cx="134" cy="129"/>
                </a:xfrm>
              </p:grpSpPr>
              <p:sp>
                <p:nvSpPr>
                  <p:cNvPr id="78947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5056" y="2395"/>
                    <a:ext cx="13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78948" name="Line 6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2" y="2330"/>
                    <a:ext cx="0" cy="129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</p:grpSp>
          <p:grpSp>
            <p:nvGrpSpPr>
              <p:cNvPr id="78942" name="Group 631"/>
              <p:cNvGrpSpPr>
                <a:grpSpLocks/>
              </p:cNvGrpSpPr>
              <p:nvPr/>
            </p:nvGrpSpPr>
            <p:grpSpPr bwMode="auto">
              <a:xfrm>
                <a:off x="3043" y="316"/>
                <a:ext cx="134" cy="129"/>
                <a:chOff x="5056" y="2330"/>
                <a:chExt cx="134" cy="129"/>
              </a:xfrm>
            </p:grpSpPr>
            <p:sp>
              <p:nvSpPr>
                <p:cNvPr id="78943" name="Line 632"/>
                <p:cNvSpPr>
                  <a:spLocks noChangeShapeType="1"/>
                </p:cNvSpPr>
                <p:nvPr/>
              </p:nvSpPr>
              <p:spPr bwMode="auto">
                <a:xfrm>
                  <a:off x="5056" y="2395"/>
                  <a:ext cx="13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8944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5122" y="2330"/>
                  <a:ext cx="0" cy="129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  <p:sp>
          <p:nvSpPr>
            <p:cNvPr id="78880" name="Rectangle 634"/>
            <p:cNvSpPr>
              <a:spLocks noChangeArrowheads="1"/>
            </p:cNvSpPr>
            <p:nvPr/>
          </p:nvSpPr>
          <p:spPr bwMode="auto">
            <a:xfrm>
              <a:off x="3693" y="2160"/>
              <a:ext cx="23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Help</a:t>
              </a:r>
            </a:p>
          </p:txBody>
        </p:sp>
        <p:grpSp>
          <p:nvGrpSpPr>
            <p:cNvPr id="78881" name="Group 636"/>
            <p:cNvGrpSpPr>
              <a:grpSpLocks/>
            </p:cNvGrpSpPr>
            <p:nvPr/>
          </p:nvGrpSpPr>
          <p:grpSpPr bwMode="auto">
            <a:xfrm>
              <a:off x="4372" y="1929"/>
              <a:ext cx="132" cy="132"/>
              <a:chOff x="5471" y="2359"/>
              <a:chExt cx="132" cy="132"/>
            </a:xfrm>
          </p:grpSpPr>
          <p:sp>
            <p:nvSpPr>
              <p:cNvPr id="78939" name="Line 637"/>
              <p:cNvSpPr>
                <a:spLocks noChangeShapeType="1"/>
              </p:cNvSpPr>
              <p:nvPr/>
            </p:nvSpPr>
            <p:spPr bwMode="auto">
              <a:xfrm>
                <a:off x="5471" y="2425"/>
                <a:ext cx="13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940" name="Line 638"/>
              <p:cNvSpPr>
                <a:spLocks noChangeShapeType="1"/>
              </p:cNvSpPr>
              <p:nvPr/>
            </p:nvSpPr>
            <p:spPr bwMode="auto">
              <a:xfrm flipV="1">
                <a:off x="5537" y="2359"/>
                <a:ext cx="0" cy="13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8882" name="Rectangle 639"/>
            <p:cNvSpPr>
              <a:spLocks noChangeArrowheads="1"/>
            </p:cNvSpPr>
            <p:nvPr/>
          </p:nvSpPr>
          <p:spPr bwMode="auto">
            <a:xfrm>
              <a:off x="4080" y="2160"/>
              <a:ext cx="71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Some Positive</a:t>
              </a:r>
            </a:p>
          </p:txBody>
        </p:sp>
        <p:sp>
          <p:nvSpPr>
            <p:cNvPr id="78883" name="Rectangle 642"/>
            <p:cNvSpPr>
              <a:spLocks noChangeArrowheads="1"/>
            </p:cNvSpPr>
            <p:nvPr/>
          </p:nvSpPr>
          <p:spPr bwMode="auto">
            <a:xfrm>
              <a:off x="4937" y="2160"/>
              <a:ext cx="46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Unknown</a:t>
              </a:r>
            </a:p>
          </p:txBody>
        </p:sp>
        <p:grpSp>
          <p:nvGrpSpPr>
            <p:cNvPr id="78884" name="Group 649"/>
            <p:cNvGrpSpPr>
              <a:grpSpLocks/>
            </p:cNvGrpSpPr>
            <p:nvPr/>
          </p:nvGrpSpPr>
          <p:grpSpPr bwMode="auto">
            <a:xfrm>
              <a:off x="5040" y="1903"/>
              <a:ext cx="259" cy="185"/>
              <a:chOff x="4058" y="336"/>
              <a:chExt cx="259" cy="185"/>
            </a:xfrm>
          </p:grpSpPr>
          <p:pic>
            <p:nvPicPr>
              <p:cNvPr id="78935" name="Picture 64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84" r="14417"/>
              <a:stretch>
                <a:fillRect/>
              </a:stretch>
            </p:blipFill>
            <p:spPr bwMode="auto">
              <a:xfrm>
                <a:off x="4123" y="336"/>
                <a:ext cx="19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36" name="Line 643"/>
              <p:cNvSpPr>
                <a:spLocks noChangeShapeType="1"/>
              </p:cNvSpPr>
              <p:nvPr/>
            </p:nvSpPr>
            <p:spPr bwMode="auto">
              <a:xfrm>
                <a:off x="4058" y="401"/>
                <a:ext cx="101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937" name="Line 644"/>
              <p:cNvSpPr>
                <a:spLocks noChangeShapeType="1"/>
              </p:cNvSpPr>
              <p:nvPr/>
            </p:nvSpPr>
            <p:spPr bwMode="auto">
              <a:xfrm flipV="1">
                <a:off x="4109" y="350"/>
                <a:ext cx="0" cy="10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938" name="Line 645"/>
              <p:cNvSpPr>
                <a:spLocks noChangeShapeType="1"/>
              </p:cNvSpPr>
              <p:nvPr/>
            </p:nvSpPr>
            <p:spPr bwMode="auto">
              <a:xfrm>
                <a:off x="4058" y="489"/>
                <a:ext cx="101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8885" name="Group 587"/>
            <p:cNvGrpSpPr>
              <a:grpSpLocks/>
            </p:cNvGrpSpPr>
            <p:nvPr/>
          </p:nvGrpSpPr>
          <p:grpSpPr bwMode="auto">
            <a:xfrm>
              <a:off x="4532" y="2456"/>
              <a:ext cx="131" cy="87"/>
              <a:chOff x="3490" y="2423"/>
              <a:chExt cx="131" cy="87"/>
            </a:xfrm>
          </p:grpSpPr>
          <p:sp>
            <p:nvSpPr>
              <p:cNvPr id="78929" name="Line 588"/>
              <p:cNvSpPr>
                <a:spLocks noChangeShapeType="1"/>
              </p:cNvSpPr>
              <p:nvPr/>
            </p:nvSpPr>
            <p:spPr bwMode="auto">
              <a:xfrm>
                <a:off x="3490" y="2510"/>
                <a:ext cx="131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8930" name="Group 589"/>
              <p:cNvGrpSpPr>
                <a:grpSpLocks/>
              </p:cNvGrpSpPr>
              <p:nvPr/>
            </p:nvGrpSpPr>
            <p:grpSpPr bwMode="auto">
              <a:xfrm>
                <a:off x="3532" y="2423"/>
                <a:ext cx="44" cy="44"/>
                <a:chOff x="3532" y="2423"/>
                <a:chExt cx="44" cy="44"/>
              </a:xfrm>
            </p:grpSpPr>
            <p:grpSp>
              <p:nvGrpSpPr>
                <p:cNvPr id="78931" name="Group 590"/>
                <p:cNvGrpSpPr>
                  <a:grpSpLocks/>
                </p:cNvGrpSpPr>
                <p:nvPr/>
              </p:nvGrpSpPr>
              <p:grpSpPr bwMode="auto">
                <a:xfrm>
                  <a:off x="3532" y="2423"/>
                  <a:ext cx="44" cy="44"/>
                  <a:chOff x="3532" y="2423"/>
                  <a:chExt cx="44" cy="44"/>
                </a:xfrm>
              </p:grpSpPr>
              <p:sp>
                <p:nvSpPr>
                  <p:cNvPr id="78933" name="Oval 591"/>
                  <p:cNvSpPr>
                    <a:spLocks noChangeArrowheads="1"/>
                  </p:cNvSpPr>
                  <p:nvPr/>
                </p:nvSpPr>
                <p:spPr bwMode="auto">
                  <a:xfrm>
                    <a:off x="3532" y="2423"/>
                    <a:ext cx="44" cy="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6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934" name="Oval 592"/>
                  <p:cNvSpPr>
                    <a:spLocks noChangeArrowheads="1"/>
                  </p:cNvSpPr>
                  <p:nvPr/>
                </p:nvSpPr>
                <p:spPr bwMode="auto">
                  <a:xfrm>
                    <a:off x="3532" y="2423"/>
                    <a:ext cx="44" cy="44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6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8932" name="Oval 593"/>
                <p:cNvSpPr>
                  <a:spLocks noChangeArrowheads="1"/>
                </p:cNvSpPr>
                <p:nvPr/>
              </p:nvSpPr>
              <p:spPr bwMode="auto">
                <a:xfrm>
                  <a:off x="3532" y="2423"/>
                  <a:ext cx="44" cy="44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CA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8886" name="Rectangle 594"/>
            <p:cNvSpPr>
              <a:spLocks noChangeArrowheads="1"/>
            </p:cNvSpPr>
            <p:nvPr/>
          </p:nvSpPr>
          <p:spPr bwMode="auto">
            <a:xfrm>
              <a:off x="4452" y="2633"/>
              <a:ext cx="29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Break</a:t>
              </a:r>
            </a:p>
          </p:txBody>
        </p:sp>
        <p:grpSp>
          <p:nvGrpSpPr>
            <p:cNvPr id="78887" name="Group 596"/>
            <p:cNvGrpSpPr>
              <a:grpSpLocks/>
            </p:cNvGrpSpPr>
            <p:nvPr/>
          </p:nvGrpSpPr>
          <p:grpSpPr bwMode="auto">
            <a:xfrm>
              <a:off x="4915" y="2457"/>
              <a:ext cx="133" cy="87"/>
              <a:chOff x="3869" y="2423"/>
              <a:chExt cx="133" cy="87"/>
            </a:xfrm>
          </p:grpSpPr>
          <p:sp>
            <p:nvSpPr>
              <p:cNvPr id="78923" name="Line 597"/>
              <p:cNvSpPr>
                <a:spLocks noChangeShapeType="1"/>
              </p:cNvSpPr>
              <p:nvPr/>
            </p:nvSpPr>
            <p:spPr bwMode="auto">
              <a:xfrm>
                <a:off x="3869" y="2423"/>
                <a:ext cx="133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78924" name="Group 598"/>
              <p:cNvGrpSpPr>
                <a:grpSpLocks/>
              </p:cNvGrpSpPr>
              <p:nvPr/>
            </p:nvGrpSpPr>
            <p:grpSpPr bwMode="auto">
              <a:xfrm>
                <a:off x="3913" y="2467"/>
                <a:ext cx="45" cy="43"/>
                <a:chOff x="3913" y="2467"/>
                <a:chExt cx="45" cy="43"/>
              </a:xfrm>
            </p:grpSpPr>
            <p:grpSp>
              <p:nvGrpSpPr>
                <p:cNvPr id="78925" name="Group 599"/>
                <p:cNvGrpSpPr>
                  <a:grpSpLocks/>
                </p:cNvGrpSpPr>
                <p:nvPr/>
              </p:nvGrpSpPr>
              <p:grpSpPr bwMode="auto">
                <a:xfrm>
                  <a:off x="3913" y="2467"/>
                  <a:ext cx="45" cy="43"/>
                  <a:chOff x="3913" y="2467"/>
                  <a:chExt cx="45" cy="43"/>
                </a:xfrm>
              </p:grpSpPr>
              <p:sp>
                <p:nvSpPr>
                  <p:cNvPr id="78927" name="Oval 600"/>
                  <p:cNvSpPr>
                    <a:spLocks noChangeArrowheads="1"/>
                  </p:cNvSpPr>
                  <p:nvPr/>
                </p:nvSpPr>
                <p:spPr bwMode="auto">
                  <a:xfrm>
                    <a:off x="3913" y="2467"/>
                    <a:ext cx="45" cy="4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6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928" name="Oval 601"/>
                  <p:cNvSpPr>
                    <a:spLocks noChangeArrowheads="1"/>
                  </p:cNvSpPr>
                  <p:nvPr/>
                </p:nvSpPr>
                <p:spPr bwMode="auto">
                  <a:xfrm>
                    <a:off x="3913" y="2467"/>
                    <a:ext cx="45" cy="43"/>
                  </a:xfrm>
                  <a:prstGeom prst="ellipse">
                    <a:avLst/>
                  </a:prstGeom>
                  <a:noFill/>
                  <a:ln w="1588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lr>
                        <a:srgbClr val="D62828"/>
                      </a:buClr>
                      <a:buSzPct val="130000"/>
                      <a:buChar char="•"/>
                      <a:defRPr sz="2400">
                        <a:solidFill>
                          <a:srgbClr val="002654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2000">
                        <a:solidFill>
                          <a:srgbClr val="002654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>
                        <a:solidFill>
                          <a:srgbClr val="002654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lnSpc>
                        <a:spcPts val="2600"/>
                      </a:lnSpc>
                      <a:spcBef>
                        <a:spcPts val="600"/>
                      </a:spcBef>
                      <a:buChar char="•"/>
                      <a:defRPr sz="1600">
                        <a:solidFill>
                          <a:srgbClr val="002654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lnSpc>
                        <a:spcPct val="110000"/>
                      </a:lnSpc>
                      <a:spcBef>
                        <a:spcPct val="30000"/>
                      </a:spcBef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ct val="30000"/>
                      </a:spcBef>
                      <a:spcAft>
                        <a:spcPct val="0"/>
                      </a:spcAft>
                      <a:defRPr sz="1200">
                        <a:solidFill>
                          <a:srgbClr val="002654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endParaRPr lang="en-CA" altLang="en-US" sz="16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8926" name="Oval 602"/>
                <p:cNvSpPr>
                  <a:spLocks noChangeArrowheads="1"/>
                </p:cNvSpPr>
                <p:nvPr/>
              </p:nvSpPr>
              <p:spPr bwMode="auto">
                <a:xfrm>
                  <a:off x="3913" y="2467"/>
                  <a:ext cx="45" cy="43"/>
                </a:xfrm>
                <a:prstGeom prst="ellipse">
                  <a:avLst/>
                </a:prstGeom>
                <a:noFill/>
                <a:ln w="952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CA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8888" name="Rectangle 603"/>
            <p:cNvSpPr>
              <a:spLocks noChangeArrowheads="1"/>
            </p:cNvSpPr>
            <p:nvPr/>
          </p:nvSpPr>
          <p:spPr bwMode="auto">
            <a:xfrm>
              <a:off x="4876" y="2633"/>
              <a:ext cx="21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Hurt</a:t>
              </a:r>
            </a:p>
          </p:txBody>
        </p:sp>
        <p:sp>
          <p:nvSpPr>
            <p:cNvPr id="78889" name="Line 605"/>
            <p:cNvSpPr>
              <a:spLocks noChangeShapeType="1"/>
            </p:cNvSpPr>
            <p:nvPr/>
          </p:nvSpPr>
          <p:spPr bwMode="auto">
            <a:xfrm>
              <a:off x="3872" y="2500"/>
              <a:ext cx="13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890" name="Rectangle 606"/>
            <p:cNvSpPr>
              <a:spLocks noChangeArrowheads="1"/>
            </p:cNvSpPr>
            <p:nvPr/>
          </p:nvSpPr>
          <p:spPr bwMode="auto">
            <a:xfrm>
              <a:off x="3556" y="2633"/>
              <a:ext cx="764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</a:rPr>
                <a:t>Some Negative</a:t>
              </a:r>
            </a:p>
          </p:txBody>
        </p:sp>
        <p:sp>
          <p:nvSpPr>
            <p:cNvPr id="78891" name="Rectangle 646"/>
            <p:cNvSpPr>
              <a:spLocks noChangeArrowheads="1"/>
            </p:cNvSpPr>
            <p:nvPr/>
          </p:nvSpPr>
          <p:spPr bwMode="auto">
            <a:xfrm>
              <a:off x="3556" y="2901"/>
              <a:ext cx="15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(d) GRL Contributions Types </a:t>
              </a:r>
            </a:p>
          </p:txBody>
        </p:sp>
        <p:sp>
          <p:nvSpPr>
            <p:cNvPr id="78892" name="Rectangle 652"/>
            <p:cNvSpPr>
              <a:spLocks noChangeArrowheads="1"/>
            </p:cNvSpPr>
            <p:nvPr/>
          </p:nvSpPr>
          <p:spPr bwMode="auto">
            <a:xfrm>
              <a:off x="3611" y="1440"/>
              <a:ext cx="14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(c) GRL Satisfaction Levels</a:t>
              </a:r>
            </a:p>
          </p:txBody>
        </p:sp>
        <p:sp>
          <p:nvSpPr>
            <p:cNvPr id="78893" name="Rectangle 653"/>
            <p:cNvSpPr>
              <a:spLocks noChangeArrowheads="1"/>
            </p:cNvSpPr>
            <p:nvPr/>
          </p:nvSpPr>
          <p:spPr bwMode="auto">
            <a:xfrm>
              <a:off x="1304" y="2901"/>
              <a:ext cx="7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</a:rPr>
                <a:t>(b) GRL Links</a:t>
              </a:r>
              <a:endParaRPr lang="en-US" altLang="en-US" sz="1400" b="1">
                <a:solidFill>
                  <a:schemeClr val="tx1"/>
                </a:solidFill>
              </a:endParaRPr>
            </a:p>
          </p:txBody>
        </p:sp>
        <p:grpSp>
          <p:nvGrpSpPr>
            <p:cNvPr id="78894" name="Group 672"/>
            <p:cNvGrpSpPr>
              <a:grpSpLocks/>
            </p:cNvGrpSpPr>
            <p:nvPr/>
          </p:nvGrpSpPr>
          <p:grpSpPr bwMode="auto">
            <a:xfrm>
              <a:off x="528" y="2184"/>
              <a:ext cx="602" cy="230"/>
              <a:chOff x="528" y="2184"/>
              <a:chExt cx="602" cy="230"/>
            </a:xfrm>
          </p:grpSpPr>
          <p:sp>
            <p:nvSpPr>
              <p:cNvPr id="78921" name="Rectangle 654"/>
              <p:cNvSpPr>
                <a:spLocks noChangeArrowheads="1"/>
              </p:cNvSpPr>
              <p:nvPr/>
            </p:nvSpPr>
            <p:spPr bwMode="auto">
              <a:xfrm>
                <a:off x="528" y="2280"/>
                <a:ext cx="602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10000"/>
                    </a:solidFill>
                    <a:cs typeface="Times New Roman" pitchFamily="18" charset="0"/>
                  </a:rPr>
                  <a:t>Contribution</a:t>
                </a:r>
              </a:p>
            </p:txBody>
          </p:sp>
          <p:sp>
            <p:nvSpPr>
              <p:cNvPr id="78922" name="Line 655"/>
              <p:cNvSpPr>
                <a:spLocks noChangeShapeType="1"/>
              </p:cNvSpPr>
              <p:nvPr/>
            </p:nvSpPr>
            <p:spPr bwMode="auto">
              <a:xfrm>
                <a:off x="565" y="2184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8895" name="Group 673"/>
            <p:cNvGrpSpPr>
              <a:grpSpLocks/>
            </p:cNvGrpSpPr>
            <p:nvPr/>
          </p:nvGrpSpPr>
          <p:grpSpPr bwMode="auto">
            <a:xfrm>
              <a:off x="924" y="2568"/>
              <a:ext cx="546" cy="230"/>
              <a:chOff x="557" y="2568"/>
              <a:chExt cx="546" cy="230"/>
            </a:xfrm>
          </p:grpSpPr>
          <p:sp>
            <p:nvSpPr>
              <p:cNvPr id="78919" name="Rectangle 656"/>
              <p:cNvSpPr>
                <a:spLocks noChangeArrowheads="1"/>
              </p:cNvSpPr>
              <p:nvPr/>
            </p:nvSpPr>
            <p:spPr bwMode="auto">
              <a:xfrm>
                <a:off x="557" y="2664"/>
                <a:ext cx="546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10000"/>
                    </a:solidFill>
                    <a:cs typeface="Times New Roman" pitchFamily="18" charset="0"/>
                  </a:rPr>
                  <a:t>Correlation</a:t>
                </a:r>
              </a:p>
            </p:txBody>
          </p:sp>
          <p:sp>
            <p:nvSpPr>
              <p:cNvPr id="78920" name="Line 657"/>
              <p:cNvSpPr>
                <a:spLocks noChangeShapeType="1"/>
              </p:cNvSpPr>
              <p:nvPr/>
            </p:nvSpPr>
            <p:spPr bwMode="auto">
              <a:xfrm>
                <a:off x="566" y="2568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78896" name="Group 674"/>
            <p:cNvGrpSpPr>
              <a:grpSpLocks/>
            </p:cNvGrpSpPr>
            <p:nvPr/>
          </p:nvGrpSpPr>
          <p:grpSpPr bwMode="auto">
            <a:xfrm>
              <a:off x="1264" y="2140"/>
              <a:ext cx="627" cy="278"/>
              <a:chOff x="1356" y="2352"/>
              <a:chExt cx="627" cy="278"/>
            </a:xfrm>
          </p:grpSpPr>
          <p:grpSp>
            <p:nvGrpSpPr>
              <p:cNvPr id="78915" name="Group 668"/>
              <p:cNvGrpSpPr>
                <a:grpSpLocks/>
              </p:cNvGrpSpPr>
              <p:nvPr/>
            </p:nvGrpSpPr>
            <p:grpSpPr bwMode="auto">
              <a:xfrm>
                <a:off x="1406" y="2352"/>
                <a:ext cx="528" cy="96"/>
                <a:chOff x="1776" y="3216"/>
                <a:chExt cx="528" cy="96"/>
              </a:xfrm>
            </p:grpSpPr>
            <p:sp>
              <p:nvSpPr>
                <p:cNvPr id="78917" name="Line 661"/>
                <p:cNvSpPr>
                  <a:spLocks noChangeShapeType="1"/>
                </p:cNvSpPr>
                <p:nvPr/>
              </p:nvSpPr>
              <p:spPr bwMode="auto">
                <a:xfrm>
                  <a:off x="1776" y="3264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8918" name="AutoShape 662"/>
                <p:cNvSpPr>
                  <a:spLocks noChangeArrowheads="1"/>
                </p:cNvSpPr>
                <p:nvPr/>
              </p:nvSpPr>
              <p:spPr bwMode="auto">
                <a:xfrm>
                  <a:off x="2016" y="3216"/>
                  <a:ext cx="84" cy="96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CA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8916" name="Rectangle 663"/>
              <p:cNvSpPr>
                <a:spLocks noChangeArrowheads="1"/>
              </p:cNvSpPr>
              <p:nvPr/>
            </p:nvSpPr>
            <p:spPr bwMode="auto">
              <a:xfrm>
                <a:off x="1356" y="2496"/>
                <a:ext cx="627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10000"/>
                    </a:solidFill>
                    <a:cs typeface="Times New Roman" pitchFamily="18" charset="0"/>
                  </a:rPr>
                  <a:t>Dependency</a:t>
                </a:r>
              </a:p>
            </p:txBody>
          </p:sp>
        </p:grpSp>
        <p:grpSp>
          <p:nvGrpSpPr>
            <p:cNvPr id="78897" name="Group 675"/>
            <p:cNvGrpSpPr>
              <a:grpSpLocks/>
            </p:cNvGrpSpPr>
            <p:nvPr/>
          </p:nvGrpSpPr>
          <p:grpSpPr bwMode="auto">
            <a:xfrm>
              <a:off x="2049" y="2184"/>
              <a:ext cx="739" cy="230"/>
              <a:chOff x="2049" y="2184"/>
              <a:chExt cx="739" cy="230"/>
            </a:xfrm>
          </p:grpSpPr>
          <p:sp>
            <p:nvSpPr>
              <p:cNvPr id="78913" name="Rectangle 658"/>
              <p:cNvSpPr>
                <a:spLocks noChangeArrowheads="1"/>
              </p:cNvSpPr>
              <p:nvPr/>
            </p:nvSpPr>
            <p:spPr bwMode="auto">
              <a:xfrm>
                <a:off x="2049" y="2280"/>
                <a:ext cx="739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10000"/>
                    </a:solidFill>
                    <a:cs typeface="Times New Roman" pitchFamily="18" charset="0"/>
                  </a:rPr>
                  <a:t>Decomposition</a:t>
                </a:r>
              </a:p>
            </p:txBody>
          </p:sp>
          <p:sp>
            <p:nvSpPr>
              <p:cNvPr id="78914" name="Line 659"/>
              <p:cNvSpPr>
                <a:spLocks noChangeShapeType="1"/>
              </p:cNvSpPr>
              <p:nvPr/>
            </p:nvSpPr>
            <p:spPr bwMode="auto">
              <a:xfrm>
                <a:off x="2155" y="2184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8898" name="Line 660"/>
            <p:cNvSpPr>
              <a:spLocks noChangeShapeType="1"/>
            </p:cNvSpPr>
            <p:nvPr/>
          </p:nvSpPr>
          <p:spPr bwMode="auto">
            <a:xfrm rot="-5400000">
              <a:off x="2362" y="2187"/>
              <a:ext cx="1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CA"/>
            </a:p>
          </p:txBody>
        </p:sp>
        <p:grpSp>
          <p:nvGrpSpPr>
            <p:cNvPr id="78899" name="Group 676"/>
            <p:cNvGrpSpPr>
              <a:grpSpLocks/>
            </p:cNvGrpSpPr>
            <p:nvPr/>
          </p:nvGrpSpPr>
          <p:grpSpPr bwMode="auto">
            <a:xfrm>
              <a:off x="1685" y="2547"/>
              <a:ext cx="571" cy="251"/>
              <a:chOff x="2133" y="2547"/>
              <a:chExt cx="571" cy="251"/>
            </a:xfrm>
          </p:grpSpPr>
          <p:sp>
            <p:nvSpPr>
              <p:cNvPr id="78909" name="Rectangle 664"/>
              <p:cNvSpPr>
                <a:spLocks noChangeArrowheads="1"/>
              </p:cNvSpPr>
              <p:nvPr/>
            </p:nvSpPr>
            <p:spPr bwMode="auto">
              <a:xfrm>
                <a:off x="2133" y="2664"/>
                <a:ext cx="571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10000"/>
                    </a:solidFill>
                  </a:rPr>
                  <a:t>Means-End</a:t>
                </a:r>
              </a:p>
            </p:txBody>
          </p:sp>
          <p:grpSp>
            <p:nvGrpSpPr>
              <p:cNvPr id="78910" name="Group 665"/>
              <p:cNvGrpSpPr>
                <a:grpSpLocks/>
              </p:cNvGrpSpPr>
              <p:nvPr/>
            </p:nvGrpSpPr>
            <p:grpSpPr bwMode="auto">
              <a:xfrm>
                <a:off x="2143" y="2547"/>
                <a:ext cx="552" cy="54"/>
                <a:chOff x="3998" y="408"/>
                <a:chExt cx="552" cy="54"/>
              </a:xfrm>
            </p:grpSpPr>
            <p:sp>
              <p:nvSpPr>
                <p:cNvPr id="78911" name="Line 666"/>
                <p:cNvSpPr>
                  <a:spLocks noChangeShapeType="1"/>
                </p:cNvSpPr>
                <p:nvPr/>
              </p:nvSpPr>
              <p:spPr bwMode="auto">
                <a:xfrm>
                  <a:off x="3998" y="432"/>
                  <a:ext cx="5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78912" name="AutoShape 667"/>
                <p:cNvSpPr>
                  <a:spLocks noChangeArrowheads="1"/>
                </p:cNvSpPr>
                <p:nvPr/>
              </p:nvSpPr>
              <p:spPr bwMode="auto">
                <a:xfrm rot="5400000">
                  <a:off x="4475" y="387"/>
                  <a:ext cx="54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ts val="2600"/>
                    </a:lnSpc>
                    <a:spcBef>
                      <a:spcPts val="600"/>
                    </a:spcBef>
                    <a:buClr>
                      <a:srgbClr val="D62828"/>
                    </a:buClr>
                    <a:buSzPct val="130000"/>
                    <a:buChar char="•"/>
                    <a:defRPr sz="2400">
                      <a:solidFill>
                        <a:srgbClr val="002654"/>
                      </a:solidFill>
                      <a:latin typeface="Arial" charset="0"/>
                    </a:defRPr>
                  </a:lvl1pPr>
                  <a:lvl2pPr marL="742950" indent="-28575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2000">
                      <a:solidFill>
                        <a:srgbClr val="002654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>
                      <a:solidFill>
                        <a:srgbClr val="002654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lnSpc>
                      <a:spcPts val="2600"/>
                    </a:lnSpc>
                    <a:spcBef>
                      <a:spcPts val="600"/>
                    </a:spcBef>
                    <a:buChar char="•"/>
                    <a:defRPr sz="1600">
                      <a:solidFill>
                        <a:srgbClr val="002654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lnSpc>
                      <a:spcPct val="110000"/>
                    </a:lnSpc>
                    <a:spcBef>
                      <a:spcPct val="30000"/>
                    </a:spcBef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ct val="30000"/>
                    </a:spcBef>
                    <a:spcAft>
                      <a:spcPct val="0"/>
                    </a:spcAft>
                    <a:defRPr sz="1200">
                      <a:solidFill>
                        <a:srgbClr val="002654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CA" altLang="en-US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900" name="Group 718"/>
            <p:cNvGrpSpPr>
              <a:grpSpLocks/>
            </p:cNvGrpSpPr>
            <p:nvPr/>
          </p:nvGrpSpPr>
          <p:grpSpPr bwMode="auto">
            <a:xfrm>
              <a:off x="544" y="1266"/>
              <a:ext cx="434" cy="196"/>
              <a:chOff x="205" y="2735"/>
              <a:chExt cx="434" cy="196"/>
            </a:xfrm>
          </p:grpSpPr>
          <p:sp>
            <p:nvSpPr>
              <p:cNvPr id="78906" name="Freeform 686"/>
              <p:cNvSpPr>
                <a:spLocks/>
              </p:cNvSpPr>
              <p:nvPr/>
            </p:nvSpPr>
            <p:spPr bwMode="auto">
              <a:xfrm>
                <a:off x="205" y="2735"/>
                <a:ext cx="434" cy="196"/>
              </a:xfrm>
              <a:custGeom>
                <a:avLst/>
                <a:gdLst>
                  <a:gd name="T0" fmla="*/ 3 w 680"/>
                  <a:gd name="T1" fmla="*/ 0 h 307"/>
                  <a:gd name="T2" fmla="*/ 0 w 680"/>
                  <a:gd name="T3" fmla="*/ 3 h 307"/>
                  <a:gd name="T4" fmla="*/ 3 w 680"/>
                  <a:gd name="T5" fmla="*/ 5 h 307"/>
                  <a:gd name="T6" fmla="*/ 10 w 680"/>
                  <a:gd name="T7" fmla="*/ 5 h 307"/>
                  <a:gd name="T8" fmla="*/ 12 w 680"/>
                  <a:gd name="T9" fmla="*/ 3 h 307"/>
                  <a:gd name="T10" fmla="*/ 10 w 680"/>
                  <a:gd name="T11" fmla="*/ 0 h 307"/>
                  <a:gd name="T12" fmla="*/ 3 w 680"/>
                  <a:gd name="T13" fmla="*/ 0 h 3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307">
                    <a:moveTo>
                      <a:pt x="140" y="0"/>
                    </a:moveTo>
                    <a:lnTo>
                      <a:pt x="0" y="152"/>
                    </a:lnTo>
                    <a:lnTo>
                      <a:pt x="140" y="307"/>
                    </a:lnTo>
                    <a:lnTo>
                      <a:pt x="540" y="307"/>
                    </a:lnTo>
                    <a:lnTo>
                      <a:pt x="680" y="152"/>
                    </a:lnTo>
                    <a:lnTo>
                      <a:pt x="540" y="0"/>
                    </a:lnTo>
                    <a:lnTo>
                      <a:pt x="140" y="0"/>
                    </a:lnTo>
                    <a:close/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907" name="Line 688"/>
              <p:cNvSpPr>
                <a:spLocks noChangeShapeType="1"/>
              </p:cNvSpPr>
              <p:nvPr/>
            </p:nvSpPr>
            <p:spPr bwMode="auto">
              <a:xfrm>
                <a:off x="273" y="2759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8908" name="Line 689"/>
              <p:cNvSpPr>
                <a:spLocks noChangeShapeType="1"/>
              </p:cNvSpPr>
              <p:nvPr/>
            </p:nvSpPr>
            <p:spPr bwMode="auto">
              <a:xfrm>
                <a:off x="273" y="2907"/>
                <a:ext cx="2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78901" name="Rectangle 717"/>
            <p:cNvSpPr>
              <a:spLocks noChangeArrowheads="1"/>
            </p:cNvSpPr>
            <p:nvPr/>
          </p:nvSpPr>
          <p:spPr bwMode="auto">
            <a:xfrm>
              <a:off x="546" y="1476"/>
              <a:ext cx="42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10000"/>
                  </a:solidFill>
                </a:rPr>
                <a:t>Indicator</a:t>
              </a:r>
              <a:endParaRPr lang="en-US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78902" name="Group 737"/>
            <p:cNvGrpSpPr>
              <a:grpSpLocks/>
            </p:cNvGrpSpPr>
            <p:nvPr/>
          </p:nvGrpSpPr>
          <p:grpSpPr bwMode="auto">
            <a:xfrm>
              <a:off x="4974" y="814"/>
              <a:ext cx="429" cy="520"/>
              <a:chOff x="5070" y="266"/>
              <a:chExt cx="429" cy="520"/>
            </a:xfrm>
          </p:grpSpPr>
          <p:pic>
            <p:nvPicPr>
              <p:cNvPr id="78904" name="Picture 73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1" y="266"/>
                <a:ext cx="327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05" name="Rectangle 736"/>
              <p:cNvSpPr>
                <a:spLocks noChangeArrowheads="1"/>
              </p:cNvSpPr>
              <p:nvPr/>
            </p:nvSpPr>
            <p:spPr bwMode="auto">
              <a:xfrm>
                <a:off x="5070" y="652"/>
                <a:ext cx="429" cy="1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lnSpc>
                    <a:spcPts val="2600"/>
                  </a:lnSpc>
                  <a:spcBef>
                    <a:spcPts val="600"/>
                  </a:spcBef>
                  <a:buClr>
                    <a:srgbClr val="D62828"/>
                  </a:buClr>
                  <a:buSzPct val="130000"/>
                  <a:buChar char="•"/>
                  <a:defRPr sz="2400">
                    <a:solidFill>
                      <a:srgbClr val="002654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2000">
                    <a:solidFill>
                      <a:srgbClr val="002654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>
                    <a:solidFill>
                      <a:srgbClr val="002654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ts val="2600"/>
                  </a:lnSpc>
                  <a:spcBef>
                    <a:spcPts val="600"/>
                  </a:spcBef>
                  <a:buChar char="•"/>
                  <a:defRPr sz="1600">
                    <a:solidFill>
                      <a:srgbClr val="002654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110000"/>
                  </a:lnSpc>
                  <a:spcBef>
                    <a:spcPct val="30000"/>
                  </a:spcBef>
                  <a:defRPr sz="1200">
                    <a:solidFill>
                      <a:srgbClr val="002654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ct val="30000"/>
                  </a:spcBef>
                  <a:spcAft>
                    <a:spcPct val="0"/>
                  </a:spcAft>
                  <a:defRPr sz="1200">
                    <a:solidFill>
                      <a:srgbClr val="002654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</a:rPr>
                  <a:t>Exceeds</a:t>
                </a:r>
              </a:p>
            </p:txBody>
          </p:sp>
        </p:grpSp>
        <p:sp>
          <p:nvSpPr>
            <p:cNvPr id="78903" name="Text Box 743"/>
            <p:cNvSpPr txBox="1">
              <a:spLocks noChangeArrowheads="1"/>
            </p:cNvSpPr>
            <p:nvPr/>
          </p:nvSpPr>
          <p:spPr bwMode="auto">
            <a:xfrm>
              <a:off x="5173" y="876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D62828"/>
                </a:buClr>
                <a:buSzPct val="130000"/>
                <a:buChar char="•"/>
                <a:defRPr sz="2400">
                  <a:solidFill>
                    <a:srgbClr val="002654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2000">
                  <a:solidFill>
                    <a:srgbClr val="002654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>
                  <a:solidFill>
                    <a:srgbClr val="002654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Char char="•"/>
                <a:defRPr sz="1600">
                  <a:solidFill>
                    <a:srgbClr val="002654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30000"/>
                </a:spcBef>
                <a:defRPr sz="1200">
                  <a:solidFill>
                    <a:srgbClr val="002654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rgbClr val="002654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2900">
                  <a:solidFill>
                    <a:schemeClr val="tx1"/>
                  </a:solidFill>
                </a:rPr>
                <a:t>+</a:t>
              </a: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842963"/>
            <a:ext cx="8907463" cy="5659437"/>
          </a:xfrm>
        </p:spPr>
        <p:txBody>
          <a:bodyPr/>
          <a:lstStyle/>
          <a:p>
            <a:pPr marL="642937" indent="-457200">
              <a:buFont typeface="+mj-lt"/>
              <a:buAutoNum type="arabicPeriod"/>
            </a:pPr>
            <a:r>
              <a:rPr lang="en-CA" dirty="0"/>
              <a:t>Why are rationales important?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How can GRL models be superior to the use of tabular comparisons?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Is GRL better at answering “why” questions or “when” questions?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How can we define an obstacle in GRL?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What is a GRL strategy?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What is the difference between a quantitative evaluation and a qualitative one?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What are the three types of weight one can set in a GRL model?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If an evaluated GRL model returns 48 as an evaluation of an actor, is this good or bad?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Why are indicators important?</a:t>
            </a:r>
          </a:p>
          <a:p>
            <a:pPr marL="642937" indent="-457200">
              <a:buFont typeface="+mj-lt"/>
              <a:buAutoNum type="arabicPeriod"/>
            </a:pPr>
            <a:r>
              <a:rPr lang="en-CA" dirty="0"/>
              <a:t>Are 100-contributions and </a:t>
            </a:r>
            <a:r>
              <a:rPr lang="en-CA"/>
              <a:t>AND-decomposition similar?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02FBF-C8D4-448C-ADC4-27580EA5C0AB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3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C49A896-E41A-42DE-BFE6-BE25BA452780}" type="slidenum">
              <a:rPr lang="en-CA" altLang="en-US" sz="12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CA" altLang="en-US" sz="120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ITU-T Languages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SDL</a:t>
            </a:r>
            <a:r>
              <a:rPr lang="en-US" altLang="en-US" dirty="0"/>
              <a:t>: Specification and Description Language</a:t>
            </a:r>
          </a:p>
          <a:p>
            <a:pPr lvl="1" eaLnBrk="1" hangingPunct="1"/>
            <a:r>
              <a:rPr lang="en-US" altLang="en-US" dirty="0"/>
              <a:t>For defining and executing complete reactive systems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MSC</a:t>
            </a:r>
            <a:r>
              <a:rPr lang="en-US" altLang="en-US" dirty="0"/>
              <a:t>: Message Sequence Charts</a:t>
            </a:r>
          </a:p>
          <a:p>
            <a:pPr lvl="1" eaLnBrk="1" hangingPunct="1"/>
            <a:r>
              <a:rPr lang="en-US" altLang="en-US" dirty="0"/>
              <a:t>For defining message-oriented scenarios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ASN.1</a:t>
            </a:r>
            <a:r>
              <a:rPr lang="en-US" altLang="en-US" dirty="0"/>
              <a:t>: Abstract Syntax Notation One </a:t>
            </a:r>
          </a:p>
          <a:p>
            <a:pPr lvl="1" eaLnBrk="1" hangingPunct="1"/>
            <a:r>
              <a:rPr lang="en-US" altLang="en-US" dirty="0"/>
              <a:t>For defining data types/packets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TTCN-3</a:t>
            </a:r>
            <a:r>
              <a:rPr lang="en-US" altLang="en-US" dirty="0"/>
              <a:t>: Testing and Test Control Notation </a:t>
            </a:r>
          </a:p>
          <a:p>
            <a:pPr lvl="1" eaLnBrk="1" hangingPunct="1"/>
            <a:r>
              <a:rPr lang="en-US" altLang="en-US" dirty="0"/>
              <a:t>For defining test cases and test environments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URN</a:t>
            </a:r>
            <a:r>
              <a:rPr lang="en-US" altLang="en-US" dirty="0"/>
              <a:t>: User Requirements Notation</a:t>
            </a:r>
          </a:p>
          <a:p>
            <a:pPr lvl="1" eaLnBrk="1" hangingPunct="1"/>
            <a:r>
              <a:rPr lang="en-US" altLang="en-US" dirty="0"/>
              <a:t>Goal-oriented Requirement Language (GRL)</a:t>
            </a:r>
          </a:p>
          <a:p>
            <a:pPr lvl="1" eaLnBrk="1" hangingPunct="1"/>
            <a:r>
              <a:rPr lang="en-US" altLang="en-US" dirty="0"/>
              <a:t>Use Case Map notation (UCM)</a:t>
            </a:r>
          </a:p>
          <a:p>
            <a:pPr lvl="1" eaLnBrk="1" hangingPunct="1"/>
            <a:r>
              <a:rPr lang="en-US" altLang="en-US" dirty="0"/>
              <a:t>For defining abstract goals, scenarios, and requirements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UML 2.x</a:t>
            </a:r>
            <a:r>
              <a:rPr lang="en-US" altLang="en-US" dirty="0"/>
              <a:t> profiles for some of these languages (e.g., SDL)…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71438" y="46038"/>
            <a:ext cx="90011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>
            <a:spAutoFit/>
          </a:bodyPr>
          <a:lstStyle>
            <a:lvl1pPr defTabSz="762000" eaLnBrk="0" hangingPunct="0">
              <a:lnSpc>
                <a:spcPts val="2600"/>
              </a:lnSpc>
              <a:spcBef>
                <a:spcPts val="600"/>
              </a:spcBef>
              <a:buClr>
                <a:srgbClr val="D62828"/>
              </a:buClr>
              <a:buSzPct val="130000"/>
              <a:buChar char="•"/>
              <a:defRPr sz="2400">
                <a:solidFill>
                  <a:srgbClr val="002654"/>
                </a:solidFill>
                <a:latin typeface="Arial" charset="0"/>
              </a:defRPr>
            </a:lvl1pPr>
            <a:lvl2pPr marL="742950" indent="-28575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2000">
                <a:solidFill>
                  <a:srgbClr val="002654"/>
                </a:solidFill>
                <a:latin typeface="Arial" charset="0"/>
              </a:defRPr>
            </a:lvl2pPr>
            <a:lvl3pPr marL="11430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>
                <a:solidFill>
                  <a:srgbClr val="002654"/>
                </a:solidFill>
                <a:latin typeface="Arial" charset="0"/>
              </a:defRPr>
            </a:lvl3pPr>
            <a:lvl4pPr marL="1600200" indent="-228600" defTabSz="762000" eaLnBrk="0" hangingPunct="0">
              <a:lnSpc>
                <a:spcPts val="2600"/>
              </a:lnSpc>
              <a:spcBef>
                <a:spcPts val="600"/>
              </a:spcBef>
              <a:buChar char="•"/>
              <a:defRPr sz="1600">
                <a:solidFill>
                  <a:srgbClr val="002654"/>
                </a:solidFill>
                <a:latin typeface="Arial" charset="0"/>
              </a:defRPr>
            </a:lvl4pPr>
            <a:lvl5pPr marL="2057400" indent="-228600" defTabSz="762000" eaLnBrk="0" hangingPunct="0">
              <a:lnSpc>
                <a:spcPct val="110000"/>
              </a:lnSpc>
              <a:spcBef>
                <a:spcPct val="30000"/>
              </a:spcBef>
              <a:defRPr sz="1200">
                <a:solidFill>
                  <a:srgbClr val="002654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defRPr sz="1200">
                <a:solidFill>
                  <a:srgbClr val="002654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200" u="sng">
                <a:solidFill>
                  <a:schemeClr val="tx1"/>
                </a:solidFill>
              </a:rPr>
              <a:t>User Requirements Notation</a:t>
            </a:r>
            <a:r>
              <a:rPr lang="en-CA" altLang="en-US" sz="1200">
                <a:solidFill>
                  <a:schemeClr val="tx1"/>
                </a:solidFill>
              </a:rPr>
              <a:t>     </a:t>
            </a:r>
            <a:r>
              <a:rPr lang="en-CA" altLang="en-US" sz="1200">
                <a:solidFill>
                  <a:srgbClr val="969696"/>
                </a:solidFill>
              </a:rPr>
              <a:t>jUCMNav     Goals and Rationale     GRL Basics     Evaluations     Examples     Tools     Indicators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Goals and Rationale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porate_Presentation_template_2004">
  <a:themeElements>
    <a:clrScheme name="">
      <a:dk1>
        <a:srgbClr val="002654"/>
      </a:dk1>
      <a:lt1>
        <a:srgbClr val="FFFFFF"/>
      </a:lt1>
      <a:dk2>
        <a:srgbClr val="002654"/>
      </a:dk2>
      <a:lt2>
        <a:srgbClr val="000000"/>
      </a:lt2>
      <a:accent1>
        <a:srgbClr val="336699"/>
      </a:accent1>
      <a:accent2>
        <a:srgbClr val="FCB514"/>
      </a:accent2>
      <a:accent3>
        <a:srgbClr val="FFFFFF"/>
      </a:accent3>
      <a:accent4>
        <a:srgbClr val="001F46"/>
      </a:accent4>
      <a:accent5>
        <a:srgbClr val="ADB8CA"/>
      </a:accent5>
      <a:accent6>
        <a:srgbClr val="E4A411"/>
      </a:accent6>
      <a:hlink>
        <a:srgbClr val="007F99"/>
      </a:hlink>
      <a:folHlink>
        <a:srgbClr val="D62828"/>
      </a:folHlink>
    </a:clrScheme>
    <a:fontScheme name="Corporate_Presentation_template_20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rporate_Presentation_template_2004 1">
        <a:dk1>
          <a:srgbClr val="002654"/>
        </a:dk1>
        <a:lt1>
          <a:srgbClr val="FFFFFF"/>
        </a:lt1>
        <a:dk2>
          <a:srgbClr val="002654"/>
        </a:dk2>
        <a:lt2>
          <a:srgbClr val="000000"/>
        </a:lt2>
        <a:accent1>
          <a:srgbClr val="96AA99"/>
        </a:accent1>
        <a:accent2>
          <a:srgbClr val="FCB514"/>
        </a:accent2>
        <a:accent3>
          <a:srgbClr val="FFFFFF"/>
        </a:accent3>
        <a:accent4>
          <a:srgbClr val="001F46"/>
        </a:accent4>
        <a:accent5>
          <a:srgbClr val="C9D2CA"/>
        </a:accent5>
        <a:accent6>
          <a:srgbClr val="E4A411"/>
        </a:accent6>
        <a:hlink>
          <a:srgbClr val="007F99"/>
        </a:hlink>
        <a:folHlink>
          <a:srgbClr val="D6282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4850</Words>
  <Application>Microsoft Office PowerPoint</Application>
  <PresentationFormat>On-screen Show (4:3)</PresentationFormat>
  <Paragraphs>1261</Paragraphs>
  <Slides>77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Book Antiqua</vt:lpstr>
      <vt:lpstr>Calibri</vt:lpstr>
      <vt:lpstr>Times</vt:lpstr>
      <vt:lpstr>Times New Roman</vt:lpstr>
      <vt:lpstr>Verdana</vt:lpstr>
      <vt:lpstr>Wingdings</vt:lpstr>
      <vt:lpstr>ZapfChancery</vt:lpstr>
      <vt:lpstr>Corporate_Presentation_template_2004</vt:lpstr>
      <vt:lpstr>Visio</vt:lpstr>
      <vt:lpstr>User Requirements Notation (URN)  Part 1: Goal-oriented Requirement Language (GRL)</vt:lpstr>
      <vt:lpstr>Bird’s Eye View of URN</vt:lpstr>
      <vt:lpstr>Table of Contents</vt:lpstr>
      <vt:lpstr>URN Overview (1)</vt:lpstr>
      <vt:lpstr>URN Overview (2)</vt:lpstr>
      <vt:lpstr>URN Overview (3)</vt:lpstr>
      <vt:lpstr>ITU-T Z.151: URN – Language Definition</vt:lpstr>
      <vt:lpstr>ITU-T Languages</vt:lpstr>
      <vt:lpstr>Goals and Rationale</vt:lpstr>
      <vt:lpstr>What is a Rationale?</vt:lpstr>
      <vt:lpstr>Uses of Rationales in Software Engineering</vt:lpstr>
      <vt:lpstr>ATM Example (Table)</vt:lpstr>
      <vt:lpstr>ATM Example (Table)</vt:lpstr>
      <vt:lpstr>What Is a Goal?</vt:lpstr>
      <vt:lpstr>Roles of Goals in RE [van Lamsveerde, 2009]</vt:lpstr>
      <vt:lpstr>Goal-oriented Requirement Language (GRL) </vt:lpstr>
      <vt:lpstr>GRL Overview (1)</vt:lpstr>
      <vt:lpstr>GRL Overview (2)</vt:lpstr>
      <vt:lpstr>GRL Notation (1)</vt:lpstr>
      <vt:lpstr>GRL Notation (2)</vt:lpstr>
      <vt:lpstr>GRL Notation (3)</vt:lpstr>
      <vt:lpstr>GRL Notation (4)</vt:lpstr>
      <vt:lpstr>Why GRL?</vt:lpstr>
      <vt:lpstr>User Stories and Goal models</vt:lpstr>
      <vt:lpstr>GRL – Strategy Execution (Strategy 1)</vt:lpstr>
      <vt:lpstr>GRL – Strategies and Evaluation Mechanism (1)</vt:lpstr>
      <vt:lpstr>GRL – Strategies and Evaluation Mechanism (2)</vt:lpstr>
      <vt:lpstr>GRL – Qualitative or Quantitative Approach</vt:lpstr>
      <vt:lpstr>GRL – Strategy Execution (Strategy 3)</vt:lpstr>
      <vt:lpstr>PowerPoint Presentation</vt:lpstr>
      <vt:lpstr>jUCMNav 7 Tool, for Eclipse</vt:lpstr>
      <vt:lpstr>URN Abstract Metamodel</vt:lpstr>
      <vt:lpstr>GRL Abstract Metamodel</vt:lpstr>
      <vt:lpstr>Strategies in jUCMNav</vt:lpstr>
      <vt:lpstr>GRL Strategies Abstract Metamodel</vt:lpstr>
      <vt:lpstr>Propagation Algorithms in jUCMNav</vt:lpstr>
      <vt:lpstr>Quantitative Propagation (1)</vt:lpstr>
      <vt:lpstr>Quantitative Propagation (2): Arithmetic Rules</vt:lpstr>
      <vt:lpstr>Quantitative Propagation (3): Examples</vt:lpstr>
      <vt:lpstr>Quantitative Propagation (3): Actor Evaluation</vt:lpstr>
      <vt:lpstr>Quantitative Propagation (5): Examples</vt:lpstr>
      <vt:lpstr>Qualitative Propagation: AND/OR Decomposition</vt:lpstr>
      <vt:lpstr>Recurring Pattern in GRL</vt:lpstr>
      <vt:lpstr>GRL Example I – Context</vt:lpstr>
      <vt:lpstr>GRL Example I – Intentional Elements and Actors</vt:lpstr>
      <vt:lpstr>GRL Example I – Links</vt:lpstr>
      <vt:lpstr>GRL Example I – Contribution Types</vt:lpstr>
      <vt:lpstr>GRL Example I – Qualitative Model Evaluation</vt:lpstr>
      <vt:lpstr>GRL Example I – Quantitative Model Evaluation</vt:lpstr>
      <vt:lpstr>GRL Example II – Context</vt:lpstr>
      <vt:lpstr>GRL Example II – GRL Model</vt:lpstr>
      <vt:lpstr>GRL Example II – One GRL Model, Many Diagrams</vt:lpstr>
      <vt:lpstr>GRL Example II – Quantitative Model Evaluation</vt:lpstr>
      <vt:lpstr>Tool Support – SanDriLa (Plug-in for Visio)</vt:lpstr>
      <vt:lpstr>Tool – OpenOME, with Eclipse Plug-in</vt:lpstr>
      <vt:lpstr>Web Tool – Creative Leaf</vt:lpstr>
      <vt:lpstr>Commercial Tool: Objectiver (for KAOS)</vt:lpstr>
      <vt:lpstr>jUCMNav (Eclipse Plug-in)</vt:lpstr>
      <vt:lpstr>Inclusion of Measures in Goal Models</vt:lpstr>
      <vt:lpstr>GRL Key Performance Indicators</vt:lpstr>
      <vt:lpstr>PowerPoint Presentation</vt:lpstr>
      <vt:lpstr>PowerPoint Presentation</vt:lpstr>
      <vt:lpstr>PowerPoint Presentation</vt:lpstr>
      <vt:lpstr>From KPIs to GRL Satisfaction Levels</vt:lpstr>
      <vt:lpstr>GRL Indicator Conversion for a [0..100] Scale</vt:lpstr>
      <vt:lpstr>PowerPoint Presentation</vt:lpstr>
      <vt:lpstr>KPIs: Commuting Example (from G. Mussbacher)</vt:lpstr>
      <vt:lpstr>From Real World Values to Model Values</vt:lpstr>
      <vt:lpstr>Strategy Execution with KPIs (1/2)</vt:lpstr>
      <vt:lpstr>Strategy Execution with KPIs (2/2)</vt:lpstr>
      <vt:lpstr>KPI Aggregation</vt:lpstr>
      <vt:lpstr>PowerPoint Presentation</vt:lpstr>
      <vt:lpstr>Industrial Applications?</vt:lpstr>
      <vt:lpstr>PowerPoint Presentation</vt:lpstr>
      <vt:lpstr>Concrete GRL Metamodel (for Diagrams)</vt:lpstr>
      <vt:lpstr>Appendix: GRL Notation</vt:lpstr>
      <vt:lpstr>Quiz!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damyot</dc:creator>
  <cp:lastModifiedBy>hayes</cp:lastModifiedBy>
  <cp:revision>767</cp:revision>
  <cp:lastPrinted>1999-09-17T12:56:14Z</cp:lastPrinted>
  <dcterms:created xsi:type="dcterms:W3CDTF">2004-04-05T23:48:23Z</dcterms:created>
  <dcterms:modified xsi:type="dcterms:W3CDTF">2019-01-06T15:56:30Z</dcterms:modified>
</cp:coreProperties>
</file>