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316" r:id="rId2"/>
    <p:sldId id="878" r:id="rId3"/>
    <p:sldId id="922" r:id="rId4"/>
    <p:sldId id="904" r:id="rId5"/>
    <p:sldId id="875" r:id="rId6"/>
    <p:sldId id="876" r:id="rId7"/>
    <p:sldId id="877" r:id="rId8"/>
    <p:sldId id="906" r:id="rId9"/>
    <p:sldId id="882" r:id="rId10"/>
    <p:sldId id="871" r:id="rId11"/>
    <p:sldId id="884" r:id="rId12"/>
    <p:sldId id="870" r:id="rId13"/>
    <p:sldId id="923" r:id="rId14"/>
    <p:sldId id="887" r:id="rId15"/>
    <p:sldId id="888" r:id="rId16"/>
    <p:sldId id="889" r:id="rId17"/>
    <p:sldId id="890" r:id="rId18"/>
    <p:sldId id="872" r:id="rId19"/>
    <p:sldId id="924" r:id="rId20"/>
    <p:sldId id="927" r:id="rId21"/>
    <p:sldId id="873" r:id="rId22"/>
    <p:sldId id="892" r:id="rId23"/>
    <p:sldId id="1757" r:id="rId24"/>
    <p:sldId id="1758" r:id="rId25"/>
    <p:sldId id="1759" r:id="rId26"/>
    <p:sldId id="894" r:id="rId27"/>
    <p:sldId id="895" r:id="rId28"/>
    <p:sldId id="874" r:id="rId29"/>
    <p:sldId id="908" r:id="rId30"/>
    <p:sldId id="909" r:id="rId31"/>
    <p:sldId id="921" r:id="rId32"/>
    <p:sldId id="907" r:id="rId33"/>
    <p:sldId id="898" r:id="rId34"/>
    <p:sldId id="899" r:id="rId35"/>
    <p:sldId id="900" r:id="rId36"/>
    <p:sldId id="901" r:id="rId37"/>
    <p:sldId id="916" r:id="rId38"/>
    <p:sldId id="925" r:id="rId39"/>
    <p:sldId id="926" r:id="rId40"/>
    <p:sldId id="917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719"/>
    <a:srgbClr val="234F33"/>
    <a:srgbClr val="CDCDCD"/>
    <a:srgbClr val="D2D2D2"/>
    <a:srgbClr val="01B0FF"/>
    <a:srgbClr val="BFE5F3"/>
    <a:srgbClr val="C1D7F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37" autoAdjust="0"/>
    <p:restoredTop sz="93279" autoAdjust="0"/>
  </p:normalViewPr>
  <p:slideViewPr>
    <p:cSldViewPr snapToGrid="0">
      <p:cViewPr varScale="1">
        <p:scale>
          <a:sx n="77" d="100"/>
          <a:sy n="77" d="100"/>
        </p:scale>
        <p:origin x="1458" y="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319"/>
    </p:cViewPr>
  </p:sorterViewPr>
  <p:notesViewPr>
    <p:cSldViewPr snapToGrid="0">
      <p:cViewPr varScale="1">
        <p:scale>
          <a:sx n="81" d="100"/>
          <a:sy n="81" d="100"/>
        </p:scale>
        <p:origin x="-1344" y="-96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2E12ED-BFB4-426E-B990-6D6297BC56DA}" type="datetime1">
              <a:rPr lang="en-US"/>
              <a:pPr>
                <a:defRPr/>
              </a:pPr>
              <a:t>1/6/2019</a:t>
            </a:fld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Thomas Hjelm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25EC2D7-07F5-4743-9651-C71458EC9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1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24" tIns="47512" rIns="95024" bIns="47512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396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73956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52964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22249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41456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67005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4525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6013" y="4570413"/>
            <a:ext cx="5087937" cy="3652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3" tIns="45716" rIns="91433" bIns="45716" anchor="ctr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1099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359497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012233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91144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0792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208784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8210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56424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79483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6520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348930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96343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06648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0586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6694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4567238"/>
            <a:ext cx="5349875" cy="4306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190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4567238"/>
            <a:ext cx="5349875" cy="4306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047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4567238"/>
            <a:ext cx="5349875" cy="4306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122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12034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9" tIns="48329" rIns="96659" bIns="48329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908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1588" y="1588"/>
            <a:ext cx="9140825" cy="68564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/>
          </a:p>
        </p:txBody>
      </p:sp>
      <p:pic>
        <p:nvPicPr>
          <p:cNvPr id="4" name="Picture 19" descr="divebo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13513"/>
            <a:ext cx="9140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6" name="Picture 34" descr="diveboa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 userDrawn="1"/>
        </p:nvSpPr>
        <p:spPr bwMode="auto">
          <a:xfrm>
            <a:off x="0" y="85725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/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0" y="643890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/>
          </a:p>
        </p:txBody>
      </p:sp>
      <p:sp>
        <p:nvSpPr>
          <p:cNvPr id="9" name="Line 29"/>
          <p:cNvSpPr>
            <a:spLocks noChangeShapeType="1"/>
          </p:cNvSpPr>
          <p:nvPr userDrawn="1"/>
        </p:nvSpPr>
        <p:spPr bwMode="auto">
          <a:xfrm>
            <a:off x="0" y="6513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" name="Line 38"/>
          <p:cNvSpPr>
            <a:spLocks noChangeShapeType="1"/>
          </p:cNvSpPr>
          <p:nvPr userDrawn="1"/>
        </p:nvSpPr>
        <p:spPr bwMode="auto">
          <a:xfrm>
            <a:off x="0" y="854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6525" y="2859088"/>
            <a:ext cx="8872538" cy="1143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0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585C-F9F3-46E1-8A3A-6A23BD0914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7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34950"/>
            <a:ext cx="2225675" cy="626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234950"/>
            <a:ext cx="6529388" cy="626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FB1A-C21B-4C6E-9BF2-956372D26F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1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7BE4-DC81-48AB-9C37-CFC08EBC02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7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4870-8C0F-4BB9-900F-DE26234492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9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927100"/>
            <a:ext cx="4376738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27100"/>
            <a:ext cx="4378325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A054-A953-4E0B-B5FE-922AB68045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71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96AE-9263-4A38-94F3-79C02C17FC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6F67-9EB6-4FB1-871F-D73FAFC5D5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50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CFA0-7F33-4EEF-A34A-D2DE4816AE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14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4DAF-3AAF-44CA-99CD-69F82CFB64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1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9609-8A6D-4B90-ADA9-C7BC1BF20F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55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7" name="Picture 64" descr="diveboa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927100"/>
            <a:ext cx="8907463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 </a:t>
            </a:r>
          </a:p>
          <a:p>
            <a:pPr lvl="1"/>
            <a:r>
              <a:rPr lang="en-CA" altLang="en-US"/>
              <a:t>Level two</a:t>
            </a:r>
          </a:p>
          <a:p>
            <a:pPr lvl="2"/>
            <a:r>
              <a:rPr lang="en-CA" altLang="en-US"/>
              <a:t>Level three</a:t>
            </a:r>
          </a:p>
          <a:p>
            <a:pPr lvl="3"/>
            <a:r>
              <a:rPr lang="en-CA" altLang="en-US"/>
              <a:t>Level four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200">
                <a:solidFill>
                  <a:srgbClr val="002654"/>
                </a:solidFill>
              </a:defRPr>
            </a:lvl1pPr>
          </a:lstStyle>
          <a:p>
            <a:pPr>
              <a:defRPr/>
            </a:pPr>
            <a:fld id="{D0185140-E9B5-4200-B2CC-244800627C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949575" y="6659563"/>
            <a:ext cx="56816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CA" sz="700" dirty="0">
                <a:cs typeface="Arial" charset="0"/>
              </a:rPr>
              <a:t>SEG3101.   Requirements Triage and Negotiation</a:t>
            </a:r>
            <a:endParaRPr lang="en-CA" sz="700" dirty="0"/>
          </a:p>
        </p:txBody>
      </p:sp>
      <p:sp>
        <p:nvSpPr>
          <p:cNvPr id="1032" name="Rectangle 60"/>
          <p:cNvSpPr>
            <a:spLocks noChangeArrowheads="1"/>
          </p:cNvSpPr>
          <p:nvPr userDrawn="1"/>
        </p:nvSpPr>
        <p:spPr bwMode="auto">
          <a:xfrm>
            <a:off x="0" y="0"/>
            <a:ext cx="9144000" cy="2714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/>
          </a:p>
        </p:txBody>
      </p:sp>
      <p:sp>
        <p:nvSpPr>
          <p:cNvPr id="1033" name="Rectangle 46"/>
          <p:cNvSpPr>
            <a:spLocks noChangeArrowheads="1"/>
          </p:cNvSpPr>
          <p:nvPr userDrawn="1"/>
        </p:nvSpPr>
        <p:spPr bwMode="auto">
          <a:xfrm>
            <a:off x="0" y="781050"/>
            <a:ext cx="9144000" cy="682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/>
          </a:p>
        </p:txBody>
      </p:sp>
      <p:sp>
        <p:nvSpPr>
          <p:cNvPr id="1034" name="Line 61"/>
          <p:cNvSpPr>
            <a:spLocks noChangeShapeType="1"/>
          </p:cNvSpPr>
          <p:nvPr userDrawn="1"/>
        </p:nvSpPr>
        <p:spPr bwMode="auto">
          <a:xfrm>
            <a:off x="0" y="781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5" name="Line 62"/>
          <p:cNvSpPr>
            <a:spLocks noChangeShapeType="1"/>
          </p:cNvSpPr>
          <p:nvPr userDrawn="1"/>
        </p:nvSpPr>
        <p:spPr bwMode="auto">
          <a:xfrm>
            <a:off x="0" y="271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6" name="Line 63"/>
          <p:cNvSpPr>
            <a:spLocks noChangeShapeType="1"/>
          </p:cNvSpPr>
          <p:nvPr userDrawn="1"/>
        </p:nvSpPr>
        <p:spPr bwMode="auto">
          <a:xfrm>
            <a:off x="0" y="8493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9pPr>
    </p:titleStyle>
    <p:bodyStyle>
      <a:lvl1pPr marL="384175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lr>
          <a:srgbClr val="D62828"/>
        </a:buClr>
        <a:buSzPct val="130000"/>
        <a:buChar char="•"/>
        <a:defRPr sz="2400">
          <a:solidFill>
            <a:srgbClr val="002654"/>
          </a:solidFill>
          <a:latin typeface="+mn-lt"/>
          <a:ea typeface="+mn-ea"/>
          <a:cs typeface="+mn-cs"/>
        </a:defRPr>
      </a:lvl1pPr>
      <a:lvl2pPr marL="773113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2000">
          <a:solidFill>
            <a:srgbClr val="002654"/>
          </a:solidFill>
          <a:latin typeface="+mn-lt"/>
        </a:defRPr>
      </a:lvl2pPr>
      <a:lvl3pPr marL="1149350" indent="-1857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>
          <a:solidFill>
            <a:srgbClr val="002654"/>
          </a:solidFill>
          <a:latin typeface="+mn-lt"/>
        </a:defRPr>
      </a:lvl3pPr>
      <a:lvl4pPr marL="1524000" indent="-18415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1600">
          <a:solidFill>
            <a:srgbClr val="002654"/>
          </a:solidFill>
          <a:latin typeface="+mn-lt"/>
        </a:defRPr>
      </a:lvl4pPr>
      <a:lvl5pPr marL="1905000" indent="-1857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5pPr>
      <a:lvl6pPr marL="23622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6pPr>
      <a:lvl7pPr marL="28194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7pPr>
      <a:lvl8pPr marL="32766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8pPr>
      <a:lvl9pPr marL="37338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upea.ub.gu.se/bitstream/2077/1789/1/stenbeck_svensson_0304.2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alytic_Hierarchy_Proces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8GWVtVAAzs&amp;feature=relate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blue.unicomsi.com/products/focal-poi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7IChf577i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.uottawa.ca/~damyot/seg3501/notes/SurveyTool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ssimpact.com/articles/prioritizing.html" TargetMode="External"/><Relationship Id="rId2" Type="http://schemas.openxmlformats.org/officeDocument/2006/relationships/hyperlink" Target="http://www.volere.co.uk/prioritisationdownload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5230813"/>
            <a:ext cx="91440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indent="1857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Daniel Amyot, University of Ottawa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Based on PowerPoint slides by Gunter Mussbacher (2010-2017)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with material from: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K.E.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Wiegers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D.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Leffingwell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&amp; D.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Widrig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I.K. Bray, B. Selic, B.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Regnell</a:t>
            </a:r>
            <a:endParaRPr lang="en-CA" altLang="en-US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Volere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IBM, D. Damian, S. Somé 2008, D. Amyot 2008-2017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6525" y="1607885"/>
            <a:ext cx="8872538" cy="1143000"/>
          </a:xfrm>
        </p:spPr>
        <p:txBody>
          <a:bodyPr/>
          <a:lstStyle/>
          <a:p>
            <a:pPr eaLnBrk="1" hangingPunct="1"/>
            <a:r>
              <a:rPr lang="en-CA" altLang="en-US" sz="3600" dirty="0"/>
              <a:t>Requirements Negotiation and Triage/Prioritization</a:t>
            </a: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2647950" y="842963"/>
            <a:ext cx="6400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indent="1857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CA" altLang="en-US" sz="1400" dirty="0">
                <a:solidFill>
                  <a:schemeClr val="bg1"/>
                </a:solidFill>
              </a:rPr>
              <a:t>SEG3101 (Fall 2018)</a:t>
            </a:r>
          </a:p>
        </p:txBody>
      </p:sp>
      <p:pic>
        <p:nvPicPr>
          <p:cNvPr id="5" name="Picture 2" descr="Image result for dilbert conflict resolution">
            <a:extLst>
              <a:ext uri="{FF2B5EF4-FFF2-40B4-BE49-F238E27FC236}">
                <a16:creationId xmlns:a16="http://schemas.microsoft.com/office/drawing/2014/main" xmlns="" id="{53FEADE2-59FD-4E1F-9995-F588FBE4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71" y="2750885"/>
            <a:ext cx="5467220" cy="16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0BF9E4-37DF-409F-86A1-BA2E1A77BBAF}"/>
              </a:ext>
            </a:extLst>
          </p:cNvPr>
          <p:cNvSpPr/>
          <p:nvPr/>
        </p:nvSpPr>
        <p:spPr>
          <a:xfrm>
            <a:off x="7247042" y="3262313"/>
            <a:ext cx="1762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http://dilbert.com/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C6007E-E342-4B41-8786-D2EEC6DDCF8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20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Requirements Prioritization and Triage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Requirements prioritization is also referred to as </a:t>
            </a:r>
            <a:r>
              <a:rPr lang="en-CA" altLang="en-US" dirty="0">
                <a:solidFill>
                  <a:srgbClr val="FF0000"/>
                </a:solidFill>
              </a:rPr>
              <a:t>triage</a:t>
            </a:r>
          </a:p>
          <a:p>
            <a:pPr eaLnBrk="1" hangingPunct="1"/>
            <a:r>
              <a:rPr lang="en-CA" altLang="en-US" dirty="0"/>
              <a:t>Need to decide which requirements really matter or on those that need to be implemented in the current release</a:t>
            </a:r>
          </a:p>
          <a:p>
            <a:pPr eaLnBrk="1" hangingPunct="1"/>
            <a:r>
              <a:rPr lang="en-CA" altLang="en-US" dirty="0"/>
              <a:t>Need for compromise, negotiation, priorities</a:t>
            </a:r>
          </a:p>
          <a:p>
            <a:pPr eaLnBrk="1" hangingPunct="1"/>
            <a:r>
              <a:rPr lang="en-CA" altLang="en-US" dirty="0"/>
              <a:t>Prioritization is needed because there will almost always be the need for trade-offs (e.g., required functionality vs. time and resources)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Must help:</a:t>
            </a:r>
          </a:p>
          <a:p>
            <a:pPr lvl="1" eaLnBrk="1" hangingPunct="1"/>
            <a:r>
              <a:rPr lang="en-CA" altLang="en-US" dirty="0"/>
              <a:t>Make </a:t>
            </a:r>
            <a:r>
              <a:rPr lang="en-CA" altLang="en-US" dirty="0">
                <a:solidFill>
                  <a:srgbClr val="FF0000"/>
                </a:solidFill>
              </a:rPr>
              <a:t>acceptable</a:t>
            </a:r>
            <a:r>
              <a:rPr lang="en-CA" altLang="en-US" dirty="0"/>
              <a:t> </a:t>
            </a:r>
            <a:r>
              <a:rPr lang="en-CA" altLang="en-US" dirty="0" err="1"/>
              <a:t>tradeoffs</a:t>
            </a:r>
            <a:r>
              <a:rPr lang="en-CA" altLang="en-US" dirty="0"/>
              <a:t> among goals of value, cost, time-to-market </a:t>
            </a:r>
          </a:p>
          <a:p>
            <a:pPr lvl="1" eaLnBrk="1" hangingPunct="1"/>
            <a:r>
              <a:rPr lang="en-CA" altLang="en-US" dirty="0"/>
              <a:t>Allocate resources based on importance of requirements to the project as a whole (project planning)</a:t>
            </a:r>
          </a:p>
          <a:p>
            <a:pPr lvl="1" eaLnBrk="1" hangingPunct="1"/>
            <a:r>
              <a:rPr lang="en-CA" altLang="en-US" dirty="0"/>
              <a:t>Determine when a requirements should become part of the product</a:t>
            </a:r>
          </a:p>
          <a:p>
            <a:pPr lvl="1" eaLnBrk="1" hangingPunct="1"/>
            <a:r>
              <a:rPr lang="en-CA" altLang="en-US" dirty="0"/>
              <a:t>Offer the </a:t>
            </a:r>
            <a:r>
              <a:rPr lang="en-CA" altLang="en-US" dirty="0">
                <a:solidFill>
                  <a:srgbClr val="FF0000"/>
                </a:solidFill>
              </a:rPr>
              <a:t>right product</a:t>
            </a:r>
            <a:r>
              <a:rPr lang="en-CA" altLang="en-US" dirty="0"/>
              <a:t>!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21FE667-C2C8-4E88-BE0A-CE316A27479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CA" altLang="en-US" sz="12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80-20 Rule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20% of functionalities provide 80% of revenues</a:t>
            </a:r>
          </a:p>
          <a:p>
            <a:pPr lvl="1" eaLnBrk="1" hangingPunct="1"/>
            <a:r>
              <a:rPr lang="en-CA" altLang="en-US" dirty="0"/>
              <a:t>Think of MS Word…</a:t>
            </a:r>
          </a:p>
          <a:p>
            <a:pPr lvl="1"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remaining 80% of functionalities offer a lower return on investment while adding delays, development costs, maintenance costs...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How to find the most useful and beneficial 20% of functionalities?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BDBD7F8-35EF-4C61-A945-52A48A5F18B5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200"/>
          </a:p>
        </p:txBody>
      </p:sp>
      <p:sp>
        <p:nvSpPr>
          <p:cNvPr id="2164738" name="Freeform 2"/>
          <p:cNvSpPr>
            <a:spLocks/>
          </p:cNvSpPr>
          <p:nvPr/>
        </p:nvSpPr>
        <p:spPr bwMode="auto">
          <a:xfrm>
            <a:off x="2057400" y="1295400"/>
            <a:ext cx="2590800" cy="3962400"/>
          </a:xfrm>
          <a:custGeom>
            <a:avLst/>
            <a:gdLst>
              <a:gd name="T0" fmla="*/ 0 w 1536"/>
              <a:gd name="T1" fmla="*/ 2147483647 h 2352"/>
              <a:gd name="T2" fmla="*/ 0 w 1536"/>
              <a:gd name="T3" fmla="*/ 2147483647 h 2352"/>
              <a:gd name="T4" fmla="*/ 2147483647 w 1536"/>
              <a:gd name="T5" fmla="*/ 0 h 2352"/>
              <a:gd name="T6" fmla="*/ 0 w 1536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2352">
                <a:moveTo>
                  <a:pt x="0" y="192"/>
                </a:moveTo>
                <a:lnTo>
                  <a:pt x="0" y="2352"/>
                </a:lnTo>
                <a:lnTo>
                  <a:pt x="1536" y="0"/>
                </a:lnTo>
                <a:lnTo>
                  <a:pt x="0" y="0"/>
                </a:lnTo>
              </a:path>
            </a:pathLst>
          </a:cu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164739" name="Line 3"/>
          <p:cNvSpPr>
            <a:spLocks noChangeShapeType="1"/>
          </p:cNvSpPr>
          <p:nvPr/>
        </p:nvSpPr>
        <p:spPr bwMode="auto">
          <a:xfrm flipH="1">
            <a:off x="1981200" y="1371600"/>
            <a:ext cx="2743200" cy="41910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164740" name="Line 4"/>
          <p:cNvSpPr>
            <a:spLocks noChangeShapeType="1"/>
          </p:cNvSpPr>
          <p:nvPr/>
        </p:nvSpPr>
        <p:spPr bwMode="auto">
          <a:xfrm flipV="1">
            <a:off x="2057400" y="3276600"/>
            <a:ext cx="5486400" cy="22098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Which Sector Should We Focus On?</a:t>
            </a:r>
          </a:p>
        </p:txBody>
      </p:sp>
      <p:grpSp>
        <p:nvGrpSpPr>
          <p:cNvPr id="2164742" name="Group 6"/>
          <p:cNvGrpSpPr>
            <a:grpSpLocks/>
          </p:cNvGrpSpPr>
          <p:nvPr/>
        </p:nvGrpSpPr>
        <p:grpSpPr bwMode="auto">
          <a:xfrm>
            <a:off x="1454150" y="5562600"/>
            <a:ext cx="6232525" cy="549275"/>
            <a:chOff x="916" y="3504"/>
            <a:chExt cx="3926" cy="346"/>
          </a:xfrm>
        </p:grpSpPr>
        <p:sp>
          <p:nvSpPr>
            <p:cNvPr id="14366" name="Line 7"/>
            <p:cNvSpPr>
              <a:spLocks noChangeShapeType="1"/>
            </p:cNvSpPr>
            <p:nvPr/>
          </p:nvSpPr>
          <p:spPr bwMode="auto">
            <a:xfrm flipV="1">
              <a:off x="1248" y="3504"/>
              <a:ext cx="35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4367" name="Text Box 8"/>
            <p:cNvSpPr txBox="1">
              <a:spLocks noChangeArrowheads="1"/>
            </p:cNvSpPr>
            <p:nvPr/>
          </p:nvSpPr>
          <p:spPr bwMode="auto">
            <a:xfrm>
              <a:off x="916" y="351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b="1">
                  <a:solidFill>
                    <a:schemeClr val="tx1"/>
                  </a:solidFill>
                  <a:latin typeface="Times" pitchFamily="18" charset="0"/>
                </a:rPr>
                <a:t>0</a:t>
              </a:r>
            </a:p>
          </p:txBody>
        </p:sp>
        <p:sp>
          <p:nvSpPr>
            <p:cNvPr id="14368" name="Text Box 9"/>
            <p:cNvSpPr txBox="1">
              <a:spLocks noChangeArrowheads="1"/>
            </p:cNvSpPr>
            <p:nvPr/>
          </p:nvSpPr>
          <p:spPr bwMode="auto">
            <a:xfrm>
              <a:off x="4378" y="3600"/>
              <a:ext cx="4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b="1">
                  <a:solidFill>
                    <a:schemeClr val="tx1"/>
                  </a:solidFill>
                  <a:latin typeface="Times" pitchFamily="18" charset="0"/>
                </a:rPr>
                <a:t>A lot!</a:t>
              </a:r>
            </a:p>
          </p:txBody>
        </p:sp>
        <p:sp>
          <p:nvSpPr>
            <p:cNvPr id="14369" name="Text Box 10"/>
            <p:cNvSpPr txBox="1">
              <a:spLocks noChangeArrowheads="1"/>
            </p:cNvSpPr>
            <p:nvPr/>
          </p:nvSpPr>
          <p:spPr bwMode="auto">
            <a:xfrm>
              <a:off x="2496" y="360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000" b="1">
                  <a:solidFill>
                    <a:srgbClr val="FF9966"/>
                  </a:solidFill>
                  <a:latin typeface="Comic Sans MS" pitchFamily="66" charset="0"/>
                </a:rPr>
                <a:t>Cost</a:t>
              </a:r>
            </a:p>
          </p:txBody>
        </p:sp>
      </p:grpSp>
      <p:grpSp>
        <p:nvGrpSpPr>
          <p:cNvPr id="2164747" name="Group 11"/>
          <p:cNvGrpSpPr>
            <a:grpSpLocks/>
          </p:cNvGrpSpPr>
          <p:nvPr/>
        </p:nvGrpSpPr>
        <p:grpSpPr bwMode="auto">
          <a:xfrm>
            <a:off x="1296988" y="1295400"/>
            <a:ext cx="684212" cy="4267200"/>
            <a:chOff x="817" y="816"/>
            <a:chExt cx="431" cy="2688"/>
          </a:xfrm>
        </p:grpSpPr>
        <p:sp>
          <p:nvSpPr>
            <p:cNvPr id="14363" name="Line 12"/>
            <p:cNvSpPr>
              <a:spLocks noChangeShapeType="1"/>
            </p:cNvSpPr>
            <p:nvPr/>
          </p:nvSpPr>
          <p:spPr bwMode="auto">
            <a:xfrm flipV="1">
              <a:off x="1248" y="816"/>
              <a:ext cx="0" cy="26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14364" name="Text Box 13"/>
            <p:cNvSpPr txBox="1">
              <a:spLocks noChangeArrowheads="1"/>
            </p:cNvSpPr>
            <p:nvPr/>
          </p:nvSpPr>
          <p:spPr bwMode="auto">
            <a:xfrm rot="-5400000">
              <a:off x="701" y="942"/>
              <a:ext cx="4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b="1">
                  <a:solidFill>
                    <a:schemeClr val="tx1"/>
                  </a:solidFill>
                  <a:latin typeface="Times" pitchFamily="18" charset="0"/>
                </a:rPr>
                <a:t>A lot!</a:t>
              </a:r>
            </a:p>
          </p:txBody>
        </p:sp>
        <p:sp>
          <p:nvSpPr>
            <p:cNvPr id="14365" name="Text Box 14"/>
            <p:cNvSpPr txBox="1">
              <a:spLocks noChangeArrowheads="1"/>
            </p:cNvSpPr>
            <p:nvPr/>
          </p:nvSpPr>
          <p:spPr bwMode="auto">
            <a:xfrm rot="-5400000">
              <a:off x="543" y="1911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000" b="1">
                  <a:solidFill>
                    <a:srgbClr val="FF9966"/>
                  </a:solidFill>
                  <a:latin typeface="Comic Sans MS" pitchFamily="66" charset="0"/>
                </a:rPr>
                <a:t>Value</a:t>
              </a:r>
            </a:p>
          </p:txBody>
        </p:sp>
      </p:grpSp>
      <p:sp>
        <p:nvSpPr>
          <p:cNvPr id="2164751" name="Text Box 15"/>
          <p:cNvSpPr txBox="1">
            <a:spLocks noChangeArrowheads="1"/>
          </p:cNvSpPr>
          <p:nvPr/>
        </p:nvSpPr>
        <p:spPr bwMode="auto">
          <a:xfrm>
            <a:off x="2359025" y="38465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</a:t>
            </a:r>
          </a:p>
        </p:txBody>
      </p:sp>
      <p:sp>
        <p:nvSpPr>
          <p:cNvPr id="2164752" name="Text Box 16"/>
          <p:cNvSpPr txBox="1">
            <a:spLocks noChangeArrowheads="1"/>
          </p:cNvSpPr>
          <p:nvPr/>
        </p:nvSpPr>
        <p:spPr bwMode="auto">
          <a:xfrm>
            <a:off x="3263900" y="41910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R2</a:t>
            </a:r>
          </a:p>
        </p:txBody>
      </p:sp>
      <p:sp>
        <p:nvSpPr>
          <p:cNvPr id="2164753" name="Text Box 17"/>
          <p:cNvSpPr txBox="1">
            <a:spLocks noChangeArrowheads="1"/>
          </p:cNvSpPr>
          <p:nvPr/>
        </p:nvSpPr>
        <p:spPr bwMode="auto">
          <a:xfrm>
            <a:off x="3733800" y="33528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R3</a:t>
            </a:r>
          </a:p>
        </p:txBody>
      </p:sp>
      <p:sp>
        <p:nvSpPr>
          <p:cNvPr id="2164754" name="Text Box 18"/>
          <p:cNvSpPr txBox="1">
            <a:spLocks noChangeArrowheads="1"/>
          </p:cNvSpPr>
          <p:nvPr/>
        </p:nvSpPr>
        <p:spPr bwMode="auto">
          <a:xfrm>
            <a:off x="3505200" y="4419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R4</a:t>
            </a:r>
          </a:p>
        </p:txBody>
      </p:sp>
      <p:sp>
        <p:nvSpPr>
          <p:cNvPr id="2164755" name="Text Box 19"/>
          <p:cNvSpPr txBox="1">
            <a:spLocks noChangeArrowheads="1"/>
          </p:cNvSpPr>
          <p:nvPr/>
        </p:nvSpPr>
        <p:spPr bwMode="auto">
          <a:xfrm>
            <a:off x="4800600" y="44958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R5</a:t>
            </a:r>
          </a:p>
        </p:txBody>
      </p:sp>
      <p:sp>
        <p:nvSpPr>
          <p:cNvPr id="2164756" name="Text Box 20"/>
          <p:cNvSpPr txBox="1">
            <a:spLocks noChangeArrowheads="1"/>
          </p:cNvSpPr>
          <p:nvPr/>
        </p:nvSpPr>
        <p:spPr bwMode="auto">
          <a:xfrm>
            <a:off x="3429000" y="2133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R6</a:t>
            </a:r>
          </a:p>
        </p:txBody>
      </p:sp>
      <p:sp>
        <p:nvSpPr>
          <p:cNvPr id="2164757" name="Text Box 21"/>
          <p:cNvSpPr txBox="1">
            <a:spLocks noChangeArrowheads="1"/>
          </p:cNvSpPr>
          <p:nvPr/>
        </p:nvSpPr>
        <p:spPr bwMode="auto">
          <a:xfrm>
            <a:off x="4724400" y="2895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R7</a:t>
            </a:r>
          </a:p>
        </p:txBody>
      </p:sp>
      <p:sp>
        <p:nvSpPr>
          <p:cNvPr id="2164758" name="Text Box 22"/>
          <p:cNvSpPr txBox="1">
            <a:spLocks noChangeArrowheads="1"/>
          </p:cNvSpPr>
          <p:nvPr/>
        </p:nvSpPr>
        <p:spPr bwMode="auto">
          <a:xfrm>
            <a:off x="5486400" y="35814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R8</a:t>
            </a:r>
          </a:p>
        </p:txBody>
      </p:sp>
      <p:sp>
        <p:nvSpPr>
          <p:cNvPr id="2164759" name="Text Box 23"/>
          <p:cNvSpPr txBox="1">
            <a:spLocks noChangeArrowheads="1"/>
          </p:cNvSpPr>
          <p:nvPr/>
        </p:nvSpPr>
        <p:spPr bwMode="auto">
          <a:xfrm>
            <a:off x="5867400" y="2362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R9</a:t>
            </a:r>
          </a:p>
        </p:txBody>
      </p:sp>
      <p:sp>
        <p:nvSpPr>
          <p:cNvPr id="2164760" name="Text Box 24"/>
          <p:cNvSpPr txBox="1">
            <a:spLocks noChangeArrowheads="1"/>
          </p:cNvSpPr>
          <p:nvPr/>
        </p:nvSpPr>
        <p:spPr bwMode="auto">
          <a:xfrm>
            <a:off x="4876800" y="19812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R10</a:t>
            </a:r>
          </a:p>
        </p:txBody>
      </p:sp>
      <p:sp>
        <p:nvSpPr>
          <p:cNvPr id="2164761" name="Text Box 25"/>
          <p:cNvSpPr txBox="1">
            <a:spLocks noChangeArrowheads="1"/>
          </p:cNvSpPr>
          <p:nvPr/>
        </p:nvSpPr>
        <p:spPr bwMode="auto">
          <a:xfrm>
            <a:off x="6419850" y="18288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R11</a:t>
            </a:r>
          </a:p>
        </p:txBody>
      </p:sp>
      <p:sp>
        <p:nvSpPr>
          <p:cNvPr id="2164762" name="Text Box 26"/>
          <p:cNvSpPr txBox="1">
            <a:spLocks noChangeArrowheads="1"/>
          </p:cNvSpPr>
          <p:nvPr/>
        </p:nvSpPr>
        <p:spPr bwMode="auto">
          <a:xfrm>
            <a:off x="6648450" y="41148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R12</a:t>
            </a:r>
          </a:p>
        </p:txBody>
      </p:sp>
      <p:sp>
        <p:nvSpPr>
          <p:cNvPr id="2164763" name="Text Box 27"/>
          <p:cNvSpPr txBox="1">
            <a:spLocks noChangeArrowheads="1"/>
          </p:cNvSpPr>
          <p:nvPr/>
        </p:nvSpPr>
        <p:spPr bwMode="auto">
          <a:xfrm>
            <a:off x="2609850" y="25146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R13</a:t>
            </a:r>
          </a:p>
        </p:txBody>
      </p:sp>
      <p:sp>
        <p:nvSpPr>
          <p:cNvPr id="2164764" name="Text Box 28"/>
          <p:cNvSpPr txBox="1">
            <a:spLocks noChangeArrowheads="1"/>
          </p:cNvSpPr>
          <p:nvPr/>
        </p:nvSpPr>
        <p:spPr bwMode="auto">
          <a:xfrm>
            <a:off x="6343650" y="35052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R14</a:t>
            </a:r>
          </a:p>
        </p:txBody>
      </p:sp>
      <p:sp>
        <p:nvSpPr>
          <p:cNvPr id="2164765" name="Text Box 29"/>
          <p:cNvSpPr txBox="1">
            <a:spLocks noChangeArrowheads="1"/>
          </p:cNvSpPr>
          <p:nvPr/>
        </p:nvSpPr>
        <p:spPr bwMode="auto">
          <a:xfrm>
            <a:off x="4438650" y="35052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R15</a:t>
            </a:r>
          </a:p>
        </p:txBody>
      </p:sp>
      <p:sp>
        <p:nvSpPr>
          <p:cNvPr id="2164766" name="Text Box 30"/>
          <p:cNvSpPr txBox="1">
            <a:spLocks noChangeArrowheads="1"/>
          </p:cNvSpPr>
          <p:nvPr/>
        </p:nvSpPr>
        <p:spPr bwMode="auto">
          <a:xfrm>
            <a:off x="4057650" y="49530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Times" pitchFamily="18" charset="0"/>
              </a:rPr>
              <a:t>R16</a:t>
            </a:r>
          </a:p>
        </p:txBody>
      </p:sp>
      <p:sp>
        <p:nvSpPr>
          <p:cNvPr id="2164767" name="Text Box 31"/>
          <p:cNvSpPr txBox="1">
            <a:spLocks noChangeArrowheads="1"/>
          </p:cNvSpPr>
          <p:nvPr/>
        </p:nvSpPr>
        <p:spPr bwMode="auto">
          <a:xfrm>
            <a:off x="5926138" y="4778375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 i="1">
                <a:solidFill>
                  <a:schemeClr val="tx1"/>
                </a:solidFill>
                <a:latin typeface="Times" pitchFamily="18" charset="0"/>
              </a:rPr>
              <a:t>To avoid!</a:t>
            </a:r>
          </a:p>
        </p:txBody>
      </p:sp>
      <p:sp>
        <p:nvSpPr>
          <p:cNvPr id="14362" name="Text Box 32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6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6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738" grpId="0" animBg="1"/>
      <p:bldP spid="2164739" grpId="0" animBg="1"/>
      <p:bldP spid="2164740" grpId="0" animBg="1"/>
      <p:bldP spid="2164751" grpId="0"/>
      <p:bldP spid="2164752" grpId="0"/>
      <p:bldP spid="2164753" grpId="0"/>
      <p:bldP spid="2164754" grpId="0"/>
      <p:bldP spid="2164755" grpId="0"/>
      <p:bldP spid="2164756" grpId="0"/>
      <p:bldP spid="2164757" grpId="0"/>
      <p:bldP spid="2164758" grpId="0"/>
      <p:bldP spid="2164759" grpId="0"/>
      <p:bldP spid="2164760" grpId="0"/>
      <p:bldP spid="2164761" grpId="0"/>
      <p:bldP spid="2164762" grpId="0"/>
      <p:bldP spid="2164763" grpId="0"/>
      <p:bldP spid="2164764" grpId="0"/>
      <p:bldP spid="2164765" grpId="0"/>
      <p:bldP spid="2164766" grpId="0"/>
      <p:bldP spid="21647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Example: Volvo Car Corporation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0F4DBF-A319-4FFD-9D58-D957378857C5}" type="slidenum">
              <a:rPr lang="en-CA" altLang="en-US" sz="1200" smtClean="0">
                <a:solidFill>
                  <a:srgbClr val="002654"/>
                </a:solidFill>
              </a:rPr>
              <a:pPr/>
              <a:t>13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" y="1062038"/>
            <a:ext cx="8907463" cy="53054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2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12863" y="6332538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4175" indent="-198438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+mn-lt"/>
                <a:ea typeface="+mn-ea"/>
                <a:cs typeface="+mn-cs"/>
              </a:defRPr>
            </a:lvl1pPr>
            <a:lvl2pPr marL="773113" indent="-198438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rgbClr val="002654"/>
                </a:solidFill>
                <a:latin typeface="+mn-lt"/>
              </a:defRPr>
            </a:lvl2pPr>
            <a:lvl3pPr marL="1149350" indent="-185738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•"/>
              <a:defRPr>
                <a:solidFill>
                  <a:srgbClr val="002654"/>
                </a:solidFill>
                <a:latin typeface="+mn-lt"/>
              </a:defRPr>
            </a:lvl3pPr>
            <a:lvl4pPr marL="1524000" indent="-184150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rgbClr val="002654"/>
                </a:solidFill>
                <a:latin typeface="+mn-lt"/>
              </a:defRPr>
            </a:lvl4pPr>
            <a:lvl5pPr marL="1905000" indent="-18573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+mn-lt"/>
              </a:defRPr>
            </a:lvl5pPr>
            <a:lvl6pPr marL="2362200" indent="-185738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+mn-lt"/>
              </a:defRPr>
            </a:lvl6pPr>
            <a:lvl7pPr marL="2819400" indent="-185738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+mn-lt"/>
              </a:defRPr>
            </a:lvl7pPr>
            <a:lvl8pPr marL="3276600" indent="-185738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+mn-lt"/>
              </a:defRPr>
            </a:lvl8pPr>
            <a:lvl9pPr marL="3733800" indent="-185738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CA" sz="1400" kern="0">
                <a:hlinkClick r:id="rId3"/>
              </a:rPr>
              <a:t>https://gupea.ub.gu.se/bitstream/2077/1789/1/stenbeck_svensson_0304.28.pdf</a:t>
            </a:r>
            <a:r>
              <a:rPr lang="en-CA" sz="1400" kern="0"/>
              <a:t> </a:t>
            </a:r>
            <a:endParaRPr lang="en-CA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FC4DE25-93A5-4064-95E2-9DEBA7C5C63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Requirements Triage Process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Must be simple and fast, for industry adoption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Must yield accurate and reliable results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Must consider issues such as</a:t>
            </a:r>
          </a:p>
          <a:p>
            <a:pPr lvl="1" eaLnBrk="1" hangingPunct="1"/>
            <a:r>
              <a:rPr lang="en-CA" altLang="en-US" dirty="0"/>
              <a:t>The value of requirements to stakeholder (maximize) </a:t>
            </a:r>
          </a:p>
          <a:p>
            <a:pPr lvl="1" eaLnBrk="1" hangingPunct="1"/>
            <a:r>
              <a:rPr lang="en-CA" altLang="en-US" dirty="0"/>
              <a:t>The cost of implementation (minimize) </a:t>
            </a:r>
          </a:p>
          <a:p>
            <a:pPr lvl="1" eaLnBrk="1" hangingPunct="1"/>
            <a:r>
              <a:rPr lang="en-CA" altLang="en-US" dirty="0"/>
              <a:t>Time to market (to minimize)</a:t>
            </a:r>
            <a:br>
              <a:rPr lang="en-CA" altLang="en-US" dirty="0"/>
            </a:br>
            <a:endParaRPr lang="en-CA" altLang="en-US" dirty="0"/>
          </a:p>
          <a:p>
            <a:pPr eaLnBrk="1" hangingPunct="1"/>
            <a:r>
              <a:rPr lang="en-CA" altLang="en-US" dirty="0"/>
              <a:t>Important to agree on requirements granularity</a:t>
            </a:r>
          </a:p>
          <a:p>
            <a:pPr lvl="1" eaLnBrk="1" hangingPunct="1"/>
            <a:r>
              <a:rPr lang="en-CA" altLang="en-US" dirty="0"/>
              <a:t>E.g., use cases, features, detailed functional requirements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D4F198B-CFBA-4B39-BAF5-FDED910D1F7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20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1st Technique – Prioritization Scales</a:t>
            </a:r>
          </a:p>
        </p:txBody>
      </p:sp>
      <p:sp>
        <p:nvSpPr>
          <p:cNvPr id="21995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Determine criteria, granularity, scale dimensions</a:t>
            </a:r>
          </a:p>
          <a:p>
            <a:pPr eaLnBrk="1" hangingPunct="1"/>
            <a:r>
              <a:rPr lang="en-CA" altLang="en-US" dirty="0"/>
              <a:t>Frequently used:</a:t>
            </a:r>
          </a:p>
          <a:p>
            <a:pPr lvl="1" eaLnBrk="1" hangingPunct="1"/>
            <a:r>
              <a:rPr lang="en-CA" altLang="en-US" b="1" dirty="0"/>
              <a:t>Urgency</a:t>
            </a:r>
          </a:p>
          <a:p>
            <a:pPr lvl="2" eaLnBrk="1" hangingPunct="1"/>
            <a:r>
              <a:rPr lang="en-CA" altLang="en-US" dirty="0"/>
              <a:t>High (mission critical requirement; required for next release)</a:t>
            </a:r>
          </a:p>
          <a:p>
            <a:pPr lvl="2" eaLnBrk="1" hangingPunct="1"/>
            <a:r>
              <a:rPr lang="en-CA" altLang="en-US" dirty="0"/>
              <a:t>Medium (supports necessary system operations; required eventually but could wait until a later release if necessary)</a:t>
            </a:r>
          </a:p>
          <a:p>
            <a:pPr lvl="2" eaLnBrk="1" hangingPunct="1"/>
            <a:r>
              <a:rPr lang="en-CA" altLang="en-US" dirty="0"/>
              <a:t>Low (a functional or quality enhancement; would be nice to have someday if resources permit)</a:t>
            </a:r>
          </a:p>
          <a:p>
            <a:pPr lvl="1" eaLnBrk="1" hangingPunct="1"/>
            <a:r>
              <a:rPr lang="en-CA" altLang="en-US" b="1" dirty="0"/>
              <a:t>Importance</a:t>
            </a:r>
          </a:p>
          <a:p>
            <a:pPr lvl="2" eaLnBrk="1" hangingPunct="1"/>
            <a:r>
              <a:rPr lang="en-CA" altLang="en-US" dirty="0"/>
              <a:t>Essential (product unacceptable unless these requirements are satisfied)</a:t>
            </a:r>
          </a:p>
          <a:p>
            <a:pPr lvl="2" eaLnBrk="1" hangingPunct="1"/>
            <a:r>
              <a:rPr lang="en-CA" altLang="en-US" dirty="0"/>
              <a:t>Conditional (would enhance the product, but the product is acceptable if absent)</a:t>
            </a:r>
          </a:p>
          <a:p>
            <a:pPr lvl="2" eaLnBrk="1" hangingPunct="1"/>
            <a:r>
              <a:rPr lang="en-CA" altLang="en-US" dirty="0"/>
              <a:t>Optional (functions that may or may not be worthwhile)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5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6A8DC65-226D-4DA2-AD42-4FAAF1F20EC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2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Prioritization Based on Cost and Value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Calculate return on investment by</a:t>
            </a:r>
          </a:p>
          <a:p>
            <a:pPr lvl="1" eaLnBrk="1" hangingPunct="1"/>
            <a:r>
              <a:rPr lang="en-CA" altLang="en-US" dirty="0"/>
              <a:t>Assessing the value of each requirement</a:t>
            </a:r>
          </a:p>
          <a:p>
            <a:pPr lvl="1" eaLnBrk="1" hangingPunct="1"/>
            <a:r>
              <a:rPr lang="en-CA" altLang="en-US" dirty="0"/>
              <a:t>Assessing the cost of each requirement</a:t>
            </a:r>
          </a:p>
          <a:p>
            <a:pPr lvl="1" eaLnBrk="1" hangingPunct="1"/>
            <a:r>
              <a:rPr lang="en-CA" altLang="en-US" dirty="0"/>
              <a:t>Calculating the cost-value trade-offs</a:t>
            </a:r>
          </a:p>
          <a:p>
            <a:pPr lvl="2"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Difficulties:</a:t>
            </a:r>
          </a:p>
          <a:p>
            <a:pPr lvl="1" eaLnBrk="1" hangingPunct="1"/>
            <a:r>
              <a:rPr lang="en-CA" altLang="en-US" dirty="0"/>
              <a:t>Hard to calculate </a:t>
            </a:r>
            <a:r>
              <a:rPr lang="en-CA" altLang="en-US" dirty="0">
                <a:solidFill>
                  <a:srgbClr val="FF0000"/>
                </a:solidFill>
              </a:rPr>
              <a:t>absolute</a:t>
            </a:r>
            <a:r>
              <a:rPr lang="en-CA" altLang="en-US" dirty="0"/>
              <a:t> value/cost</a:t>
            </a:r>
          </a:p>
          <a:p>
            <a:pPr lvl="1" eaLnBrk="1" hangingPunct="1"/>
            <a:r>
              <a:rPr lang="en-CA" altLang="en-US" i="1" dirty="0">
                <a:solidFill>
                  <a:srgbClr val="FF0000"/>
                </a:solidFill>
              </a:rPr>
              <a:t>Relative</a:t>
            </a:r>
            <a:r>
              <a:rPr lang="en-CA" altLang="en-US" dirty="0"/>
              <a:t> value/cost figures are easier to obtain</a:t>
            </a:r>
          </a:p>
          <a:p>
            <a:pPr lvl="1" eaLnBrk="1" hangingPunct="1"/>
            <a:r>
              <a:rPr lang="en-CA" altLang="en-US" dirty="0"/>
              <a:t>Interdependent requirements difficult to treat individually</a:t>
            </a:r>
          </a:p>
          <a:p>
            <a:pPr lvl="1" eaLnBrk="1" hangingPunct="1"/>
            <a:r>
              <a:rPr lang="en-CA" altLang="en-US" dirty="0"/>
              <a:t>Inconsistencies or conflicts in priorities assigned by individual stakeholders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DF5BCBF-948A-4388-9D28-9E674832B35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20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2nd Technique – Wiegers’ Prioritization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Semi-quantitative analytical approach to requirements prioritization based on value, cost, and risk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fr-CA" altLang="en-US" dirty="0" err="1"/>
              <a:t>Inspired</a:t>
            </a:r>
            <a:r>
              <a:rPr lang="fr-CA" altLang="en-US" dirty="0"/>
              <a:t> </a:t>
            </a:r>
            <a:r>
              <a:rPr lang="fr-CA" altLang="en-US" dirty="0" err="1"/>
              <a:t>from</a:t>
            </a:r>
            <a:r>
              <a:rPr lang="fr-CA" altLang="en-US" dirty="0"/>
              <a:t> </a:t>
            </a:r>
            <a:r>
              <a:rPr lang="fr-CA" altLang="en-US" i="1" dirty="0" err="1"/>
              <a:t>Quality</a:t>
            </a:r>
            <a:r>
              <a:rPr lang="fr-CA" altLang="en-US" i="1" dirty="0"/>
              <a:t> </a:t>
            </a:r>
            <a:r>
              <a:rPr lang="fr-CA" altLang="en-US" i="1" dirty="0" err="1"/>
              <a:t>Function</a:t>
            </a:r>
            <a:r>
              <a:rPr lang="fr-CA" altLang="en-US" i="1" dirty="0"/>
              <a:t> </a:t>
            </a:r>
            <a:r>
              <a:rPr lang="fr-CA" altLang="en-US" i="1" dirty="0" err="1"/>
              <a:t>Deployment</a:t>
            </a:r>
            <a:r>
              <a:rPr lang="fr-CA" altLang="en-US" dirty="0"/>
              <a:t> (QFD)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Relies on estimation of </a:t>
            </a:r>
            <a:r>
              <a:rPr lang="en-CA" altLang="en-US" dirty="0">
                <a:solidFill>
                  <a:srgbClr val="FF0000"/>
                </a:solidFill>
              </a:rPr>
              <a:t>relative</a:t>
            </a:r>
            <a:r>
              <a:rPr lang="en-CA" altLang="en-US" dirty="0"/>
              <a:t> priorities of requirements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Dimensions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Relative benefit (for having requirement)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Relative penalty to stakeholder (if requirement is not included)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Relative cost (to implement requirement)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Relative risk (technical and other risks)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Each dimension is given a value on a scale (e.g., 0..9)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Dimensions have relative weights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Formula used to derive overall priority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priority = (value%) / ((cost% * cost weight) + (risk% * risk weight))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Still limited by ability to properly estimate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altLang="en-US" dirty="0"/>
              <a:t>Requires adaptation and calibration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Chemical tracking system</a:t>
            </a:r>
            <a:endParaRPr lang="en-CA" altLang="en-US" sz="200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Wiegers’ Prioritization Example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438"/>
            <a:ext cx="86868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Wiegers, Karl E., First Things First: Prioritizing Requirements, http://www.processimpact.com/articles/prioritizing.html 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 Example…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F7BE4-DC81-48AB-9C37-CFC08EBC022F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fbcdn-sphotos-b-a.akamaihd.net/hphotos-ak-xfp1/v/t1.0-9/10413294_607431039377534_5082051606007120239_n.jpg?oh=142b991803ac1753261ef5955eb00929&amp;oe=5489039A&amp;__gda__=1418886419_1e5510daa6456a4467c5ec9bccb892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2" y="1033976"/>
            <a:ext cx="72786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0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BEA531F-A601-43DB-8516-A20ACC7FBAE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CA" altLang="en-US" sz="120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Requirements Negotiation (1)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Possible </a:t>
            </a:r>
            <a:r>
              <a:rPr lang="en-CA" altLang="en-US" dirty="0">
                <a:solidFill>
                  <a:srgbClr val="FF0000"/>
                </a:solidFill>
              </a:rPr>
              <a:t>conflicts</a:t>
            </a:r>
            <a:r>
              <a:rPr lang="en-CA" altLang="en-US" dirty="0"/>
              <a:t> to be resolved among stakeholders</a:t>
            </a:r>
          </a:p>
          <a:p>
            <a:pPr lvl="1" eaLnBrk="1" hangingPunct="1"/>
            <a:r>
              <a:rPr lang="en-CA" altLang="en-US" dirty="0"/>
              <a:t>Conflicts related to subjects, interests, values, relationships, structure…</a:t>
            </a:r>
          </a:p>
          <a:p>
            <a:pPr lvl="1" eaLnBrk="1" hangingPunct="1"/>
            <a:r>
              <a:rPr lang="en-CA" altLang="en-US" dirty="0"/>
              <a:t>Between supplier and customers about costs, benefits, risks</a:t>
            </a:r>
          </a:p>
          <a:p>
            <a:pPr lvl="1" eaLnBrk="1" hangingPunct="1"/>
            <a:r>
              <a:rPr lang="en-CA" altLang="en-US" dirty="0"/>
              <a:t>Power struggle within customer organization</a:t>
            </a:r>
          </a:p>
          <a:p>
            <a:pPr lvl="1" eaLnBrk="1" hangingPunct="1"/>
            <a:r>
              <a:rPr lang="en-CA" altLang="en-US" dirty="0"/>
              <a:t>Conflicts with other projects about resources (availability but also control)</a:t>
            </a:r>
          </a:p>
          <a:p>
            <a:pPr lvl="1" eaLnBrk="1" hangingPunct="1"/>
            <a:r>
              <a:rPr lang="en-CA" altLang="en-US" dirty="0"/>
              <a:t>Conflicting goals, features, requirements</a:t>
            </a:r>
          </a:p>
          <a:p>
            <a:pPr lvl="1" eaLnBrk="1" hangingPunct="1"/>
            <a:r>
              <a:rPr lang="en-CA" altLang="en-US" dirty="0"/>
              <a:t>Conflicting beliefs, cultures</a:t>
            </a:r>
          </a:p>
          <a:p>
            <a:pPr lvl="1" eaLnBrk="1" hangingPunct="1"/>
            <a:r>
              <a:rPr lang="en-CA" altLang="en-US" dirty="0"/>
              <a:t>Misuse cases</a:t>
            </a:r>
          </a:p>
          <a:p>
            <a:pPr lvl="1" eaLnBrk="1" hangingPunct="1"/>
            <a:r>
              <a:rPr lang="en-CA" altLang="en-US" dirty="0"/>
              <a:t>...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In practice, causes are frequently intermixed.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9414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b="1" u="sng" dirty="0">
                <a:solidFill>
                  <a:schemeClr val="tx1"/>
                </a:solidFill>
              </a:rPr>
              <a:t>Requirements Negotiation</a:t>
            </a:r>
            <a:r>
              <a:rPr lang="en-CA" altLang="en-US" sz="1200" b="1" dirty="0">
                <a:solidFill>
                  <a:srgbClr val="969696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Triage and Prioritization      Pairwise Comparison and AHP      Tools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eyore.tiff">
            <a:extLst>
              <a:ext uri="{FF2B5EF4-FFF2-40B4-BE49-F238E27FC236}">
                <a16:creationId xmlns:a16="http://schemas.microsoft.com/office/drawing/2014/main" xmlns="" id="{ED137200-A90A-414E-B13C-D06CF3B62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6894"/>
          <a:stretch/>
        </p:blipFill>
        <p:spPr>
          <a:xfrm>
            <a:off x="6694054" y="2946680"/>
            <a:ext cx="2045212" cy="3299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80F441-7D78-4DF9-B0BA-2B9EAA122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F7BE4-DC81-48AB-9C37-CFC08EBC022F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E5364B97-08D2-4409-8196-1E7F4C35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C87B7B0-0F45-430C-9CE1-5097097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234950"/>
            <a:ext cx="8907463" cy="608013"/>
          </a:xfrm>
        </p:spPr>
        <p:txBody>
          <a:bodyPr/>
          <a:lstStyle/>
          <a:p>
            <a:r>
              <a:rPr lang="en-US" altLang="en-US" dirty="0"/>
              <a:t>Risk</a:t>
            </a:r>
            <a:endParaRPr lang="en-CA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17C01BB-6AB5-487E-A5A1-9A1FF74F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927100"/>
            <a:ext cx="8907463" cy="5575300"/>
          </a:xfrm>
        </p:spPr>
        <p:txBody>
          <a:bodyPr/>
          <a:lstStyle/>
          <a:p>
            <a:r>
              <a:rPr lang="en-US" sz="2000" dirty="0"/>
              <a:t>ISO 31000:2009</a:t>
            </a:r>
          </a:p>
          <a:p>
            <a:endParaRPr lang="en-US" sz="2000" dirty="0"/>
          </a:p>
          <a:p>
            <a:r>
              <a:rPr lang="en-US" sz="2000" dirty="0"/>
              <a:t>No longer “chance or probability of loss”</a:t>
            </a:r>
            <a:br>
              <a:rPr lang="en-US" sz="2000" dirty="0"/>
            </a:b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now a risk refers to positive or negative possibilities</a:t>
            </a:r>
          </a:p>
          <a:p>
            <a:r>
              <a:rPr lang="en-US" sz="2000" dirty="0"/>
              <a:t>Identify, characterize </a:t>
            </a:r>
            <a:r>
              <a:rPr lang="en-US" sz="2000" b="1" dirty="0">
                <a:solidFill>
                  <a:srgbClr val="FF0000"/>
                </a:solidFill>
              </a:rPr>
              <a:t>uncertainty</a:t>
            </a:r>
            <a:r>
              <a:rPr lang="en-US" sz="2000" dirty="0"/>
              <a:t> (threats / opportunities)</a:t>
            </a:r>
          </a:p>
          <a:p>
            <a:r>
              <a:rPr lang="en-US" sz="2000" dirty="0"/>
              <a:t>Assess susceptibility of critical assets to specific </a:t>
            </a:r>
            <a:br>
              <a:rPr lang="en-US" sz="2000" dirty="0"/>
            </a:br>
            <a:r>
              <a:rPr lang="en-US" sz="2000" dirty="0"/>
              <a:t>threats / opportunities</a:t>
            </a:r>
          </a:p>
          <a:p>
            <a:r>
              <a:rPr lang="en-US" sz="2000" dirty="0"/>
              <a:t>Determine risks (i.e., </a:t>
            </a:r>
            <a:r>
              <a:rPr lang="en-US" sz="2000" b="1" dirty="0">
                <a:solidFill>
                  <a:srgbClr val="FF0000"/>
                </a:solidFill>
              </a:rPr>
              <a:t>potential </a:t>
            </a:r>
            <a:r>
              <a:rPr lang="en-US" sz="2000" b="1" dirty="0" err="1">
                <a:solidFill>
                  <a:srgbClr val="FF0000"/>
                </a:solidFill>
              </a:rPr>
              <a:t>damage|gain</a:t>
            </a:r>
            <a:r>
              <a:rPr lang="en-US" sz="2000" b="1" dirty="0">
                <a:solidFill>
                  <a:srgbClr val="FF0000"/>
                </a:solidFill>
              </a:rPr>
              <a:t> x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probability of occurrence</a:t>
            </a:r>
            <a:r>
              <a:rPr lang="en-US" sz="2000" dirty="0"/>
              <a:t>)</a:t>
            </a:r>
          </a:p>
          <a:p>
            <a:r>
              <a:rPr lang="en-US" sz="2000" dirty="0"/>
              <a:t>Identify ways to reduce negative risks (</a:t>
            </a:r>
            <a:r>
              <a:rPr lang="en-US" sz="2000" b="1" dirty="0">
                <a:solidFill>
                  <a:srgbClr val="FF0000"/>
                </a:solidFill>
              </a:rPr>
              <a:t>mitigation</a:t>
            </a:r>
            <a:r>
              <a:rPr lang="en-US" sz="2000" dirty="0"/>
              <a:t>)</a:t>
            </a:r>
          </a:p>
          <a:p>
            <a:r>
              <a:rPr lang="en-US" sz="2000" dirty="0"/>
              <a:t>Prioritize risk reduction measures based on a </a:t>
            </a:r>
            <a:br>
              <a:rPr lang="en-US" sz="2000" dirty="0"/>
            </a:br>
            <a:r>
              <a:rPr lang="en-US" sz="2000" dirty="0"/>
              <a:t>strategy</a:t>
            </a:r>
          </a:p>
          <a:p>
            <a:r>
              <a:rPr lang="en-US" sz="2000" dirty="0"/>
              <a:t>Product or process-related risks</a:t>
            </a:r>
          </a:p>
          <a:p>
            <a:endParaRPr lang="en-US" sz="2000" dirty="0"/>
          </a:p>
        </p:txBody>
      </p:sp>
      <p:grpSp>
        <p:nvGrpSpPr>
          <p:cNvPr id="9" name="Group 80">
            <a:extLst>
              <a:ext uri="{FF2B5EF4-FFF2-40B4-BE49-F238E27FC236}">
                <a16:creationId xmlns:a16="http://schemas.microsoft.com/office/drawing/2014/main" xmlns="" id="{4F296DA5-270B-4E6F-B8B3-11A5CEDC0CD4}"/>
              </a:ext>
            </a:extLst>
          </p:cNvPr>
          <p:cNvGrpSpPr>
            <a:grpSpLocks/>
          </p:cNvGrpSpPr>
          <p:nvPr/>
        </p:nvGrpSpPr>
        <p:grpSpPr bwMode="auto">
          <a:xfrm>
            <a:off x="5141169" y="969132"/>
            <a:ext cx="3908425" cy="788988"/>
            <a:chOff x="2793" y="3297"/>
            <a:chExt cx="2135" cy="267"/>
          </a:xfrm>
        </p:grpSpPr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xmlns="" id="{DFEA7725-44D8-4168-AABE-A43AEE76C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6" y="3297"/>
              <a:ext cx="2127" cy="267"/>
              <a:chOff x="204" y="3206"/>
              <a:chExt cx="2508" cy="578"/>
            </a:xfrm>
          </p:grpSpPr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6D9F9196-E5F8-465B-8999-24CF955B2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" y="3229"/>
                <a:ext cx="2461" cy="527"/>
              </a:xfrm>
              <a:custGeom>
                <a:avLst/>
                <a:gdLst>
                  <a:gd name="T0" fmla="*/ 92 w 2461"/>
                  <a:gd name="T1" fmla="*/ 5 h 527"/>
                  <a:gd name="T2" fmla="*/ 2348 w 2461"/>
                  <a:gd name="T3" fmla="*/ 0 h 527"/>
                  <a:gd name="T4" fmla="*/ 2461 w 2461"/>
                  <a:gd name="T5" fmla="*/ 145 h 527"/>
                  <a:gd name="T6" fmla="*/ 2461 w 2461"/>
                  <a:gd name="T7" fmla="*/ 425 h 527"/>
                  <a:gd name="T8" fmla="*/ 2412 w 2461"/>
                  <a:gd name="T9" fmla="*/ 517 h 527"/>
                  <a:gd name="T10" fmla="*/ 87 w 2461"/>
                  <a:gd name="T11" fmla="*/ 527 h 527"/>
                  <a:gd name="T12" fmla="*/ 0 w 2461"/>
                  <a:gd name="T13" fmla="*/ 441 h 527"/>
                  <a:gd name="T14" fmla="*/ 0 w 2461"/>
                  <a:gd name="T15" fmla="*/ 124 h 527"/>
                  <a:gd name="T16" fmla="*/ 92 w 2461"/>
                  <a:gd name="T17" fmla="*/ 5 h 5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61" h="527">
                    <a:moveTo>
                      <a:pt x="92" y="5"/>
                    </a:moveTo>
                    <a:lnTo>
                      <a:pt x="2348" y="0"/>
                    </a:lnTo>
                    <a:lnTo>
                      <a:pt x="2461" y="145"/>
                    </a:lnTo>
                    <a:lnTo>
                      <a:pt x="2461" y="425"/>
                    </a:lnTo>
                    <a:lnTo>
                      <a:pt x="2412" y="517"/>
                    </a:lnTo>
                    <a:lnTo>
                      <a:pt x="87" y="527"/>
                    </a:lnTo>
                    <a:lnTo>
                      <a:pt x="0" y="441"/>
                    </a:lnTo>
                    <a:lnTo>
                      <a:pt x="0" y="124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3" name="Picture 16">
                <a:extLst>
                  <a:ext uri="{FF2B5EF4-FFF2-40B4-BE49-F238E27FC236}">
                    <a16:creationId xmlns:a16="http://schemas.microsoft.com/office/drawing/2014/main" xmlns="" id="{3C8FD44F-4763-45BA-BE2C-049011A01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3206"/>
                <a:ext cx="2508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xmlns="" id="{7BEE0128-B4A0-4C1B-B28C-DED7B7C909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93" y="3316"/>
              <a:ext cx="213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85000"/>
                <a:buFont typeface="Arial" charset="0"/>
                <a:buChar char="●"/>
                <a:defRPr sz="2400" b="1">
                  <a:solidFill>
                    <a:srgbClr val="00326E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CA" altLang="en-US" sz="1800" noProof="1">
                  <a:solidFill>
                    <a:srgbClr val="FF0000"/>
                  </a:solidFill>
                </a:rPr>
                <a:t>risk</a:t>
              </a:r>
              <a:r>
                <a:rPr lang="en-CA" altLang="en-US" sz="1800" noProof="1"/>
                <a:t> </a:t>
              </a:r>
              <a:r>
                <a:rPr lang="en-CA" altLang="en-US" sz="1800" noProof="1">
                  <a:solidFill>
                    <a:schemeClr val="bg1"/>
                  </a:solidFill>
                </a:rPr>
                <a:t>= the effect of </a:t>
              </a:r>
              <a:br>
                <a:rPr lang="en-CA" altLang="en-US" sz="1800" noProof="1">
                  <a:solidFill>
                    <a:schemeClr val="bg1"/>
                  </a:solidFill>
                </a:rPr>
              </a:br>
              <a:r>
                <a:rPr lang="en-CA" altLang="en-US" sz="1800" noProof="1">
                  <a:solidFill>
                    <a:schemeClr val="bg1"/>
                  </a:solidFill>
                </a:rPr>
                <a:t>uncertainty on objectives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46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975926-3373-444D-A179-85AE472A29C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CA" altLang="en-US" sz="12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Another Example – </a:t>
            </a:r>
            <a:r>
              <a:rPr lang="en-CA" altLang="en-US" dirty="0" err="1"/>
              <a:t>Volere</a:t>
            </a:r>
            <a:r>
              <a:rPr lang="en-CA" altLang="en-US" dirty="0"/>
              <a:t> Prioritisation 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i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i="1" dirty="0">
                <a:solidFill>
                  <a:schemeClr val="tx1"/>
                </a:solidFill>
              </a:rPr>
              <a:t>Editable Excel document</a:t>
            </a:r>
            <a:endParaRPr lang="en-CA" alt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500063" y="1204913"/>
          <a:ext cx="8145462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Worksheet" r:id="rId4" imgW="10277535" imgH="5114806" progId="Excel.Sheet.8">
                  <p:embed/>
                </p:oleObj>
              </mc:Choice>
              <mc:Fallback>
                <p:oleObj name="Worksheet" r:id="rId4" imgW="10277535" imgH="51148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204913"/>
                        <a:ext cx="8145462" cy="40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578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Volere Prioritisation Analysis, http://www.volere.co.uk/prioritisationdownload.htm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4ADA403-B887-41D3-9CEC-2B674A23A7D6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20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Other Criteria to Consider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Costs/benefits approach is good but sometimes insufficient</a:t>
            </a:r>
          </a:p>
          <a:p>
            <a:pPr eaLnBrk="1" hangingPunct="1"/>
            <a:r>
              <a:rPr lang="en-CA" altLang="en-US" dirty="0"/>
              <a:t>The following criteria are not all applicable to all projects, but they should be considered: </a:t>
            </a:r>
          </a:p>
          <a:p>
            <a:pPr lvl="1" eaLnBrk="1" hangingPunct="1"/>
            <a:r>
              <a:rPr lang="en-CA" altLang="en-US" dirty="0"/>
              <a:t>Cost of implementation (how much does it cost to develop?)</a:t>
            </a:r>
          </a:p>
          <a:p>
            <a:pPr lvl="1" eaLnBrk="1" hangingPunct="1"/>
            <a:r>
              <a:rPr lang="en-CA" altLang="en-US" dirty="0"/>
              <a:t>Value to customer (how much does the customer want it?)</a:t>
            </a:r>
          </a:p>
          <a:p>
            <a:pPr lvl="1" eaLnBrk="1" hangingPunct="1"/>
            <a:r>
              <a:rPr lang="en-CA" altLang="en-US" dirty="0"/>
              <a:t>Time to implement (how much time does it take to deliver?)</a:t>
            </a:r>
          </a:p>
          <a:p>
            <a:pPr lvl="1" eaLnBrk="1" hangingPunct="1"/>
            <a:r>
              <a:rPr lang="en-CA" altLang="en-US" dirty="0"/>
              <a:t>Ease of implementation at technical level</a:t>
            </a:r>
          </a:p>
          <a:p>
            <a:pPr lvl="1" eaLnBrk="1" hangingPunct="1"/>
            <a:r>
              <a:rPr lang="en-CA" altLang="en-US" dirty="0"/>
              <a:t>Ease of implementation at the organizational level (business process)</a:t>
            </a:r>
          </a:p>
          <a:p>
            <a:pPr lvl="1" eaLnBrk="1" hangingPunct="1"/>
            <a:r>
              <a:rPr lang="en-CA" altLang="en-US" dirty="0"/>
              <a:t>Value to company (how much will the business benefit?)</a:t>
            </a:r>
          </a:p>
          <a:p>
            <a:pPr lvl="1" eaLnBrk="1" hangingPunct="1"/>
            <a:r>
              <a:rPr lang="en-CA" altLang="en-US" dirty="0"/>
              <a:t>Obligation to some external authority (laws, standards, patents…)</a:t>
            </a:r>
          </a:p>
          <a:p>
            <a:pPr lvl="1" eaLnBrk="1" hangingPunct="1"/>
            <a:r>
              <a:rPr lang="en-CA" altLang="en-US" dirty="0"/>
              <a:t>…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3rd Technique: Kano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Kano Model</a:t>
            </a:r>
            <a:r>
              <a:rPr lang="en-US" dirty="0"/>
              <a:t> is a method for grouping requirements based on customer perception, in order to select the requirements that deliver the greatest customer satisfaction.</a:t>
            </a:r>
          </a:p>
        </p:txBody>
      </p:sp>
      <p:pic>
        <p:nvPicPr>
          <p:cNvPr id="4" name="Picture 3" descr="Kan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1" y="2102546"/>
            <a:ext cx="4257488" cy="414436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75644" y="4301609"/>
            <a:ext cx="3048000" cy="1449571"/>
          </a:xfrm>
          <a:custGeom>
            <a:avLst/>
            <a:gdLst>
              <a:gd name="connsiteX0" fmla="*/ 0 w 3048000"/>
              <a:gd name="connsiteY0" fmla="*/ 1449294 h 1449294"/>
              <a:gd name="connsiteX1" fmla="*/ 1001058 w 3048000"/>
              <a:gd name="connsiteY1" fmla="*/ 283882 h 1449294"/>
              <a:gd name="connsiteX2" fmla="*/ 3048000 w 3048000"/>
              <a:gd name="connsiteY2" fmla="*/ 0 h 1449294"/>
              <a:gd name="connsiteX0" fmla="*/ 0 w 3048000"/>
              <a:gd name="connsiteY0" fmla="*/ 1449571 h 1449571"/>
              <a:gd name="connsiteX1" fmla="*/ 1314822 w 3048000"/>
              <a:gd name="connsiteY1" fmla="*/ 224395 h 1449571"/>
              <a:gd name="connsiteX2" fmla="*/ 3048000 w 3048000"/>
              <a:gd name="connsiteY2" fmla="*/ 277 h 144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1449571">
                <a:moveTo>
                  <a:pt x="0" y="1449571"/>
                </a:moveTo>
                <a:cubicBezTo>
                  <a:pt x="246529" y="987639"/>
                  <a:pt x="806822" y="465944"/>
                  <a:pt x="1314822" y="224395"/>
                </a:cubicBezTo>
                <a:cubicBezTo>
                  <a:pt x="1822822" y="-17154"/>
                  <a:pt x="3048000" y="277"/>
                  <a:pt x="3048000" y="277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60329" y="2279310"/>
            <a:ext cx="43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Basic: requirements that the customer takes for granted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0329" y="3811454"/>
            <a:ext cx="43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Excitement: requirements that the customer does not request or expect</a:t>
            </a:r>
          </a:p>
        </p:txBody>
      </p:sp>
      <p:sp>
        <p:nvSpPr>
          <p:cNvPr id="8" name="Freeform 7"/>
          <p:cNvSpPr/>
          <p:nvPr/>
        </p:nvSpPr>
        <p:spPr>
          <a:xfrm>
            <a:off x="880211" y="2658356"/>
            <a:ext cx="2704353" cy="1344707"/>
          </a:xfrm>
          <a:custGeom>
            <a:avLst/>
            <a:gdLst>
              <a:gd name="connsiteX0" fmla="*/ 0 w 2674471"/>
              <a:gd name="connsiteY0" fmla="*/ 1210236 h 1210236"/>
              <a:gd name="connsiteX1" fmla="*/ 1733177 w 2674471"/>
              <a:gd name="connsiteY1" fmla="*/ 1001059 h 1210236"/>
              <a:gd name="connsiteX2" fmla="*/ 2674471 w 2674471"/>
              <a:gd name="connsiteY2" fmla="*/ 0 h 1210236"/>
              <a:gd name="connsiteX0" fmla="*/ 0 w 2704353"/>
              <a:gd name="connsiteY0" fmla="*/ 1344707 h 1344707"/>
              <a:gd name="connsiteX1" fmla="*/ 1733177 w 2704353"/>
              <a:gd name="connsiteY1" fmla="*/ 1135530 h 1344707"/>
              <a:gd name="connsiteX2" fmla="*/ 2704353 w 2704353"/>
              <a:gd name="connsiteY2" fmla="*/ 0 h 13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4353" h="1344707">
                <a:moveTo>
                  <a:pt x="0" y="1344707"/>
                </a:moveTo>
                <a:cubicBezTo>
                  <a:pt x="643716" y="1340971"/>
                  <a:pt x="1282452" y="1359648"/>
                  <a:pt x="1733177" y="1135530"/>
                </a:cubicBezTo>
                <a:cubicBezTo>
                  <a:pt x="2183902" y="911412"/>
                  <a:pt x="2704353" y="0"/>
                  <a:pt x="2704353" y="0"/>
                </a:cubicBez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775644" y="2792828"/>
            <a:ext cx="3048000" cy="2958352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0329" y="3045382"/>
            <a:ext cx="43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Performance: requirements that the customer specifically asked for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0329" y="4577526"/>
            <a:ext cx="43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6930"/>
                </a:solidFill>
              </a:rPr>
              <a:t>Indifferent: requirements that the customer does not care about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80211" y="4167416"/>
            <a:ext cx="2943433" cy="14942"/>
          </a:xfrm>
          <a:prstGeom prst="straightConnector1">
            <a:avLst/>
          </a:prstGeom>
          <a:ln w="57150" cmpd="sng">
            <a:solidFill>
              <a:srgbClr val="90693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0211" y="2970611"/>
            <a:ext cx="2943433" cy="2302453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63319" y="5343597"/>
            <a:ext cx="43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Reverse: “requirements” that the customer hates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04238" y="6472238"/>
            <a:ext cx="639762" cy="309562"/>
          </a:xfrm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D4F198B-CFBA-4B39-BAF5-FDED910D1F7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CA" altLang="en-US" sz="1200" dirty="0"/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59463CD1-9563-4EE9-B3C8-1AB6FE4C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 animBg="1"/>
      <p:bldP spid="8" grpId="1" animBg="1"/>
      <p:bldP spid="12" grpId="0"/>
      <p:bldP spid="12" grpId="1"/>
      <p:bldP spid="13" grpId="0"/>
      <p:bldP spid="13" grpId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Questions and Answers in Kano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customers what their reaction would be if the requirement </a:t>
            </a:r>
            <a:r>
              <a:rPr lang="en-US" b="1" dirty="0">
                <a:solidFill>
                  <a:srgbClr val="FF0000"/>
                </a:solidFill>
              </a:rPr>
              <a:t>were included</a:t>
            </a:r>
            <a:r>
              <a:rPr lang="en-US" dirty="0"/>
              <a:t> in the product (i.e., functional question)</a:t>
            </a:r>
          </a:p>
          <a:p>
            <a:r>
              <a:rPr lang="en-US" dirty="0"/>
              <a:t>Ask customers what their reaction would be if the requirement </a:t>
            </a:r>
            <a:r>
              <a:rPr lang="en-US" b="1" dirty="0">
                <a:solidFill>
                  <a:srgbClr val="FF0000"/>
                </a:solidFill>
              </a:rPr>
              <a:t>were NOT included</a:t>
            </a:r>
            <a:r>
              <a:rPr lang="en-US" dirty="0"/>
              <a:t> in the product (i.e., </a:t>
            </a:r>
            <a:r>
              <a:rPr lang="en-US" dirty="0" err="1"/>
              <a:t>disfunctional</a:t>
            </a:r>
            <a:r>
              <a:rPr lang="en-US" dirty="0"/>
              <a:t> question)</a:t>
            </a:r>
          </a:p>
          <a:p>
            <a:endParaRPr lang="en-US" dirty="0"/>
          </a:p>
          <a:p>
            <a:r>
              <a:rPr lang="en-US" dirty="0"/>
              <a:t>The possible answers (for each) are</a:t>
            </a:r>
          </a:p>
          <a:p>
            <a:pPr lvl="1"/>
            <a:r>
              <a:rPr lang="en-US" dirty="0"/>
              <a:t>I like it </a:t>
            </a:r>
          </a:p>
          <a:p>
            <a:pPr lvl="1"/>
            <a:r>
              <a:rPr lang="en-US" dirty="0"/>
              <a:t>I expect it</a:t>
            </a:r>
          </a:p>
          <a:p>
            <a:pPr lvl="1"/>
            <a:r>
              <a:rPr lang="en-US" dirty="0"/>
              <a:t>I am neutral</a:t>
            </a:r>
          </a:p>
          <a:p>
            <a:pPr lvl="1"/>
            <a:r>
              <a:rPr lang="en-US" dirty="0"/>
              <a:t>I can tolerate it</a:t>
            </a:r>
          </a:p>
          <a:p>
            <a:pPr lvl="1"/>
            <a:r>
              <a:rPr lang="en-US" dirty="0"/>
              <a:t>I dislike it</a:t>
            </a: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04238" y="6472238"/>
            <a:ext cx="639762" cy="309562"/>
          </a:xfrm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D4F198B-CFBA-4B39-BAF5-FDED910D1F7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CA" altLang="en-US" sz="1200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BD64DB95-73A5-4517-8ECF-0C35D814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Conclusions from Kano Survey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D4F198B-CFBA-4B39-BAF5-FDED910D1F7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CA" altLang="en-US" sz="1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54834" y="1139252"/>
          <a:ext cx="8634333" cy="417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8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5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5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5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1409">
                <a:tc rowSpan="2" gridSpan="2">
                  <a:txBody>
                    <a:bodyPr/>
                    <a:lstStyle/>
                    <a:p>
                      <a:r>
                        <a:rPr lang="en-US" dirty="0"/>
                        <a:t>Customer Survey Responses</a:t>
                      </a: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Disfunctional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Question Answer</a:t>
                      </a: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03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Like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Expect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Neutral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Tolerate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Dislike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714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Functional Question Answer</a:t>
                      </a:r>
                    </a:p>
                  </a:txBody>
                  <a:tcPr vert="vert270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Like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Questionable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8000"/>
                          </a:solidFill>
                        </a:rPr>
                        <a:t>Excitement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8000"/>
                          </a:solidFill>
                        </a:rPr>
                        <a:t>Excitement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8000"/>
                          </a:solidFill>
                        </a:rPr>
                        <a:t>Excitement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Performance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7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Expect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Questionable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906930"/>
                          </a:solidFill>
                        </a:rPr>
                        <a:t>Indifferent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906930"/>
                          </a:solidFill>
                        </a:rPr>
                        <a:t>Indifferent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Basic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7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Neutral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906930"/>
                          </a:solidFill>
                        </a:rPr>
                        <a:t>Indifferent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906930"/>
                          </a:solidFill>
                        </a:rPr>
                        <a:t>Indifferent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906930"/>
                          </a:solidFill>
                        </a:rPr>
                        <a:t>Indifferent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Basic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77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Tolerate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906930"/>
                          </a:solidFill>
                        </a:rPr>
                        <a:t>Indifferent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906930"/>
                          </a:solidFill>
                        </a:rPr>
                        <a:t>Indifferent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Questionable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Basic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7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Dislike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6600"/>
                          </a:solidFill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Questionable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245" y="5664417"/>
            <a:ext cx="813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Basic</a:t>
            </a:r>
            <a:r>
              <a:rPr lang="en-US" sz="2400" b="1" dirty="0">
                <a:solidFill>
                  <a:schemeClr val="bg2"/>
                </a:solidFill>
              </a:rPr>
              <a:t> &gt; </a:t>
            </a:r>
            <a:r>
              <a:rPr lang="en-US" sz="2400" dirty="0">
                <a:solidFill>
                  <a:srgbClr val="0000FF"/>
                </a:solidFill>
              </a:rPr>
              <a:t>Performance</a:t>
            </a:r>
            <a:r>
              <a:rPr lang="en-US" sz="2400" b="1" dirty="0">
                <a:solidFill>
                  <a:schemeClr val="bg2"/>
                </a:solidFill>
              </a:rPr>
              <a:t> &gt; </a:t>
            </a:r>
            <a:r>
              <a:rPr lang="en-US" sz="2400" dirty="0">
                <a:solidFill>
                  <a:srgbClr val="008000"/>
                </a:solidFill>
              </a:rPr>
              <a:t>Excitement</a:t>
            </a:r>
            <a:r>
              <a:rPr lang="en-US" sz="2400" b="1" dirty="0">
                <a:solidFill>
                  <a:schemeClr val="bg2"/>
                </a:solidFill>
              </a:rPr>
              <a:t> &gt; </a:t>
            </a:r>
            <a:r>
              <a:rPr lang="en-US" sz="2400" dirty="0">
                <a:solidFill>
                  <a:srgbClr val="906930"/>
                </a:solidFill>
              </a:rPr>
              <a:t>Indifferent </a:t>
            </a:r>
            <a:r>
              <a:rPr lang="en-US" sz="2400" b="1" dirty="0">
                <a:solidFill>
                  <a:schemeClr val="bg2"/>
                </a:solidFill>
              </a:rPr>
              <a:t>&gt; </a:t>
            </a:r>
            <a:r>
              <a:rPr lang="en-US" sz="2400" dirty="0">
                <a:solidFill>
                  <a:srgbClr val="FF6600"/>
                </a:solidFill>
              </a:rPr>
              <a:t>Reverse</a:t>
            </a:r>
            <a:endParaRPr lang="en-US" sz="2400" dirty="0">
              <a:solidFill>
                <a:srgbClr val="90693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4A1FDAB3-8656-4617-810A-C20997E3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B7B606-C732-42EC-AFB7-20CD4C1CE8D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CA" altLang="en-US" sz="120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189" y="234950"/>
            <a:ext cx="8907463" cy="608013"/>
          </a:xfrm>
        </p:spPr>
        <p:txBody>
          <a:bodyPr/>
          <a:lstStyle/>
          <a:p>
            <a:pPr eaLnBrk="1" hangingPunct="1"/>
            <a:r>
              <a:rPr lang="en-CA" altLang="en-US" dirty="0"/>
              <a:t>4th Technique – Analytic Hierarchy Process (AHP)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Developed by </a:t>
            </a:r>
            <a:r>
              <a:rPr lang="en-CA" altLang="en-US" dirty="0" err="1"/>
              <a:t>Karlsson</a:t>
            </a:r>
            <a:r>
              <a:rPr lang="en-CA" altLang="en-US" dirty="0"/>
              <a:t> and Ryan (1997) based on work by </a:t>
            </a:r>
            <a:r>
              <a:rPr lang="en-CA" altLang="en-US" dirty="0" err="1"/>
              <a:t>Saaty</a:t>
            </a:r>
            <a:r>
              <a:rPr lang="en-CA" altLang="en-US" dirty="0"/>
              <a:t> (early 1970) </a:t>
            </a:r>
          </a:p>
          <a:p>
            <a:pPr lvl="1" eaLnBrk="1" hangingPunct="1"/>
            <a:r>
              <a:rPr lang="en-CA" altLang="en-US" dirty="0"/>
              <a:t>see also </a:t>
            </a:r>
            <a:r>
              <a:rPr lang="en-CA" altLang="en-US" dirty="0">
                <a:hlinkClick r:id="rId3"/>
              </a:rPr>
              <a:t>http://en.wikipedia.org/wiki/Analytic_Hierarchy_Process</a:t>
            </a:r>
            <a:r>
              <a:rPr lang="en-CA" altLang="en-US" dirty="0"/>
              <a:t> </a:t>
            </a:r>
          </a:p>
          <a:p>
            <a:pPr eaLnBrk="1" hangingPunct="1"/>
            <a:r>
              <a:rPr lang="en-CA" altLang="en-US" dirty="0"/>
              <a:t>Use </a:t>
            </a:r>
            <a:r>
              <a:rPr lang="en-CA" altLang="en-US" dirty="0">
                <a:solidFill>
                  <a:srgbClr val="FF0000"/>
                </a:solidFill>
              </a:rPr>
              <a:t>cost-value diagrams</a:t>
            </a:r>
            <a:r>
              <a:rPr lang="en-CA" altLang="en-US" dirty="0"/>
              <a:t> to analyze and discuss candidate requirements</a:t>
            </a:r>
          </a:p>
          <a:p>
            <a:pPr eaLnBrk="1" hangingPunct="1"/>
            <a:r>
              <a:rPr lang="en-CA" altLang="en-US" dirty="0"/>
              <a:t>Useful for requirements triage and release planning (but also applicable in many other situations where complex decisions are to be made)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DBC9F02-0D65-4875-AC49-9137FD7662C5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CA" altLang="en-US" sz="120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Analytic Hierarchy Process – Steps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42937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CA" altLang="en-US" dirty="0"/>
              <a:t>Requirements engineers check individual requirements for ambiguities, completeness…</a:t>
            </a:r>
          </a:p>
          <a:p>
            <a:pPr marL="642937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CA" altLang="en-US" dirty="0"/>
              <a:t>Apply AHP’s </a:t>
            </a:r>
            <a:r>
              <a:rPr lang="en-CA" altLang="en-US" dirty="0">
                <a:solidFill>
                  <a:srgbClr val="FF0000"/>
                </a:solidFill>
              </a:rPr>
              <a:t>pairwise comparison</a:t>
            </a:r>
            <a:r>
              <a:rPr lang="en-CA" altLang="en-US" dirty="0"/>
              <a:t> to estimate the relative value of candidate requirements</a:t>
            </a:r>
          </a:p>
          <a:p>
            <a:pPr marL="642937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CA" altLang="en-US" dirty="0"/>
              <a:t>Experienced software engineers use AHP’s pairwise comparison to estimate the cost of candidate requirements</a:t>
            </a:r>
          </a:p>
          <a:p>
            <a:pPr marL="642937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CA" altLang="en-US" dirty="0"/>
              <a:t>Plot these values on a cost-value diagram</a:t>
            </a:r>
          </a:p>
          <a:p>
            <a:pPr marL="642937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CA" altLang="en-US" dirty="0"/>
              <a:t>Stakeholders use this diagram for analysis and to make trade-offs</a:t>
            </a:r>
          </a:p>
          <a:p>
            <a:pPr eaLnBrk="1" hangingPunct="1">
              <a:lnSpc>
                <a:spcPct val="100000"/>
              </a:lnSpc>
            </a:pPr>
            <a:r>
              <a:rPr lang="fr-CA" altLang="en-US" dirty="0">
                <a:hlinkClick r:id="rId3"/>
              </a:rPr>
              <a:t>http://www.youtube.com/watch?v=18GWVtVAAzs</a:t>
            </a:r>
            <a:endParaRPr lang="fr-CA" altLang="en-US" sz="3600" dirty="0"/>
          </a:p>
          <a:p>
            <a:pPr eaLnBrk="1" hangingPunct="1">
              <a:lnSpc>
                <a:spcPct val="100000"/>
              </a:lnSpc>
            </a:pPr>
            <a:endParaRPr lang="en-CA" altLang="en-US" dirty="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DD59EFF-7A73-4079-A96C-B4ADEFB1EF3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CA" altLang="en-US" sz="120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Pairwise Comparisons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Finding scores and weights is difficult and subjective</a:t>
            </a:r>
          </a:p>
          <a:p>
            <a:pPr eaLnBrk="1" hangingPunct="1"/>
            <a:r>
              <a:rPr lang="en-CA" altLang="en-US" dirty="0"/>
              <a:t>Potential solution: pairwise comparison</a:t>
            </a:r>
          </a:p>
          <a:p>
            <a:pPr lvl="1" eaLnBrk="1" hangingPunct="1"/>
            <a:r>
              <a:rPr lang="en-CA" altLang="en-US" dirty="0"/>
              <a:t>Which requirements (A or B) is more important:</a:t>
            </a:r>
            <a:br>
              <a:rPr lang="en-CA" altLang="en-US" dirty="0"/>
            </a:br>
            <a:r>
              <a:rPr lang="en-CA" altLang="en-US" b="1" dirty="0"/>
              <a:t>A   &lt;&lt;   &lt;  =  &gt;  &gt;&gt;   B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Benefits</a:t>
            </a:r>
          </a:p>
          <a:p>
            <a:pPr lvl="1" eaLnBrk="1" hangingPunct="1"/>
            <a:r>
              <a:rPr lang="en-CA" altLang="en-US" dirty="0"/>
              <a:t>Indicates what is important to the client</a:t>
            </a:r>
          </a:p>
          <a:p>
            <a:pPr lvl="1" eaLnBrk="1" hangingPunct="1"/>
            <a:r>
              <a:rPr lang="en-CA" altLang="en-US" dirty="0"/>
              <a:t>Identifies requirements of high value and low cost (priority!)</a:t>
            </a:r>
          </a:p>
          <a:p>
            <a:pPr lvl="1" eaLnBrk="1" hangingPunct="1"/>
            <a:r>
              <a:rPr lang="en-CA" altLang="en-US" dirty="0"/>
              <a:t>Identifies requirements of low value and high cost (likely to be removed)</a:t>
            </a:r>
          </a:p>
          <a:p>
            <a:pPr lvl="1" eaLnBrk="1" hangingPunct="1"/>
            <a:r>
              <a:rPr lang="en-CA" altLang="en-US" dirty="0"/>
              <a:t>Has already been used to assist numerous corporate and government decision makers</a:t>
            </a:r>
          </a:p>
          <a:p>
            <a:pPr lvl="2" eaLnBrk="1" hangingPunct="1"/>
            <a:r>
              <a:rPr lang="en-CA" altLang="en-US" dirty="0"/>
              <a:t>Choosing a telecommunication system, formulating a drug policy, choosing a product marketing strategy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0CFBCCF-2AC3-48B1-A117-D750567B68A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CA" altLang="en-US" sz="120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Analytic Hierarchy Process – Example (1)</a:t>
            </a: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A17C9C6-12C2-45E5-8E77-225F475ED45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20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Requirements Negotiation (1)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Potential resolution strategies: </a:t>
            </a:r>
          </a:p>
          <a:p>
            <a:pPr lvl="1" eaLnBrk="1" hangingPunct="1"/>
            <a:r>
              <a:rPr lang="en-CA" altLang="en-US" dirty="0"/>
              <a:t>Agreement </a:t>
            </a:r>
          </a:p>
          <a:p>
            <a:pPr lvl="1" eaLnBrk="1" hangingPunct="1"/>
            <a:r>
              <a:rPr lang="en-CA" altLang="en-US" dirty="0"/>
              <a:t>Compromise </a:t>
            </a:r>
          </a:p>
          <a:p>
            <a:pPr lvl="1" eaLnBrk="1" hangingPunct="1"/>
            <a:r>
              <a:rPr lang="en-CA" altLang="en-US" dirty="0"/>
              <a:t>Voting </a:t>
            </a:r>
          </a:p>
          <a:p>
            <a:pPr lvl="1" eaLnBrk="1" hangingPunct="1"/>
            <a:r>
              <a:rPr lang="en-CA" altLang="en-US" dirty="0"/>
              <a:t>Definition of variants </a:t>
            </a:r>
          </a:p>
          <a:p>
            <a:pPr lvl="1" eaLnBrk="1" hangingPunct="1"/>
            <a:r>
              <a:rPr lang="en-CA" altLang="en-US" dirty="0"/>
              <a:t>Overruling </a:t>
            </a:r>
          </a:p>
          <a:p>
            <a:pPr lvl="1" eaLnBrk="1" hangingPunct="1"/>
            <a:r>
              <a:rPr lang="en-CA" altLang="en-US" dirty="0"/>
              <a:t>Mediation </a:t>
            </a:r>
          </a:p>
          <a:p>
            <a:pPr lvl="1" eaLnBrk="1" hangingPunct="1"/>
            <a:r>
              <a:rPr lang="en-CA" altLang="en-US" dirty="0"/>
              <a:t>Arbitration </a:t>
            </a:r>
          </a:p>
          <a:p>
            <a:pPr lvl="1" eaLnBrk="1" hangingPunct="1"/>
            <a:r>
              <a:rPr lang="en-CA" altLang="en-US" dirty="0"/>
              <a:t>Goal analysis (think GRL!) </a:t>
            </a:r>
          </a:p>
          <a:p>
            <a:pPr lvl="1" eaLnBrk="1" hangingPunct="1"/>
            <a:r>
              <a:rPr lang="en-CA" altLang="en-US" dirty="0"/>
              <a:t>Game (head or tail!)</a:t>
            </a:r>
          </a:p>
          <a:p>
            <a:pPr eaLnBrk="1" hangingPunct="1"/>
            <a:r>
              <a:rPr lang="en-CA" altLang="en-US" dirty="0"/>
              <a:t>Conflict resolution hence often involves </a:t>
            </a:r>
            <a:r>
              <a:rPr lang="en-CA" altLang="en-US" dirty="0">
                <a:solidFill>
                  <a:srgbClr val="FF0000"/>
                </a:solidFill>
              </a:rPr>
              <a:t>negotiation</a:t>
            </a:r>
          </a:p>
          <a:p>
            <a:pPr lvl="1" eaLnBrk="1" hangingPunct="1"/>
            <a:r>
              <a:rPr lang="en-CA" altLang="en-US" dirty="0"/>
              <a:t>Negotiating a coherent set of requirements is not easy</a:t>
            </a:r>
          </a:p>
          <a:p>
            <a:pPr lvl="1" eaLnBrk="1" hangingPunct="1"/>
            <a:r>
              <a:rPr lang="en-CA" altLang="en-US" dirty="0"/>
              <a:t>But it is one task of the requirements analyst</a:t>
            </a:r>
          </a:p>
          <a:p>
            <a:pPr lvl="1" eaLnBrk="1" hangingPunct="1"/>
            <a:r>
              <a:rPr lang="en-CA" altLang="en-US" dirty="0"/>
              <a:t>Difficult to satisfy everyone, to achieve all goals, make good decisions!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9414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b="1" u="sng" dirty="0">
                <a:solidFill>
                  <a:schemeClr val="tx1"/>
                </a:solidFill>
              </a:rPr>
              <a:t>Requirements Negotiation</a:t>
            </a:r>
            <a:r>
              <a:rPr lang="en-CA" altLang="en-US" sz="1200" b="1" dirty="0">
                <a:solidFill>
                  <a:srgbClr val="969696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Triage and Prioritization      Pairwise Comparison and AHP      Tools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  <p:pic>
        <p:nvPicPr>
          <p:cNvPr id="6" name="Picture 2" descr="Image result for conflict resolution">
            <a:extLst>
              <a:ext uri="{FF2B5EF4-FFF2-40B4-BE49-F238E27FC236}">
                <a16:creationId xmlns:a16="http://schemas.microsoft.com/office/drawing/2014/main" xmlns="" id="{B69985B3-0D0C-4BE5-8211-547485CF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10" y="1219200"/>
            <a:ext cx="4142985" cy="32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EDA615F-16E6-4F54-BE1F-20073E1BCD04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CA" altLang="en-US" sz="120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Analytic Hierarchy Process – Example (2)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Cost-value diagram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463675"/>
            <a:ext cx="732155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Challenge: Complexity Management!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CEE4045-6F82-410D-A8DD-7F8B6318FABB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CA" altLang="en-US" sz="120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49325"/>
            <a:ext cx="8308975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6CD8E1A-2E06-4000-A6C2-29691F09A41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CA" alt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Pairwise Comparisons: Problems and Solutions (2)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927100"/>
            <a:ext cx="8907463" cy="5575300"/>
          </a:xfrm>
        </p:spPr>
        <p:txBody>
          <a:bodyPr/>
          <a:lstStyle/>
          <a:p>
            <a:pPr eaLnBrk="1" hangingPunct="1"/>
            <a:r>
              <a:rPr lang="en-CA" altLang="en-US" i="1" dirty="0"/>
              <a:t>Large number of pairs – pairwise comparison can be tedious</a:t>
            </a:r>
          </a:p>
          <a:p>
            <a:pPr lvl="1" eaLnBrk="1" hangingPunct="1"/>
            <a:r>
              <a:rPr lang="en-CA" altLang="en-US" dirty="0"/>
              <a:t>Solved using transitivity and other tricks!</a:t>
            </a:r>
          </a:p>
          <a:p>
            <a:pPr lvl="1" eaLnBrk="1" hangingPunct="1"/>
            <a:r>
              <a:rPr lang="en-CA" altLang="en-US" dirty="0">
                <a:solidFill>
                  <a:srgbClr val="FF0000"/>
                </a:solidFill>
              </a:rPr>
              <a:t>Mathematical optimization </a:t>
            </a:r>
            <a:r>
              <a:rPr lang="en-CA" altLang="en-US" dirty="0"/>
              <a:t>of the number of pairs to be considered (no need to cover all)</a:t>
            </a:r>
          </a:p>
          <a:p>
            <a:pPr lvl="2" eaLnBrk="1" hangingPunct="1"/>
            <a:r>
              <a:rPr lang="fr-CA" altLang="en-US" dirty="0"/>
              <a:t>If A&gt;&gt;B and B&gt;&gt;C, do </a:t>
            </a:r>
            <a:r>
              <a:rPr lang="fr-CA" altLang="en-US" dirty="0" err="1"/>
              <a:t>we</a:t>
            </a:r>
            <a:r>
              <a:rPr lang="fr-CA" altLang="en-US" dirty="0"/>
              <a:t> have to </a:t>
            </a:r>
            <a:r>
              <a:rPr lang="fr-CA" altLang="en-US" dirty="0" err="1"/>
              <a:t>ask</a:t>
            </a:r>
            <a:r>
              <a:rPr lang="fr-CA" altLang="en-US" dirty="0"/>
              <a:t> about A </a:t>
            </a:r>
            <a:r>
              <a:rPr lang="fr-CA" altLang="en-US" dirty="0" err="1"/>
              <a:t>compared</a:t>
            </a:r>
            <a:r>
              <a:rPr lang="fr-CA" altLang="en-US" dirty="0"/>
              <a:t> to C?</a:t>
            </a:r>
          </a:p>
          <a:p>
            <a:pPr lvl="1" eaLnBrk="1" hangingPunct="1"/>
            <a:r>
              <a:rPr lang="en-CA" altLang="en-US" dirty="0">
                <a:solidFill>
                  <a:srgbClr val="FF0000"/>
                </a:solidFill>
              </a:rPr>
              <a:t>Partial sampling </a:t>
            </a:r>
            <a:r>
              <a:rPr lang="en-CA" altLang="en-US" dirty="0"/>
              <a:t>(according to time/budget) can help </a:t>
            </a:r>
            <a:endParaRPr lang="fr-CA" altLang="en-US" dirty="0"/>
          </a:p>
          <a:p>
            <a:pPr eaLnBrk="1" hangingPunct="1"/>
            <a:r>
              <a:rPr lang="en-CA" altLang="en-US" dirty="0"/>
              <a:t>Many dependencies between requirements</a:t>
            </a:r>
          </a:p>
          <a:p>
            <a:pPr lvl="1" eaLnBrk="1" hangingPunct="1"/>
            <a:r>
              <a:rPr lang="en-CA" altLang="en-US" dirty="0"/>
              <a:t>Can actually be used to further reduce the # of pairs</a:t>
            </a:r>
          </a:p>
          <a:p>
            <a:pPr lvl="1" eaLnBrk="1" hangingPunct="1"/>
            <a:r>
              <a:rPr lang="en-CA" altLang="en-US" dirty="0"/>
              <a:t>E.g., group many requirements as features, use cases, services…</a:t>
            </a:r>
          </a:p>
          <a:p>
            <a:pPr eaLnBrk="1" hangingPunct="1"/>
            <a:r>
              <a:rPr lang="en-CA" altLang="en-US" dirty="0"/>
              <a:t>Complexity handled by </a:t>
            </a:r>
            <a:r>
              <a:rPr lang="en-CA" altLang="en-US" dirty="0">
                <a:solidFill>
                  <a:srgbClr val="FF0000"/>
                </a:solidFill>
              </a:rPr>
              <a:t>grouping requirements per feature</a:t>
            </a:r>
          </a:p>
          <a:p>
            <a:pPr lvl="1" eaLnBrk="1" hangingPunct="1"/>
            <a:r>
              <a:rPr lang="en-CA" altLang="en-US" dirty="0"/>
              <a:t>Fewer pairs to check; if we go from 100 requirements to compare to 10 services to compare, is this much faster?</a:t>
            </a:r>
          </a:p>
          <a:p>
            <a:pPr eaLnBrk="1" hangingPunct="1"/>
            <a:r>
              <a:rPr lang="en-CA" altLang="en-US" dirty="0"/>
              <a:t>Complexity handled by </a:t>
            </a:r>
            <a:r>
              <a:rPr lang="en-CA" altLang="en-US" dirty="0">
                <a:solidFill>
                  <a:srgbClr val="FF0000"/>
                </a:solidFill>
              </a:rPr>
              <a:t>targeting questions per stakeholder</a:t>
            </a:r>
          </a:p>
          <a:p>
            <a:pPr lvl="1" eaLnBrk="1" hangingPunct="1"/>
            <a:r>
              <a:rPr lang="en-CA" altLang="en-US" dirty="0"/>
              <a:t>Not all stakeholders are interested in all requirements!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7B6F82C-9480-4527-8268-96157F35DA9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CA" altLang="en-US" sz="120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Analytic Hierarchy Process – Stakeholders (1)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Each client is unique!</a:t>
            </a:r>
          </a:p>
          <a:p>
            <a:pPr eaLnBrk="1" hangingPunct="1"/>
            <a:r>
              <a:rPr lang="en-CA" altLang="en-US"/>
              <a:t>Each stakeholder group may have a different weight</a:t>
            </a:r>
          </a:p>
          <a:p>
            <a:pPr lvl="1" eaLnBrk="1" hangingPunct="1"/>
            <a:r>
              <a:rPr lang="en-CA" altLang="en-US"/>
              <a:t>Process uses a weighting criteria to consider each individual stakeholder group</a:t>
            </a:r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/>
              <a:t>Example (stakeholders M1 to M10 are different markets)</a:t>
            </a:r>
          </a:p>
          <a:p>
            <a:pPr lvl="1" eaLnBrk="1" hangingPunct="1"/>
            <a:r>
              <a:rPr lang="en-CA" altLang="en-US"/>
              <a:t>Revenue last release</a:t>
            </a:r>
          </a:p>
          <a:p>
            <a:pPr lvl="1" eaLnBrk="1" hangingPunct="1"/>
            <a:r>
              <a:rPr lang="en-CA" altLang="en-US"/>
              <a:t>Profit last release</a:t>
            </a:r>
          </a:p>
          <a:p>
            <a:pPr lvl="1" eaLnBrk="1" hangingPunct="1"/>
            <a:r>
              <a:rPr lang="en-CA" altLang="en-US"/>
              <a:t>Number of sold licenses last release</a:t>
            </a:r>
          </a:p>
          <a:p>
            <a:pPr lvl="1" eaLnBrk="1" hangingPunct="1"/>
            <a:r>
              <a:rPr lang="en-CA" altLang="en-US"/>
              <a:t>Predictions of the above criteria for the coming release</a:t>
            </a:r>
          </a:p>
          <a:p>
            <a:pPr lvl="1" eaLnBrk="1" hangingPunct="1"/>
            <a:r>
              <a:rPr lang="en-CA" altLang="en-US"/>
              <a:t>Number of contracts lost to competitors</a:t>
            </a:r>
          </a:p>
          <a:p>
            <a:pPr lvl="1" eaLnBrk="1" hangingPunct="1"/>
            <a:r>
              <a:rPr lang="en-CA" altLang="en-US"/>
              <a:t>Number of potential customer with nil licenses to date</a:t>
            </a:r>
          </a:p>
          <a:p>
            <a:pPr lvl="1" eaLnBrk="1" hangingPunct="1"/>
            <a:r>
              <a:rPr lang="en-CA" altLang="en-US"/>
              <a:t>Size of total market segment</a:t>
            </a:r>
          </a:p>
          <a:p>
            <a:pPr lvl="1" eaLnBrk="1" hangingPunct="1"/>
            <a:r>
              <a:rPr lang="en-CA" altLang="en-US"/>
              <a:t>Growth potential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1F8303B-E10A-4841-8C4F-44588F2C846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CA" altLang="en-US" sz="12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Analytic Hierarchy Process – Stakeholders (2)</a:t>
            </a:r>
            <a:endParaRPr lang="fr-CA" altLang="en-US"/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Before adjustment based on stakeholders importance</a:t>
            </a:r>
          </a:p>
          <a:p>
            <a:pPr eaLnBrk="1" hangingPunct="1"/>
            <a:endParaRPr lang="en-CA" altLang="en-US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371600"/>
            <a:ext cx="7729538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Damian, 2005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EE056A1-5C95-47D6-B33B-EEE7055ED627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CA" altLang="en-US" sz="1200"/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Analytic Hierarchy Process – Stakeholders (3)</a:t>
            </a:r>
            <a:endParaRPr lang="fr-CA" altLang="en-US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After adjustment based on stakeholders importance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63675"/>
            <a:ext cx="83248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Damian, 2005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5181600" y="1752600"/>
            <a:ext cx="2743200" cy="1168400"/>
          </a:xfrm>
          <a:prstGeom prst="wedgeEllipseCallout">
            <a:avLst>
              <a:gd name="adj1" fmla="val -46271"/>
              <a:gd name="adj2" fmla="val 7530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dirty="0" err="1">
                <a:latin typeface="+mj-lt"/>
              </a:rPr>
              <a:t>Priorities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different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than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before</a:t>
            </a:r>
            <a:r>
              <a:rPr lang="fr-CA" dirty="0">
                <a:latin typeface="+mj-lt"/>
              </a:rPr>
              <a:t> (</a:t>
            </a:r>
            <a:r>
              <a:rPr lang="fr-CA" dirty="0" err="1">
                <a:latin typeface="+mj-lt"/>
              </a:rPr>
              <a:t>used</a:t>
            </a:r>
            <a:r>
              <a:rPr lang="fr-CA" dirty="0">
                <a:latin typeface="+mj-lt"/>
              </a:rPr>
              <a:t> to </a:t>
            </a:r>
            <a:r>
              <a:rPr lang="fr-CA" dirty="0" err="1">
                <a:latin typeface="+mj-lt"/>
              </a:rPr>
              <a:t>be</a:t>
            </a:r>
            <a:r>
              <a:rPr lang="fr-CA" dirty="0">
                <a:latin typeface="+mj-lt"/>
              </a:rPr>
              <a:t> P Z M </a:t>
            </a:r>
            <a:r>
              <a:rPr lang="fr-CA" u="sng" dirty="0">
                <a:latin typeface="+mj-lt"/>
              </a:rPr>
              <a:t>H K</a:t>
            </a:r>
            <a:r>
              <a:rPr lang="fr-CA" dirty="0">
                <a:latin typeface="+mj-lt"/>
              </a:rPr>
              <a:t>…)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Pairwise Comparison and AHP</a:t>
            </a:r>
            <a:r>
              <a:rPr lang="en-CA" altLang="en-US" sz="1200" dirty="0">
                <a:solidFill>
                  <a:srgbClr val="969696"/>
                </a:solidFill>
              </a:rPr>
              <a:t>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DD41152-7E02-4392-A8C4-D34DD48326D6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CA" altLang="en-US" sz="120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Example of Commercial Tool </a:t>
            </a:r>
            <a:endParaRPr lang="fr-CA" altLang="en-US"/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CA" altLang="en-US" sz="2800" dirty="0" err="1"/>
              <a:t>TeamBLUE</a:t>
            </a:r>
            <a:r>
              <a:rPr lang="en-CA" altLang="en-US" sz="2800" dirty="0"/>
              <a:t> Focal Point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Decision support, portfolio management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Pairwise comparisons of </a:t>
            </a:r>
            <a:r>
              <a:rPr lang="en-CA" altLang="en-US" sz="2400" dirty="0">
                <a:solidFill>
                  <a:srgbClr val="C00000"/>
                </a:solidFill>
              </a:rPr>
              <a:t>features</a:t>
            </a:r>
          </a:p>
          <a:p>
            <a:pPr lvl="2" eaLnBrk="1" hangingPunct="1">
              <a:lnSpc>
                <a:spcPct val="100000"/>
              </a:lnSpc>
            </a:pPr>
            <a:r>
              <a:rPr lang="en-CA" altLang="en-US" sz="2000" dirty="0"/>
              <a:t>Creation and validation of web questionnaires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Dynamic algorithm for reducing the number of pairs, according to the responses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Detection of inconsistency between the answers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Priorities</a:t>
            </a:r>
          </a:p>
          <a:p>
            <a:pPr lvl="2" eaLnBrk="1" hangingPunct="1">
              <a:lnSpc>
                <a:spcPct val="100000"/>
              </a:lnSpc>
            </a:pPr>
            <a:r>
              <a:rPr lang="en-CA" altLang="en-US" sz="2000" dirty="0"/>
              <a:t>For different markets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Represented in various different ways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/>
              <a:t>Integration with DOORS</a:t>
            </a:r>
          </a:p>
          <a:p>
            <a:pPr lvl="1" eaLnBrk="1" hangingPunct="1">
              <a:lnSpc>
                <a:spcPct val="100000"/>
              </a:lnSpc>
            </a:pPr>
            <a:r>
              <a:rPr lang="en-CA" altLang="en-US" sz="2400" dirty="0">
                <a:hlinkClick r:id="rId3"/>
              </a:rPr>
              <a:t>https://teamblue.unicomsi.com/products/focal-point/</a:t>
            </a:r>
            <a:r>
              <a:rPr lang="en-CA" altLang="en-US" sz="2400" dirty="0"/>
              <a:t>  </a:t>
            </a:r>
          </a:p>
          <a:p>
            <a:pPr lvl="1" eaLnBrk="1" hangingPunct="1">
              <a:lnSpc>
                <a:spcPct val="100000"/>
              </a:lnSpc>
            </a:pPr>
            <a:r>
              <a:rPr lang="fr-CA" altLang="en-US" sz="2400" dirty="0">
                <a:hlinkClick r:id="rId4"/>
              </a:rPr>
              <a:t>http://www.youtube.com/watch?v=V7IChf577is</a:t>
            </a:r>
            <a:r>
              <a:rPr lang="fr-CA" altLang="en-US" sz="2400" dirty="0"/>
              <a:t> </a:t>
            </a:r>
          </a:p>
          <a:p>
            <a:pPr lvl="1" eaLnBrk="1" hangingPunct="1">
              <a:lnSpc>
                <a:spcPct val="100000"/>
              </a:lnSpc>
            </a:pPr>
            <a:endParaRPr lang="fr-CA" altLang="en-US" sz="2400" dirty="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Pairwise Comparison and AHP      </a:t>
            </a:r>
            <a:r>
              <a:rPr lang="en-CA" altLang="en-US" sz="1200" u="sng" dirty="0">
                <a:solidFill>
                  <a:schemeClr val="tx1"/>
                </a:solidFill>
              </a:rPr>
              <a:t>Tool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86F13D6-3F55-4FD8-B30D-B317258A388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CA" altLang="en-US" sz="120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Example of a Local Prioritization Tool </a:t>
            </a:r>
            <a:endParaRPr lang="fr-CA" altLang="en-US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Web-based survey, in two phases</a:t>
            </a:r>
          </a:p>
          <a:p>
            <a:pPr lvl="1" eaLnBrk="1" hangingPunct="1"/>
            <a:r>
              <a:rPr lang="en-CA" altLang="en-US" dirty="0"/>
              <a:t>Requirements/Feature importance, scored between 1 and 10</a:t>
            </a:r>
          </a:p>
          <a:p>
            <a:pPr lvl="1" eaLnBrk="1" hangingPunct="1"/>
            <a:r>
              <a:rPr lang="en-CA" altLang="en-US" dirty="0"/>
              <a:t>Imposed (or suggested) distribution curve: ask the participant to « move » requirements/features towards a higher/lower priority rank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Report per requirement/feature type, by user type, etc.</a:t>
            </a:r>
          </a:p>
          <a:p>
            <a:pPr eaLnBrk="1" hangingPunct="1"/>
            <a:endParaRPr lang="en-CA" altLang="en-US" dirty="0">
              <a:hlinkClick r:id="rId3"/>
            </a:endParaRPr>
          </a:p>
          <a:p>
            <a:pPr eaLnBrk="1" hangingPunct="1"/>
            <a:r>
              <a:rPr lang="en-CA" altLang="en-US" dirty="0">
                <a:hlinkClick r:id="rId3"/>
              </a:rPr>
              <a:t>Online demo</a:t>
            </a:r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Triage and Prioritization      Pairwise Comparison and AHP      </a:t>
            </a:r>
            <a:r>
              <a:rPr lang="en-CA" altLang="en-US" sz="1200" u="sng" dirty="0">
                <a:solidFill>
                  <a:schemeClr val="tx1"/>
                </a:solidFill>
              </a:rPr>
              <a:t>Tool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altLang="en-US" dirty="0" err="1"/>
              <a:t>Volere</a:t>
            </a:r>
            <a:r>
              <a:rPr lang="en-CA" altLang="en-US" dirty="0"/>
              <a:t> </a:t>
            </a:r>
            <a:r>
              <a:rPr lang="en-CA" altLang="en-US" i="1" dirty="0"/>
              <a:t>Prioritisation Analysis</a:t>
            </a:r>
          </a:p>
          <a:p>
            <a:pPr lvl="1">
              <a:lnSpc>
                <a:spcPct val="100000"/>
              </a:lnSpc>
            </a:pPr>
            <a:r>
              <a:rPr lang="en-CA" altLang="en-US" dirty="0">
                <a:hlinkClick r:id="rId2"/>
              </a:rPr>
              <a:t>http://www.volere.co.uk/prioritisationdownload.htm</a:t>
            </a:r>
            <a:endParaRPr lang="en-CA" altLang="en-US" dirty="0"/>
          </a:p>
          <a:p>
            <a:pPr>
              <a:lnSpc>
                <a:spcPct val="100000"/>
              </a:lnSpc>
            </a:pPr>
            <a:r>
              <a:rPr lang="en-CA" altLang="en-US" dirty="0" err="1"/>
              <a:t>Wiegers</a:t>
            </a:r>
            <a:r>
              <a:rPr lang="en-CA" altLang="en-US" dirty="0"/>
              <a:t>, Karl E., </a:t>
            </a:r>
            <a:r>
              <a:rPr lang="en-CA" altLang="en-US" i="1" dirty="0"/>
              <a:t>First Things First: Prioritizing Requirements</a:t>
            </a:r>
            <a:r>
              <a:rPr lang="en-CA" alt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CA" altLang="en-US" dirty="0">
                <a:hlinkClick r:id="rId3"/>
              </a:rPr>
              <a:t>http://www.processimpact.com/articles/prioritizing.html</a:t>
            </a:r>
            <a:r>
              <a:rPr lang="en-CA" alt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CA" altLang="en-US" dirty="0"/>
              <a:t>Davis, A. The art of requirements triage, </a:t>
            </a:r>
            <a:r>
              <a:rPr lang="en-CA" altLang="en-US" i="1" dirty="0"/>
              <a:t>IEEE Computer</a:t>
            </a:r>
            <a:r>
              <a:rPr lang="en-CA" altLang="en-US" dirty="0"/>
              <a:t>, March 2003</a:t>
            </a:r>
          </a:p>
          <a:p>
            <a:pPr>
              <a:lnSpc>
                <a:spcPct val="100000"/>
              </a:lnSpc>
            </a:pPr>
            <a:r>
              <a:rPr lang="en-CA" altLang="en-US" dirty="0" err="1"/>
              <a:t>Karlsson</a:t>
            </a:r>
            <a:r>
              <a:rPr lang="en-CA" altLang="en-US" dirty="0"/>
              <a:t>, J. and Ryan, K. A cost-value approach for prioritizing requirements, </a:t>
            </a:r>
            <a:r>
              <a:rPr lang="en-CA" altLang="en-US" i="1" dirty="0"/>
              <a:t>IEEE Software</a:t>
            </a:r>
            <a:r>
              <a:rPr lang="en-CA" altLang="en-US" dirty="0"/>
              <a:t>, Sept/Oct 1997</a:t>
            </a:r>
            <a:endParaRPr lang="en-CA" altLang="en-US" sz="2000" dirty="0"/>
          </a:p>
          <a:p>
            <a:pPr>
              <a:lnSpc>
                <a:spcPct val="100000"/>
              </a:lnSpc>
            </a:pPr>
            <a:r>
              <a:rPr lang="en-CA" altLang="en-US" dirty="0" err="1"/>
              <a:t>Regnell</a:t>
            </a:r>
            <a:r>
              <a:rPr lang="en-CA" altLang="en-US" dirty="0"/>
              <a:t>, B. </a:t>
            </a:r>
            <a:r>
              <a:rPr lang="en-CA" altLang="en-US" i="1" dirty="0"/>
              <a:t>et al.</a:t>
            </a:r>
            <a:r>
              <a:rPr lang="en-CA" altLang="en-US" dirty="0"/>
              <a:t>, An industrial case study on distributed prioritization in market-driven requirements engineering for packaged software, </a:t>
            </a:r>
            <a:r>
              <a:rPr lang="en-CA" altLang="en-US" i="1" dirty="0"/>
              <a:t>Requirements Engineering 6</a:t>
            </a:r>
            <a:r>
              <a:rPr lang="en-CA" altLang="en-US" dirty="0"/>
              <a:t>, 51-62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F7BE4-DC81-48AB-9C37-CFC08EBC022F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652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Name 4 general requirements V&amp;V techniques</a:t>
            </a:r>
          </a:p>
          <a:p>
            <a:r>
              <a:rPr lang="en-CA" dirty="0"/>
              <a:t>When do we </a:t>
            </a:r>
            <a:r>
              <a:rPr lang="en-CA" b="1" u="sng" dirty="0"/>
              <a:t>re</a:t>
            </a:r>
            <a:r>
              <a:rPr lang="en-CA" dirty="0"/>
              <a:t>do an inspection according to Fagan? Why?</a:t>
            </a:r>
          </a:p>
          <a:p>
            <a:r>
              <a:rPr lang="en-CA" dirty="0"/>
              <a:t>Why are checklists evolving?</a:t>
            </a:r>
          </a:p>
          <a:p>
            <a:r>
              <a:rPr lang="en-CA" dirty="0"/>
              <a:t>Name 4 conflict resolution approaches</a:t>
            </a:r>
          </a:p>
          <a:p>
            <a:r>
              <a:rPr lang="en-CA" dirty="0"/>
              <a:t>Is it easy to determine the costs and the value of a requirement?</a:t>
            </a:r>
          </a:p>
          <a:p>
            <a:r>
              <a:rPr lang="en-CA" dirty="0"/>
              <a:t>What is the main difficulty of an approach that uses relative priorities (on a scale of 1 to 10)?</a:t>
            </a:r>
          </a:p>
          <a:p>
            <a:r>
              <a:rPr lang="en-CA" dirty="0"/>
              <a:t>What is the main difficulty of a pairwise comparison approach, and how can we manage it?</a:t>
            </a:r>
          </a:p>
          <a:p>
            <a:r>
              <a:rPr lang="en-CA" dirty="0"/>
              <a:t>What approach would you take to prioritize ethical requirements for an upcoming autonomous vehicle?</a:t>
            </a:r>
          </a:p>
          <a:p>
            <a:pPr lvl="1"/>
            <a:r>
              <a:rPr lang="en-CA" dirty="0"/>
              <a:t>Minimize number of deaths; save children over adults; save adults over children; save women over men; save passengers over external people; save lawful people over unlawful people;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F7BE4-DC81-48AB-9C37-CFC08EBC022F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19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4A5B4CA-2D87-4E98-B008-DE832115650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2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Requirements Negotiation (3)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First, detect when requirements are inconsistent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Then, convince all stakeholders to understand each other’s essential point of view</a:t>
            </a:r>
          </a:p>
          <a:p>
            <a:pPr lvl="1" eaLnBrk="1" hangingPunct="1"/>
            <a:r>
              <a:rPr lang="en-CA" altLang="en-US" dirty="0"/>
              <a:t>Have each party explain what they believe the </a:t>
            </a:r>
            <a:r>
              <a:rPr lang="en-CA" altLang="en-US" dirty="0">
                <a:solidFill>
                  <a:schemeClr val="folHlink"/>
                </a:solidFill>
              </a:rPr>
              <a:t>other</a:t>
            </a:r>
            <a:r>
              <a:rPr lang="en-CA" altLang="en-US" dirty="0"/>
              <a:t> party wants and why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Reach an agreement on a coherent set of requirements that meets the needs of as many stakeholders as possible</a:t>
            </a:r>
          </a:p>
          <a:p>
            <a:pPr lvl="1" eaLnBrk="1" hangingPunct="1"/>
            <a:r>
              <a:rPr lang="en-CA" altLang="en-US" dirty="0"/>
              <a:t>Analyze each party’s goals, find solutions that do not conflict but ideally support everybody’s goals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Finally, document resolution</a:t>
            </a:r>
          </a:p>
          <a:p>
            <a:pPr lvl="1" eaLnBrk="1" hangingPunct="1"/>
            <a:r>
              <a:rPr lang="en-CA" altLang="en-US" dirty="0"/>
              <a:t>Stakeholders, alternatives considered, decision... Rationales and GRL!</a:t>
            </a:r>
          </a:p>
          <a:p>
            <a:pPr lvl="1" eaLnBrk="1" hangingPunct="1"/>
            <a:endParaRPr lang="en-CA" altLang="en-US" dirty="0"/>
          </a:p>
          <a:p>
            <a:pPr lvl="1" eaLnBrk="1" hangingPunct="1"/>
            <a:endParaRPr lang="en-CA" altLang="en-US" dirty="0"/>
          </a:p>
          <a:p>
            <a:pPr eaLnBrk="1" hangingPunct="1"/>
            <a:endParaRPr lang="en-CA" altLang="en-US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5888" y="46038"/>
            <a:ext cx="6861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b="1" u="sng" dirty="0">
                <a:solidFill>
                  <a:schemeClr val="tx1"/>
                </a:solidFill>
              </a:rPr>
              <a:t>Requirements Negotiation</a:t>
            </a:r>
            <a:r>
              <a:rPr lang="en-CA" altLang="en-US" sz="1200" dirty="0">
                <a:solidFill>
                  <a:srgbClr val="969696"/>
                </a:solidFill>
              </a:rPr>
              <a:t>      Triage and Prioritization      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Dilbert and Verification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43305B9-8E54-40C4-BEB3-06194D4DF207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CA" altLang="en-US" sz="1200"/>
          </a:p>
        </p:txBody>
      </p:sp>
      <p:pic>
        <p:nvPicPr>
          <p:cNvPr id="44036" name="Picture 7" descr="65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131888"/>
            <a:ext cx="87979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9E754EB-5D64-4026-A272-EBE3DC2CCD85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200"/>
          </a:p>
        </p:txBody>
      </p:sp>
      <p:pic>
        <p:nvPicPr>
          <p:cNvPr id="7171" name="Picture 2" descr="confl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859213"/>
            <a:ext cx="37338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400"/>
              <a:t>Let Schedule Drive Requirements (Not the Reverse)</a:t>
            </a:r>
          </a:p>
        </p:txBody>
      </p:sp>
      <p:sp>
        <p:nvSpPr>
          <p:cNvPr id="2172932" name="AutoShape 4"/>
          <p:cNvSpPr>
            <a:spLocks noChangeArrowheads="1"/>
          </p:cNvSpPr>
          <p:nvPr/>
        </p:nvSpPr>
        <p:spPr bwMode="auto">
          <a:xfrm flipH="1">
            <a:off x="1343025" y="1524000"/>
            <a:ext cx="5262563" cy="1447800"/>
          </a:xfrm>
          <a:prstGeom prst="wedgeEllipseCallout">
            <a:avLst>
              <a:gd name="adj1" fmla="val -9310"/>
              <a:gd name="adj2" fmla="val 1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>
                <a:solidFill>
                  <a:schemeClr val="tx1"/>
                </a:solidFill>
                <a:latin typeface="Comic Sans MS" pitchFamily="66" charset="0"/>
              </a:rPr>
              <a:t>“Okay, Here Are Our Requirements By When Can You Build Them?”</a:t>
            </a:r>
            <a:endParaRPr lang="en-US" altLang="en-US" sz="2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2933" name="AutoShape 5"/>
          <p:cNvSpPr>
            <a:spLocks noChangeArrowheads="1"/>
          </p:cNvSpPr>
          <p:nvPr/>
        </p:nvSpPr>
        <p:spPr bwMode="auto">
          <a:xfrm flipH="1">
            <a:off x="6529388" y="990600"/>
            <a:ext cx="2495550" cy="1447800"/>
          </a:xfrm>
          <a:prstGeom prst="wedgeEllipseCallout">
            <a:avLst>
              <a:gd name="adj1" fmla="val 89310"/>
              <a:gd name="adj2" fmla="val 20899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>
                <a:solidFill>
                  <a:schemeClr val="tx1"/>
                </a:solidFill>
                <a:latin typeface="Comic Sans MS" pitchFamily="66" charset="0"/>
              </a:rPr>
              <a:t>“It Will Take Us 9 Months”</a:t>
            </a:r>
            <a:endParaRPr lang="en-US" altLang="en-US" sz="2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2934" name="AutoShape 6"/>
          <p:cNvSpPr>
            <a:spLocks noChangeArrowheads="1"/>
          </p:cNvSpPr>
          <p:nvPr/>
        </p:nvSpPr>
        <p:spPr bwMode="auto">
          <a:xfrm flipH="1">
            <a:off x="128588" y="3090863"/>
            <a:ext cx="3200400" cy="1447800"/>
          </a:xfrm>
          <a:prstGeom prst="wedgeEllipseCallout">
            <a:avLst>
              <a:gd name="adj1" fmla="val -78079"/>
              <a:gd name="adj2" fmla="val 5548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>
                <a:solidFill>
                  <a:schemeClr val="tx1"/>
                </a:solidFill>
                <a:latin typeface="Comic Sans MS" pitchFamily="66" charset="0"/>
              </a:rPr>
              <a:t>“Sorry, They Must Be Completed in 6 Months”</a:t>
            </a:r>
            <a:endParaRPr lang="en-US" altLang="en-US" sz="2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2935" name="Rectangle 7"/>
          <p:cNvSpPr>
            <a:spLocks noChangeArrowheads="1"/>
          </p:cNvSpPr>
          <p:nvPr/>
        </p:nvSpPr>
        <p:spPr bwMode="auto">
          <a:xfrm>
            <a:off x="6600825" y="4724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84175" indent="-1984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i="1"/>
              <a:t>NOW WHAT?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6432550" y="3886200"/>
            <a:ext cx="253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Comic Sans MS" pitchFamily="66" charset="0"/>
              </a:rPr>
              <a:t>Typical Scenario</a:t>
            </a:r>
            <a:endParaRPr lang="en-US" altLang="en-US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Davis, A.: “Just Enough Requirements Management”, Dorset House, 2005; “The art of requirements triage”, IEEE Computer, 03/2003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15888" y="46038"/>
            <a:ext cx="6861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b="1" u="sng" dirty="0">
                <a:solidFill>
                  <a:schemeClr val="tx1"/>
                </a:solidFill>
              </a:rPr>
              <a:t>Requirements Negotiation</a:t>
            </a:r>
            <a:r>
              <a:rPr lang="en-CA" altLang="en-US" sz="1200" dirty="0">
                <a:solidFill>
                  <a:srgbClr val="969696"/>
                </a:solidFill>
              </a:rPr>
              <a:t>      Triage and Prioritization      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2932" grpId="0" animBg="1"/>
      <p:bldP spid="2172933" grpId="0" animBg="1"/>
      <p:bldP spid="2172934" grpId="0" animBg="1"/>
      <p:bldP spid="21729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5E6544B-E080-45D4-8FF7-243642DCD877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200"/>
          </a:p>
        </p:txBody>
      </p:sp>
      <p:pic>
        <p:nvPicPr>
          <p:cNvPr id="8195" name="Picture 2" descr="team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229100"/>
            <a:ext cx="30591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 Schedule Drive Requirements (Better Scenario)</a:t>
            </a:r>
          </a:p>
        </p:txBody>
      </p:sp>
      <p:sp>
        <p:nvSpPr>
          <p:cNvPr id="2174980" name="AutoShape 4"/>
          <p:cNvSpPr>
            <a:spLocks noChangeArrowheads="1"/>
          </p:cNvSpPr>
          <p:nvPr/>
        </p:nvSpPr>
        <p:spPr bwMode="auto">
          <a:xfrm flipH="1">
            <a:off x="314325" y="1668463"/>
            <a:ext cx="5162550" cy="1465262"/>
          </a:xfrm>
          <a:prstGeom prst="wedgeEllipseCallout">
            <a:avLst>
              <a:gd name="adj1" fmla="val -18699"/>
              <a:gd name="adj2" fmla="val 14263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“Okay, we’re going to build in a series of 3 month increments. Here are all the requirements.”</a:t>
            </a:r>
            <a:endParaRPr lang="en-US" alt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4981" name="AutoShape 5"/>
          <p:cNvSpPr>
            <a:spLocks noChangeArrowheads="1"/>
          </p:cNvSpPr>
          <p:nvPr/>
        </p:nvSpPr>
        <p:spPr bwMode="auto">
          <a:xfrm flipH="1">
            <a:off x="5781675" y="1198563"/>
            <a:ext cx="2676525" cy="2230437"/>
          </a:xfrm>
          <a:prstGeom prst="wedgeEllipseCallout">
            <a:avLst>
              <a:gd name="adj1" fmla="val 65301"/>
              <a:gd name="adj2" fmla="val 11682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“Let’s see. If we build reqts 1 through 9 and 12, we’ll be able to do them in 3 months”</a:t>
            </a:r>
            <a:endParaRPr lang="en-US" alt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4982" name="AutoShape 6"/>
          <p:cNvSpPr>
            <a:spLocks noChangeArrowheads="1"/>
          </p:cNvSpPr>
          <p:nvPr/>
        </p:nvSpPr>
        <p:spPr bwMode="auto">
          <a:xfrm flipH="1">
            <a:off x="295275" y="3429000"/>
            <a:ext cx="2317750" cy="1752600"/>
          </a:xfrm>
          <a:prstGeom prst="wedgeEllipseCallout">
            <a:avLst>
              <a:gd name="adj1" fmla="val -93495"/>
              <a:gd name="adj2" fmla="val 4375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“But we really need reqt 17 in that first release.”</a:t>
            </a:r>
            <a:endParaRPr lang="en-US" alt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4983" name="AutoShape 7"/>
          <p:cNvSpPr>
            <a:spLocks noChangeArrowheads="1"/>
          </p:cNvSpPr>
          <p:nvPr/>
        </p:nvSpPr>
        <p:spPr bwMode="auto">
          <a:xfrm flipH="1">
            <a:off x="6010275" y="4038600"/>
            <a:ext cx="2676525" cy="1784350"/>
          </a:xfrm>
          <a:prstGeom prst="wedgeEllipseCallout">
            <a:avLst>
              <a:gd name="adj1" fmla="val 72417"/>
              <a:gd name="adj2" fmla="val 1431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“Okay. How about if we add reqt 17 and drop reqt 12?”</a:t>
            </a:r>
            <a:endParaRPr lang="en-US" alt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Davis, A.: “Just Enough Requirements Management”, Dorset House, 2005; “The art of requirements triage”, IEEE Computer, 03/2003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15888" y="46038"/>
            <a:ext cx="6861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b="1" u="sng" dirty="0">
                <a:solidFill>
                  <a:schemeClr val="tx1"/>
                </a:solidFill>
              </a:rPr>
              <a:t>Requirements Negotiation</a:t>
            </a:r>
            <a:r>
              <a:rPr lang="en-CA" altLang="en-US" sz="1200" dirty="0">
                <a:solidFill>
                  <a:srgbClr val="969696"/>
                </a:solidFill>
              </a:rPr>
              <a:t>      Triage and Prioritization      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4980" grpId="0" animBg="1"/>
      <p:bldP spid="2174981" grpId="0" animBg="1"/>
      <p:bldP spid="2174982" grpId="0" animBg="1"/>
      <p:bldP spid="21749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85A90D9-DF15-4EA2-BD47-6EB8EC483B2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200"/>
          </a:p>
        </p:txBody>
      </p:sp>
      <p:pic>
        <p:nvPicPr>
          <p:cNvPr id="9219" name="Picture 2" descr="team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229100"/>
            <a:ext cx="30591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 Schedule Drive Requirements (Better Scenario)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 flipH="1">
            <a:off x="620713" y="1981200"/>
            <a:ext cx="4552950" cy="1152525"/>
          </a:xfrm>
          <a:prstGeom prst="wedgeEllipseCallout">
            <a:avLst>
              <a:gd name="adj1" fmla="val -27023"/>
              <a:gd name="adj2" fmla="val 16749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“Hmmm. I really liked reqt 12. Can we drop reqt 3 instead?.”</a:t>
            </a:r>
          </a:p>
        </p:txBody>
      </p:sp>
      <p:sp>
        <p:nvSpPr>
          <p:cNvPr id="2177029" name="AutoShape 5"/>
          <p:cNvSpPr>
            <a:spLocks noChangeArrowheads="1"/>
          </p:cNvSpPr>
          <p:nvPr/>
        </p:nvSpPr>
        <p:spPr bwMode="auto">
          <a:xfrm flipH="1">
            <a:off x="5783263" y="1752600"/>
            <a:ext cx="2676525" cy="1676400"/>
          </a:xfrm>
          <a:prstGeom prst="wedgeEllipseCallout">
            <a:avLst>
              <a:gd name="adj1" fmla="val 66782"/>
              <a:gd name="adj2" fmla="val 13882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“Well if we drop requirements 3 </a:t>
            </a:r>
            <a:r>
              <a:rPr lang="en-CA" altLang="en-US" sz="1800" i="1">
                <a:solidFill>
                  <a:schemeClr val="tx1"/>
                </a:solidFill>
                <a:latin typeface="Comic Sans MS" pitchFamily="66" charset="0"/>
              </a:rPr>
              <a:t>and</a:t>
            </a: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 4, we could do it.”</a:t>
            </a:r>
          </a:p>
        </p:txBody>
      </p:sp>
      <p:sp>
        <p:nvSpPr>
          <p:cNvPr id="2177030" name="AutoShape 6"/>
          <p:cNvSpPr>
            <a:spLocks noChangeArrowheads="1"/>
          </p:cNvSpPr>
          <p:nvPr/>
        </p:nvSpPr>
        <p:spPr bwMode="auto">
          <a:xfrm flipH="1">
            <a:off x="1363663" y="4114800"/>
            <a:ext cx="1250950" cy="685800"/>
          </a:xfrm>
          <a:prstGeom prst="wedgeEllipseCallout">
            <a:avLst>
              <a:gd name="adj1" fmla="val -127412"/>
              <a:gd name="adj2" fmla="val 89352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“Okay”</a:t>
            </a: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 flipH="1">
            <a:off x="6011863" y="4038600"/>
            <a:ext cx="2676525" cy="1784350"/>
          </a:xfrm>
          <a:prstGeom prst="wedgeEllipseCallout">
            <a:avLst>
              <a:gd name="adj1" fmla="val 73898"/>
              <a:gd name="adj2" fmla="val 1431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1"/>
                </a:solidFill>
                <a:latin typeface="Comic Sans MS" pitchFamily="66" charset="0"/>
              </a:rPr>
              <a:t>“Okay. How about if we add reqt 17 and drop reqt 12?”</a:t>
            </a:r>
            <a:endParaRPr lang="en-US" alt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77032" name="Rectangle 8"/>
          <p:cNvSpPr>
            <a:spLocks noChangeArrowheads="1"/>
          </p:cNvSpPr>
          <p:nvPr/>
        </p:nvSpPr>
        <p:spPr bwMode="auto">
          <a:xfrm>
            <a:off x="6096000" y="5867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84175" indent="-1984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i="1"/>
              <a:t>Teamwork!!!</a:t>
            </a: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Davis, A.: “Just Enough Requirements Management”, Dorset House, 2005; “The art of requirements triage”, IEEE Computer, 03/2003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115888" y="46038"/>
            <a:ext cx="6861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b="1" u="sng" dirty="0">
                <a:solidFill>
                  <a:schemeClr val="tx1"/>
                </a:solidFill>
              </a:rPr>
              <a:t>Requirements Negotiation</a:t>
            </a:r>
            <a:r>
              <a:rPr lang="en-CA" altLang="en-US" sz="1200" dirty="0">
                <a:solidFill>
                  <a:srgbClr val="969696"/>
                </a:solidFill>
              </a:rPr>
              <a:t>      Triage and Prioritization      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029" grpId="0" animBg="1"/>
      <p:bldP spid="2177030" grpId="0" animBg="1"/>
      <p:bldP spid="21770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5AFA330-8CCF-4BEE-B62C-1B82E4FC204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2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Difficulties (1)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There are too many requirements!</a:t>
            </a:r>
          </a:p>
          <a:p>
            <a:pPr eaLnBrk="1" hangingPunct="1"/>
            <a:r>
              <a:rPr lang="en-CA" altLang="en-US" dirty="0"/>
              <a:t>From many different sources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Resources are limited (budget, time…)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Establishing priorities is important, but</a:t>
            </a:r>
          </a:p>
          <a:p>
            <a:pPr lvl="1" eaLnBrk="1" hangingPunct="1"/>
            <a:r>
              <a:rPr lang="en-CA" altLang="en-US" dirty="0"/>
              <a:t>Which requirements are important, and to whom?</a:t>
            </a:r>
          </a:p>
          <a:p>
            <a:pPr lvl="1" eaLnBrk="1" hangingPunct="1"/>
            <a:r>
              <a:rPr lang="en-CA" altLang="en-US" dirty="0"/>
              <a:t>How to prioritize them? On what basis? What to minimize/maximize?</a:t>
            </a:r>
          </a:p>
          <a:p>
            <a:pPr lvl="1" eaLnBrk="1" hangingPunct="1"/>
            <a:r>
              <a:rPr lang="en-CA" altLang="en-US" dirty="0"/>
              <a:t>In which iteration should the requirement be considered?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Developers may not know the business </a:t>
            </a:r>
            <a:r>
              <a:rPr lang="en-CA" altLang="en-US" dirty="0">
                <a:solidFill>
                  <a:srgbClr val="FF0000"/>
                </a:solidFill>
              </a:rPr>
              <a:t>value</a:t>
            </a:r>
            <a:r>
              <a:rPr lang="en-CA" altLang="en-US" dirty="0"/>
              <a:t> of some requirements, and clients may not know the implementation </a:t>
            </a:r>
            <a:r>
              <a:rPr lang="en-CA" altLang="en-US" dirty="0">
                <a:solidFill>
                  <a:srgbClr val="FF0000"/>
                </a:solidFill>
              </a:rPr>
              <a:t>complexity</a:t>
            </a:r>
            <a:r>
              <a:rPr lang="en-CA" altLang="en-US" dirty="0"/>
              <a:t> of some requirements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B06D1DE-C3D6-42C3-AFB9-5586B4C6AAC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CA" altLang="en-US" sz="12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Difficulties (2)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Different stakeholders have different (and often conflicting) goals and different priorities</a:t>
            </a:r>
          </a:p>
          <a:p>
            <a:pPr eaLnBrk="1" hangingPunct="1"/>
            <a:r>
              <a:rPr lang="en-CA" altLang="en-US" dirty="0"/>
              <a:t>Some stakeholders’ decisions carry more weight than others</a:t>
            </a:r>
          </a:p>
          <a:p>
            <a:pPr lvl="1"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Companies often lack systematic data, metrics, and technologies to support the prioritization process</a:t>
            </a:r>
          </a:p>
          <a:p>
            <a:pPr lvl="1" eaLnBrk="1" hangingPunct="1"/>
            <a:r>
              <a:rPr lang="en-CA" altLang="en-US" dirty="0"/>
              <a:t>Often done manually, informally, on an ad-hoc basis</a:t>
            </a:r>
          </a:p>
          <a:p>
            <a:pPr lvl="1" eaLnBrk="1" hangingPunct="1"/>
            <a:r>
              <a:rPr lang="en-CA" altLang="en-US" dirty="0"/>
              <a:t>Difficult to establish and communicate 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Attitude!</a:t>
            </a:r>
          </a:p>
          <a:p>
            <a:pPr lvl="1" eaLnBrk="1" hangingPunct="1"/>
            <a:r>
              <a:rPr lang="en-CA" altLang="en-US" dirty="0"/>
              <a:t>"No need for priorities, we can do everything in the specification!“</a:t>
            </a:r>
          </a:p>
          <a:p>
            <a:pPr lvl="2" eaLnBrk="1" hangingPunct="1"/>
            <a:r>
              <a:rPr lang="en-CA" altLang="en-US" dirty="0"/>
              <a:t>Yes, but when and at what cost?</a:t>
            </a:r>
          </a:p>
          <a:p>
            <a:pPr lvl="1" eaLnBrk="1" hangingPunct="1"/>
            <a:r>
              <a:rPr lang="en-CA" altLang="en-US" dirty="0"/>
              <a:t>Suddenly, when the deadline is fast approaching, some requirements are put aside in order to deliver something on time... 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15888" y="46038"/>
            <a:ext cx="6717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Requirements Negotiation      </a:t>
            </a:r>
            <a:r>
              <a:rPr lang="en-CA" altLang="en-US" sz="1200" u="sng" dirty="0">
                <a:solidFill>
                  <a:schemeClr val="tx1"/>
                </a:solidFill>
              </a:rPr>
              <a:t>Triage and Prioritization</a:t>
            </a:r>
            <a:r>
              <a:rPr lang="en-CA" altLang="en-US" sz="1200" dirty="0">
                <a:solidFill>
                  <a:schemeClr val="tx1"/>
                </a:solidFill>
              </a:rPr>
              <a:t>      </a:t>
            </a:r>
            <a:r>
              <a:rPr lang="en-CA" altLang="en-US" sz="1200" dirty="0">
                <a:solidFill>
                  <a:srgbClr val="969696"/>
                </a:solidFill>
              </a:rPr>
              <a:t>Pairwise Comparison and AHP      Tool</a:t>
            </a:r>
            <a:endParaRPr lang="en-CA" altLang="en-US" sz="1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porate_Presentation_template_2004">
  <a:themeElements>
    <a:clrScheme name="">
      <a:dk1>
        <a:srgbClr val="002654"/>
      </a:dk1>
      <a:lt1>
        <a:srgbClr val="FFFFFF"/>
      </a:lt1>
      <a:dk2>
        <a:srgbClr val="002654"/>
      </a:dk2>
      <a:lt2>
        <a:srgbClr val="000000"/>
      </a:lt2>
      <a:accent1>
        <a:srgbClr val="336699"/>
      </a:accent1>
      <a:accent2>
        <a:srgbClr val="FCB514"/>
      </a:accent2>
      <a:accent3>
        <a:srgbClr val="FFFFFF"/>
      </a:accent3>
      <a:accent4>
        <a:srgbClr val="001F46"/>
      </a:accent4>
      <a:accent5>
        <a:srgbClr val="ADB8CA"/>
      </a:accent5>
      <a:accent6>
        <a:srgbClr val="E4A411"/>
      </a:accent6>
      <a:hlink>
        <a:srgbClr val="007F99"/>
      </a:hlink>
      <a:folHlink>
        <a:srgbClr val="D62828"/>
      </a:folHlink>
    </a:clrScheme>
    <a:fontScheme name="Corporate_Presentation_template_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F9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  <a:ext uri="{53640926-AAD7-44D8-BBD7-CCE9431645EC}">
            <a14:shadowObscured xmlns:a14="http://schemas.microsoft.com/office/drawing/2010/main" val="1"/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F9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  <a:ext uri="{53640926-AAD7-44D8-BBD7-CCE9431645EC}">
            <a14:shadowObscured xmlns:a14="http://schemas.microsoft.com/office/drawing/2010/main" val="1"/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Presentation_template_2004 1">
        <a:dk1>
          <a:srgbClr val="002654"/>
        </a:dk1>
        <a:lt1>
          <a:srgbClr val="FFFFFF"/>
        </a:lt1>
        <a:dk2>
          <a:srgbClr val="002654"/>
        </a:dk2>
        <a:lt2>
          <a:srgbClr val="000000"/>
        </a:lt2>
        <a:accent1>
          <a:srgbClr val="96AA99"/>
        </a:accent1>
        <a:accent2>
          <a:srgbClr val="FCB514"/>
        </a:accent2>
        <a:accent3>
          <a:srgbClr val="FFFFFF"/>
        </a:accent3>
        <a:accent4>
          <a:srgbClr val="001F46"/>
        </a:accent4>
        <a:accent5>
          <a:srgbClr val="C9D2CA"/>
        </a:accent5>
        <a:accent6>
          <a:srgbClr val="E4A411"/>
        </a:accent6>
        <a:hlink>
          <a:srgbClr val="007F99"/>
        </a:hlink>
        <a:folHlink>
          <a:srgbClr val="D62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2641</Words>
  <Application>Microsoft Office PowerPoint</Application>
  <PresentationFormat>On-screen Show (4:3)</PresentationFormat>
  <Paragraphs>455</Paragraphs>
  <Slides>40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Comic Sans MS</vt:lpstr>
      <vt:lpstr>Times</vt:lpstr>
      <vt:lpstr>Times New Roman</vt:lpstr>
      <vt:lpstr>Wingdings</vt:lpstr>
      <vt:lpstr>Corporate_Presentation_template_2004</vt:lpstr>
      <vt:lpstr>Worksheet</vt:lpstr>
      <vt:lpstr>Requirements Negotiation and Triage/Prioritization</vt:lpstr>
      <vt:lpstr>Requirements Negotiation (1)</vt:lpstr>
      <vt:lpstr>Requirements Negotiation (1)</vt:lpstr>
      <vt:lpstr>Requirements Negotiation (3)</vt:lpstr>
      <vt:lpstr>Let Schedule Drive Requirements (Not the Reverse)</vt:lpstr>
      <vt:lpstr>Let Schedule Drive Requirements (Better Scenario)</vt:lpstr>
      <vt:lpstr>Let Schedule Drive Requirements (Better Scenario)</vt:lpstr>
      <vt:lpstr>Difficulties (1)</vt:lpstr>
      <vt:lpstr>Difficulties (2)</vt:lpstr>
      <vt:lpstr>Requirements Prioritization and Triage</vt:lpstr>
      <vt:lpstr>80-20 Rule</vt:lpstr>
      <vt:lpstr>Which Sector Should We Focus On?</vt:lpstr>
      <vt:lpstr>Example: Volvo Car Corporation</vt:lpstr>
      <vt:lpstr>Requirements Triage Process</vt:lpstr>
      <vt:lpstr>1st Technique – Prioritization Scales</vt:lpstr>
      <vt:lpstr>Prioritization Based on Cost and Value</vt:lpstr>
      <vt:lpstr>2nd Technique – Wiegers’ Prioritization</vt:lpstr>
      <vt:lpstr>Wiegers’ Prioritization Example</vt:lpstr>
      <vt:lpstr>Risk Example…</vt:lpstr>
      <vt:lpstr>Risk</vt:lpstr>
      <vt:lpstr>Another Example – Volere Prioritisation </vt:lpstr>
      <vt:lpstr>Other Criteria to Consider</vt:lpstr>
      <vt:lpstr>3rd Technique: Kano Surveys</vt:lpstr>
      <vt:lpstr>Questions and Answers in Kano Surveys</vt:lpstr>
      <vt:lpstr>Conclusions from Kano Survey</vt:lpstr>
      <vt:lpstr>4th Technique – Analytic Hierarchy Process (AHP)</vt:lpstr>
      <vt:lpstr>Analytic Hierarchy Process – Steps</vt:lpstr>
      <vt:lpstr>Pairwise Comparisons</vt:lpstr>
      <vt:lpstr>Analytic Hierarchy Process – Example (1)</vt:lpstr>
      <vt:lpstr>Analytic Hierarchy Process – Example (2)</vt:lpstr>
      <vt:lpstr>Challenge: Complexity Management!</vt:lpstr>
      <vt:lpstr>Pairwise Comparisons: Problems and Solutions (2)</vt:lpstr>
      <vt:lpstr>Analytic Hierarchy Process – Stakeholders (1)</vt:lpstr>
      <vt:lpstr>Analytic Hierarchy Process – Stakeholders (2)</vt:lpstr>
      <vt:lpstr>Analytic Hierarchy Process – Stakeholders (3)</vt:lpstr>
      <vt:lpstr>Example of Commercial Tool </vt:lpstr>
      <vt:lpstr>Example of a Local Prioritization Tool </vt:lpstr>
      <vt:lpstr>References</vt:lpstr>
      <vt:lpstr>Quiz!</vt:lpstr>
      <vt:lpstr>Dilbert and Verification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damyot</dc:creator>
  <cp:lastModifiedBy>hayes</cp:lastModifiedBy>
  <cp:revision>1322</cp:revision>
  <cp:lastPrinted>1999-09-17T12:56:14Z</cp:lastPrinted>
  <dcterms:created xsi:type="dcterms:W3CDTF">2004-04-05T23:48:23Z</dcterms:created>
  <dcterms:modified xsi:type="dcterms:W3CDTF">2019-01-06T17:26:01Z</dcterms:modified>
</cp:coreProperties>
</file>