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316" r:id="rId2"/>
    <p:sldId id="792" r:id="rId3"/>
    <p:sldId id="1788" r:id="rId4"/>
    <p:sldId id="793" r:id="rId5"/>
    <p:sldId id="802" r:id="rId6"/>
    <p:sldId id="794" r:id="rId7"/>
    <p:sldId id="803" r:id="rId8"/>
    <p:sldId id="804" r:id="rId9"/>
    <p:sldId id="806" r:id="rId10"/>
    <p:sldId id="830" r:id="rId11"/>
    <p:sldId id="1789" r:id="rId12"/>
    <p:sldId id="809" r:id="rId13"/>
    <p:sldId id="819" r:id="rId14"/>
    <p:sldId id="796" r:id="rId15"/>
    <p:sldId id="814" r:id="rId16"/>
    <p:sldId id="823" r:id="rId17"/>
    <p:sldId id="821" r:id="rId18"/>
    <p:sldId id="817" r:id="rId19"/>
    <p:sldId id="797" r:id="rId2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3">
          <p15:clr>
            <a:srgbClr val="A4A3A4"/>
          </p15:clr>
        </p15:guide>
        <p15:guide id="2" pos="230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7719"/>
    <a:srgbClr val="234F33"/>
    <a:srgbClr val="CDCDCD"/>
    <a:srgbClr val="D2D2D2"/>
    <a:srgbClr val="01B0FF"/>
    <a:srgbClr val="BFE5F3"/>
    <a:srgbClr val="C1D7F1"/>
    <a:srgbClr val="0F73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3214" autoAdjust="0"/>
    <p:restoredTop sz="93279" autoAdjust="0"/>
  </p:normalViewPr>
  <p:slideViewPr>
    <p:cSldViewPr snapToGrid="0">
      <p:cViewPr varScale="1">
        <p:scale>
          <a:sx n="77" d="100"/>
          <a:sy n="77" d="100"/>
        </p:scale>
        <p:origin x="1458" y="90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46"/>
    </p:cViewPr>
  </p:sorterViewPr>
  <p:notesViewPr>
    <p:cSldViewPr snapToGrid="0">
      <p:cViewPr varScale="1">
        <p:scale>
          <a:sx n="64" d="100"/>
          <a:sy n="64" d="100"/>
        </p:scale>
        <p:origin x="-2760" y="-126"/>
      </p:cViewPr>
      <p:guideLst>
        <p:guide orient="horz" pos="3023"/>
        <p:guide pos="23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6B75BE2-D1FE-4086-A01C-1532F6AFAE80}" type="datetime1">
              <a:rPr lang="en-US"/>
              <a:pPr>
                <a:defRPr/>
              </a:pPr>
              <a:t>1/7/2019</a:t>
            </a:fld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Thomas Hjelm</a:t>
            </a:r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D38C9CB-F2EE-4D2E-95F0-DCAD654B8F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15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2629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5024" tIns="47512" rIns="95024" bIns="47512"/>
          <a:lstStyle/>
          <a:p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88059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2063" y="720725"/>
            <a:ext cx="4795837" cy="3597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57713"/>
            <a:ext cx="5359400" cy="43227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9" tIns="48329" rIns="96659" bIns="48329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8932214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3" tIns="45716" rIns="91433" bIns="45716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3031738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59300"/>
            <a:ext cx="5362575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9" tIns="48329" rIns="96659" bIns="48329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24772304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59300"/>
            <a:ext cx="5362575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9" tIns="48329" rIns="96659" bIns="48329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9461069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6313" y="4559300"/>
            <a:ext cx="5362575" cy="43211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9" tIns="48329" rIns="96659" bIns="48329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081757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3" tIns="45716" rIns="91433" bIns="45716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056035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0438"/>
            <a:ext cx="4387850" cy="3290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30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6013" y="4570413"/>
            <a:ext cx="5087937" cy="3652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6" rIns="91433" bIns="45716" anchor="ctr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1864669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0438"/>
            <a:ext cx="4387850" cy="3290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5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6013" y="4570413"/>
            <a:ext cx="5087937" cy="3652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6" rIns="91433" bIns="45716" anchor="ctr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9599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0438"/>
            <a:ext cx="4387850" cy="3290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6013" y="4570413"/>
            <a:ext cx="5087937" cy="3652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6" rIns="91433" bIns="45716" anchor="ctr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848349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0438"/>
            <a:ext cx="4387850" cy="3290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13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6013" y="4570413"/>
            <a:ext cx="5087937" cy="3652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6" rIns="91433" bIns="45716" anchor="ctr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055433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0438"/>
            <a:ext cx="4387850" cy="3290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6013" y="4570413"/>
            <a:ext cx="5087937" cy="3652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6" rIns="91433" bIns="45716" anchor="ctr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089347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463675" y="960438"/>
            <a:ext cx="4387850" cy="32908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16013" y="4570413"/>
            <a:ext cx="5087937" cy="36528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3" tIns="45716" rIns="91433" bIns="45716" anchor="ctr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3505536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62063" y="720725"/>
            <a:ext cx="4795837" cy="3597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7900" y="4557713"/>
            <a:ext cx="5359400" cy="43227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59" tIns="48329" rIns="96659" bIns="48329"/>
          <a:lstStyle/>
          <a:p>
            <a:endParaRPr lang="fr-CA" altLang="en-US"/>
          </a:p>
        </p:txBody>
      </p:sp>
    </p:spTree>
    <p:extLst>
      <p:ext uri="{BB962C8B-B14F-4D97-AF65-F5344CB8AC3E}">
        <p14:creationId xmlns:p14="http://schemas.microsoft.com/office/powerpoint/2010/main" val="525572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1"/>
          <p:cNvSpPr>
            <a:spLocks noChangeArrowheads="1"/>
          </p:cNvSpPr>
          <p:nvPr userDrawn="1"/>
        </p:nvSpPr>
        <p:spPr bwMode="auto">
          <a:xfrm>
            <a:off x="1588" y="1588"/>
            <a:ext cx="9140825" cy="685641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pic>
        <p:nvPicPr>
          <p:cNvPr id="4" name="Picture 19" descr="diveboa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6513513"/>
            <a:ext cx="91408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08" b="18869"/>
          <a:stretch>
            <a:fillRect/>
          </a:stretch>
        </p:blipFill>
        <p:spPr bwMode="auto">
          <a:xfrm>
            <a:off x="0" y="6515100"/>
            <a:ext cx="12382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pic>
      <p:pic>
        <p:nvPicPr>
          <p:cNvPr id="6" name="Picture 34" descr="diveboat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9" b="5249"/>
          <a:stretch>
            <a:fillRect/>
          </a:stretch>
        </p:blipFill>
        <p:spPr bwMode="auto">
          <a:xfrm>
            <a:off x="0" y="0"/>
            <a:ext cx="914082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6"/>
          <p:cNvSpPr>
            <a:spLocks noChangeArrowheads="1"/>
          </p:cNvSpPr>
          <p:nvPr userDrawn="1"/>
        </p:nvSpPr>
        <p:spPr bwMode="auto">
          <a:xfrm>
            <a:off x="0" y="857250"/>
            <a:ext cx="9144000" cy="73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sp>
        <p:nvSpPr>
          <p:cNvPr id="8" name="Rectangle 37"/>
          <p:cNvSpPr>
            <a:spLocks noChangeArrowheads="1"/>
          </p:cNvSpPr>
          <p:nvPr userDrawn="1"/>
        </p:nvSpPr>
        <p:spPr bwMode="auto">
          <a:xfrm>
            <a:off x="0" y="6438900"/>
            <a:ext cx="9144000" cy="73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anchor="ctr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sp>
        <p:nvSpPr>
          <p:cNvPr id="9" name="Line 29"/>
          <p:cNvSpPr>
            <a:spLocks noChangeShapeType="1"/>
          </p:cNvSpPr>
          <p:nvPr userDrawn="1"/>
        </p:nvSpPr>
        <p:spPr bwMode="auto">
          <a:xfrm>
            <a:off x="0" y="65135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" name="Line 38"/>
          <p:cNvSpPr>
            <a:spLocks noChangeShapeType="1"/>
          </p:cNvSpPr>
          <p:nvPr userDrawn="1"/>
        </p:nvSpPr>
        <p:spPr bwMode="auto">
          <a:xfrm>
            <a:off x="0" y="8540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6525" y="2859088"/>
            <a:ext cx="8872538" cy="1143000"/>
          </a:xfr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CA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982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21CA1-1474-4D72-B1D3-A1818894D42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0878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3" y="234950"/>
            <a:ext cx="2225675" cy="6267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34950"/>
            <a:ext cx="6529388" cy="6267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9CF68-8A0C-4420-9C2D-72BA026A7B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68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78E2B-A54C-471B-A82B-6E6206D41E0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153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1D822-C0A9-410B-825A-219E519F1EB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348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927100"/>
            <a:ext cx="4376738" cy="5575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927100"/>
            <a:ext cx="4378325" cy="5575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5E82E-97B9-4EF0-B7C4-20F3A886857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389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84214-FBAE-474D-9923-E32F5F3F99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982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31999-22F6-4765-B9BB-4230F9F6CBE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109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8572-B180-4FFD-9836-F9248A9E252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262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27926-E1C6-48F1-84D8-207BCF47214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349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C6B24-300B-4CEE-B382-996DDCC2B1F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29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08" b="18869"/>
          <a:stretch>
            <a:fillRect/>
          </a:stretch>
        </p:blipFill>
        <p:spPr bwMode="auto">
          <a:xfrm>
            <a:off x="0" y="6515100"/>
            <a:ext cx="123825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pic>
      <p:pic>
        <p:nvPicPr>
          <p:cNvPr id="1027" name="Picture 64" descr="diveboat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9" b="5249"/>
          <a:stretch>
            <a:fillRect/>
          </a:stretch>
        </p:blipFill>
        <p:spPr bwMode="auto">
          <a:xfrm>
            <a:off x="0" y="0"/>
            <a:ext cx="914082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34950"/>
            <a:ext cx="8907463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title style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927100"/>
            <a:ext cx="8907463" cy="557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/>
              <a:t>Click to edit Master text styles </a:t>
            </a:r>
          </a:p>
          <a:p>
            <a:pPr lvl="1"/>
            <a:r>
              <a:rPr lang="en-CA" altLang="en-US"/>
              <a:t>Level two</a:t>
            </a:r>
          </a:p>
          <a:p>
            <a:pPr lvl="2"/>
            <a:r>
              <a:rPr lang="en-CA" altLang="en-US"/>
              <a:t>Level three</a:t>
            </a:r>
          </a:p>
          <a:p>
            <a:pPr lvl="3"/>
            <a:r>
              <a:rPr lang="en-CA" altLang="en-US"/>
              <a:t>Level four</a:t>
            </a:r>
          </a:p>
        </p:txBody>
      </p:sp>
      <p:sp>
        <p:nvSpPr>
          <p:cNvPr id="350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04238" y="6472238"/>
            <a:ext cx="639762" cy="30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defTabSz="762000" eaLnBrk="0" hangingPunct="0">
              <a:spcBef>
                <a:spcPct val="0"/>
              </a:spcBef>
              <a:defRPr sz="1200">
                <a:solidFill>
                  <a:srgbClr val="002654"/>
                </a:solidFill>
              </a:defRPr>
            </a:lvl1pPr>
          </a:lstStyle>
          <a:p>
            <a:pPr>
              <a:defRPr/>
            </a:pPr>
            <a:fld id="{B7609EA1-84CF-45BA-A29E-BB7787BE31B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31" name="Text Box 13"/>
          <p:cNvSpPr txBox="1">
            <a:spLocks noChangeArrowheads="1"/>
          </p:cNvSpPr>
          <p:nvPr/>
        </p:nvSpPr>
        <p:spPr bwMode="auto">
          <a:xfrm>
            <a:off x="2974975" y="6553200"/>
            <a:ext cx="5681663" cy="19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CA" sz="900" dirty="0">
                <a:cs typeface="Arial" charset="0"/>
              </a:rPr>
              <a:t>SEG3101.   Requirements Verification and Validation</a:t>
            </a:r>
            <a:endParaRPr lang="en-CA" sz="900" dirty="0"/>
          </a:p>
        </p:txBody>
      </p:sp>
      <p:sp>
        <p:nvSpPr>
          <p:cNvPr id="1032" name="Rectangle 60"/>
          <p:cNvSpPr>
            <a:spLocks noChangeArrowheads="1"/>
          </p:cNvSpPr>
          <p:nvPr userDrawn="1"/>
        </p:nvSpPr>
        <p:spPr bwMode="auto">
          <a:xfrm>
            <a:off x="0" y="0"/>
            <a:ext cx="9144000" cy="271463"/>
          </a:xfrm>
          <a:prstGeom prst="rect">
            <a:avLst/>
          </a:prstGeom>
          <a:solidFill>
            <a:srgbClr val="CDCDC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sp>
        <p:nvSpPr>
          <p:cNvPr id="1033" name="Rectangle 46"/>
          <p:cNvSpPr>
            <a:spLocks noChangeArrowheads="1"/>
          </p:cNvSpPr>
          <p:nvPr userDrawn="1"/>
        </p:nvSpPr>
        <p:spPr bwMode="auto">
          <a:xfrm>
            <a:off x="0" y="781050"/>
            <a:ext cx="9144000" cy="68263"/>
          </a:xfrm>
          <a:prstGeom prst="rect">
            <a:avLst/>
          </a:prstGeom>
          <a:solidFill>
            <a:srgbClr val="CDCDCD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fr-CA" altLang="en-US"/>
          </a:p>
        </p:txBody>
      </p:sp>
      <p:sp>
        <p:nvSpPr>
          <p:cNvPr id="1034" name="Line 61"/>
          <p:cNvSpPr>
            <a:spLocks noChangeShapeType="1"/>
          </p:cNvSpPr>
          <p:nvPr userDrawn="1"/>
        </p:nvSpPr>
        <p:spPr bwMode="auto">
          <a:xfrm>
            <a:off x="0" y="781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35" name="Line 62"/>
          <p:cNvSpPr>
            <a:spLocks noChangeShapeType="1"/>
          </p:cNvSpPr>
          <p:nvPr userDrawn="1"/>
        </p:nvSpPr>
        <p:spPr bwMode="auto">
          <a:xfrm>
            <a:off x="0" y="27146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036" name="Line 63"/>
          <p:cNvSpPr>
            <a:spLocks noChangeShapeType="1"/>
          </p:cNvSpPr>
          <p:nvPr userDrawn="1"/>
        </p:nvSpPr>
        <p:spPr bwMode="auto">
          <a:xfrm>
            <a:off x="0" y="8493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>
            <a:spAutoFit/>
          </a:bodyPr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2654"/>
          </a:solidFill>
          <a:latin typeface="Arial" charset="0"/>
        </a:defRPr>
      </a:lvl9pPr>
    </p:titleStyle>
    <p:bodyStyle>
      <a:lvl1pPr marL="384175" indent="-198438" algn="l" rtl="0" eaLnBrk="0" fontAlgn="base" hangingPunct="0">
        <a:lnSpc>
          <a:spcPts val="2600"/>
        </a:lnSpc>
        <a:spcBef>
          <a:spcPts val="600"/>
        </a:spcBef>
        <a:spcAft>
          <a:spcPct val="0"/>
        </a:spcAft>
        <a:buClr>
          <a:srgbClr val="D62828"/>
        </a:buClr>
        <a:buSzPct val="130000"/>
        <a:buChar char="•"/>
        <a:defRPr sz="2400">
          <a:solidFill>
            <a:srgbClr val="002654"/>
          </a:solidFill>
          <a:latin typeface="+mn-lt"/>
          <a:ea typeface="+mn-ea"/>
          <a:cs typeface="+mn-cs"/>
        </a:defRPr>
      </a:lvl1pPr>
      <a:lvl2pPr marL="773113" indent="-198438" algn="l" rtl="0" eaLnBrk="0" fontAlgn="base" hangingPunct="0">
        <a:lnSpc>
          <a:spcPts val="2600"/>
        </a:lnSpc>
        <a:spcBef>
          <a:spcPts val="600"/>
        </a:spcBef>
        <a:spcAft>
          <a:spcPct val="0"/>
        </a:spcAft>
        <a:buChar char="•"/>
        <a:defRPr sz="2000">
          <a:solidFill>
            <a:srgbClr val="002654"/>
          </a:solidFill>
          <a:latin typeface="+mn-lt"/>
        </a:defRPr>
      </a:lvl2pPr>
      <a:lvl3pPr marL="1149350" indent="-185738" algn="l" rtl="0" eaLnBrk="0" fontAlgn="base" hangingPunct="0">
        <a:lnSpc>
          <a:spcPts val="2600"/>
        </a:lnSpc>
        <a:spcBef>
          <a:spcPts val="600"/>
        </a:spcBef>
        <a:spcAft>
          <a:spcPct val="0"/>
        </a:spcAft>
        <a:buChar char="•"/>
        <a:defRPr>
          <a:solidFill>
            <a:srgbClr val="002654"/>
          </a:solidFill>
          <a:latin typeface="+mn-lt"/>
        </a:defRPr>
      </a:lvl3pPr>
      <a:lvl4pPr marL="1524000" indent="-184150" algn="l" rtl="0" eaLnBrk="0" fontAlgn="base" hangingPunct="0">
        <a:lnSpc>
          <a:spcPts val="2600"/>
        </a:lnSpc>
        <a:spcBef>
          <a:spcPts val="600"/>
        </a:spcBef>
        <a:spcAft>
          <a:spcPct val="0"/>
        </a:spcAft>
        <a:buChar char="•"/>
        <a:defRPr sz="1600">
          <a:solidFill>
            <a:srgbClr val="002654"/>
          </a:solidFill>
          <a:latin typeface="+mn-lt"/>
        </a:defRPr>
      </a:lvl4pPr>
      <a:lvl5pPr marL="1905000" indent="-185738" algn="l" rtl="0" eaLnBrk="0" fontAlgn="base" hangingPunct="0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5pPr>
      <a:lvl6pPr marL="2362200" indent="-185738" algn="l" rtl="0" fontAlgn="base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6pPr>
      <a:lvl7pPr marL="2819400" indent="-185738" algn="l" rtl="0" fontAlgn="base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7pPr>
      <a:lvl8pPr marL="3276600" indent="-185738" algn="l" rtl="0" fontAlgn="base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8pPr>
      <a:lvl9pPr marL="3733800" indent="-185738" algn="l" rtl="0" fontAlgn="base">
        <a:lnSpc>
          <a:spcPct val="110000"/>
        </a:lnSpc>
        <a:spcBef>
          <a:spcPct val="30000"/>
        </a:spcBef>
        <a:spcAft>
          <a:spcPct val="0"/>
        </a:spcAft>
        <a:defRPr sz="1200">
          <a:solidFill>
            <a:srgbClr val="00265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site.uottawa.ca/~damyot/seg3101/notes/Inspection_checklist_Wiegers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ite.uottawa.ca/~damyot/seg3101/priv/" TargetMode="External"/><Relationship Id="rId4" Type="http://schemas.openxmlformats.org/officeDocument/2006/relationships/hyperlink" Target="https://sw-eng.larc.nasa.gov/files/2013/05/PeerReviewInspectionChecklistsR2V1.doc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est-driven_developmen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ChangeArrowheads="1"/>
          </p:cNvSpPr>
          <p:nvPr/>
        </p:nvSpPr>
        <p:spPr bwMode="auto">
          <a:xfrm>
            <a:off x="0" y="5230813"/>
            <a:ext cx="9144000" cy="115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b"/>
          <a:lstStyle>
            <a:lvl1pPr indent="185738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en-US" dirty="0">
                <a:solidFill>
                  <a:schemeClr val="bg1"/>
                </a:solidFill>
                <a:cs typeface="Times New Roman" pitchFamily="18" charset="0"/>
              </a:rPr>
              <a:t>Daniel Amyot, University of Ottawa</a:t>
            </a: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en-US" altLang="en-US" sz="1200" dirty="0">
              <a:solidFill>
                <a:schemeClr val="bg1"/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cs typeface="Times New Roman" pitchFamily="18" charset="0"/>
              </a:rPr>
              <a:t>Based on PowerPoint slides by Gunter Mussbacher</a:t>
            </a: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US" altLang="en-US" sz="2000" dirty="0">
                <a:solidFill>
                  <a:schemeClr val="bg1"/>
                </a:solidFill>
                <a:cs typeface="Times New Roman" pitchFamily="18" charset="0"/>
              </a:rPr>
              <a:t>with material from:</a:t>
            </a: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sv-SE" altLang="en-US" sz="2000" dirty="0">
                <a:solidFill>
                  <a:schemeClr val="bg1"/>
                </a:solidFill>
                <a:cs typeface="Times New Roman" pitchFamily="18" charset="0"/>
              </a:rPr>
              <a:t>G. Kotonya and I. Sommerville, P. Heymans, K.E. Wiegers, B. Selic, </a:t>
            </a:r>
          </a:p>
          <a:p>
            <a:pPr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S. </a:t>
            </a:r>
            <a:r>
              <a:rPr lang="en-CA" altLang="en-US" sz="2000" dirty="0" err="1">
                <a:solidFill>
                  <a:schemeClr val="bg1"/>
                </a:solidFill>
                <a:cs typeface="Times New Roman" pitchFamily="18" charset="0"/>
              </a:rPr>
              <a:t>Somé</a:t>
            </a: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 2008, D. Amyot 2008-2017, </a:t>
            </a:r>
            <a:r>
              <a:rPr lang="en-CA" altLang="en-US" sz="2000" dirty="0" err="1">
                <a:solidFill>
                  <a:schemeClr val="bg1"/>
                </a:solidFill>
                <a:cs typeface="Times New Roman" pitchFamily="18" charset="0"/>
              </a:rPr>
              <a:t>G.v</a:t>
            </a: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. Bochmann 2010, and </a:t>
            </a:r>
            <a:r>
              <a:rPr lang="en-CA" altLang="en-US" sz="2000" dirty="0" err="1">
                <a:solidFill>
                  <a:schemeClr val="bg1"/>
                </a:solidFill>
                <a:cs typeface="Times New Roman" pitchFamily="18" charset="0"/>
              </a:rPr>
              <a:t>Mussbcher</a:t>
            </a:r>
            <a:r>
              <a:rPr lang="en-CA" altLang="en-US" sz="2000" dirty="0">
                <a:solidFill>
                  <a:schemeClr val="bg1"/>
                </a:solidFill>
                <a:cs typeface="Times New Roman" pitchFamily="18" charset="0"/>
              </a:rPr>
              <a:t> 2017</a:t>
            </a:r>
          </a:p>
        </p:txBody>
      </p:sp>
      <p:sp>
        <p:nvSpPr>
          <p:cNvPr id="3075" name="Rectangle 1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CA" altLang="en-US" sz="3600" dirty="0"/>
              <a:t>Requirements Verification and Validation</a:t>
            </a:r>
          </a:p>
        </p:txBody>
      </p:sp>
      <p:sp>
        <p:nvSpPr>
          <p:cNvPr id="3076" name="Rectangle 17"/>
          <p:cNvSpPr>
            <a:spLocks noChangeArrowheads="1"/>
          </p:cNvSpPr>
          <p:nvPr/>
        </p:nvSpPr>
        <p:spPr bwMode="auto">
          <a:xfrm>
            <a:off x="2647950" y="842963"/>
            <a:ext cx="6400800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Ins="0"/>
          <a:lstStyle>
            <a:lvl1pPr indent="185738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algn="r" eaLnBrk="1" hangingPunct="1">
              <a:buFontTx/>
              <a:buNone/>
            </a:pPr>
            <a:r>
              <a:rPr lang="en-CA" altLang="en-US" sz="1400" dirty="0">
                <a:solidFill>
                  <a:schemeClr val="bg1"/>
                </a:solidFill>
              </a:rPr>
              <a:t>SEG3101 (Fall 2018)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EA76CCD-B883-4599-80FE-8D500BD19D96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CA" altLang="en-US" sz="12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Formal V&amp;V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Available V&amp;V techniques vary from one modeling paradigms to another and also depend on the available tools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tx2"/>
                </a:solidFill>
              </a:rPr>
              <a:t>FSM, profiled UML, Petri nets, Z, etc.</a:t>
            </a:r>
          </a:p>
          <a:p>
            <a:pPr eaLnBrk="1" hangingPunct="1">
              <a:spcBef>
                <a:spcPct val="0"/>
              </a:spcBef>
            </a:pPr>
            <a:r>
              <a:rPr lang="en-CA" altLang="en-US" dirty="0"/>
              <a:t>The following functions may be provided through tools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Simulation </a:t>
            </a:r>
            <a:r>
              <a:rPr lang="en-CA" altLang="en-US" dirty="0"/>
              <a:t>– random or interactive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Testing </a:t>
            </a:r>
            <a:r>
              <a:rPr lang="en-CA" altLang="en-US" dirty="0"/>
              <a:t>– predetermined traces have to be accepted (or rejected)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Completeness checking </a:t>
            </a:r>
            <a:r>
              <a:rPr lang="en-CA" altLang="en-US" dirty="0"/>
              <a:t>– only according to certain syntax rules, templates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Consistency checking</a:t>
            </a:r>
            <a:r>
              <a:rPr lang="en-CA" altLang="en-US" dirty="0"/>
              <a:t> : given model M, show that M does not imply a contradiction and does not have any other undesirable general property (e.g. deadlock possibility, unhandled </a:t>
            </a:r>
            <a:r>
              <a:rPr lang="en-CA" altLang="en-US" dirty="0" err="1"/>
              <a:t>execption</a:t>
            </a:r>
            <a:r>
              <a:rPr lang="en-CA" altLang="en-US" dirty="0"/>
              <a:t>/message)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Refinement checking</a:t>
            </a:r>
            <a:r>
              <a:rPr lang="en-CA" altLang="en-US" dirty="0"/>
              <a:t> : given two models M and M’, show that the properties of M imply the properties of M’.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Model checking</a:t>
            </a:r>
            <a:r>
              <a:rPr lang="en-CA" altLang="en-US" dirty="0"/>
              <a:t> : given a model M and some properties P, show that any system implementation satisfying M will have the properties P.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Theorem proving</a:t>
            </a:r>
            <a:r>
              <a:rPr lang="en-CA" altLang="en-US" dirty="0"/>
              <a:t>: prove (through induction or other approach) the correctness and validity of theorems against a model, for all situations.</a:t>
            </a:r>
          </a:p>
          <a:p>
            <a:pPr eaLnBrk="1" hangingPunct="1">
              <a:buFontTx/>
              <a:buNone/>
            </a:pPr>
            <a:endParaRPr lang="en-US" altLang="en-US" b="1" dirty="0"/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</a:t>
            </a:r>
            <a:r>
              <a:rPr lang="en-CA" altLang="en-US" sz="1200" u="sng" dirty="0">
                <a:solidFill>
                  <a:schemeClr val="tx1"/>
                </a:solidFill>
              </a:rPr>
              <a:t>Formal V&amp;V</a:t>
            </a:r>
            <a:r>
              <a:rPr lang="en-CA" altLang="en-US" sz="1200" dirty="0">
                <a:solidFill>
                  <a:srgbClr val="969696"/>
                </a:solidFill>
              </a:rPr>
              <a:t>      Reviews and Inspections</a:t>
            </a:r>
          </a:p>
        </p:txBody>
      </p:sp>
    </p:spTree>
    <p:extLst>
      <p:ext uri="{BB962C8B-B14F-4D97-AF65-F5344CB8AC3E}">
        <p14:creationId xmlns:p14="http://schemas.microsoft.com/office/powerpoint/2010/main" val="2619353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EA76CCD-B883-4599-80FE-8D500BD19D96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CA" altLang="en-US" sz="12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Formal V&amp;V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Available V&amp;V techniques vary from one modeling paradigms to another and also depend on the available tools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tx2"/>
                </a:solidFill>
              </a:rPr>
              <a:t>FSM, profiled UML, Petri nets, Z, etc.</a:t>
            </a:r>
          </a:p>
          <a:p>
            <a:pPr eaLnBrk="1" hangingPunct="1">
              <a:spcBef>
                <a:spcPct val="0"/>
              </a:spcBef>
            </a:pPr>
            <a:r>
              <a:rPr lang="en-CA" altLang="en-US" dirty="0"/>
              <a:t>The following may be provided for </a:t>
            </a:r>
            <a:r>
              <a:rPr lang="en-CA" altLang="en-US" dirty="0">
                <a:solidFill>
                  <a:srgbClr val="FF0000"/>
                </a:solidFill>
              </a:rPr>
              <a:t>FSMs</a:t>
            </a:r>
            <a:r>
              <a:rPr lang="en-CA" altLang="en-US" dirty="0"/>
              <a:t> through tools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Simulation </a:t>
            </a:r>
            <a:r>
              <a:rPr lang="en-CA" altLang="en-US" dirty="0"/>
              <a:t>– random or interactive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Testing </a:t>
            </a:r>
            <a:r>
              <a:rPr lang="en-CA" altLang="en-US" dirty="0"/>
              <a:t>– predetermined traces have to be accepted (or rejected)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Completeness checking </a:t>
            </a:r>
            <a:r>
              <a:rPr lang="en-CA" altLang="en-US" dirty="0"/>
              <a:t>– only according to certain syntax rules, templates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Consistency checking</a:t>
            </a:r>
            <a:r>
              <a:rPr lang="en-CA" altLang="en-US" dirty="0"/>
              <a:t> : given model M, show that M does not imply a contradiction and does not have any other undesirable general property (e.g. deadlock possibility, unhandled </a:t>
            </a:r>
            <a:r>
              <a:rPr lang="en-CA" altLang="en-US" dirty="0" err="1"/>
              <a:t>execption</a:t>
            </a:r>
            <a:r>
              <a:rPr lang="en-CA" altLang="en-US" dirty="0"/>
              <a:t>/message)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Refinement checking</a:t>
            </a:r>
            <a:r>
              <a:rPr lang="en-CA" altLang="en-US" dirty="0"/>
              <a:t> : given two models M and M’, show that the properties of M imply the properties of M’.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Model checking</a:t>
            </a:r>
            <a:r>
              <a:rPr lang="en-CA" altLang="en-US" dirty="0"/>
              <a:t> : given a model M and some properties P, show that any system implementation satisfying M will have the properties P.</a:t>
            </a:r>
          </a:p>
          <a:p>
            <a:pPr lvl="1" eaLnBrk="1" hangingPunct="1">
              <a:spcBef>
                <a:spcPct val="0"/>
              </a:spcBef>
            </a:pPr>
            <a:r>
              <a:rPr lang="en-CA" altLang="en-US" dirty="0">
                <a:solidFill>
                  <a:schemeClr val="folHlink"/>
                </a:solidFill>
              </a:rPr>
              <a:t>Theorem proving</a:t>
            </a:r>
            <a:r>
              <a:rPr lang="en-CA" altLang="en-US" dirty="0"/>
              <a:t>: prove (through induction or other approach) the correctness and validity of theorems against a model, for all situations.</a:t>
            </a:r>
          </a:p>
          <a:p>
            <a:pPr eaLnBrk="1" hangingPunct="1">
              <a:buFontTx/>
              <a:buNone/>
            </a:pPr>
            <a:endParaRPr lang="en-US" altLang="en-US" b="1" dirty="0"/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</a:t>
            </a:r>
            <a:r>
              <a:rPr lang="en-CA" altLang="en-US" sz="1200" u="sng" dirty="0">
                <a:solidFill>
                  <a:schemeClr val="tx1"/>
                </a:solidFill>
              </a:rPr>
              <a:t>Formal V&amp;V</a:t>
            </a:r>
            <a:r>
              <a:rPr lang="en-CA" altLang="en-US" sz="1200" dirty="0">
                <a:solidFill>
                  <a:srgbClr val="969696"/>
                </a:solidFill>
              </a:rPr>
              <a:t>      Reviews and Inspections</a:t>
            </a:r>
          </a:p>
        </p:txBody>
      </p:sp>
    </p:spTree>
    <p:extLst>
      <p:ext uri="{BB962C8B-B14F-4D97-AF65-F5344CB8AC3E}">
        <p14:creationId xmlns:p14="http://schemas.microsoft.com/office/powerpoint/2010/main" val="776130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92DF95B9-039B-424A-B667-870754D37134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CA" altLang="en-US" sz="120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Reviews and Inspections (1)</a:t>
            </a:r>
          </a:p>
        </p:txBody>
      </p:sp>
      <p:sp>
        <p:nvSpPr>
          <p:cNvPr id="1638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A group of people </a:t>
            </a:r>
            <a:r>
              <a:rPr lang="en-CA" altLang="en-US" dirty="0">
                <a:solidFill>
                  <a:srgbClr val="FF0000"/>
                </a:solidFill>
              </a:rPr>
              <a:t>read and analyze </a:t>
            </a:r>
            <a:r>
              <a:rPr lang="en-CA" altLang="en-US" dirty="0"/>
              <a:t>requirements, look for potential problems, meet to discuss the problems, and agree on a list of action items needed to address these problems </a:t>
            </a:r>
          </a:p>
          <a:p>
            <a:pPr eaLnBrk="1" hangingPunct="1"/>
            <a:endParaRPr lang="en-CA" altLang="en-US" dirty="0"/>
          </a:p>
          <a:p>
            <a:pPr eaLnBrk="1" hangingPunct="1"/>
            <a:r>
              <a:rPr lang="en-CA" altLang="en-US" dirty="0"/>
              <a:t>A widely used requirements validation technique</a:t>
            </a:r>
          </a:p>
          <a:p>
            <a:pPr lvl="1" eaLnBrk="1" hangingPunct="1"/>
            <a:r>
              <a:rPr lang="en-CA" altLang="en-US" dirty="0"/>
              <a:t>Lots of evidence of </a:t>
            </a:r>
            <a:r>
              <a:rPr lang="en-CA" altLang="en-US" dirty="0">
                <a:solidFill>
                  <a:srgbClr val="FF0000"/>
                </a:solidFill>
              </a:rPr>
              <a:t>effectiveness</a:t>
            </a:r>
            <a:r>
              <a:rPr lang="en-CA" altLang="en-US" dirty="0"/>
              <a:t> of the technique</a:t>
            </a:r>
          </a:p>
          <a:p>
            <a:pPr eaLnBrk="1" hangingPunct="1"/>
            <a:endParaRPr lang="en-CA" altLang="en-US" dirty="0"/>
          </a:p>
          <a:p>
            <a:pPr eaLnBrk="1" hangingPunct="1"/>
            <a:r>
              <a:rPr lang="en-CA" altLang="en-US" dirty="0"/>
              <a:t>Can be expensive</a:t>
            </a:r>
          </a:p>
          <a:p>
            <a:pPr lvl="1" eaLnBrk="1" hangingPunct="1"/>
            <a:r>
              <a:rPr lang="en-CA" altLang="en-US" dirty="0"/>
              <a:t>Careful planning and preparation</a:t>
            </a:r>
          </a:p>
          <a:p>
            <a:pPr lvl="1" eaLnBrk="1" hangingPunct="1"/>
            <a:r>
              <a:rPr lang="en-CA" altLang="en-US" dirty="0"/>
              <a:t>Pre-review checking</a:t>
            </a:r>
          </a:p>
          <a:p>
            <a:pPr lvl="1" eaLnBrk="1" hangingPunct="1"/>
            <a:r>
              <a:rPr lang="en-CA" altLang="en-US" dirty="0"/>
              <a:t>Need appropriate checklists (must be developed if necessary and maintained)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Formal V&amp;V      </a:t>
            </a:r>
            <a:r>
              <a:rPr lang="en-CA" altLang="en-US" sz="1200" u="sng" dirty="0">
                <a:solidFill>
                  <a:schemeClr val="tx1"/>
                </a:solidFill>
              </a:rPr>
              <a:t>Reviews and Inspections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D0BDEEA4-DCDF-44B2-98E4-AECFCBAD9F8A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200"/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Reviews and Inspections (2)</a:t>
            </a:r>
          </a:p>
        </p:txBody>
      </p:sp>
      <p:sp>
        <p:nvSpPr>
          <p:cNvPr id="229991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A group of people read and analyze requirements, look for potential problems, meet to discuss the problems, and agree on a list of action items needed to address these problems </a:t>
            </a:r>
          </a:p>
          <a:p>
            <a:pPr eaLnBrk="1" hangingPunct="1"/>
            <a:r>
              <a:rPr lang="en-CA" altLang="en-US" dirty="0"/>
              <a:t>Different types of reviews with varying degrees of formality</a:t>
            </a:r>
          </a:p>
          <a:p>
            <a:pPr lvl="1" eaLnBrk="1" hangingPunct="1"/>
            <a:r>
              <a:rPr lang="en-CA" altLang="en-US" dirty="0"/>
              <a:t>Reading and approval (sign-off)</a:t>
            </a:r>
          </a:p>
          <a:p>
            <a:pPr lvl="2" eaLnBrk="1" hangingPunct="1"/>
            <a:r>
              <a:rPr lang="en-CA" altLang="en-US" dirty="0"/>
              <a:t>Encourages the reader to be more careful (and responsible!)</a:t>
            </a:r>
          </a:p>
          <a:p>
            <a:pPr lvl="1" eaLnBrk="1" hangingPunct="1"/>
            <a:r>
              <a:rPr lang="en-CA" altLang="en-US" dirty="0"/>
              <a:t>Walkthroughs</a:t>
            </a:r>
          </a:p>
          <a:p>
            <a:pPr lvl="2" eaLnBrk="1" hangingPunct="1"/>
            <a:r>
              <a:rPr lang="en-CA" altLang="en-US" dirty="0"/>
              <a:t>Can be led by author/expert to educate others on his/her work</a:t>
            </a:r>
          </a:p>
          <a:p>
            <a:pPr lvl="1" eaLnBrk="1" hangingPunct="1"/>
            <a:r>
              <a:rPr lang="en-CA" altLang="en-US" dirty="0"/>
              <a:t>Active reviews</a:t>
            </a:r>
          </a:p>
          <a:p>
            <a:pPr lvl="2" eaLnBrk="1" hangingPunct="1"/>
            <a:r>
              <a:rPr lang="en-CA" altLang="en-US" dirty="0"/>
              <a:t>Author asks reviewer questions which can only be answered with the help of the document to be reviewed</a:t>
            </a:r>
          </a:p>
          <a:p>
            <a:pPr lvl="1" eaLnBrk="1" hangingPunct="1"/>
            <a:r>
              <a:rPr lang="en-CA" altLang="en-US" dirty="0"/>
              <a:t>Formal inspections</a:t>
            </a:r>
          </a:p>
          <a:p>
            <a:pPr lvl="2" eaLnBrk="1" hangingPunct="1"/>
            <a:r>
              <a:rPr lang="en-CA" altLang="en-US" dirty="0"/>
              <a:t>Structured and detailed review, defined roles, preparation, </a:t>
            </a:r>
            <a:r>
              <a:rPr lang="en-CA" altLang="en-US" dirty="0" err="1"/>
              <a:t>etc</a:t>
            </a:r>
            <a:endParaRPr lang="en-CA" altLang="en-US" dirty="0"/>
          </a:p>
          <a:p>
            <a:pPr lvl="2" eaLnBrk="1" hangingPunct="1"/>
            <a:r>
              <a:rPr lang="en-US" altLang="en-US" dirty="0"/>
              <a:t>E.g., Fagan Inspection</a:t>
            </a:r>
          </a:p>
        </p:txBody>
      </p:sp>
      <p:sp>
        <p:nvSpPr>
          <p:cNvPr id="17413" name="Text Box 8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Formal V&amp;V      </a:t>
            </a:r>
            <a:r>
              <a:rPr lang="en-CA" altLang="en-US" sz="1200" u="sng" dirty="0">
                <a:solidFill>
                  <a:schemeClr val="tx1"/>
                </a:solidFill>
              </a:rPr>
              <a:t>Reviews and Inspections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66B3413-ED87-43CE-9C54-4C236C2813F5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200"/>
          </a:p>
        </p:txBody>
      </p:sp>
      <p:sp>
        <p:nvSpPr>
          <p:cNvPr id="2560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Fagan Inspection (1)</a:t>
            </a:r>
          </a:p>
        </p:txBody>
      </p:sp>
      <p:sp>
        <p:nvSpPr>
          <p:cNvPr id="25604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Formal and structured inspection process</a:t>
            </a:r>
          </a:p>
        </p:txBody>
      </p:sp>
      <p:grpSp>
        <p:nvGrpSpPr>
          <p:cNvPr id="25605" name="Group 3"/>
          <p:cNvGrpSpPr>
            <a:grpSpLocks noChangeAspect="1"/>
          </p:cNvGrpSpPr>
          <p:nvPr/>
        </p:nvGrpSpPr>
        <p:grpSpPr bwMode="auto">
          <a:xfrm>
            <a:off x="749300" y="1350963"/>
            <a:ext cx="7431088" cy="5133975"/>
            <a:chOff x="864" y="768"/>
            <a:chExt cx="4681" cy="3234"/>
          </a:xfrm>
        </p:grpSpPr>
        <p:sp>
          <p:nvSpPr>
            <p:cNvPr id="25608" name="AutoShape 4"/>
            <p:cNvSpPr>
              <a:spLocks noChangeAspect="1" noChangeArrowheads="1" noTextEdit="1"/>
            </p:cNvSpPr>
            <p:nvPr/>
          </p:nvSpPr>
          <p:spPr bwMode="auto">
            <a:xfrm>
              <a:off x="864" y="768"/>
              <a:ext cx="4681" cy="3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pic>
          <p:nvPicPr>
            <p:cNvPr id="25609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" y="768"/>
              <a:ext cx="4686" cy="3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397500" y="5313363"/>
            <a:ext cx="2895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solidFill>
                  <a:schemeClr val="hlink"/>
                </a:solidFill>
                <a:latin typeface="Times New Roman" pitchFamily="18" charset="0"/>
              </a:rPr>
              <a:t>Note: the boss is </a:t>
            </a:r>
            <a:r>
              <a:rPr lang="en-US" altLang="en-US" sz="2000" b="1" i="1" dirty="0">
                <a:solidFill>
                  <a:schemeClr val="hlink"/>
                </a:solidFill>
                <a:latin typeface="Times New Roman" pitchFamily="18" charset="0"/>
              </a:rPr>
              <a:t>not</a:t>
            </a:r>
            <a:r>
              <a:rPr lang="en-US" altLang="en-US" sz="2000" b="1" dirty="0">
                <a:solidFill>
                  <a:schemeClr val="hlink"/>
                </a:solidFill>
                <a:latin typeface="Times New Roman" pitchFamily="18" charset="0"/>
              </a:rPr>
              <a:t> involved in the process!</a:t>
            </a:r>
            <a:endParaRPr lang="fr-CA" altLang="en-US" sz="2000" b="1" dirty="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5607" name="Text Box 11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Formal V&amp;V      </a:t>
            </a:r>
            <a:r>
              <a:rPr lang="en-CA" altLang="en-US" sz="1200" u="sng" dirty="0">
                <a:solidFill>
                  <a:schemeClr val="tx1"/>
                </a:solidFill>
              </a:rPr>
              <a:t>Reviews and Inspections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FE1F9FF-7FC5-4C55-A2A0-26100313A28D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CA" altLang="en-US" sz="1200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Fagan Inspection (2)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Characterized by rules on who should participate, how many reviewers should participate, and what roles they should play</a:t>
            </a:r>
          </a:p>
          <a:p>
            <a:pPr lvl="1" eaLnBrk="1" hangingPunct="1"/>
            <a:r>
              <a:rPr lang="en-CA" altLang="en-US" dirty="0"/>
              <a:t>Not more than 2 hours at a time, to keep participants focused</a:t>
            </a:r>
          </a:p>
          <a:p>
            <a:pPr lvl="1" eaLnBrk="1" hangingPunct="1"/>
            <a:r>
              <a:rPr lang="en-CA" altLang="en-US" dirty="0"/>
              <a:t>3 to 5 reviewers</a:t>
            </a:r>
          </a:p>
          <a:p>
            <a:pPr lvl="1" eaLnBrk="1" hangingPunct="1"/>
            <a:r>
              <a:rPr lang="en-CA" altLang="en-US" dirty="0"/>
              <a:t>Author serves as the presenter of the document</a:t>
            </a:r>
          </a:p>
          <a:p>
            <a:pPr lvl="1" eaLnBrk="1" hangingPunct="1"/>
            <a:r>
              <a:rPr lang="en-CA" altLang="en-US" dirty="0"/>
              <a:t>Metrics are collected</a:t>
            </a:r>
          </a:p>
          <a:p>
            <a:pPr lvl="2" eaLnBrk="1" hangingPunct="1"/>
            <a:r>
              <a:rPr lang="en-CA" altLang="en-US" dirty="0"/>
              <a:t>Important: the author’s supervisor does not participate in the inspection and does not have access to data</a:t>
            </a:r>
          </a:p>
          <a:p>
            <a:pPr lvl="2" eaLnBrk="1" hangingPunct="1"/>
            <a:r>
              <a:rPr lang="en-CA" altLang="en-US" dirty="0"/>
              <a:t>This is not an employee evaluation</a:t>
            </a:r>
          </a:p>
          <a:p>
            <a:pPr lvl="1" eaLnBrk="1" hangingPunct="1"/>
            <a:r>
              <a:rPr lang="en-CA" altLang="en-US" dirty="0"/>
              <a:t>Moderator is responsible for initiating the inspection, leading the meeting, and ensuring issues found are fixed</a:t>
            </a:r>
          </a:p>
          <a:p>
            <a:pPr lvl="1" eaLnBrk="1" hangingPunct="1"/>
            <a:r>
              <a:rPr lang="en-CA" altLang="en-US" dirty="0"/>
              <a:t>All reviewers need to prepare themselves using checklists</a:t>
            </a:r>
          </a:p>
          <a:p>
            <a:pPr lvl="1" eaLnBrk="1" hangingPunct="1"/>
            <a:r>
              <a:rPr lang="en-CA" altLang="en-US" dirty="0"/>
              <a:t>Issues are recorded in special forms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Formal V&amp;V      </a:t>
            </a:r>
            <a:r>
              <a:rPr lang="en-CA" altLang="en-US" sz="1200" u="sng" dirty="0">
                <a:solidFill>
                  <a:schemeClr val="tx1"/>
                </a:solidFill>
              </a:rPr>
              <a:t>Reviews and Inspections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256190E-D32F-47C4-AC56-2A98D2FB97FB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CA" altLang="en-US" sz="12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Fagan Inspection (3)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CA" altLang="en-US" dirty="0"/>
              <a:t>The inspection meeting is like a brainstorming session to identify (potential) problems</a:t>
            </a:r>
          </a:p>
          <a:p>
            <a:pPr eaLnBrk="1" hangingPunct="1">
              <a:lnSpc>
                <a:spcPct val="100000"/>
              </a:lnSpc>
            </a:pPr>
            <a:r>
              <a:rPr lang="en-CA" altLang="en-US" dirty="0"/>
              <a:t>Re-inspection if &gt; 5% of the document change</a:t>
            </a:r>
          </a:p>
          <a:p>
            <a:pPr lvl="1" eaLnBrk="1" hangingPunct="1">
              <a:lnSpc>
                <a:spcPct val="100000"/>
              </a:lnSpc>
            </a:pPr>
            <a:r>
              <a:rPr lang="en-CA" altLang="en-US" dirty="0"/>
              <a:t>Some variants are less tolerant... too easy to introduce new errors when correcting the previous ones!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Formal V&amp;V      </a:t>
            </a:r>
            <a:r>
              <a:rPr lang="en-CA" altLang="en-US" sz="1200" u="sng" dirty="0">
                <a:solidFill>
                  <a:schemeClr val="tx1"/>
                </a:solidFill>
              </a:rPr>
              <a:t>Reviews and Inspections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="" xmlns:a16="http://schemas.microsoft.com/office/drawing/2014/main" id="{36F79C93-9DCD-4C88-A947-69B1BA7B2355}"/>
              </a:ext>
            </a:extLst>
          </p:cNvPr>
          <p:cNvSpPr txBox="1">
            <a:spLocks/>
          </p:cNvSpPr>
          <p:nvPr/>
        </p:nvSpPr>
        <p:spPr bwMode="auto">
          <a:xfrm>
            <a:off x="4959111" y="927100"/>
            <a:ext cx="4184889" cy="557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84175" indent="-198438" algn="l" rtl="0" eaLnBrk="0" fontAlgn="base" hangingPunct="0">
              <a:lnSpc>
                <a:spcPts val="2400"/>
              </a:lnSpc>
              <a:spcBef>
                <a:spcPts val="600"/>
              </a:spcBef>
              <a:spcAft>
                <a:spcPct val="0"/>
              </a:spcAft>
              <a:buClr>
                <a:srgbClr val="D62828"/>
              </a:buClr>
              <a:buSzPct val="130000"/>
              <a:buChar char="•"/>
              <a:defRPr sz="2000">
                <a:solidFill>
                  <a:srgbClr val="002654"/>
                </a:solidFill>
                <a:latin typeface="+mn-lt"/>
                <a:ea typeface="+mn-ea"/>
                <a:cs typeface="+mn-cs"/>
              </a:defRPr>
            </a:lvl1pPr>
            <a:lvl2pPr marL="773113" indent="-198438" algn="l" rtl="0" eaLnBrk="0" fontAlgn="base" hangingPunct="0">
              <a:lnSpc>
                <a:spcPts val="2400"/>
              </a:lnSpc>
              <a:spcBef>
                <a:spcPts val="600"/>
              </a:spcBef>
              <a:spcAft>
                <a:spcPct val="0"/>
              </a:spcAft>
              <a:buChar char="•"/>
              <a:defRPr sz="2000">
                <a:solidFill>
                  <a:srgbClr val="002654"/>
                </a:solidFill>
                <a:latin typeface="+mn-lt"/>
              </a:defRPr>
            </a:lvl2pPr>
            <a:lvl3pPr marL="1149350" indent="-185738" algn="l" rtl="0" eaLnBrk="0" fontAlgn="base" hangingPunct="0">
              <a:lnSpc>
                <a:spcPts val="2400"/>
              </a:lnSpc>
              <a:spcBef>
                <a:spcPts val="600"/>
              </a:spcBef>
              <a:spcAft>
                <a:spcPct val="0"/>
              </a:spcAft>
              <a:buChar char="•"/>
              <a:defRPr sz="2000">
                <a:solidFill>
                  <a:srgbClr val="002654"/>
                </a:solidFill>
                <a:latin typeface="+mn-lt"/>
              </a:defRPr>
            </a:lvl3pPr>
            <a:lvl4pPr marL="1524000" indent="-184150" algn="l" rtl="0" eaLnBrk="0" fontAlgn="base" hangingPunct="0">
              <a:lnSpc>
                <a:spcPts val="2400"/>
              </a:lnSpc>
              <a:spcBef>
                <a:spcPts val="600"/>
              </a:spcBef>
              <a:spcAft>
                <a:spcPct val="0"/>
              </a:spcAft>
              <a:buChar char="•"/>
              <a:defRPr sz="2000">
                <a:solidFill>
                  <a:srgbClr val="002654"/>
                </a:solidFill>
                <a:latin typeface="+mn-lt"/>
              </a:defRPr>
            </a:lvl4pPr>
            <a:lvl5pPr marL="1905000" indent="-185738" algn="l" rtl="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5pPr>
            <a:lvl6pPr marL="2362200" indent="-185738" algn="l" rtl="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6pPr>
            <a:lvl7pPr marL="2819400" indent="-185738" algn="l" rtl="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7pPr>
            <a:lvl8pPr marL="3276600" indent="-185738" algn="l" rtl="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8pPr>
            <a:lvl9pPr marL="3733800" indent="-185738" algn="l" rtl="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9pPr>
          </a:lstStyle>
          <a:p>
            <a:pPr marL="185737" indent="0">
              <a:buNone/>
            </a:pPr>
            <a:r>
              <a:rPr lang="en-US" kern="0" dirty="0"/>
              <a:t/>
            </a:r>
            <a:br>
              <a:rPr lang="en-US" kern="0" dirty="0"/>
            </a:br>
            <a:endParaRPr lang="en-US" kern="0" dirty="0"/>
          </a:p>
          <a:p>
            <a:pPr marL="185737" indent="0">
              <a:buNone/>
            </a:pPr>
            <a:endParaRPr lang="en-US" kern="0" dirty="0"/>
          </a:p>
          <a:p>
            <a:pPr marL="185737" indent="0">
              <a:buNone/>
            </a:pPr>
            <a:endParaRPr lang="en-US" kern="0" dirty="0"/>
          </a:p>
          <a:p>
            <a:pPr marL="185737" indent="0">
              <a:buNone/>
            </a:pPr>
            <a:endParaRPr lang="en-US" kern="0" dirty="0"/>
          </a:p>
          <a:p>
            <a:endParaRPr lang="en-US" kern="0" dirty="0"/>
          </a:p>
          <a:p>
            <a:r>
              <a:rPr lang="en-US" b="1" kern="0" dirty="0">
                <a:solidFill>
                  <a:srgbClr val="FF0000"/>
                </a:solidFill>
              </a:rPr>
              <a:t>Don’t:</a:t>
            </a:r>
          </a:p>
          <a:p>
            <a:pPr lvl="1"/>
            <a:r>
              <a:rPr lang="en-US" dirty="0"/>
              <a:t>Attack the person</a:t>
            </a:r>
          </a:p>
          <a:p>
            <a:pPr lvl="1"/>
            <a:r>
              <a:rPr lang="en-CA" dirty="0"/>
              <a:t>Go on for too long without adequate breaks</a:t>
            </a:r>
          </a:p>
          <a:p>
            <a:pPr lvl="1"/>
            <a:r>
              <a:rPr lang="en-CA" dirty="0"/>
              <a:t>Skip reviews!</a:t>
            </a:r>
          </a:p>
          <a:p>
            <a:pPr lvl="1"/>
            <a:r>
              <a:rPr lang="en-CA" dirty="0"/>
              <a:t>Use sarcasm or exaggeration</a:t>
            </a:r>
          </a:p>
          <a:p>
            <a:pPr lvl="1"/>
            <a:r>
              <a:rPr lang="en-CA" dirty="0"/>
              <a:t>Involve the “boss”; </a:t>
            </a:r>
            <a:r>
              <a:rPr lang="en-CA" i="1" dirty="0"/>
              <a:t>this is </a:t>
            </a:r>
            <a:br>
              <a:rPr lang="en-CA" i="1" dirty="0"/>
            </a:br>
            <a:r>
              <a:rPr lang="en-CA" i="1" dirty="0"/>
              <a:t>not an employee evaluation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F9E46D66-0F93-4BF6-A6F6-F924D57E5008}"/>
              </a:ext>
            </a:extLst>
          </p:cNvPr>
          <p:cNvSpPr txBox="1">
            <a:spLocks/>
          </p:cNvSpPr>
          <p:nvPr/>
        </p:nvSpPr>
        <p:spPr bwMode="auto">
          <a:xfrm>
            <a:off x="117475" y="927100"/>
            <a:ext cx="4184889" cy="557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84175" indent="-198438" algn="l" rtl="0" eaLnBrk="0" fontAlgn="base" hangingPunct="0">
              <a:lnSpc>
                <a:spcPts val="2400"/>
              </a:lnSpc>
              <a:spcBef>
                <a:spcPts val="600"/>
              </a:spcBef>
              <a:spcAft>
                <a:spcPct val="0"/>
              </a:spcAft>
              <a:buClr>
                <a:srgbClr val="D62828"/>
              </a:buClr>
              <a:buSzPct val="130000"/>
              <a:buChar char="•"/>
              <a:defRPr sz="2000">
                <a:solidFill>
                  <a:srgbClr val="002654"/>
                </a:solidFill>
                <a:latin typeface="+mn-lt"/>
                <a:ea typeface="+mn-ea"/>
                <a:cs typeface="+mn-cs"/>
              </a:defRPr>
            </a:lvl1pPr>
            <a:lvl2pPr marL="773113" indent="-198438" algn="l" rtl="0" eaLnBrk="0" fontAlgn="base" hangingPunct="0">
              <a:lnSpc>
                <a:spcPts val="2400"/>
              </a:lnSpc>
              <a:spcBef>
                <a:spcPts val="600"/>
              </a:spcBef>
              <a:spcAft>
                <a:spcPct val="0"/>
              </a:spcAft>
              <a:buChar char="•"/>
              <a:defRPr sz="2000">
                <a:solidFill>
                  <a:srgbClr val="002654"/>
                </a:solidFill>
                <a:latin typeface="+mn-lt"/>
              </a:defRPr>
            </a:lvl2pPr>
            <a:lvl3pPr marL="1149350" indent="-185738" algn="l" rtl="0" eaLnBrk="0" fontAlgn="base" hangingPunct="0">
              <a:lnSpc>
                <a:spcPts val="2400"/>
              </a:lnSpc>
              <a:spcBef>
                <a:spcPts val="600"/>
              </a:spcBef>
              <a:spcAft>
                <a:spcPct val="0"/>
              </a:spcAft>
              <a:buChar char="•"/>
              <a:defRPr sz="2000">
                <a:solidFill>
                  <a:srgbClr val="002654"/>
                </a:solidFill>
                <a:latin typeface="+mn-lt"/>
              </a:defRPr>
            </a:lvl3pPr>
            <a:lvl4pPr marL="1524000" indent="-184150" algn="l" rtl="0" eaLnBrk="0" fontAlgn="base" hangingPunct="0">
              <a:lnSpc>
                <a:spcPts val="2400"/>
              </a:lnSpc>
              <a:spcBef>
                <a:spcPts val="600"/>
              </a:spcBef>
              <a:spcAft>
                <a:spcPct val="0"/>
              </a:spcAft>
              <a:buChar char="•"/>
              <a:defRPr sz="2000">
                <a:solidFill>
                  <a:srgbClr val="002654"/>
                </a:solidFill>
                <a:latin typeface="+mn-lt"/>
              </a:defRPr>
            </a:lvl4pPr>
            <a:lvl5pPr marL="1905000" indent="-185738" algn="l" rtl="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5pPr>
            <a:lvl6pPr marL="2362200" indent="-185738" algn="l" rtl="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6pPr>
            <a:lvl7pPr marL="2819400" indent="-185738" algn="l" rtl="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7pPr>
            <a:lvl8pPr marL="3276600" indent="-185738" algn="l" rtl="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8pPr>
            <a:lvl9pPr marL="3733800" indent="-185738" algn="l" rtl="0" fontAlgn="base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+mn-lt"/>
              </a:defRPr>
            </a:lvl9pPr>
          </a:lstStyle>
          <a:p>
            <a:pPr marL="185737" indent="0">
              <a:buNone/>
            </a:pPr>
            <a:r>
              <a:rPr lang="en-US" kern="0" dirty="0"/>
              <a:t/>
            </a:r>
            <a:br>
              <a:rPr lang="en-US" kern="0" dirty="0"/>
            </a:br>
            <a:endParaRPr lang="en-US" kern="0" dirty="0"/>
          </a:p>
          <a:p>
            <a:pPr marL="185737" indent="0">
              <a:buNone/>
            </a:pPr>
            <a:endParaRPr lang="en-US" kern="0" dirty="0"/>
          </a:p>
          <a:p>
            <a:pPr marL="185737" indent="0">
              <a:buNone/>
            </a:pPr>
            <a:endParaRPr lang="en-US" kern="0" dirty="0"/>
          </a:p>
          <a:p>
            <a:pPr marL="185737" indent="0">
              <a:buNone/>
            </a:pPr>
            <a:endParaRPr lang="en-US" kern="0" dirty="0"/>
          </a:p>
          <a:p>
            <a:endParaRPr lang="en-US" kern="0" dirty="0"/>
          </a:p>
          <a:p>
            <a:r>
              <a:rPr lang="en-US" b="1" kern="0" dirty="0">
                <a:solidFill>
                  <a:srgbClr val="FF0000"/>
                </a:solidFill>
              </a:rPr>
              <a:t>Do:</a:t>
            </a:r>
          </a:p>
          <a:p>
            <a:pPr lvl="1"/>
            <a:r>
              <a:rPr lang="en-US" dirty="0"/>
              <a:t>Critique the artifact</a:t>
            </a:r>
          </a:p>
          <a:p>
            <a:pPr lvl="1"/>
            <a:r>
              <a:rPr lang="en-CA" dirty="0"/>
              <a:t>Keep review session to less than two hours</a:t>
            </a:r>
          </a:p>
          <a:p>
            <a:pPr lvl="1"/>
            <a:r>
              <a:rPr lang="en-CA" dirty="0"/>
              <a:t>Plan time for reviews</a:t>
            </a:r>
          </a:p>
          <a:p>
            <a:pPr lvl="1"/>
            <a:r>
              <a:rPr lang="en-CA" dirty="0"/>
              <a:t>Prioritize reviews of important issues</a:t>
            </a:r>
          </a:p>
          <a:p>
            <a:pPr lvl="1"/>
            <a:r>
              <a:rPr lang="en-CA" dirty="0"/>
              <a:t>Keep things light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65A4EB4B-2DAC-4FEC-A222-37580C39E7C2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CA" altLang="en-US" sz="12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Review – Typical Problem Categorization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Requirements clarification</a:t>
            </a:r>
          </a:p>
          <a:p>
            <a:pPr lvl="1" eaLnBrk="1" hangingPunct="1"/>
            <a:r>
              <a:rPr lang="en-US" altLang="en-US"/>
              <a:t>The requirement may be badly expressed or may have accidentally omitted information which has been collected during requirements elicitation</a:t>
            </a:r>
          </a:p>
          <a:p>
            <a:pPr eaLnBrk="1" hangingPunct="1"/>
            <a:r>
              <a:rPr lang="en-US" altLang="en-US"/>
              <a:t>Missing information</a:t>
            </a:r>
          </a:p>
          <a:p>
            <a:pPr lvl="1" eaLnBrk="1" hangingPunct="1"/>
            <a:r>
              <a:rPr lang="en-US" altLang="en-US"/>
              <a:t>Some information is missing from the requirements document</a:t>
            </a:r>
          </a:p>
          <a:p>
            <a:pPr eaLnBrk="1" hangingPunct="1"/>
            <a:r>
              <a:rPr lang="en-US" altLang="en-US"/>
              <a:t>Requirements conflict</a:t>
            </a:r>
          </a:p>
          <a:p>
            <a:pPr lvl="1" eaLnBrk="1" hangingPunct="1"/>
            <a:r>
              <a:rPr lang="en-US" altLang="en-US"/>
              <a:t>There is a significant conflict between requirements</a:t>
            </a:r>
          </a:p>
          <a:p>
            <a:pPr lvl="1" eaLnBrk="1" hangingPunct="1"/>
            <a:r>
              <a:rPr lang="en-US" altLang="en-US"/>
              <a:t>The stakeholders involved must negotiate to resolve the conflict</a:t>
            </a:r>
          </a:p>
          <a:p>
            <a:pPr eaLnBrk="1" hangingPunct="1"/>
            <a:r>
              <a:rPr lang="en-US" altLang="en-US"/>
              <a:t>Unrealistic requirement</a:t>
            </a:r>
          </a:p>
          <a:p>
            <a:pPr lvl="1" eaLnBrk="1" hangingPunct="1"/>
            <a:r>
              <a:rPr lang="en-US" altLang="en-US"/>
              <a:t>The requirement does not appear to be implementable with the technology available or given other constraints on the system</a:t>
            </a:r>
          </a:p>
          <a:p>
            <a:pPr lvl="1" eaLnBrk="1" hangingPunct="1"/>
            <a:r>
              <a:rPr lang="en-US" altLang="en-US"/>
              <a:t>Stakeholders must be consulted to decide how to make the requirement more realistic</a:t>
            </a:r>
          </a:p>
        </p:txBody>
      </p:sp>
      <p:sp>
        <p:nvSpPr>
          <p:cNvPr id="23557" name="Text Box 4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Formal V&amp;V      </a:t>
            </a:r>
            <a:r>
              <a:rPr lang="en-CA" altLang="en-US" sz="1200" u="sng" dirty="0">
                <a:solidFill>
                  <a:schemeClr val="tx1"/>
                </a:solidFill>
              </a:rPr>
              <a:t>Reviews and Inspections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09FEF98-11E9-4E61-81CF-3B472F7E601F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CA" altLang="en-US" sz="120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Requirements Review Checklists</a:t>
            </a:r>
          </a:p>
        </p:txBody>
      </p:sp>
      <p:sp>
        <p:nvSpPr>
          <p:cNvPr id="2970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Essential tool for an effective review process</a:t>
            </a:r>
          </a:p>
          <a:p>
            <a:pPr lvl="1" eaLnBrk="1" hangingPunct="1"/>
            <a:r>
              <a:rPr lang="en-CA" altLang="en-US" dirty="0"/>
              <a:t>List common problem areas and guide reviewers</a:t>
            </a:r>
          </a:p>
          <a:p>
            <a:pPr lvl="1" eaLnBrk="1" hangingPunct="1"/>
            <a:r>
              <a:rPr lang="en-CA" altLang="en-US" dirty="0"/>
              <a:t>May include questions on several quality aspects of the document: comprehensibility, redundancy, completeness, ambiguity, consistency, organization, standards compliance, traceability ...</a:t>
            </a:r>
          </a:p>
          <a:p>
            <a:pPr eaLnBrk="1" hangingPunct="1"/>
            <a:r>
              <a:rPr lang="en-CA" altLang="en-US" dirty="0"/>
              <a:t>There are general checklists and checklists for particular modeling and specification languages</a:t>
            </a:r>
          </a:p>
          <a:p>
            <a:pPr eaLnBrk="1" hangingPunct="1"/>
            <a:r>
              <a:rPr lang="en-CA" altLang="en-US" dirty="0"/>
              <a:t>Checklists are supposed to be developed and maintained</a:t>
            </a:r>
          </a:p>
          <a:p>
            <a:pPr eaLnBrk="1" hangingPunct="1"/>
            <a:endParaRPr lang="en-CA" altLang="en-US" dirty="0"/>
          </a:p>
          <a:p>
            <a:pPr eaLnBrk="1" hangingPunct="1"/>
            <a:r>
              <a:rPr lang="en-CA" altLang="en-US" dirty="0"/>
              <a:t>See example on course website</a:t>
            </a:r>
          </a:p>
          <a:p>
            <a:pPr lvl="1" eaLnBrk="1" hangingPunct="1"/>
            <a:r>
              <a:rPr lang="en-CA" altLang="en-US" dirty="0"/>
              <a:t>Simple: </a:t>
            </a:r>
            <a:r>
              <a:rPr lang="en-CA" altLang="en-US" sz="1400" dirty="0">
                <a:hlinkClick r:id="rId3"/>
              </a:rPr>
              <a:t>http://site.uottawa.ca/~damyot/seg3101/notes/Inspection_checklist_Wiegers.pdf</a:t>
            </a:r>
            <a:endParaRPr lang="en-CA" altLang="en-US" sz="1400" dirty="0"/>
          </a:p>
          <a:p>
            <a:pPr lvl="1" eaLnBrk="1" hangingPunct="1"/>
            <a:r>
              <a:rPr lang="en-CA" altLang="en-US" dirty="0"/>
              <a:t>Complex (</a:t>
            </a:r>
            <a:r>
              <a:rPr lang="en-CA" altLang="en-US" dirty="0">
                <a:hlinkClick r:id="rId4"/>
              </a:rPr>
              <a:t>NASA</a:t>
            </a:r>
            <a:r>
              <a:rPr lang="en-CA" altLang="en-US" dirty="0"/>
              <a:t>)</a:t>
            </a:r>
            <a:r>
              <a:rPr lang="en-CA" altLang="en-US" sz="1400" dirty="0"/>
              <a:t> </a:t>
            </a:r>
          </a:p>
          <a:p>
            <a:pPr lvl="1" eaLnBrk="1" hangingPunct="1"/>
            <a:r>
              <a:rPr lang="en-CA" altLang="en-US" dirty="0"/>
              <a:t>A few others in the </a:t>
            </a:r>
            <a:r>
              <a:rPr lang="en-CA" altLang="en-US" dirty="0">
                <a:hlinkClick r:id="rId5"/>
              </a:rPr>
              <a:t>private section</a:t>
            </a:r>
            <a:r>
              <a:rPr lang="en-CA" altLang="en-US" dirty="0"/>
              <a:t> of the Web site</a:t>
            </a:r>
            <a:endParaRPr lang="en-CA" altLang="en-US" sz="1400" dirty="0"/>
          </a:p>
        </p:txBody>
      </p:sp>
      <p:sp>
        <p:nvSpPr>
          <p:cNvPr id="29701" name="Text Box 6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Formal V&amp;V      </a:t>
            </a:r>
            <a:r>
              <a:rPr lang="en-CA" altLang="en-US" sz="1200" u="sng" dirty="0">
                <a:solidFill>
                  <a:schemeClr val="tx1"/>
                </a:solidFill>
              </a:rPr>
              <a:t>Reviews and Inspections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0EE508BF-910C-440C-B372-529823970EBE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CA" altLang="en-US" sz="1200"/>
          </a:p>
        </p:txBody>
      </p:sp>
      <p:sp>
        <p:nvSpPr>
          <p:cNvPr id="327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Comments on Reviews and Inspections</a:t>
            </a:r>
          </a:p>
        </p:txBody>
      </p:sp>
      <p:sp>
        <p:nvSpPr>
          <p:cNvPr id="22507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Advantages</a:t>
            </a:r>
          </a:p>
          <a:p>
            <a:pPr lvl="1" eaLnBrk="1" hangingPunct="1"/>
            <a:r>
              <a:rPr lang="en-US" altLang="en-US" dirty="0"/>
              <a:t>Effective (even after considering cost)</a:t>
            </a:r>
          </a:p>
          <a:p>
            <a:pPr lvl="1" eaLnBrk="1" hangingPunct="1"/>
            <a:r>
              <a:rPr lang="en-US" altLang="en-US" dirty="0"/>
              <a:t>Allow finding sources of errors (not only symptoms)</a:t>
            </a:r>
          </a:p>
          <a:p>
            <a:pPr lvl="1" eaLnBrk="1" hangingPunct="1"/>
            <a:r>
              <a:rPr lang="en-US" altLang="en-US" dirty="0"/>
              <a:t>Requirements authors are more attentive when they know their work will be closely reviewed</a:t>
            </a:r>
          </a:p>
          <a:p>
            <a:pPr lvl="2" eaLnBrk="1" hangingPunct="1"/>
            <a:r>
              <a:rPr lang="en-US" altLang="en-US" dirty="0"/>
              <a:t>Encourage them to conform to standards</a:t>
            </a:r>
          </a:p>
          <a:p>
            <a:pPr lvl="1" eaLnBrk="1" hangingPunct="1"/>
            <a:r>
              <a:rPr lang="en-US" altLang="en-US" dirty="0"/>
              <a:t>Familiarize large groups with the requirements (buy-in)</a:t>
            </a:r>
          </a:p>
          <a:p>
            <a:pPr lvl="1" eaLnBrk="1" hangingPunct="1"/>
            <a:r>
              <a:rPr lang="en-US" altLang="en-US" dirty="0"/>
              <a:t>Diffusion of knowledge</a:t>
            </a:r>
          </a:p>
          <a:p>
            <a:pPr eaLnBrk="1" hangingPunct="1"/>
            <a:r>
              <a:rPr lang="en-US" altLang="en-US" dirty="0"/>
              <a:t>Risks</a:t>
            </a:r>
          </a:p>
          <a:p>
            <a:pPr lvl="1" eaLnBrk="1" hangingPunct="1"/>
            <a:r>
              <a:rPr lang="en-US" altLang="en-US" dirty="0"/>
              <a:t>Reviews can be dull and draining (need to be limited in time)</a:t>
            </a:r>
          </a:p>
          <a:p>
            <a:pPr lvl="1" eaLnBrk="1" hangingPunct="1"/>
            <a:r>
              <a:rPr lang="en-US" altLang="en-US" dirty="0"/>
              <a:t>Time consuming and expensive (but usually cheaper than the alternative)</a:t>
            </a:r>
          </a:p>
          <a:p>
            <a:pPr lvl="1" eaLnBrk="1" hangingPunct="1"/>
            <a:r>
              <a:rPr lang="en-US" altLang="en-US" dirty="0"/>
              <a:t>Personality problems</a:t>
            </a:r>
          </a:p>
          <a:p>
            <a:pPr lvl="1" eaLnBrk="1" hangingPunct="1"/>
            <a:r>
              <a:rPr lang="en-US" altLang="en-US" dirty="0"/>
              <a:t>Office politics…</a:t>
            </a: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Functional Test Design      Formal V&amp;V      </a:t>
            </a:r>
            <a:r>
              <a:rPr lang="en-CA" altLang="en-US" sz="1200" u="sng" dirty="0">
                <a:solidFill>
                  <a:schemeClr val="tx1"/>
                </a:solidFill>
              </a:rPr>
              <a:t>Reviews and Inspections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07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075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C0B70FE-F256-4D67-8A63-F18F0211C2AB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CA" altLang="en-US" sz="1200"/>
          </a:p>
        </p:txBody>
      </p:sp>
      <p:pic>
        <p:nvPicPr>
          <p:cNvPr id="4099" name="Picture 6" descr="http://c2reflexions.files.wordpress.com/2011/04/dilbert_communication.gif?w=560&amp;h=1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957388"/>
            <a:ext cx="8751887" cy="271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Dilbert and Validation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Requirements Verification vs. Validation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CC7BD3-2020-414F-9987-ACE124250EF7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4" name="Rectangle 3"/>
          <p:cNvSpPr/>
          <p:nvPr/>
        </p:nvSpPr>
        <p:spPr>
          <a:xfrm>
            <a:off x="4941793" y="4481208"/>
            <a:ext cx="41013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CA" sz="2800" b="1" dirty="0"/>
              <a:t>Requirements validation:</a:t>
            </a:r>
          </a:p>
          <a:p>
            <a:pPr>
              <a:spcBef>
                <a:spcPts val="0"/>
              </a:spcBef>
            </a:pPr>
            <a:r>
              <a:rPr lang="en-CA" sz="2800" dirty="0"/>
              <a:t>“Are we building </a:t>
            </a:r>
            <a:r>
              <a:rPr lang="en-CA" sz="2800" b="1" u="sng" dirty="0">
                <a:solidFill>
                  <a:srgbClr val="FF0000"/>
                </a:solidFill>
              </a:rPr>
              <a:t>the</a:t>
            </a:r>
            <a:r>
              <a:rPr lang="en-CA" sz="2800" dirty="0"/>
              <a:t> </a:t>
            </a:r>
            <a:r>
              <a:rPr lang="en-CA" sz="2800" b="1" dirty="0">
                <a:solidFill>
                  <a:srgbClr val="FF0000"/>
                </a:solidFill>
              </a:rPr>
              <a:t>right</a:t>
            </a:r>
            <a:r>
              <a:rPr lang="en-CA" sz="2800" dirty="0"/>
              <a:t> product?”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234" y="1044052"/>
            <a:ext cx="2420469" cy="3227292"/>
          </a:xfrm>
          <a:prstGeom prst="rect">
            <a:avLst/>
          </a:prstGeom>
          <a:ln w="38100">
            <a:solidFill>
              <a:schemeClr val="tx1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366432" y="4481208"/>
            <a:ext cx="415514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CA" sz="2800" b="1" dirty="0"/>
              <a:t>Requirements verification:</a:t>
            </a:r>
          </a:p>
          <a:p>
            <a:pPr>
              <a:spcBef>
                <a:spcPts val="0"/>
              </a:spcBef>
            </a:pPr>
            <a:r>
              <a:rPr lang="en-CA" sz="2800" dirty="0"/>
              <a:t>“Are we building the product </a:t>
            </a:r>
            <a:r>
              <a:rPr lang="en-CA" sz="2800" b="1" dirty="0">
                <a:solidFill>
                  <a:srgbClr val="FF0000"/>
                </a:solidFill>
              </a:rPr>
              <a:t>right</a:t>
            </a:r>
            <a:r>
              <a:rPr lang="en-CA" sz="2800" dirty="0"/>
              <a:t>?”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99" y="1360804"/>
            <a:ext cx="3914406" cy="2593788"/>
          </a:xfrm>
          <a:prstGeom prst="rect">
            <a:avLst/>
          </a:prstGeom>
          <a:ln w="38100">
            <a:solidFill>
              <a:srgbClr val="000000"/>
            </a:solidFill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Text Box 15">
            <a:extLst>
              <a:ext uri="{FF2B5EF4-FFF2-40B4-BE49-F238E27FC236}">
                <a16:creationId xmlns="" xmlns:a16="http://schemas.microsoft.com/office/drawing/2014/main" id="{C7714221-38B8-4073-8026-1BE1E392B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u="sng" dirty="0">
                <a:solidFill>
                  <a:schemeClr val="tx1"/>
                </a:solidFill>
              </a:rPr>
              <a:t>Introduction</a:t>
            </a:r>
            <a:r>
              <a:rPr lang="en-CA" altLang="en-US" sz="1200" dirty="0">
                <a:solidFill>
                  <a:schemeClr val="tx1"/>
                </a:solidFill>
              </a:rPr>
              <a:t>      </a:t>
            </a:r>
            <a:r>
              <a:rPr lang="en-CA" altLang="en-US" sz="1200" dirty="0">
                <a:solidFill>
                  <a:srgbClr val="969696"/>
                </a:solidFill>
              </a:rPr>
              <a:t>Simple Checks      Prototyping      Functional Test Design      Formal V&amp;V      Reviews and Inspections</a:t>
            </a:r>
          </a:p>
        </p:txBody>
      </p:sp>
    </p:spTree>
    <p:extLst>
      <p:ext uri="{BB962C8B-B14F-4D97-AF65-F5344CB8AC3E}">
        <p14:creationId xmlns:p14="http://schemas.microsoft.com/office/powerpoint/2010/main" val="213678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034F792-06A7-4A7D-962B-0D9082F24447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200"/>
          </a:p>
        </p:txBody>
      </p:sp>
      <p:sp>
        <p:nvSpPr>
          <p:cNvPr id="6147" name="Rectangle 1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Requirements Verification</a:t>
            </a:r>
            <a:endParaRPr lang="en-CA" altLang="en-US" dirty="0"/>
          </a:p>
          <a:p>
            <a:pPr lvl="1" eaLnBrk="1" hangingPunct="1"/>
            <a:r>
              <a:rPr lang="en-CA" altLang="en-US" dirty="0"/>
              <a:t>Check that </a:t>
            </a:r>
            <a:r>
              <a:rPr lang="en-CA" altLang="en-US" dirty="0">
                <a:solidFill>
                  <a:srgbClr val="FF0000"/>
                </a:solidFill>
              </a:rPr>
              <a:t>product is being built right</a:t>
            </a:r>
          </a:p>
          <a:p>
            <a:pPr lvl="1" eaLnBrk="1" hangingPunct="1"/>
            <a:r>
              <a:rPr lang="en-CA" altLang="en-US" dirty="0"/>
              <a:t>Ensures that each step followed in the process of building the software is well done</a:t>
            </a:r>
          </a:p>
          <a:p>
            <a:pPr lvl="1" eaLnBrk="1" hangingPunct="1"/>
            <a:r>
              <a:rPr lang="en-CA" altLang="en-US" dirty="0"/>
              <a:t>Checks consistency of the software requirements specification artefacts and other software development products (design, implementation, ...) against the specification</a:t>
            </a:r>
          </a:p>
          <a:p>
            <a:pPr eaLnBrk="1" hangingPunct="1"/>
            <a:r>
              <a:rPr lang="en-CA" altLang="en-US" dirty="0"/>
              <a:t>Requirements Validation</a:t>
            </a:r>
          </a:p>
          <a:p>
            <a:pPr lvl="1" eaLnBrk="1" hangingPunct="1"/>
            <a:r>
              <a:rPr lang="en-CA" altLang="en-US" dirty="0"/>
              <a:t>Check that </a:t>
            </a:r>
            <a:r>
              <a:rPr lang="en-CA" altLang="en-US" u="sng" dirty="0">
                <a:solidFill>
                  <a:srgbClr val="FF0000"/>
                </a:solidFill>
              </a:rPr>
              <a:t>the</a:t>
            </a:r>
            <a:r>
              <a:rPr lang="en-CA" altLang="en-US" dirty="0"/>
              <a:t> </a:t>
            </a:r>
            <a:r>
              <a:rPr lang="en-CA" altLang="en-US" dirty="0">
                <a:solidFill>
                  <a:srgbClr val="FF0000"/>
                </a:solidFill>
              </a:rPr>
              <a:t>right product is being built</a:t>
            </a:r>
          </a:p>
          <a:p>
            <a:pPr lvl="1" eaLnBrk="1" hangingPunct="1"/>
            <a:r>
              <a:rPr lang="en-CA" altLang="en-US" dirty="0"/>
              <a:t>Ensures that the software being developed (or changed) will satisfy its </a:t>
            </a:r>
            <a:br>
              <a:rPr lang="en-CA" altLang="en-US" dirty="0"/>
            </a:br>
            <a:r>
              <a:rPr lang="en-CA" altLang="en-US" dirty="0"/>
              <a:t>stakeholders’ real needs</a:t>
            </a:r>
          </a:p>
          <a:p>
            <a:pPr lvl="1" eaLnBrk="1" hangingPunct="1"/>
            <a:r>
              <a:rPr lang="en-CA" altLang="en-US" dirty="0"/>
              <a:t>Checks the software requirements specification against </a:t>
            </a:r>
            <a:r>
              <a:rPr lang="en-CA" altLang="en-US" u="sng" dirty="0"/>
              <a:t>stakeholders</a:t>
            </a:r>
            <a:r>
              <a:rPr lang="en-CA" altLang="en-US" dirty="0"/>
              <a:t> goals and requirements</a:t>
            </a:r>
          </a:p>
          <a:p>
            <a:pPr eaLnBrk="1" hangingPunct="1"/>
            <a:r>
              <a:rPr lang="en-CA" altLang="en-US" dirty="0"/>
              <a:t>Both need to be performed at every stage during the (requirements) process</a:t>
            </a:r>
          </a:p>
          <a:p>
            <a:pPr eaLnBrk="1" hangingPunct="1"/>
            <a:endParaRPr lang="en-CA" altLang="en-US" dirty="0"/>
          </a:p>
        </p:txBody>
      </p:sp>
      <p:sp>
        <p:nvSpPr>
          <p:cNvPr id="6148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Requirements Verification and Validation</a:t>
            </a:r>
          </a:p>
        </p:txBody>
      </p:sp>
      <p:sp>
        <p:nvSpPr>
          <p:cNvPr id="6149" name="Text Box 15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u="sng" dirty="0">
                <a:solidFill>
                  <a:schemeClr val="tx1"/>
                </a:solidFill>
              </a:rPr>
              <a:t>Introduction</a:t>
            </a:r>
            <a:r>
              <a:rPr lang="en-CA" altLang="en-US" sz="1200" dirty="0">
                <a:solidFill>
                  <a:schemeClr val="tx1"/>
                </a:solidFill>
              </a:rPr>
              <a:t>      </a:t>
            </a:r>
            <a:r>
              <a:rPr lang="en-CA" altLang="en-US" sz="1200" dirty="0">
                <a:solidFill>
                  <a:srgbClr val="969696"/>
                </a:solidFill>
              </a:rPr>
              <a:t>Simple Checks      Prototyping      Functional Test Design      Formal V&amp;V      Reviews and Inspections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ECD7A0E-093D-453F-87EB-C774041C2A7B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2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Requirements V&amp;V  vs. Requirements Analysis</a:t>
            </a:r>
            <a:endParaRPr lang="en-CA" altLang="en-US" baseline="30000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Both have several activities in common</a:t>
            </a:r>
          </a:p>
          <a:p>
            <a:pPr lvl="1" eaLnBrk="1" hangingPunct="1"/>
            <a:r>
              <a:rPr lang="en-CA" altLang="en-US" dirty="0"/>
              <a:t>Reading requirements, problem analysis, meetings and discussions...</a:t>
            </a:r>
          </a:p>
          <a:p>
            <a:pPr eaLnBrk="1" hangingPunct="1"/>
            <a:endParaRPr lang="en-CA" altLang="en-US" dirty="0"/>
          </a:p>
          <a:p>
            <a:pPr eaLnBrk="1" hangingPunct="1"/>
            <a:r>
              <a:rPr lang="en-CA" altLang="en-US" dirty="0"/>
              <a:t>But inputs are different!</a:t>
            </a:r>
          </a:p>
          <a:p>
            <a:pPr eaLnBrk="1" hangingPunct="1"/>
            <a:r>
              <a:rPr lang="en-CA" altLang="en-US" dirty="0"/>
              <a:t>Analysis works with raw, incomplete requirements as elicited from the system stakeholders</a:t>
            </a:r>
          </a:p>
          <a:p>
            <a:pPr lvl="1" eaLnBrk="1" hangingPunct="1"/>
            <a:r>
              <a:rPr lang="en-CA" altLang="en-US" dirty="0"/>
              <a:t>Develop a software requirements specification document</a:t>
            </a:r>
          </a:p>
          <a:p>
            <a:pPr lvl="1" eaLnBrk="1" hangingPunct="1"/>
            <a:r>
              <a:rPr lang="en-CA" altLang="en-US" dirty="0"/>
              <a:t>Emphasis on "we have the right requirements"</a:t>
            </a:r>
          </a:p>
          <a:p>
            <a:pPr eaLnBrk="1" hangingPunct="1"/>
            <a:r>
              <a:rPr lang="en-CA" altLang="en-US" dirty="0"/>
              <a:t>Requirements V&amp;V works with a software requirements specification and with negotiated and agreed (and presumably complete) domain requirements</a:t>
            </a:r>
          </a:p>
          <a:p>
            <a:pPr lvl="1" eaLnBrk="1" hangingPunct="1"/>
            <a:r>
              <a:rPr lang="en-CA" altLang="en-US" dirty="0"/>
              <a:t>Check that this these specifications are accurate</a:t>
            </a:r>
          </a:p>
          <a:p>
            <a:pPr lvl="1" eaLnBrk="1" hangingPunct="1"/>
            <a:r>
              <a:rPr lang="en-CA" altLang="en-US" dirty="0"/>
              <a:t>Emphasis on "we have the </a:t>
            </a:r>
            <a:r>
              <a:rPr lang="en-CA" altLang="en-US" i="1" dirty="0"/>
              <a:t>right</a:t>
            </a:r>
            <a:r>
              <a:rPr lang="en-CA" altLang="en-US" dirty="0"/>
              <a:t> requirements </a:t>
            </a:r>
            <a:r>
              <a:rPr lang="en-CA" altLang="en-US" i="1" dirty="0"/>
              <a:t>well done</a:t>
            </a:r>
            <a:r>
              <a:rPr lang="en-CA" altLang="en-US" dirty="0"/>
              <a:t>" 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u="sng" dirty="0">
                <a:solidFill>
                  <a:schemeClr val="tx1"/>
                </a:solidFill>
              </a:rPr>
              <a:t>Introduction</a:t>
            </a:r>
            <a:r>
              <a:rPr lang="en-CA" altLang="en-US" sz="1200" dirty="0">
                <a:solidFill>
                  <a:schemeClr val="tx1"/>
                </a:solidFill>
              </a:rPr>
              <a:t>      </a:t>
            </a:r>
            <a:r>
              <a:rPr lang="en-CA" altLang="en-US" sz="1200" dirty="0">
                <a:solidFill>
                  <a:srgbClr val="969696"/>
                </a:solidFill>
              </a:rPr>
              <a:t>Simple Checks      Prototyping      Functional Test Design      Formal V&amp;V      Reviews and Inspections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1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E31A0CA-6B0C-4F28-A31B-EF3EE8A356D9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20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Various Requirements V&amp;V Techniques</a:t>
            </a:r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Simple checks</a:t>
            </a:r>
          </a:p>
          <a:p>
            <a:pPr eaLnBrk="1" hangingPunct="1"/>
            <a:r>
              <a:rPr lang="en-CA" altLang="en-US" dirty="0"/>
              <a:t>Prototyping</a:t>
            </a:r>
          </a:p>
          <a:p>
            <a:pPr eaLnBrk="1" hangingPunct="1"/>
            <a:r>
              <a:rPr lang="en-CA" altLang="en-US" dirty="0"/>
              <a:t>Functional test design</a:t>
            </a:r>
          </a:p>
          <a:p>
            <a:pPr eaLnBrk="1" hangingPunct="1"/>
            <a:r>
              <a:rPr lang="en-CA" altLang="en-US" dirty="0"/>
              <a:t>Formal V&amp;V</a:t>
            </a:r>
          </a:p>
          <a:p>
            <a:pPr eaLnBrk="1" hangingPunct="1"/>
            <a:r>
              <a:rPr lang="en-CA" altLang="en-US" dirty="0"/>
              <a:t>Reviews and inspections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u="sng" dirty="0">
                <a:solidFill>
                  <a:schemeClr val="tx1"/>
                </a:solidFill>
              </a:rPr>
              <a:t>Introduction</a:t>
            </a:r>
            <a:r>
              <a:rPr lang="en-CA" altLang="en-US" sz="1200" dirty="0">
                <a:solidFill>
                  <a:schemeClr val="tx1"/>
                </a:solidFill>
              </a:rPr>
              <a:t>      </a:t>
            </a:r>
            <a:r>
              <a:rPr lang="en-CA" altLang="en-US" sz="1200" dirty="0">
                <a:solidFill>
                  <a:srgbClr val="969696"/>
                </a:solidFill>
              </a:rPr>
              <a:t>Simple Checks      Prototyping      Functional Test Design      Formal V&amp;V      Reviews and Inspections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43000" y="5334000"/>
            <a:ext cx="6902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/>
            <a:r>
              <a:rPr lang="en-US" altLang="en-US" sz="2000" i="1" dirty="0">
                <a:solidFill>
                  <a:schemeClr val="bg2"/>
                </a:solidFill>
              </a:rPr>
              <a:t>The software is done. We are just trying to get it to work…</a:t>
            </a:r>
            <a:endParaRPr lang="en-CA" altLang="en-US" sz="2000" i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17ECE762-03B6-4C0F-8771-D0C910609531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CA" altLang="en-US" sz="120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Simple Checks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Various checks can be done using </a:t>
            </a:r>
            <a:r>
              <a:rPr lang="en-CA" altLang="en-US" dirty="0">
                <a:solidFill>
                  <a:srgbClr val="FF0000"/>
                </a:solidFill>
              </a:rPr>
              <a:t>traceability</a:t>
            </a:r>
            <a:r>
              <a:rPr lang="en-CA" altLang="en-US" dirty="0"/>
              <a:t> techniques</a:t>
            </a:r>
          </a:p>
          <a:p>
            <a:pPr lvl="1" eaLnBrk="1" hangingPunct="1"/>
            <a:r>
              <a:rPr lang="en-CA" altLang="en-US" dirty="0"/>
              <a:t>Given the requirements document, verify that all elicitation notes are covered adequately</a:t>
            </a:r>
          </a:p>
          <a:p>
            <a:pPr lvl="1" eaLnBrk="1" hangingPunct="1"/>
            <a:r>
              <a:rPr lang="en-CA" altLang="en-US" dirty="0"/>
              <a:t>Often involves developing traceability matrices</a:t>
            </a:r>
          </a:p>
          <a:p>
            <a:pPr lvl="1" eaLnBrk="1" hangingPunct="1"/>
            <a:r>
              <a:rPr lang="en-CA" altLang="en-US" dirty="0"/>
              <a:t>Tracing between different levels of requirements</a:t>
            </a:r>
          </a:p>
          <a:p>
            <a:pPr lvl="2" eaLnBrk="1" hangingPunct="1"/>
            <a:r>
              <a:rPr lang="en-CA" altLang="en-US" dirty="0"/>
              <a:t>Checking goals against tasks, features, requirements…</a:t>
            </a:r>
          </a:p>
          <a:p>
            <a:pPr lvl="1" eaLnBrk="1" hangingPunct="1"/>
            <a:r>
              <a:rPr lang="en-CA" altLang="en-US" dirty="0"/>
              <a:t>Completeness and consistency checks</a:t>
            </a:r>
          </a:p>
          <a:p>
            <a:pPr eaLnBrk="1" hangingPunct="1"/>
            <a:endParaRPr lang="en-CA" altLang="en-US" dirty="0"/>
          </a:p>
          <a:p>
            <a:pPr eaLnBrk="1" hangingPunct="1"/>
            <a:r>
              <a:rPr lang="en-CA" altLang="en-US" dirty="0"/>
              <a:t>Verify that the requirements are </a:t>
            </a:r>
            <a:r>
              <a:rPr lang="en-CA" altLang="en-US" dirty="0">
                <a:solidFill>
                  <a:srgbClr val="FF0000"/>
                </a:solidFill>
              </a:rPr>
              <a:t>well written </a:t>
            </a:r>
            <a:r>
              <a:rPr lang="en-CA" altLang="en-US" dirty="0"/>
              <a:t>(according to the criteria already discussed)</a:t>
            </a:r>
          </a:p>
          <a:p>
            <a:pPr eaLnBrk="1" hangingPunct="1"/>
            <a:endParaRPr lang="en-CA" altLang="en-US" dirty="0"/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</a:t>
            </a:r>
            <a:r>
              <a:rPr lang="en-CA" altLang="en-US" sz="1200" dirty="0">
                <a:solidFill>
                  <a:schemeClr val="tx1"/>
                </a:solidFill>
              </a:rPr>
              <a:t>    </a:t>
            </a:r>
            <a:r>
              <a:rPr lang="en-CA" altLang="en-US" sz="1200" u="sng" dirty="0">
                <a:solidFill>
                  <a:schemeClr val="tx1"/>
                </a:solidFill>
              </a:rPr>
              <a:t>Simple Checks</a:t>
            </a:r>
            <a:r>
              <a:rPr lang="en-CA" altLang="en-US" sz="1200" dirty="0">
                <a:solidFill>
                  <a:srgbClr val="969696"/>
                </a:solidFill>
              </a:rPr>
              <a:t>      Prototyping      Functional Test Design      Formal V&amp;V      Reviews and Inspections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EFBC7F9-73C8-4716-BF7A-5E1285A712F3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CA" altLang="en-US" sz="12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Prototyping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Excellent for </a:t>
            </a:r>
            <a:r>
              <a:rPr lang="en-CA" altLang="en-US" dirty="0">
                <a:solidFill>
                  <a:srgbClr val="FF0000"/>
                </a:solidFill>
              </a:rPr>
              <a:t>validation</a:t>
            </a:r>
            <a:r>
              <a:rPr lang="en-CA" altLang="en-US" dirty="0"/>
              <a:t> by users and customers</a:t>
            </a:r>
          </a:p>
          <a:p>
            <a:pPr lvl="1" eaLnBrk="1" hangingPunct="1"/>
            <a:r>
              <a:rPr lang="en-CA" altLang="en-US" dirty="0"/>
              <a:t>More accessible than a long, linear specification</a:t>
            </a:r>
          </a:p>
          <a:p>
            <a:pPr lvl="1" eaLnBrk="1" hangingPunct="1"/>
            <a:r>
              <a:rPr lang="en-CA" altLang="en-US" dirty="0"/>
              <a:t>Demonstrates the requirements and helps stakeholders discover problems</a:t>
            </a:r>
          </a:p>
          <a:p>
            <a:pPr eaLnBrk="1" hangingPunct="1"/>
            <a:endParaRPr lang="en-CA" altLang="en-US" dirty="0"/>
          </a:p>
          <a:p>
            <a:pPr eaLnBrk="1" hangingPunct="1"/>
            <a:r>
              <a:rPr lang="en-CA" altLang="en-US" dirty="0"/>
              <a:t>Comes in all different shapes and sizes</a:t>
            </a:r>
          </a:p>
          <a:p>
            <a:pPr lvl="1" eaLnBrk="1" hangingPunct="1"/>
            <a:r>
              <a:rPr lang="en-CA" altLang="en-US" dirty="0"/>
              <a:t>From paper prototype of a computerized system to formal executable models/specifications</a:t>
            </a:r>
          </a:p>
          <a:p>
            <a:pPr lvl="1" eaLnBrk="1" hangingPunct="1"/>
            <a:endParaRPr lang="en-CA" altLang="en-US" dirty="0"/>
          </a:p>
          <a:p>
            <a:pPr eaLnBrk="1" hangingPunct="1"/>
            <a:r>
              <a:rPr lang="en-CA" altLang="en-US" dirty="0"/>
              <a:t>Important to choose scenarios or use cases for elicitation session</a:t>
            </a:r>
          </a:p>
          <a:p>
            <a:pPr lvl="1" eaLnBrk="1" hangingPunct="1"/>
            <a:r>
              <a:rPr lang="en-CA" altLang="en-US" dirty="0"/>
              <a:t>Good coverage, not just “playing around”</a:t>
            </a:r>
          </a:p>
          <a:p>
            <a:pPr eaLnBrk="1" hangingPunct="1"/>
            <a:endParaRPr lang="en-CA" altLang="en-US" dirty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</a:t>
            </a:r>
            <a:r>
              <a:rPr lang="en-CA" altLang="en-US" sz="1200" u="sng" dirty="0">
                <a:solidFill>
                  <a:schemeClr val="tx1"/>
                </a:solidFill>
              </a:rPr>
              <a:t>Prototyping</a:t>
            </a:r>
            <a:r>
              <a:rPr lang="en-CA" altLang="en-US" sz="1200" dirty="0">
                <a:solidFill>
                  <a:srgbClr val="969696"/>
                </a:solidFill>
              </a:rPr>
              <a:t>      Functional Test Design      Formal V&amp;V      Reviews and Inspections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24D1BA21-DA14-4075-8DD5-A7C361054D81}" type="slidenum">
              <a:rPr lang="en-CA" altLang="en-US" sz="1200" smtClean="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CA" altLang="en-US" sz="12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Functional Test Design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 dirty="0"/>
              <a:t>Functional tests at the system level must be developed sooner or later...</a:t>
            </a:r>
          </a:p>
          <a:p>
            <a:pPr eaLnBrk="1" hangingPunct="1"/>
            <a:r>
              <a:rPr lang="en-CA" altLang="en-US" dirty="0"/>
              <a:t>Tests can (and should) be </a:t>
            </a:r>
            <a:r>
              <a:rPr lang="en-CA" altLang="en-US" dirty="0">
                <a:solidFill>
                  <a:srgbClr val="FF0000"/>
                </a:solidFill>
              </a:rPr>
              <a:t>derived</a:t>
            </a:r>
            <a:r>
              <a:rPr lang="en-CA" altLang="en-US" dirty="0"/>
              <a:t> from the requirements specification</a:t>
            </a:r>
          </a:p>
          <a:p>
            <a:pPr eaLnBrk="1" hangingPunct="1"/>
            <a:r>
              <a:rPr lang="en-CA" altLang="en-US" dirty="0"/>
              <a:t>Designing these tests </a:t>
            </a:r>
            <a:r>
              <a:rPr lang="en-CA" altLang="en-US" dirty="0">
                <a:solidFill>
                  <a:srgbClr val="FF0000"/>
                </a:solidFill>
              </a:rPr>
              <a:t>may reveal errors </a:t>
            </a:r>
            <a:r>
              <a:rPr lang="en-CA" altLang="en-US" dirty="0"/>
              <a:t>in the specification (even before designing and building the system)!</a:t>
            </a:r>
          </a:p>
          <a:p>
            <a:pPr lvl="1" eaLnBrk="1" hangingPunct="1"/>
            <a:r>
              <a:rPr lang="en-CA" altLang="en-US" dirty="0"/>
              <a:t>Missing or ambiguous information in the requirements description may make it difficult to formulate tests</a:t>
            </a:r>
          </a:p>
          <a:p>
            <a:pPr eaLnBrk="1" hangingPunct="1"/>
            <a:r>
              <a:rPr lang="en-CA" altLang="en-US" dirty="0"/>
              <a:t>Some software development processes (e.g., agile methods) begin with tests before programming</a:t>
            </a:r>
          </a:p>
          <a:p>
            <a:pPr lvl="1" eaLnBrk="1" hangingPunct="1"/>
            <a:r>
              <a:rPr lang="en-CA" altLang="en-US" dirty="0"/>
              <a:t>Test-Driven Development (TDD) </a:t>
            </a:r>
            <a:br>
              <a:rPr lang="en-CA" altLang="en-US" dirty="0"/>
            </a:br>
            <a:r>
              <a:rPr lang="fr-CA" altLang="en-US" sz="1800" dirty="0">
                <a:hlinkClick r:id="rId3"/>
              </a:rPr>
              <a:t>http://en.wikipedia.org/wiki/Test-driven_development</a:t>
            </a:r>
            <a:r>
              <a:rPr lang="fr-CA" altLang="en-US" sz="1800" dirty="0"/>
              <a:t> </a:t>
            </a:r>
            <a:endParaRPr lang="en-CA" altLang="en-US" sz="1400" dirty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-36513" y="46038"/>
            <a:ext cx="8157426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CFF9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 wrap="none" tIns="0">
            <a:spAutoFit/>
          </a:bodyPr>
          <a:lstStyle>
            <a:lvl1pPr defTabSz="762000" eaLnBrk="0" hangingPunct="0">
              <a:lnSpc>
                <a:spcPts val="2600"/>
              </a:lnSpc>
              <a:spcBef>
                <a:spcPts val="600"/>
              </a:spcBef>
              <a:buClr>
                <a:srgbClr val="D62828"/>
              </a:buClr>
              <a:buSzPct val="130000"/>
              <a:buChar char="•"/>
              <a:defRPr sz="2400">
                <a:solidFill>
                  <a:srgbClr val="002654"/>
                </a:solidFill>
                <a:latin typeface="Arial" charset="0"/>
              </a:defRPr>
            </a:lvl1pPr>
            <a:lvl2pPr marL="742950" indent="-28575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2000">
                <a:solidFill>
                  <a:srgbClr val="002654"/>
                </a:solidFill>
                <a:latin typeface="Arial" charset="0"/>
              </a:defRPr>
            </a:lvl2pPr>
            <a:lvl3pPr marL="11430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>
                <a:solidFill>
                  <a:srgbClr val="002654"/>
                </a:solidFill>
                <a:latin typeface="Arial" charset="0"/>
              </a:defRPr>
            </a:lvl3pPr>
            <a:lvl4pPr marL="1600200" indent="-228600" defTabSz="762000" eaLnBrk="0" hangingPunct="0">
              <a:lnSpc>
                <a:spcPts val="2600"/>
              </a:lnSpc>
              <a:spcBef>
                <a:spcPts val="600"/>
              </a:spcBef>
              <a:buChar char="•"/>
              <a:defRPr sz="1600">
                <a:solidFill>
                  <a:srgbClr val="002654"/>
                </a:solidFill>
                <a:latin typeface="Arial" charset="0"/>
              </a:defRPr>
            </a:lvl4pPr>
            <a:lvl5pPr marL="2057400" indent="-228600" defTabSz="762000" eaLnBrk="0" hangingPunct="0">
              <a:lnSpc>
                <a:spcPct val="110000"/>
              </a:lnSpc>
              <a:spcBef>
                <a:spcPct val="30000"/>
              </a:spcBef>
              <a:defRPr sz="1200">
                <a:solidFill>
                  <a:srgbClr val="002654"/>
                </a:solidFill>
                <a:latin typeface="Arial" charset="0"/>
              </a:defRPr>
            </a:lvl5pPr>
            <a:lvl6pPr marL="25146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6pPr>
            <a:lvl7pPr marL="29718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7pPr>
            <a:lvl8pPr marL="34290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8pPr>
            <a:lvl9pPr marL="3886200" indent="-228600" defTabSz="762000" eaLnBrk="0" fontAlgn="base" hangingPunct="0">
              <a:lnSpc>
                <a:spcPct val="110000"/>
              </a:lnSpc>
              <a:spcBef>
                <a:spcPct val="30000"/>
              </a:spcBef>
              <a:spcAft>
                <a:spcPct val="0"/>
              </a:spcAft>
              <a:defRPr sz="1200">
                <a:solidFill>
                  <a:srgbClr val="002654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CA" altLang="en-US" sz="1200" dirty="0">
                <a:solidFill>
                  <a:srgbClr val="969696"/>
                </a:solidFill>
              </a:rPr>
              <a:t>Introduction      Simple Checks      Prototyping      </a:t>
            </a:r>
            <a:r>
              <a:rPr lang="en-CA" altLang="en-US" sz="1200" u="sng" dirty="0">
                <a:solidFill>
                  <a:schemeClr val="tx1"/>
                </a:solidFill>
              </a:rPr>
              <a:t>Functional Test Design</a:t>
            </a:r>
            <a:r>
              <a:rPr lang="en-CA" altLang="en-US" sz="1200" dirty="0">
                <a:solidFill>
                  <a:srgbClr val="969696"/>
                </a:solidFill>
              </a:rPr>
              <a:t>      Formal V&amp;V      Reviews and Inspections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BB8C6C6-5410-433A-870E-570C6849761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616" y="4416320"/>
            <a:ext cx="2253464" cy="1971781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Corporate_Presentation_template_2004">
  <a:themeElements>
    <a:clrScheme name="">
      <a:dk1>
        <a:srgbClr val="002654"/>
      </a:dk1>
      <a:lt1>
        <a:srgbClr val="FFFFFF"/>
      </a:lt1>
      <a:dk2>
        <a:srgbClr val="002654"/>
      </a:dk2>
      <a:lt2>
        <a:srgbClr val="000000"/>
      </a:lt2>
      <a:accent1>
        <a:srgbClr val="336699"/>
      </a:accent1>
      <a:accent2>
        <a:srgbClr val="FCB514"/>
      </a:accent2>
      <a:accent3>
        <a:srgbClr val="FFFFFF"/>
      </a:accent3>
      <a:accent4>
        <a:srgbClr val="001F46"/>
      </a:accent4>
      <a:accent5>
        <a:srgbClr val="ADB8CA"/>
      </a:accent5>
      <a:accent6>
        <a:srgbClr val="E4A411"/>
      </a:accent6>
      <a:hlink>
        <a:srgbClr val="007F99"/>
      </a:hlink>
      <a:folHlink>
        <a:srgbClr val="D62828"/>
      </a:folHlink>
    </a:clrScheme>
    <a:fontScheme name="Corporate_Presentation_template_200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CFF9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7620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CFF9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808080"/>
                </a:outerShdw>
              </a:effectLst>
            </a14:hiddenEffects>
          </a:ext>
          <a:ext uri="{53640926-AAD7-44D8-BBD7-CCE9431645EC}">
            <a14:shadowObscured xmlns:a14="http://schemas.microsoft.com/office/drawing/2010/main" val="1"/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7620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rporate_Presentation_template_2004 1">
        <a:dk1>
          <a:srgbClr val="002654"/>
        </a:dk1>
        <a:lt1>
          <a:srgbClr val="FFFFFF"/>
        </a:lt1>
        <a:dk2>
          <a:srgbClr val="002654"/>
        </a:dk2>
        <a:lt2>
          <a:srgbClr val="000000"/>
        </a:lt2>
        <a:accent1>
          <a:srgbClr val="96AA99"/>
        </a:accent1>
        <a:accent2>
          <a:srgbClr val="FCB514"/>
        </a:accent2>
        <a:accent3>
          <a:srgbClr val="FFFFFF"/>
        </a:accent3>
        <a:accent4>
          <a:srgbClr val="001F46"/>
        </a:accent4>
        <a:accent5>
          <a:srgbClr val="C9D2CA"/>
        </a:accent5>
        <a:accent6>
          <a:srgbClr val="E4A411"/>
        </a:accent6>
        <a:hlink>
          <a:srgbClr val="007F99"/>
        </a:hlink>
        <a:folHlink>
          <a:srgbClr val="D6282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8723</TotalTime>
  <Words>1692</Words>
  <Application>Microsoft Office PowerPoint</Application>
  <PresentationFormat>On-screen Show (4:3)</PresentationFormat>
  <Paragraphs>222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</vt:lpstr>
      <vt:lpstr>Times New Roman</vt:lpstr>
      <vt:lpstr>Corporate_Presentation_template_2004</vt:lpstr>
      <vt:lpstr>Requirements Verification and Validation</vt:lpstr>
      <vt:lpstr>Dilbert and Validation</vt:lpstr>
      <vt:lpstr>Requirements Verification vs. Validation</vt:lpstr>
      <vt:lpstr>Requirements Verification and Validation</vt:lpstr>
      <vt:lpstr>Requirements V&amp;V  vs. Requirements Analysis</vt:lpstr>
      <vt:lpstr>Various Requirements V&amp;V Techniques</vt:lpstr>
      <vt:lpstr>Simple Checks</vt:lpstr>
      <vt:lpstr>Prototyping</vt:lpstr>
      <vt:lpstr>Functional Test Design</vt:lpstr>
      <vt:lpstr>Formal V&amp;V</vt:lpstr>
      <vt:lpstr>Formal V&amp;V</vt:lpstr>
      <vt:lpstr>Reviews and Inspections (1)</vt:lpstr>
      <vt:lpstr>Reviews and Inspections (2)</vt:lpstr>
      <vt:lpstr>Fagan Inspection (1)</vt:lpstr>
      <vt:lpstr>Fagan Inspection (2)</vt:lpstr>
      <vt:lpstr>Fagan Inspection (3)</vt:lpstr>
      <vt:lpstr>Review – Typical Problem Categorization</vt:lpstr>
      <vt:lpstr>Requirements Review Checklists</vt:lpstr>
      <vt:lpstr>Comments on Reviews and Inspections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damyot</dc:creator>
  <cp:lastModifiedBy>hayes</cp:lastModifiedBy>
  <cp:revision>1381</cp:revision>
  <cp:lastPrinted>1999-09-17T12:56:14Z</cp:lastPrinted>
  <dcterms:created xsi:type="dcterms:W3CDTF">2004-04-05T23:48:23Z</dcterms:created>
  <dcterms:modified xsi:type="dcterms:W3CDTF">2019-01-07T14:36:41Z</dcterms:modified>
</cp:coreProperties>
</file>